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蒲毅" initials="蒲毅" lastIdx="1" clrIdx="0">
    <p:extLst>
      <p:ext uri="{19B8F6BF-5375-455C-9EA6-DF929625EA0E}">
        <p15:presenceInfo xmlns:p15="http://schemas.microsoft.com/office/powerpoint/2012/main" userId="37fa7a1ff39736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0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4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6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09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3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6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0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8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7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0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0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2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3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4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EDF8-2C95-4B17-9B40-A195A3535E23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4111-6474-4DD7-AB5E-213DDEB7F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库的超简单实现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1140310323</a:t>
            </a:r>
            <a:r>
              <a:rPr lang="zh-CN" altLang="en-US" dirty="0" smtClean="0"/>
              <a:t>蒲毅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07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7"/>
          <a:stretch/>
        </p:blipFill>
        <p:spPr>
          <a:xfrm>
            <a:off x="2137388" y="2519681"/>
            <a:ext cx="4636790" cy="3248074"/>
          </a:xfrm>
        </p:spPr>
      </p:pic>
    </p:spTree>
    <p:extLst>
      <p:ext uri="{BB962C8B-B14F-4D97-AF65-F5344CB8AC3E}">
        <p14:creationId xmlns:p14="http://schemas.microsoft.com/office/powerpoint/2010/main" val="69666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数据库的效率与存储的方式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89170"/>
              </p:ext>
            </p:extLst>
          </p:nvPr>
        </p:nvGraphicFramePr>
        <p:xfrm>
          <a:off x="533401" y="2336800"/>
          <a:ext cx="2223868" cy="3768576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223868">
                  <a:extLst>
                    <a:ext uri="{9D8B030D-6E8A-4147-A177-3AD203B41FA5}">
                      <a16:colId xmlns:a16="http://schemas.microsoft.com/office/drawing/2014/main" val="1295409105"/>
                    </a:ext>
                  </a:extLst>
                </a:gridCol>
              </a:tblGrid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DATA1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60235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DATA2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171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DATA3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97931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37024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26777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959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07910"/>
                  </a:ext>
                </a:extLst>
              </a:tr>
              <a:tr h="47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DATAn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5797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048"/>
              </p:ext>
            </p:extLst>
          </p:nvPr>
        </p:nvGraphicFramePr>
        <p:xfrm>
          <a:off x="3403132" y="2405870"/>
          <a:ext cx="4848662" cy="37084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692666">
                  <a:extLst>
                    <a:ext uri="{9D8B030D-6E8A-4147-A177-3AD203B41FA5}">
                      <a16:colId xmlns:a16="http://schemas.microsoft.com/office/drawing/2014/main" val="1897149232"/>
                    </a:ext>
                  </a:extLst>
                </a:gridCol>
                <a:gridCol w="692666">
                  <a:extLst>
                    <a:ext uri="{9D8B030D-6E8A-4147-A177-3AD203B41FA5}">
                      <a16:colId xmlns:a16="http://schemas.microsoft.com/office/drawing/2014/main" val="177918286"/>
                    </a:ext>
                  </a:extLst>
                </a:gridCol>
                <a:gridCol w="692666">
                  <a:extLst>
                    <a:ext uri="{9D8B030D-6E8A-4147-A177-3AD203B41FA5}">
                      <a16:colId xmlns:a16="http://schemas.microsoft.com/office/drawing/2014/main" val="1231280124"/>
                    </a:ext>
                  </a:extLst>
                </a:gridCol>
                <a:gridCol w="692666">
                  <a:extLst>
                    <a:ext uri="{9D8B030D-6E8A-4147-A177-3AD203B41FA5}">
                      <a16:colId xmlns:a16="http://schemas.microsoft.com/office/drawing/2014/main" val="4237684892"/>
                    </a:ext>
                  </a:extLst>
                </a:gridCol>
                <a:gridCol w="692666">
                  <a:extLst>
                    <a:ext uri="{9D8B030D-6E8A-4147-A177-3AD203B41FA5}">
                      <a16:colId xmlns:a16="http://schemas.microsoft.com/office/drawing/2014/main" val="2613373995"/>
                    </a:ext>
                  </a:extLst>
                </a:gridCol>
                <a:gridCol w="692666">
                  <a:extLst>
                    <a:ext uri="{9D8B030D-6E8A-4147-A177-3AD203B41FA5}">
                      <a16:colId xmlns:a16="http://schemas.microsoft.com/office/drawing/2014/main" val="1980098692"/>
                    </a:ext>
                  </a:extLst>
                </a:gridCol>
                <a:gridCol w="692666">
                  <a:extLst>
                    <a:ext uri="{9D8B030D-6E8A-4147-A177-3AD203B41FA5}">
                      <a16:colId xmlns:a16="http://schemas.microsoft.com/office/drawing/2014/main" val="188282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1790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959478" y="29790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每一条数据项</a:t>
            </a:r>
            <a:endParaRPr lang="zh-CN" altLang="en-US" b="1" dirty="0"/>
          </a:p>
        </p:txBody>
      </p:sp>
      <p:sp>
        <p:nvSpPr>
          <p:cNvPr id="10" name="左箭头 9"/>
          <p:cNvSpPr/>
          <p:nvPr/>
        </p:nvSpPr>
        <p:spPr>
          <a:xfrm>
            <a:off x="2757269" y="2498580"/>
            <a:ext cx="562708" cy="1854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024554" y="4233373"/>
            <a:ext cx="5602284" cy="830997"/>
            <a:chOff x="3024554" y="4233373"/>
            <a:chExt cx="5602284" cy="830997"/>
          </a:xfrm>
        </p:grpSpPr>
        <p:sp>
          <p:nvSpPr>
            <p:cNvPr id="11" name="左箭头 10"/>
            <p:cNvSpPr/>
            <p:nvPr/>
          </p:nvSpPr>
          <p:spPr>
            <a:xfrm rot="10800000">
              <a:off x="3024554" y="4248443"/>
              <a:ext cx="1322363" cy="815926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614201" y="4233373"/>
              <a:ext cx="40126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Consolas" panose="020B0609020204030204" pitchFamily="49" charset="0"/>
                </a:rPr>
                <a:t>O(n)</a:t>
              </a:r>
              <a:r>
                <a:rPr lang="zh-CN" altLang="en-US" sz="4800" b="1" dirty="0">
                  <a:latin typeface="Consolas" panose="020B0609020204030204" pitchFamily="49" charset="0"/>
                </a:rPr>
                <a:t>磁盘读</a:t>
              </a:r>
              <a:r>
                <a:rPr lang="zh-CN" altLang="en-US" sz="4800" b="1" dirty="0" smtClean="0">
                  <a:latin typeface="Consolas" panose="020B0609020204030204" pitchFamily="49" charset="0"/>
                </a:rPr>
                <a:t>取</a:t>
              </a:r>
              <a:endParaRPr lang="zh-CN" altLang="en-US" sz="4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3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行脑补的解决方法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64921" y="2393070"/>
            <a:ext cx="6301154" cy="3768576"/>
            <a:chOff x="533401" y="2336800"/>
            <a:chExt cx="6301154" cy="3768576"/>
          </a:xfrm>
        </p:grpSpPr>
        <p:graphicFrame>
          <p:nvGraphicFramePr>
            <p:cNvPr id="4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6586792"/>
                </p:ext>
              </p:extLst>
            </p:nvPr>
          </p:nvGraphicFramePr>
          <p:xfrm>
            <a:off x="533401" y="2336800"/>
            <a:ext cx="2223868" cy="3768576"/>
          </p:xfrm>
          <a:graphic>
            <a:graphicData uri="http://schemas.openxmlformats.org/drawingml/2006/table">
              <a:tbl>
                <a:tblPr bandRow="1">
                  <a:tableStyleId>{E8034E78-7F5D-4C2E-B375-FC64B27BC917}</a:tableStyleId>
                </a:tblPr>
                <a:tblGrid>
                  <a:gridCol w="2223868">
                    <a:extLst>
                      <a:ext uri="{9D8B030D-6E8A-4147-A177-3AD203B41FA5}">
                        <a16:colId xmlns:a16="http://schemas.microsoft.com/office/drawing/2014/main" val="1295409105"/>
                      </a:ext>
                    </a:extLst>
                  </a:gridCol>
                </a:tblGrid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DATA1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2860235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DATA2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34929171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DATA3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67397931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13137024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87626777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354959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56007910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err="1" smtClean="0">
                            <a:solidFill>
                              <a:schemeClr val="bg1"/>
                            </a:solidFill>
                          </a:rPr>
                          <a:t>DATAn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75157977"/>
                    </a:ext>
                  </a:extLst>
                </a:tr>
              </a:tbl>
            </a:graphicData>
          </a:graphic>
        </p:graphicFrame>
        <p:graphicFrame>
          <p:nvGraphicFramePr>
            <p:cNvPr id="5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3373760"/>
                </p:ext>
              </p:extLst>
            </p:nvPr>
          </p:nvGraphicFramePr>
          <p:xfrm>
            <a:off x="4610687" y="2336800"/>
            <a:ext cx="2223868" cy="3768576"/>
          </p:xfrm>
          <a:graphic>
            <a:graphicData uri="http://schemas.openxmlformats.org/drawingml/2006/table">
              <a:tbl>
                <a:tblPr bandRow="1">
                  <a:tableStyleId>{E8034E78-7F5D-4C2E-B375-FC64B27BC917}</a:tableStyleId>
                </a:tblPr>
                <a:tblGrid>
                  <a:gridCol w="2223868">
                    <a:extLst>
                      <a:ext uri="{9D8B030D-6E8A-4147-A177-3AD203B41FA5}">
                        <a16:colId xmlns:a16="http://schemas.microsoft.com/office/drawing/2014/main" val="1295409105"/>
                      </a:ext>
                    </a:extLst>
                  </a:gridCol>
                </a:tblGrid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AVLdata1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2860235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AVLdata2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34929171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AVLdata3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67397931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13137024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87626777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354959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smtClean="0">
                            <a:solidFill>
                              <a:schemeClr val="bg1"/>
                            </a:solidFill>
                          </a:rPr>
                          <a:t>.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56007910"/>
                    </a:ext>
                  </a:extLst>
                </a:tr>
                <a:tr h="4710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 err="1" smtClean="0">
                            <a:solidFill>
                              <a:schemeClr val="bg1"/>
                            </a:solidFill>
                          </a:rPr>
                          <a:t>AVLdatan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75157977"/>
                    </a:ext>
                  </a:extLst>
                </a:tr>
              </a:tbl>
            </a:graphicData>
          </a:graphic>
        </p:graphicFrame>
        <p:cxnSp>
          <p:nvCxnSpPr>
            <p:cNvPr id="11" name="直接箭头连接符 10"/>
            <p:cNvCxnSpPr/>
            <p:nvPr/>
          </p:nvCxnSpPr>
          <p:spPr>
            <a:xfrm flipH="1">
              <a:off x="2757269" y="2518117"/>
              <a:ext cx="1853418" cy="52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2757269" y="3020751"/>
              <a:ext cx="1853418" cy="52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2757269" y="2518117"/>
              <a:ext cx="1853418" cy="3334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2757269" y="3541256"/>
              <a:ext cx="1853418" cy="2310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圆角矩形标注 20"/>
          <p:cNvSpPr/>
          <p:nvPr/>
        </p:nvSpPr>
        <p:spPr>
          <a:xfrm>
            <a:off x="6263640" y="1293697"/>
            <a:ext cx="1508760" cy="103061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81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自行脑补的解决办法</a:t>
            </a:r>
            <a:r>
              <a:rPr lang="en-US" altLang="zh-CN" dirty="0" smtClean="0"/>
              <a:t>-1 </a:t>
            </a:r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将数据写入到数据表的末尾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/>
              <a:t>新</a:t>
            </a:r>
            <a:r>
              <a:rPr lang="zh-CN" altLang="en-US" dirty="0" smtClean="0"/>
              <a:t>增该条记录的</a:t>
            </a:r>
            <a:r>
              <a:rPr lang="en-US" altLang="zh-CN" dirty="0" smtClean="0"/>
              <a:t>AVL</a:t>
            </a:r>
            <a:r>
              <a:rPr lang="zh-CN" altLang="en-US" dirty="0" smtClean="0"/>
              <a:t>节点（该节点包含该条记录在数据表中储存的位置）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99471" y="4543865"/>
            <a:ext cx="31854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AVL </a:t>
            </a:r>
            <a:r>
              <a:rPr lang="zh-CN" altLang="en-US" sz="3200" dirty="0" smtClean="0"/>
              <a:t>插入 </a:t>
            </a:r>
            <a:r>
              <a:rPr lang="en-US" altLang="zh-CN" sz="3200" dirty="0" smtClean="0"/>
              <a:t>o(</a:t>
            </a:r>
            <a:r>
              <a:rPr lang="en-US" altLang="zh-CN" sz="3200" dirty="0" err="1" smtClean="0"/>
              <a:t>logn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/>
              <a:t>数据</a:t>
            </a:r>
            <a:r>
              <a:rPr lang="zh-CN" altLang="en-US" sz="3200" dirty="0" smtClean="0"/>
              <a:t>项写入 </a:t>
            </a:r>
            <a:r>
              <a:rPr lang="en-US" altLang="zh-CN" sz="3200" dirty="0" smtClean="0"/>
              <a:t>o(1)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869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自行脑补的解决办法</a:t>
            </a:r>
            <a:r>
              <a:rPr lang="en-US" altLang="zh-CN" dirty="0" smtClean="0"/>
              <a:t>-1 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中通过关键字查找结点所在位置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通过获取到的位置读取数据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99471" y="4543865"/>
            <a:ext cx="31854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AVL </a:t>
            </a:r>
            <a:r>
              <a:rPr lang="zh-CN" altLang="en-US" sz="3200" dirty="0"/>
              <a:t>查找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o(</a:t>
            </a:r>
            <a:r>
              <a:rPr lang="en-US" altLang="zh-CN" sz="3200" dirty="0" err="1" smtClean="0"/>
              <a:t>logn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/>
              <a:t>数据</a:t>
            </a:r>
            <a:r>
              <a:rPr lang="zh-CN" altLang="en-US" sz="3200" dirty="0" smtClean="0"/>
              <a:t>项读取 </a:t>
            </a:r>
            <a:r>
              <a:rPr lang="en-US" altLang="zh-CN" sz="3200" dirty="0" smtClean="0"/>
              <a:t>o(1)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853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自行脑补的解决办法</a:t>
            </a:r>
            <a:r>
              <a:rPr lang="en-US" altLang="zh-CN" dirty="0" smtClean="0"/>
              <a:t>-1 </a:t>
            </a:r>
            <a:r>
              <a:rPr lang="zh-CN" altLang="en-US" dirty="0"/>
              <a:t>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查找到需要删除的节点的信息的位置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2.1 </a:t>
            </a:r>
            <a:r>
              <a:rPr lang="zh-CN" altLang="en-US" dirty="0" smtClean="0"/>
              <a:t>如果删除位置在数据表末尾，直接删除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/>
              <a:t>如</a:t>
            </a:r>
            <a:r>
              <a:rPr lang="zh-CN" altLang="en-US" dirty="0" smtClean="0"/>
              <a:t>果删除位置不在表的末尾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将表末尾的信息覆盖掉当前需要删除的项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删除末尾项的信息</a:t>
            </a:r>
            <a:endParaRPr lang="en-US" altLang="zh-CN" u="sng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321528" y="4840186"/>
            <a:ext cx="3419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AVL </a:t>
            </a:r>
            <a:r>
              <a:rPr lang="zh-CN" altLang="en-US" sz="3200" dirty="0"/>
              <a:t>查找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o(</a:t>
            </a:r>
            <a:r>
              <a:rPr lang="en-US" altLang="zh-CN" sz="3200" dirty="0" err="1" smtClean="0"/>
              <a:t>logn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2800" dirty="0"/>
              <a:t>数据</a:t>
            </a:r>
            <a:r>
              <a:rPr lang="zh-CN" altLang="en-US" sz="2800" dirty="0" smtClean="0"/>
              <a:t>项读取删除 </a:t>
            </a:r>
            <a:r>
              <a:rPr lang="en-US" altLang="zh-CN" sz="2800" dirty="0" smtClean="0"/>
              <a:t>o(1)</a:t>
            </a:r>
            <a:endParaRPr lang="zh-CN" altLang="en-US" sz="2800" dirty="0"/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390192"/>
              </p:ext>
            </p:extLst>
          </p:nvPr>
        </p:nvGraphicFramePr>
        <p:xfrm>
          <a:off x="248175" y="4421164"/>
          <a:ext cx="1388601" cy="235312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388601">
                  <a:extLst>
                    <a:ext uri="{9D8B030D-6E8A-4147-A177-3AD203B41FA5}">
                      <a16:colId xmlns:a16="http://schemas.microsoft.com/office/drawing/2014/main" val="1295409105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DATA1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612860235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DATA2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034929171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DATA3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467397931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21313702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787626777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3354959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DATAn-1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4156007910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>
                          <a:solidFill>
                            <a:schemeClr val="bg1"/>
                          </a:solidFill>
                        </a:rPr>
                        <a:t>DATAn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2275157977"/>
                  </a:ext>
                </a:extLst>
              </a:tr>
            </a:tbl>
          </a:graphicData>
        </a:graphic>
      </p:graphicFrame>
      <p:graphicFrame>
        <p:nvGraphicFramePr>
          <p:cNvPr id="6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22213"/>
              </p:ext>
            </p:extLst>
          </p:nvPr>
        </p:nvGraphicFramePr>
        <p:xfrm>
          <a:off x="3712185" y="4474490"/>
          <a:ext cx="1388601" cy="2058987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388601">
                  <a:extLst>
                    <a:ext uri="{9D8B030D-6E8A-4147-A177-3AD203B41FA5}">
                      <a16:colId xmlns:a16="http://schemas.microsoft.com/office/drawing/2014/main" val="1295409105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DATA1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612860235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DATA2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034929171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>
                          <a:solidFill>
                            <a:schemeClr val="bg1"/>
                          </a:solidFill>
                        </a:rPr>
                        <a:t>DATAn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467397931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21313702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787626777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13354959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DATAn-1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096" marR="57096" marT="28548" marB="28548"/>
                </a:tc>
                <a:extLst>
                  <a:ext uri="{0D108BD9-81ED-4DB2-BD59-A6C34878D82A}">
                    <a16:rowId xmlns:a16="http://schemas.microsoft.com/office/drawing/2014/main" val="4156007910"/>
                  </a:ext>
                </a:extLst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1636777" y="5101647"/>
            <a:ext cx="1975104" cy="83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Del data 3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6444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题来了！！！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对于一个数据库的引索，本身就是很庞大的，不可能完全储存在内存当中，所以刚才所说的哪种方式在本身的引索查询中也会存在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的消耗，并且我们知道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的消耗是最为致命的。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9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225" y="2336873"/>
            <a:ext cx="3425951" cy="359931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采用磁盘操作更少的</a:t>
            </a:r>
            <a:r>
              <a:rPr lang="en-US" altLang="zh-CN" sz="2000" dirty="0" smtClean="0"/>
              <a:t>B-tree</a:t>
            </a:r>
          </a:p>
          <a:p>
            <a:r>
              <a:rPr lang="en-US" altLang="zh-CN" sz="2000" dirty="0" smtClean="0"/>
              <a:t>IO </a:t>
            </a:r>
            <a:r>
              <a:rPr lang="zh-CN" altLang="en-US" sz="2000" dirty="0" smtClean="0"/>
              <a:t>操作次数时高度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，实际中每层节点数很多，所以高度非常的低，从而减少了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的消耗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75" y="2201350"/>
            <a:ext cx="4644070" cy="3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726</TotalTime>
  <Words>471</Words>
  <Application>Microsoft Office PowerPoint</Application>
  <PresentationFormat>全屏显示(4:3)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Consolas</vt:lpstr>
      <vt:lpstr>Trebuchet MS</vt:lpstr>
      <vt:lpstr>柏林</vt:lpstr>
      <vt:lpstr>数据库的超简单实现</vt:lpstr>
      <vt:lpstr>什么是数据库</vt:lpstr>
      <vt:lpstr>数据库的效率与存储的方式</vt:lpstr>
      <vt:lpstr>自行脑补的解决方法-1</vt:lpstr>
      <vt:lpstr>自行脑补的解决办法-1 插入</vt:lpstr>
      <vt:lpstr>自行脑补的解决办法-1 查找</vt:lpstr>
      <vt:lpstr>自行脑补的解决办法-1 删除</vt:lpstr>
      <vt:lpstr>问题来了！！！</vt:lpstr>
      <vt:lpstr>解决办法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数据库的超简单实现</dc:title>
  <dc:creator>蒲毅</dc:creator>
  <cp:lastModifiedBy>蒲毅</cp:lastModifiedBy>
  <cp:revision>44</cp:revision>
  <dcterms:created xsi:type="dcterms:W3CDTF">2016-05-22T18:04:35Z</dcterms:created>
  <dcterms:modified xsi:type="dcterms:W3CDTF">2016-05-23T06:11:27Z</dcterms:modified>
</cp:coreProperties>
</file>