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57" r:id="rId4"/>
    <p:sldId id="358" r:id="rId5"/>
    <p:sldId id="331" r:id="rId6"/>
    <p:sldId id="306" r:id="rId7"/>
    <p:sldId id="278" r:id="rId8"/>
    <p:sldId id="304" r:id="rId9"/>
    <p:sldId id="365" r:id="rId10"/>
    <p:sldId id="347" r:id="rId11"/>
    <p:sldId id="348" r:id="rId12"/>
    <p:sldId id="275" r:id="rId13"/>
    <p:sldId id="359" r:id="rId14"/>
    <p:sldId id="333" r:id="rId15"/>
    <p:sldId id="324" r:id="rId16"/>
    <p:sldId id="349" r:id="rId17"/>
    <p:sldId id="350" r:id="rId18"/>
    <p:sldId id="351" r:id="rId19"/>
    <p:sldId id="363" r:id="rId20"/>
    <p:sldId id="362" r:id="rId21"/>
    <p:sldId id="352" r:id="rId22"/>
    <p:sldId id="353" r:id="rId23"/>
    <p:sldId id="354" r:id="rId24"/>
    <p:sldId id="355" r:id="rId25"/>
    <p:sldId id="356" r:id="rId26"/>
    <p:sldId id="361" r:id="rId27"/>
    <p:sldId id="346" r:id="rId28"/>
    <p:sldId id="3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/>
    <p:restoredTop sz="49965" autoAdjust="0"/>
  </p:normalViewPr>
  <p:slideViewPr>
    <p:cSldViewPr snapToGrid="0" snapToObjects="1">
      <p:cViewPr varScale="1">
        <p:scale>
          <a:sx n="33" d="100"/>
          <a:sy n="33" d="100"/>
        </p:scale>
        <p:origin x="1940" y="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76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u\Dropbox\omega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u\Dropbox\omega%20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u\Dropbox\omega%20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u\Dropbox\omega%20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3800" b="0" i="0" baseline="0">
                <a:effectLst/>
              </a:rPr>
              <a:t>Best Known Exponent of Matrix Multiplication</a:t>
            </a:r>
            <a:endParaRPr lang="en-US" sz="3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3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omega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Pt>
            <c:idx val="13"/>
            <c:marker>
              <c:symbol val="circle"/>
              <c:size val="5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C32-4CF2-8617-DAED4493F8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32-4CF2-8617-DAED4493F83E}"/>
                </c:ext>
              </c:extLst>
            </c:dLbl>
            <c:dLbl>
              <c:idx val="1"/>
              <c:layout>
                <c:manualLayout>
                  <c:x val="-6.0538941481410133E-2"/>
                  <c:y val="4.5183488790165101E-2"/>
                </c:manualLayout>
              </c:layout>
              <c:tx>
                <c:rich>
                  <a:bodyPr/>
                  <a:lstStyle/>
                  <a:p>
                    <a:fld id="{DCBC823A-C04F-468C-A3D4-A702D947AA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C32-4CF2-8617-DAED4493F83E}"/>
                </c:ext>
              </c:extLst>
            </c:dLbl>
            <c:dLbl>
              <c:idx val="2"/>
              <c:layout>
                <c:manualLayout>
                  <c:x val="-5.8032903973439541E-2"/>
                  <c:y val="4.0551061837975577E-2"/>
                </c:manualLayout>
              </c:layout>
              <c:tx>
                <c:rich>
                  <a:bodyPr/>
                  <a:lstStyle/>
                  <a:p>
                    <a:fld id="{729C8EA4-B83E-4E8C-848E-213B4AEA7D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C32-4CF2-8617-DAED4493F83E}"/>
                </c:ext>
              </c:extLst>
            </c:dLbl>
            <c:dLbl>
              <c:idx val="3"/>
              <c:layout>
                <c:manualLayout>
                  <c:x val="-4.6949500974270648E-2"/>
                  <c:y val="4.2867275314070342E-2"/>
                </c:manualLayout>
              </c:layout>
              <c:tx>
                <c:rich>
                  <a:bodyPr/>
                  <a:lstStyle/>
                  <a:p>
                    <a:fld id="{9CC313D8-2F58-4AF1-89B2-F5B51D3167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C32-4CF2-8617-DAED4493F83E}"/>
                </c:ext>
              </c:extLst>
            </c:dLbl>
            <c:dLbl>
              <c:idx val="4"/>
              <c:layout>
                <c:manualLayout>
                  <c:x val="1.0770122882091638E-2"/>
                  <c:y val="-5.2097477205814903E-2"/>
                </c:manualLayout>
              </c:layout>
              <c:tx>
                <c:rich>
                  <a:bodyPr/>
                  <a:lstStyle/>
                  <a:p>
                    <a:fld id="{2CF132D6-B9FC-4F0F-96C9-D9DD89BE92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C32-4CF2-8617-DAED4493F83E}"/>
                </c:ext>
              </c:extLst>
            </c:dLbl>
            <c:dLbl>
              <c:idx val="5"/>
              <c:layout>
                <c:manualLayout>
                  <c:x val="1.6211737487129323E-2"/>
                  <c:y val="-5.2097477205814854E-2"/>
                </c:manualLayout>
              </c:layout>
              <c:tx>
                <c:rich>
                  <a:bodyPr/>
                  <a:lstStyle/>
                  <a:p>
                    <a:fld id="{E33C5FD9-EAAE-4665-92CC-BABFC15490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C32-4CF2-8617-DAED4493F83E}"/>
                </c:ext>
              </c:extLst>
            </c:dLbl>
            <c:dLbl>
              <c:idx val="6"/>
              <c:layout>
                <c:manualLayout>
                  <c:x val="-0.17576874581330526"/>
                  <c:y val="7.14513602214996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09F0C6B-1317-41E8-99AC-BE88AB20D8E4}" type="CELLRANGE">
                      <a:rPr lang="en-US"/>
                      <a:pPr>
                        <a:defRPr sz="1400"/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73272624123305"/>
                      <c:h val="0.16349658532556594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C32-4CF2-8617-DAED4493F83E}"/>
                </c:ext>
              </c:extLst>
            </c:dLbl>
            <c:dLbl>
              <c:idx val="7"/>
              <c:layout>
                <c:manualLayout>
                  <c:x val="2.5774104489293813E-2"/>
                  <c:y val="-3.2785910564614419E-2"/>
                </c:manualLayout>
              </c:layout>
              <c:tx>
                <c:rich>
                  <a:bodyPr/>
                  <a:lstStyle/>
                  <a:p>
                    <a:fld id="{4327B237-F658-4C39-BF85-F3EE6FCFAF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C32-4CF2-8617-DAED4493F83E}"/>
                </c:ext>
              </c:extLst>
            </c:dLbl>
            <c:dLbl>
              <c:idx val="8"/>
              <c:layout>
                <c:manualLayout>
                  <c:x val="-8.845646857080755E-2"/>
                  <c:y val="9.1712880268305916E-2"/>
                </c:manualLayout>
              </c:layout>
              <c:tx>
                <c:rich>
                  <a:bodyPr/>
                  <a:lstStyle/>
                  <a:p>
                    <a:fld id="{F35DBBF5-29C4-45E0-8667-27438126DC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C32-4CF2-8617-DAED4493F83E}"/>
                </c:ext>
              </c:extLst>
            </c:dLbl>
            <c:dLbl>
              <c:idx val="9"/>
              <c:layout>
                <c:manualLayout>
                  <c:x val="-9.4803140572145103E-2"/>
                  <c:y val="-6.7156027614512531E-2"/>
                </c:manualLayout>
              </c:layout>
              <c:tx>
                <c:rich>
                  <a:bodyPr/>
                  <a:lstStyle/>
                  <a:p>
                    <a:fld id="{4B1A2261-1430-4596-9B5B-081E434CB0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C32-4CF2-8617-DAED4493F83E}"/>
                </c:ext>
              </c:extLst>
            </c:dLbl>
            <c:dLbl>
              <c:idx val="10"/>
              <c:layout>
                <c:manualLayout>
                  <c:x val="-9.2394036814685943E-2"/>
                  <c:y val="5.908072471261628E-2"/>
                </c:manualLayout>
              </c:layout>
              <c:tx>
                <c:rich>
                  <a:bodyPr/>
                  <a:lstStyle/>
                  <a:p>
                    <a:fld id="{C8D05D85-E7AB-40BC-9910-86F6238C9010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W.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C32-4CF2-8617-DAED4493F83E}"/>
                </c:ext>
              </c:extLst>
            </c:dLbl>
            <c:dLbl>
              <c:idx val="11"/>
              <c:layout>
                <c:manualLayout>
                  <c:x val="-3.7732657529804772E-2"/>
                  <c:y val="-7.0627239532016925E-2"/>
                </c:manualLayout>
              </c:layout>
              <c:tx>
                <c:rich>
                  <a:bodyPr/>
                  <a:lstStyle/>
                  <a:p>
                    <a:fld id="{F566BC29-0E58-49AE-8ED6-151110B33E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C32-4CF2-8617-DAED4493F83E}"/>
                </c:ext>
              </c:extLst>
            </c:dLbl>
            <c:dLbl>
              <c:idx val="12"/>
              <c:layout>
                <c:manualLayout>
                  <c:x val="-2.0491164229269564E-2"/>
                  <c:y val="5.7919417761251701E-2"/>
                </c:manualLayout>
              </c:layout>
              <c:tx>
                <c:rich>
                  <a:bodyPr/>
                  <a:lstStyle/>
                  <a:p>
                    <a:r>
                      <a:rPr lang="en-US" sz="1400" b="0" i="0" u="none" strike="noStrike" kern="1200" baseline="0" dirty="0" err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Alman</a:t>
                    </a:r>
                    <a:r>
                      <a:rPr lang="en-US" sz="14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-V. W.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C32-4CF2-8617-DAED4493F83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32-4CF2-8617-DAED4493F8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Sheet1!$A$2:$A$15</c:f>
              <c:numCache>
                <c:formatCode>General</c:formatCode>
                <c:ptCount val="14"/>
                <c:pt idx="0">
                  <c:v>1950</c:v>
                </c:pt>
                <c:pt idx="1">
                  <c:v>1968</c:v>
                </c:pt>
                <c:pt idx="2">
                  <c:v>1969</c:v>
                </c:pt>
                <c:pt idx="3">
                  <c:v>1978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1986</c:v>
                </c:pt>
                <c:pt idx="8">
                  <c:v>1987.5</c:v>
                </c:pt>
                <c:pt idx="9">
                  <c:v>2010</c:v>
                </c:pt>
                <c:pt idx="10">
                  <c:v>2011</c:v>
                </c:pt>
                <c:pt idx="11">
                  <c:v>2014</c:v>
                </c:pt>
                <c:pt idx="12">
                  <c:v>2021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3</c:v>
                </c:pt>
                <c:pt idx="2">
                  <c:v>2.81</c:v>
                </c:pt>
                <c:pt idx="3">
                  <c:v>2.79</c:v>
                </c:pt>
                <c:pt idx="4">
                  <c:v>2.78</c:v>
                </c:pt>
                <c:pt idx="5">
                  <c:v>2.5499999999999998</c:v>
                </c:pt>
                <c:pt idx="6">
                  <c:v>2.5</c:v>
                </c:pt>
                <c:pt idx="7">
                  <c:v>2.48</c:v>
                </c:pt>
                <c:pt idx="8">
                  <c:v>2.375</c:v>
                </c:pt>
                <c:pt idx="9">
                  <c:v>2.3736999999999999</c:v>
                </c:pt>
                <c:pt idx="10">
                  <c:v>2.3728899999999999</c:v>
                </c:pt>
                <c:pt idx="11">
                  <c:v>2.3728699999999998</c:v>
                </c:pt>
                <c:pt idx="12">
                  <c:v>2.3728600000000002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Sheet1!$C$2:$C$15</c15:f>
                <c15:dlblRangeCache>
                  <c:ptCount val="14"/>
                  <c:pt idx="0">
                    <c:v>-</c:v>
                  </c:pt>
                  <c:pt idx="1">
                    <c:v>Naïve</c:v>
                  </c:pt>
                  <c:pt idx="2">
                    <c:v>Strassen</c:v>
                  </c:pt>
                  <c:pt idx="3">
                    <c:v>Pan</c:v>
                  </c:pt>
                  <c:pt idx="4">
                    <c:v>Bini-Capovani-Romani-Lotti</c:v>
                  </c:pt>
                  <c:pt idx="5">
                    <c:v>Schönhage</c:v>
                  </c:pt>
                  <c:pt idx="6">
                    <c:v>Pan; Romani; Coppersmith-Winograd</c:v>
                  </c:pt>
                  <c:pt idx="7">
                    <c:v>Strassen</c:v>
                  </c:pt>
                  <c:pt idx="8">
                    <c:v>Coppersmith-Winograd</c:v>
                  </c:pt>
                  <c:pt idx="9">
                    <c:v>Stothers</c:v>
                  </c:pt>
                  <c:pt idx="10">
                    <c:v>Vassilevska</c:v>
                  </c:pt>
                  <c:pt idx="11">
                    <c:v>Le Gall</c:v>
                  </c:pt>
                  <c:pt idx="12">
                    <c:v>Alman-Vassilevska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0C32-4CF2-8617-DAED4493F83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410292704"/>
        <c:axId val="1157981424"/>
      </c:scatterChart>
      <c:valAx>
        <c:axId val="1410292704"/>
        <c:scaling>
          <c:orientation val="minMax"/>
          <c:max val="2021"/>
          <c:min val="19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981424"/>
        <c:crosses val="autoZero"/>
        <c:crossBetween val="midCat"/>
      </c:valAx>
      <c:valAx>
        <c:axId val="1157981424"/>
        <c:scaling>
          <c:orientation val="minMax"/>
          <c:max val="3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/>
                  <a:t>Best Known Exponent</a:t>
                </a:r>
              </a:p>
            </c:rich>
          </c:tx>
          <c:layout>
            <c:manualLayout>
              <c:xMode val="edge"/>
              <c:yMode val="edge"/>
              <c:x val="6.4588595566252285E-3"/>
              <c:y val="0.27602771942155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29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3800" b="0" i="0" baseline="0">
                <a:effectLst/>
              </a:rPr>
              <a:t>Best Known Exponent of Matrix Multiplication</a:t>
            </a:r>
            <a:endParaRPr lang="en-US" sz="3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3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omega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Pt>
            <c:idx val="13"/>
            <c:marker>
              <c:symbol val="circle"/>
              <c:size val="5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8BB-4D15-8AB2-5DD879CB8C7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BB-4D15-8AB2-5DD879CB8C71}"/>
                </c:ext>
              </c:extLst>
            </c:dLbl>
            <c:dLbl>
              <c:idx val="1"/>
              <c:layout>
                <c:manualLayout>
                  <c:x val="-6.0538941481410133E-2"/>
                  <c:y val="4.5183488790165101E-2"/>
                </c:manualLayout>
              </c:layout>
              <c:tx>
                <c:rich>
                  <a:bodyPr/>
                  <a:lstStyle/>
                  <a:p>
                    <a:fld id="{697DA9E3-6AAB-4CA9-A8DD-ADEA1998EC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8BB-4D15-8AB2-5DD879CB8C71}"/>
                </c:ext>
              </c:extLst>
            </c:dLbl>
            <c:dLbl>
              <c:idx val="2"/>
              <c:layout>
                <c:manualLayout>
                  <c:x val="-5.8032903973439541E-2"/>
                  <c:y val="4.0551061837975577E-2"/>
                </c:manualLayout>
              </c:layout>
              <c:tx>
                <c:rich>
                  <a:bodyPr/>
                  <a:lstStyle/>
                  <a:p>
                    <a:fld id="{EC632158-B014-446A-85C1-76BBBAF6AC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8BB-4D15-8AB2-5DD879CB8C71}"/>
                </c:ext>
              </c:extLst>
            </c:dLbl>
            <c:dLbl>
              <c:idx val="3"/>
              <c:layout>
                <c:manualLayout>
                  <c:x val="-4.6949500974270648E-2"/>
                  <c:y val="4.2867275314070342E-2"/>
                </c:manualLayout>
              </c:layout>
              <c:tx>
                <c:rich>
                  <a:bodyPr/>
                  <a:lstStyle/>
                  <a:p>
                    <a:fld id="{258D2DE8-E9B1-49A8-9463-0359A07F25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8BB-4D15-8AB2-5DD879CB8C71}"/>
                </c:ext>
              </c:extLst>
            </c:dLbl>
            <c:dLbl>
              <c:idx val="4"/>
              <c:layout>
                <c:manualLayout>
                  <c:x val="1.0770122882091638E-2"/>
                  <c:y val="-5.2097477205814903E-2"/>
                </c:manualLayout>
              </c:layout>
              <c:tx>
                <c:rich>
                  <a:bodyPr/>
                  <a:lstStyle/>
                  <a:p>
                    <a:fld id="{1EB8019C-B6E5-4A67-860A-72F2CF9308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8BB-4D15-8AB2-5DD879CB8C71}"/>
                </c:ext>
              </c:extLst>
            </c:dLbl>
            <c:dLbl>
              <c:idx val="5"/>
              <c:layout>
                <c:manualLayout>
                  <c:x val="1.6211737487129323E-2"/>
                  <c:y val="-5.2097477205814854E-2"/>
                </c:manualLayout>
              </c:layout>
              <c:tx>
                <c:rich>
                  <a:bodyPr/>
                  <a:lstStyle/>
                  <a:p>
                    <a:fld id="{D67F4664-F25A-42FF-A09F-91651BFF87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8BB-4D15-8AB2-5DD879CB8C71}"/>
                </c:ext>
              </c:extLst>
            </c:dLbl>
            <c:dLbl>
              <c:idx val="6"/>
              <c:layout>
                <c:manualLayout>
                  <c:x val="-0.17576874581330526"/>
                  <c:y val="7.14513602214996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B72A0C8-193A-4272-9195-B7B4EB8308C2}" type="CELLRANGE">
                      <a:rPr lang="en-US"/>
                      <a:pPr>
                        <a:defRPr sz="1400"/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73272624123305"/>
                      <c:h val="0.16349658532556594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8BB-4D15-8AB2-5DD879CB8C71}"/>
                </c:ext>
              </c:extLst>
            </c:dLbl>
            <c:dLbl>
              <c:idx val="7"/>
              <c:layout>
                <c:manualLayout>
                  <c:x val="2.5774104489293813E-2"/>
                  <c:y val="-3.2785910564614419E-2"/>
                </c:manualLayout>
              </c:layout>
              <c:tx>
                <c:rich>
                  <a:bodyPr/>
                  <a:lstStyle/>
                  <a:p>
                    <a:fld id="{6FD06982-E9F1-4EAD-BDC0-FBE24FD832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8BB-4D15-8AB2-5DD879CB8C71}"/>
                </c:ext>
              </c:extLst>
            </c:dLbl>
            <c:dLbl>
              <c:idx val="8"/>
              <c:layout>
                <c:manualLayout>
                  <c:x val="-8.845646857080755E-2"/>
                  <c:y val="9.1712880268305916E-2"/>
                </c:manualLayout>
              </c:layout>
              <c:tx>
                <c:rich>
                  <a:bodyPr/>
                  <a:lstStyle/>
                  <a:p>
                    <a:fld id="{D957D2B8-1D1C-4BBD-8297-5D119A40B3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8BB-4D15-8AB2-5DD879CB8C71}"/>
                </c:ext>
              </c:extLst>
            </c:dLbl>
            <c:dLbl>
              <c:idx val="9"/>
              <c:layout>
                <c:manualLayout>
                  <c:x val="-9.4803140572145103E-2"/>
                  <c:y val="-6.7156027614512531E-2"/>
                </c:manualLayout>
              </c:layout>
              <c:tx>
                <c:rich>
                  <a:bodyPr/>
                  <a:lstStyle/>
                  <a:p>
                    <a:fld id="{3A24E2F3-234B-4A24-9D39-F22DF3692C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8BB-4D15-8AB2-5DD879CB8C71}"/>
                </c:ext>
              </c:extLst>
            </c:dLbl>
            <c:dLbl>
              <c:idx val="10"/>
              <c:layout>
                <c:manualLayout>
                  <c:x val="-9.2394036814685943E-2"/>
                  <c:y val="5.908072471261628E-2"/>
                </c:manualLayout>
              </c:layout>
              <c:tx>
                <c:rich>
                  <a:bodyPr/>
                  <a:lstStyle/>
                  <a:p>
                    <a:fld id="{33E20926-63D5-4573-9479-9F0B0AD73BAA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W.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8BB-4D15-8AB2-5DD879CB8C71}"/>
                </c:ext>
              </c:extLst>
            </c:dLbl>
            <c:dLbl>
              <c:idx val="11"/>
              <c:layout>
                <c:manualLayout>
                  <c:x val="-3.7732657529804772E-2"/>
                  <c:y val="-7.0627239532016925E-2"/>
                </c:manualLayout>
              </c:layout>
              <c:tx>
                <c:rich>
                  <a:bodyPr/>
                  <a:lstStyle/>
                  <a:p>
                    <a:fld id="{A85796FD-0136-450C-9BD2-8B2203675A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8BB-4D15-8AB2-5DD879CB8C71}"/>
                </c:ext>
              </c:extLst>
            </c:dLbl>
            <c:dLbl>
              <c:idx val="12"/>
              <c:layout>
                <c:manualLayout>
                  <c:x val="-2.0491164229269564E-2"/>
                  <c:y val="5.79194177612517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 dirty="0" err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Alman</a:t>
                    </a:r>
                    <a:r>
                      <a:rPr lang="en-US" sz="1400" b="0" i="0" u="none" strike="noStrike" kern="1200" baseline="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-V. W.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8BB-4D15-8AB2-5DD879CB8C7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8BB-4D15-8AB2-5DD879CB8C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Sheet1!$A$2:$A$15</c:f>
              <c:numCache>
                <c:formatCode>General</c:formatCode>
                <c:ptCount val="14"/>
                <c:pt idx="0">
                  <c:v>1950</c:v>
                </c:pt>
                <c:pt idx="1">
                  <c:v>1968</c:v>
                </c:pt>
                <c:pt idx="2">
                  <c:v>1969</c:v>
                </c:pt>
                <c:pt idx="3">
                  <c:v>1978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1986</c:v>
                </c:pt>
                <c:pt idx="8">
                  <c:v>1987.5</c:v>
                </c:pt>
                <c:pt idx="9">
                  <c:v>2010</c:v>
                </c:pt>
                <c:pt idx="10">
                  <c:v>2011</c:v>
                </c:pt>
                <c:pt idx="11">
                  <c:v>2014</c:v>
                </c:pt>
                <c:pt idx="12">
                  <c:v>2021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3</c:v>
                </c:pt>
                <c:pt idx="2">
                  <c:v>2.81</c:v>
                </c:pt>
                <c:pt idx="3">
                  <c:v>2.79</c:v>
                </c:pt>
                <c:pt idx="4">
                  <c:v>2.78</c:v>
                </c:pt>
                <c:pt idx="5">
                  <c:v>2.5499999999999998</c:v>
                </c:pt>
                <c:pt idx="6">
                  <c:v>2.5</c:v>
                </c:pt>
                <c:pt idx="7">
                  <c:v>2.48</c:v>
                </c:pt>
                <c:pt idx="8">
                  <c:v>2.375</c:v>
                </c:pt>
                <c:pt idx="9">
                  <c:v>2.3736999999999999</c:v>
                </c:pt>
                <c:pt idx="10">
                  <c:v>2.3728899999999999</c:v>
                </c:pt>
                <c:pt idx="11">
                  <c:v>2.3728699999999998</c:v>
                </c:pt>
                <c:pt idx="12">
                  <c:v>2.3728600000000002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Sheet1!$C$2:$C$15</c15:f>
                <c15:dlblRangeCache>
                  <c:ptCount val="14"/>
                  <c:pt idx="0">
                    <c:v>-</c:v>
                  </c:pt>
                  <c:pt idx="1">
                    <c:v>Naïve</c:v>
                  </c:pt>
                  <c:pt idx="2">
                    <c:v>Strassen</c:v>
                  </c:pt>
                  <c:pt idx="3">
                    <c:v>Pan</c:v>
                  </c:pt>
                  <c:pt idx="4">
                    <c:v>Bini-Capovani-Romani-Lotti</c:v>
                  </c:pt>
                  <c:pt idx="5">
                    <c:v>Schönhage</c:v>
                  </c:pt>
                  <c:pt idx="6">
                    <c:v>Pan; Romani; Coppersmith-Winograd</c:v>
                  </c:pt>
                  <c:pt idx="7">
                    <c:v>Strassen</c:v>
                  </c:pt>
                  <c:pt idx="8">
                    <c:v>Coppersmith-Winograd</c:v>
                  </c:pt>
                  <c:pt idx="9">
                    <c:v>Stothers</c:v>
                  </c:pt>
                  <c:pt idx="10">
                    <c:v>Vassilevska</c:v>
                  </c:pt>
                  <c:pt idx="11">
                    <c:v>Le Gall</c:v>
                  </c:pt>
                  <c:pt idx="12">
                    <c:v>Alman-Vassilevska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8BB-4D15-8AB2-5DD879CB8C7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410292704"/>
        <c:axId val="1157981424"/>
      </c:scatterChart>
      <c:valAx>
        <c:axId val="1410292704"/>
        <c:scaling>
          <c:orientation val="minMax"/>
          <c:max val="2021"/>
          <c:min val="19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981424"/>
        <c:crosses val="autoZero"/>
        <c:crossBetween val="midCat"/>
      </c:valAx>
      <c:valAx>
        <c:axId val="1157981424"/>
        <c:scaling>
          <c:orientation val="minMax"/>
          <c:max val="3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/>
                  <a:t>Best Known Exponent</a:t>
                </a:r>
              </a:p>
            </c:rich>
          </c:tx>
          <c:layout>
            <c:manualLayout>
              <c:xMode val="edge"/>
              <c:yMode val="edge"/>
              <c:x val="6.4588595566252285E-3"/>
              <c:y val="0.27602771942155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29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3800" b="0" i="0" baseline="0">
                <a:effectLst/>
              </a:rPr>
              <a:t>Best Known Exponent of Matrix Multiplication</a:t>
            </a:r>
            <a:endParaRPr lang="en-US" sz="3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3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omega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Pt>
            <c:idx val="13"/>
            <c:marker>
              <c:symbol val="circle"/>
              <c:size val="5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C32-4CF2-8617-DAED4493F8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32-4CF2-8617-DAED4493F83E}"/>
                </c:ext>
              </c:extLst>
            </c:dLbl>
            <c:dLbl>
              <c:idx val="1"/>
              <c:layout>
                <c:manualLayout>
                  <c:x val="-6.0538941481410133E-2"/>
                  <c:y val="4.5183488790165101E-2"/>
                </c:manualLayout>
              </c:layout>
              <c:tx>
                <c:rich>
                  <a:bodyPr/>
                  <a:lstStyle/>
                  <a:p>
                    <a:fld id="{39B8C826-1EBC-478A-AD69-4A5F3FBB06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C32-4CF2-8617-DAED4493F83E}"/>
                </c:ext>
              </c:extLst>
            </c:dLbl>
            <c:dLbl>
              <c:idx val="2"/>
              <c:layout>
                <c:manualLayout>
                  <c:x val="-5.8032903973439541E-2"/>
                  <c:y val="4.0551061837975577E-2"/>
                </c:manualLayout>
              </c:layout>
              <c:tx>
                <c:rich>
                  <a:bodyPr/>
                  <a:lstStyle/>
                  <a:p>
                    <a:fld id="{89A90643-A03F-4136-BEE8-2EA29ADE5B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C32-4CF2-8617-DAED4493F83E}"/>
                </c:ext>
              </c:extLst>
            </c:dLbl>
            <c:dLbl>
              <c:idx val="3"/>
              <c:layout>
                <c:manualLayout>
                  <c:x val="-4.6949500974270648E-2"/>
                  <c:y val="4.2867275314070342E-2"/>
                </c:manualLayout>
              </c:layout>
              <c:tx>
                <c:rich>
                  <a:bodyPr/>
                  <a:lstStyle/>
                  <a:p>
                    <a:fld id="{9D729409-8E34-44C1-8CC5-41831383B3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C32-4CF2-8617-DAED4493F83E}"/>
                </c:ext>
              </c:extLst>
            </c:dLbl>
            <c:dLbl>
              <c:idx val="4"/>
              <c:layout>
                <c:manualLayout>
                  <c:x val="1.0770122882091638E-2"/>
                  <c:y val="-5.2097477205814903E-2"/>
                </c:manualLayout>
              </c:layout>
              <c:tx>
                <c:rich>
                  <a:bodyPr/>
                  <a:lstStyle/>
                  <a:p>
                    <a:fld id="{B80D2991-88BF-493F-9954-B0C681691D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C32-4CF2-8617-DAED4493F83E}"/>
                </c:ext>
              </c:extLst>
            </c:dLbl>
            <c:dLbl>
              <c:idx val="5"/>
              <c:layout>
                <c:manualLayout>
                  <c:x val="1.6211737487129323E-2"/>
                  <c:y val="-5.2097477205814854E-2"/>
                </c:manualLayout>
              </c:layout>
              <c:tx>
                <c:rich>
                  <a:bodyPr/>
                  <a:lstStyle/>
                  <a:p>
                    <a:fld id="{8B5560F4-F87C-42E9-BE27-8FF564380F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C32-4CF2-8617-DAED4493F83E}"/>
                </c:ext>
              </c:extLst>
            </c:dLbl>
            <c:dLbl>
              <c:idx val="6"/>
              <c:layout>
                <c:manualLayout>
                  <c:x val="-0.17576874581330526"/>
                  <c:y val="7.14513602214996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08C1EE5-D146-4DE3-9D8D-E29F2D544BFA}" type="CELLRANGE">
                      <a:rPr lang="en-US"/>
                      <a:pPr>
                        <a:defRPr sz="1400"/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73272624123305"/>
                      <c:h val="0.16349658532556594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C32-4CF2-8617-DAED4493F83E}"/>
                </c:ext>
              </c:extLst>
            </c:dLbl>
            <c:dLbl>
              <c:idx val="7"/>
              <c:layout>
                <c:manualLayout>
                  <c:x val="2.5774104489293813E-2"/>
                  <c:y val="-3.2785910564614419E-2"/>
                </c:manualLayout>
              </c:layout>
              <c:tx>
                <c:rich>
                  <a:bodyPr/>
                  <a:lstStyle/>
                  <a:p>
                    <a:fld id="{E648D007-891C-46AE-AB63-AE4994EF1C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C32-4CF2-8617-DAED4493F83E}"/>
                </c:ext>
              </c:extLst>
            </c:dLbl>
            <c:dLbl>
              <c:idx val="8"/>
              <c:layout>
                <c:manualLayout>
                  <c:x val="-8.845646857080755E-2"/>
                  <c:y val="9.1712880268305916E-2"/>
                </c:manualLayout>
              </c:layout>
              <c:tx>
                <c:rich>
                  <a:bodyPr/>
                  <a:lstStyle/>
                  <a:p>
                    <a:fld id="{1FB4936C-3653-4BF4-B978-D66AC10B2D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C32-4CF2-8617-DAED4493F83E}"/>
                </c:ext>
              </c:extLst>
            </c:dLbl>
            <c:dLbl>
              <c:idx val="9"/>
              <c:layout>
                <c:manualLayout>
                  <c:x val="-9.4803140572145103E-2"/>
                  <c:y val="-6.7156027614512531E-2"/>
                </c:manualLayout>
              </c:layout>
              <c:tx>
                <c:rich>
                  <a:bodyPr/>
                  <a:lstStyle/>
                  <a:p>
                    <a:fld id="{2ECAD3BE-83D7-49E8-BE7D-A504A76FBB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C32-4CF2-8617-DAED4493F83E}"/>
                </c:ext>
              </c:extLst>
            </c:dLbl>
            <c:dLbl>
              <c:idx val="10"/>
              <c:layout>
                <c:manualLayout>
                  <c:x val="-5.0213622897697159E-2"/>
                  <c:y val="8.358488698463828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V.W.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399778802003427E-2"/>
                      <c:h val="6.393138368882711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0C32-4CF2-8617-DAED4493F83E}"/>
                </c:ext>
              </c:extLst>
            </c:dLbl>
            <c:dLbl>
              <c:idx val="11"/>
              <c:layout>
                <c:manualLayout>
                  <c:x val="-3.7732657529804772E-2"/>
                  <c:y val="-7.0627239532016925E-2"/>
                </c:manualLayout>
              </c:layout>
              <c:tx>
                <c:rich>
                  <a:bodyPr/>
                  <a:lstStyle/>
                  <a:p>
                    <a:fld id="{56D03892-E5E7-41FF-9E67-28E0DB1201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C32-4CF2-8617-DAED4493F83E}"/>
                </c:ext>
              </c:extLst>
            </c:dLbl>
            <c:dLbl>
              <c:idx val="12"/>
              <c:layout>
                <c:manualLayout>
                  <c:x val="-2.0491164229269564E-2"/>
                  <c:y val="5.7919417761251701E-2"/>
                </c:manualLayout>
              </c:layout>
              <c:tx>
                <c:rich>
                  <a:bodyPr/>
                  <a:lstStyle/>
                  <a:p>
                    <a:r>
                      <a:rPr lang="en-US" b="0" dirty="0"/>
                      <a:t>Alman-V.W.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C32-4CF2-8617-DAED4493F83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32-4CF2-8617-DAED4493F8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Sheet1!$A$2:$A$15</c:f>
              <c:numCache>
                <c:formatCode>General</c:formatCode>
                <c:ptCount val="14"/>
                <c:pt idx="0">
                  <c:v>1950</c:v>
                </c:pt>
                <c:pt idx="1">
                  <c:v>1968</c:v>
                </c:pt>
                <c:pt idx="2">
                  <c:v>1969</c:v>
                </c:pt>
                <c:pt idx="3">
                  <c:v>1978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1986</c:v>
                </c:pt>
                <c:pt idx="8">
                  <c:v>1987.5</c:v>
                </c:pt>
                <c:pt idx="9">
                  <c:v>2010</c:v>
                </c:pt>
                <c:pt idx="10">
                  <c:v>2011</c:v>
                </c:pt>
                <c:pt idx="11">
                  <c:v>2014</c:v>
                </c:pt>
                <c:pt idx="12">
                  <c:v>2021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3</c:v>
                </c:pt>
                <c:pt idx="2">
                  <c:v>2.81</c:v>
                </c:pt>
                <c:pt idx="3">
                  <c:v>2.79</c:v>
                </c:pt>
                <c:pt idx="4">
                  <c:v>2.78</c:v>
                </c:pt>
                <c:pt idx="5">
                  <c:v>2.5499999999999998</c:v>
                </c:pt>
                <c:pt idx="6">
                  <c:v>2.5</c:v>
                </c:pt>
                <c:pt idx="7">
                  <c:v>2.48</c:v>
                </c:pt>
                <c:pt idx="8">
                  <c:v>2.375</c:v>
                </c:pt>
                <c:pt idx="9">
                  <c:v>2.3736999999999999</c:v>
                </c:pt>
                <c:pt idx="10">
                  <c:v>2.3728899999999999</c:v>
                </c:pt>
                <c:pt idx="11">
                  <c:v>2.3728699999999998</c:v>
                </c:pt>
                <c:pt idx="12">
                  <c:v>2.3728600000000002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Sheet1!$C$2:$C$15</c15:f>
                <c15:dlblRangeCache>
                  <c:ptCount val="14"/>
                  <c:pt idx="0">
                    <c:v>-</c:v>
                  </c:pt>
                  <c:pt idx="1">
                    <c:v>Naïve</c:v>
                  </c:pt>
                  <c:pt idx="2">
                    <c:v>Strassen</c:v>
                  </c:pt>
                  <c:pt idx="3">
                    <c:v>Pan</c:v>
                  </c:pt>
                  <c:pt idx="4">
                    <c:v>Bini-Capovani-Romani-Lotti</c:v>
                  </c:pt>
                  <c:pt idx="5">
                    <c:v>Schönhage</c:v>
                  </c:pt>
                  <c:pt idx="6">
                    <c:v>Pan; Romani; Coppersmith-Winograd</c:v>
                  </c:pt>
                  <c:pt idx="7">
                    <c:v>Strassen</c:v>
                  </c:pt>
                  <c:pt idx="8">
                    <c:v>Coppersmith-Winograd</c:v>
                  </c:pt>
                  <c:pt idx="9">
                    <c:v>Stothers</c:v>
                  </c:pt>
                  <c:pt idx="10">
                    <c:v>Vassilevska</c:v>
                  </c:pt>
                  <c:pt idx="11">
                    <c:v>Le Gall</c:v>
                  </c:pt>
                  <c:pt idx="12">
                    <c:v>Alman-Vassilevska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0C32-4CF2-8617-DAED4493F83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410292704"/>
        <c:axId val="1157981424"/>
      </c:scatterChart>
      <c:valAx>
        <c:axId val="1410292704"/>
        <c:scaling>
          <c:orientation val="minMax"/>
          <c:max val="2021"/>
          <c:min val="19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981424"/>
        <c:crosses val="autoZero"/>
        <c:crossBetween val="midCat"/>
      </c:valAx>
      <c:valAx>
        <c:axId val="1157981424"/>
        <c:scaling>
          <c:orientation val="minMax"/>
          <c:max val="3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/>
                  <a:t>Best Known Exponent</a:t>
                </a:r>
              </a:p>
            </c:rich>
          </c:tx>
          <c:layout>
            <c:manualLayout>
              <c:xMode val="edge"/>
              <c:yMode val="edge"/>
              <c:x val="6.4588595566252285E-3"/>
              <c:y val="0.27602771942155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29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3800" b="0" i="0" baseline="0">
                <a:effectLst/>
              </a:rPr>
              <a:t>Best Known Exponent of Matrix Multiplication</a:t>
            </a:r>
            <a:endParaRPr lang="en-US" sz="3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3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omega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Pt>
            <c:idx val="13"/>
            <c:marker>
              <c:symbol val="circle"/>
              <c:size val="5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8BB-4D15-8AB2-5DD879CB8C7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BB-4D15-8AB2-5DD879CB8C71}"/>
                </c:ext>
              </c:extLst>
            </c:dLbl>
            <c:dLbl>
              <c:idx val="1"/>
              <c:layout>
                <c:manualLayout>
                  <c:x val="-6.0538941481410133E-2"/>
                  <c:y val="4.5183488790165101E-2"/>
                </c:manualLayout>
              </c:layout>
              <c:tx>
                <c:rich>
                  <a:bodyPr/>
                  <a:lstStyle/>
                  <a:p>
                    <a:fld id="{C95391CF-F58E-40B4-A495-4871C0BB84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8BB-4D15-8AB2-5DD879CB8C71}"/>
                </c:ext>
              </c:extLst>
            </c:dLbl>
            <c:dLbl>
              <c:idx val="2"/>
              <c:layout>
                <c:manualLayout>
                  <c:x val="-5.8032903973439541E-2"/>
                  <c:y val="4.0551061837975577E-2"/>
                </c:manualLayout>
              </c:layout>
              <c:tx>
                <c:rich>
                  <a:bodyPr/>
                  <a:lstStyle/>
                  <a:p>
                    <a:fld id="{C3BB7C2A-9F42-442D-A07A-41973A1AA3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8BB-4D15-8AB2-5DD879CB8C71}"/>
                </c:ext>
              </c:extLst>
            </c:dLbl>
            <c:dLbl>
              <c:idx val="3"/>
              <c:layout>
                <c:manualLayout>
                  <c:x val="-4.6949500974270648E-2"/>
                  <c:y val="4.2867275314070342E-2"/>
                </c:manualLayout>
              </c:layout>
              <c:tx>
                <c:rich>
                  <a:bodyPr/>
                  <a:lstStyle/>
                  <a:p>
                    <a:fld id="{B4EC2850-2F84-4A6D-B1E9-EA6C19F8B0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8BB-4D15-8AB2-5DD879CB8C71}"/>
                </c:ext>
              </c:extLst>
            </c:dLbl>
            <c:dLbl>
              <c:idx val="4"/>
              <c:layout>
                <c:manualLayout>
                  <c:x val="1.0770122882091638E-2"/>
                  <c:y val="-5.2097477205814903E-2"/>
                </c:manualLayout>
              </c:layout>
              <c:tx>
                <c:rich>
                  <a:bodyPr/>
                  <a:lstStyle/>
                  <a:p>
                    <a:fld id="{6CC8A57C-F739-47B4-8620-FD7EDC5AC6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8BB-4D15-8AB2-5DD879CB8C71}"/>
                </c:ext>
              </c:extLst>
            </c:dLbl>
            <c:dLbl>
              <c:idx val="5"/>
              <c:layout>
                <c:manualLayout>
                  <c:x val="1.6211737487129323E-2"/>
                  <c:y val="-5.2097477205814854E-2"/>
                </c:manualLayout>
              </c:layout>
              <c:tx>
                <c:rich>
                  <a:bodyPr/>
                  <a:lstStyle/>
                  <a:p>
                    <a:fld id="{B72A16C4-41CD-4836-A528-5548FC3453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8BB-4D15-8AB2-5DD879CB8C71}"/>
                </c:ext>
              </c:extLst>
            </c:dLbl>
            <c:dLbl>
              <c:idx val="6"/>
              <c:layout>
                <c:manualLayout>
                  <c:x val="-0.17576874581330526"/>
                  <c:y val="7.14513602214996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22285E0-066B-4B50-9884-6F1F99269F3B}" type="CELLRANGE">
                      <a:rPr lang="en-US"/>
                      <a:pPr>
                        <a:defRPr sz="1400"/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73272624123305"/>
                      <c:h val="0.16349658532556594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8BB-4D15-8AB2-5DD879CB8C71}"/>
                </c:ext>
              </c:extLst>
            </c:dLbl>
            <c:dLbl>
              <c:idx val="7"/>
              <c:layout>
                <c:manualLayout>
                  <c:x val="2.5774104489293813E-2"/>
                  <c:y val="-3.2785910564614419E-2"/>
                </c:manualLayout>
              </c:layout>
              <c:tx>
                <c:rich>
                  <a:bodyPr/>
                  <a:lstStyle/>
                  <a:p>
                    <a:fld id="{C935FB57-DCE1-4CCC-AB53-2537B42595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8BB-4D15-8AB2-5DD879CB8C71}"/>
                </c:ext>
              </c:extLst>
            </c:dLbl>
            <c:dLbl>
              <c:idx val="8"/>
              <c:layout>
                <c:manualLayout>
                  <c:x val="-8.845646857080755E-2"/>
                  <c:y val="9.1712880268305916E-2"/>
                </c:manualLayout>
              </c:layout>
              <c:tx>
                <c:rich>
                  <a:bodyPr/>
                  <a:lstStyle/>
                  <a:p>
                    <a:fld id="{A3EA272C-AA01-49DF-B722-472DD0E246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8BB-4D15-8AB2-5DD879CB8C71}"/>
                </c:ext>
              </c:extLst>
            </c:dLbl>
            <c:dLbl>
              <c:idx val="9"/>
              <c:layout>
                <c:manualLayout>
                  <c:x val="-9.4803140572145103E-2"/>
                  <c:y val="-6.7156027614512531E-2"/>
                </c:manualLayout>
              </c:layout>
              <c:tx>
                <c:rich>
                  <a:bodyPr/>
                  <a:lstStyle/>
                  <a:p>
                    <a:fld id="{E72CC062-3190-4E5E-82DB-EC1E8A2DDF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8BB-4D15-8AB2-5DD879CB8C71}"/>
                </c:ext>
              </c:extLst>
            </c:dLbl>
            <c:dLbl>
              <c:idx val="10"/>
              <c:layout>
                <c:manualLayout>
                  <c:x val="-9.2394036814685943E-2"/>
                  <c:y val="5.908072471261628E-2"/>
                </c:manualLayout>
              </c:layout>
              <c:tx>
                <c:rich>
                  <a:bodyPr/>
                  <a:lstStyle/>
                  <a:p>
                    <a:fld id="{415ED67E-2220-466C-B4C1-E7FFBA0E1EEC}" type="CELLRANGE">
                      <a:rPr lang="en-US" smtClean="0"/>
                      <a:pPr/>
                      <a:t>[CELLRANGE]</a:t>
                    </a:fld>
                    <a:r>
                      <a:rPr lang="en-US" dirty="0"/>
                      <a:t> W.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8BB-4D15-8AB2-5DD879CB8C71}"/>
                </c:ext>
              </c:extLst>
            </c:dLbl>
            <c:dLbl>
              <c:idx val="11"/>
              <c:layout>
                <c:manualLayout>
                  <c:x val="-3.7732657529804772E-2"/>
                  <c:y val="-7.0627239532016925E-2"/>
                </c:manualLayout>
              </c:layout>
              <c:tx>
                <c:rich>
                  <a:bodyPr/>
                  <a:lstStyle/>
                  <a:p>
                    <a:fld id="{6F2ED837-F48E-4CB0-BB78-FEE547B1A1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8BB-4D15-8AB2-5DD879CB8C71}"/>
                </c:ext>
              </c:extLst>
            </c:dLbl>
            <c:dLbl>
              <c:idx val="12"/>
              <c:layout>
                <c:manualLayout>
                  <c:x val="-2.0491164229269564E-2"/>
                  <c:y val="5.7919417761251701E-2"/>
                </c:manualLayout>
              </c:layout>
              <c:tx>
                <c:rich>
                  <a:bodyPr/>
                  <a:lstStyle/>
                  <a:p>
                    <a:r>
                      <a:rPr lang="en-US" b="0" dirty="0" err="1"/>
                      <a:t>Alman</a:t>
                    </a:r>
                    <a:r>
                      <a:rPr lang="en-US" b="0" dirty="0"/>
                      <a:t>-V. W.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8BB-4D15-8AB2-5DD879CB8C7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8BB-4D15-8AB2-5DD879CB8C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Sheet1!$A$2:$A$15</c:f>
              <c:numCache>
                <c:formatCode>General</c:formatCode>
                <c:ptCount val="14"/>
                <c:pt idx="0">
                  <c:v>1950</c:v>
                </c:pt>
                <c:pt idx="1">
                  <c:v>1968</c:v>
                </c:pt>
                <c:pt idx="2">
                  <c:v>1969</c:v>
                </c:pt>
                <c:pt idx="3">
                  <c:v>1978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1986</c:v>
                </c:pt>
                <c:pt idx="8">
                  <c:v>1987.5</c:v>
                </c:pt>
                <c:pt idx="9">
                  <c:v>2010</c:v>
                </c:pt>
                <c:pt idx="10">
                  <c:v>2011</c:v>
                </c:pt>
                <c:pt idx="11">
                  <c:v>2014</c:v>
                </c:pt>
                <c:pt idx="12">
                  <c:v>2021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3</c:v>
                </c:pt>
                <c:pt idx="2">
                  <c:v>2.81</c:v>
                </c:pt>
                <c:pt idx="3">
                  <c:v>2.79</c:v>
                </c:pt>
                <c:pt idx="4">
                  <c:v>2.78</c:v>
                </c:pt>
                <c:pt idx="5">
                  <c:v>2.5499999999999998</c:v>
                </c:pt>
                <c:pt idx="6">
                  <c:v>2.5</c:v>
                </c:pt>
                <c:pt idx="7">
                  <c:v>2.48</c:v>
                </c:pt>
                <c:pt idx="8">
                  <c:v>2.375</c:v>
                </c:pt>
                <c:pt idx="9">
                  <c:v>2.3736999999999999</c:v>
                </c:pt>
                <c:pt idx="10">
                  <c:v>2.3728899999999999</c:v>
                </c:pt>
                <c:pt idx="11">
                  <c:v>2.3728699999999998</c:v>
                </c:pt>
                <c:pt idx="12">
                  <c:v>2.3728600000000002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Sheet1!$C$2:$C$15</c15:f>
                <c15:dlblRangeCache>
                  <c:ptCount val="14"/>
                  <c:pt idx="0">
                    <c:v>-</c:v>
                  </c:pt>
                  <c:pt idx="1">
                    <c:v>Naïve</c:v>
                  </c:pt>
                  <c:pt idx="2">
                    <c:v>Strassen</c:v>
                  </c:pt>
                  <c:pt idx="3">
                    <c:v>Pan</c:v>
                  </c:pt>
                  <c:pt idx="4">
                    <c:v>Bini-Capovani-Romani-Lotti</c:v>
                  </c:pt>
                  <c:pt idx="5">
                    <c:v>Schönhage</c:v>
                  </c:pt>
                  <c:pt idx="6">
                    <c:v>Pan; Romani; Coppersmith-Winograd</c:v>
                  </c:pt>
                  <c:pt idx="7">
                    <c:v>Strassen</c:v>
                  </c:pt>
                  <c:pt idx="8">
                    <c:v>Coppersmith-Winograd</c:v>
                  </c:pt>
                  <c:pt idx="9">
                    <c:v>Stothers</c:v>
                  </c:pt>
                  <c:pt idx="10">
                    <c:v>Vassilevska</c:v>
                  </c:pt>
                  <c:pt idx="11">
                    <c:v>Le Gall</c:v>
                  </c:pt>
                  <c:pt idx="12">
                    <c:v>Alman-Vassilevska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8BB-4D15-8AB2-5DD879CB8C7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410292704"/>
        <c:axId val="1157981424"/>
      </c:scatterChart>
      <c:valAx>
        <c:axId val="1410292704"/>
        <c:scaling>
          <c:orientation val="minMax"/>
          <c:max val="2021"/>
          <c:min val="19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981424"/>
        <c:crosses val="autoZero"/>
        <c:crossBetween val="midCat"/>
      </c:valAx>
      <c:valAx>
        <c:axId val="1157981424"/>
        <c:scaling>
          <c:orientation val="minMax"/>
          <c:max val="3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/>
                  <a:t>Best Known Exponent</a:t>
                </a:r>
              </a:p>
            </c:rich>
          </c:tx>
          <c:layout>
            <c:manualLayout>
              <c:xMode val="edge"/>
              <c:yMode val="edge"/>
              <c:x val="6.4588595566252285E-3"/>
              <c:y val="0.27602771942155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29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6C97-7EA1-0A4B-91BB-8E79EDCEF82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9CFA-F485-B746-872A-2D5A7175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9CFA-F485-B746-872A-2D5A71753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9CFA-F485-B746-872A-2D5A717533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9CFA-F485-B746-872A-2D5A717533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9CFA-F485-B746-872A-2D5A717533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9CFA-F485-B746-872A-2D5A717533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5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8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9E65-8AC7-7646-A8E3-F99025085AC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5333-D586-404D-B6E7-E74AFCA3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0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3933" y="1583025"/>
            <a:ext cx="7182294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/>
              <a:t>A Refined Laser Method and </a:t>
            </a:r>
            <a:br>
              <a:rPr lang="en-US" sz="3700" dirty="0"/>
            </a:br>
            <a:r>
              <a:rPr lang="en-US" sz="3700" dirty="0"/>
              <a:t>Faster Matrix Multiplication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48657-1427-4094-B493-7869E222F29F}"/>
              </a:ext>
            </a:extLst>
          </p:cNvPr>
          <p:cNvSpPr/>
          <p:nvPr/>
        </p:nvSpPr>
        <p:spPr>
          <a:xfrm>
            <a:off x="4393933" y="3429000"/>
            <a:ext cx="7235634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 dirty="0"/>
              <a:t>Josh Alman (Harvard)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 dirty="0"/>
              <a:t>Virginia </a:t>
            </a:r>
            <a:r>
              <a:rPr lang="en-US" sz="2000" dirty="0" err="1"/>
              <a:t>Vassilevska</a:t>
            </a:r>
            <a:r>
              <a:rPr lang="en-US" sz="2000" dirty="0"/>
              <a:t> Williams (MIT)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44468" y="4100828"/>
            <a:ext cx="48902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D607-82B6-4EA9-92B2-560CA9C5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13" y="1915873"/>
            <a:ext cx="3318466" cy="392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2CD52-BC3D-4146-9F25-A71E9B44BB04}"/>
              </a:ext>
            </a:extLst>
          </p:cNvPr>
          <p:cNvSpPr txBox="1"/>
          <p:nvPr/>
        </p:nvSpPr>
        <p:spPr>
          <a:xfrm>
            <a:off x="8294914" y="5943952"/>
            <a:ext cx="366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to Josh </a:t>
            </a:r>
            <a:r>
              <a:rPr lang="en-US" dirty="0" err="1"/>
              <a:t>Alman</a:t>
            </a:r>
            <a:r>
              <a:rPr lang="en-US" dirty="0"/>
              <a:t> for his slides!</a:t>
            </a:r>
          </a:p>
        </p:txBody>
      </p:sp>
    </p:spTree>
    <p:extLst>
      <p:ext uri="{BB962C8B-B14F-4D97-AF65-F5344CB8AC3E}">
        <p14:creationId xmlns:p14="http://schemas.microsoft.com/office/powerpoint/2010/main" val="67037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722"/>
            <a:ext cx="10515600" cy="1325563"/>
          </a:xfrm>
        </p:spPr>
        <p:txBody>
          <a:bodyPr/>
          <a:lstStyle/>
          <a:p>
            <a:r>
              <a:rPr lang="en-US" dirty="0"/>
              <a:t>Matrix Multiplication Rank Bounds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314897-9A8E-4827-869C-696F758A4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281545"/>
              </p:ext>
            </p:extLst>
          </p:nvPr>
        </p:nvGraphicFramePr>
        <p:xfrm>
          <a:off x="144780" y="1843131"/>
          <a:ext cx="11742421" cy="518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CC9719-A450-46EF-BE0A-37FB9928119A}"/>
                  </a:ext>
                </a:extLst>
              </p:cNvPr>
              <p:cNvSpPr/>
              <p:nvPr/>
            </p:nvSpPr>
            <p:spPr>
              <a:xfrm>
                <a:off x="2905782" y="745570"/>
                <a:ext cx="226331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Strassen [1969]</a:t>
                </a:r>
                <a:b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2,2,2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br>
                  <a:rPr lang="en-US" sz="2400" dirty="0">
                    <a:solidFill>
                      <a:schemeClr val="accent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≤2.81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CC9719-A450-46EF-BE0A-37FB99281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82" y="745570"/>
                <a:ext cx="2263312" cy="1200329"/>
              </a:xfrm>
              <a:prstGeom prst="rect">
                <a:avLst/>
              </a:prstGeom>
              <a:blipFill>
                <a:blip r:embed="rId3"/>
                <a:stretch>
                  <a:fillRect l="-4313" t="-4061"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B7E876-A12A-4642-94F5-372E9EFF44A8}"/>
                  </a:ext>
                </a:extLst>
              </p:cNvPr>
              <p:cNvSpPr/>
              <p:nvPr/>
            </p:nvSpPr>
            <p:spPr>
              <a:xfrm>
                <a:off x="5399565" y="745569"/>
                <a:ext cx="359502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Clr>
                    <a:schemeClr val="bg1"/>
                  </a:buClr>
                  <a:buSzPct val="100000"/>
                </a:pP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Pan [1978]</a:t>
                </a:r>
                <a:b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70,70,70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≤143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640</m:t>
                      </m:r>
                    </m:oMath>
                  </m:oMathPara>
                </a14:m>
                <a:br>
                  <a:rPr lang="en-US" sz="2400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≤2.8</m:t>
                    </m:r>
                  </m:oMath>
                </a14:m>
                <a:r>
                  <a:rPr lang="en-US" sz="2400" b="0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B7E876-A12A-4642-94F5-372E9EFF4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65" y="745569"/>
                <a:ext cx="3595023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27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545999-ACB5-4E02-9FE8-8346B176C48F}"/>
              </a:ext>
            </a:extLst>
          </p:cNvPr>
          <p:cNvGrpSpPr/>
          <p:nvPr/>
        </p:nvGrpSpPr>
        <p:grpSpPr>
          <a:xfrm>
            <a:off x="6431502" y="1764659"/>
            <a:ext cx="5224611" cy="4365520"/>
            <a:chOff x="3422239" y="460254"/>
            <a:chExt cx="5224611" cy="4365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81B396-93A0-4426-8FB6-430D40B55B8A}"/>
                </a:ext>
              </a:extLst>
            </p:cNvPr>
            <p:cNvSpPr/>
            <p:nvPr/>
          </p:nvSpPr>
          <p:spPr>
            <a:xfrm>
              <a:off x="3422239" y="460254"/>
              <a:ext cx="5224611" cy="436552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8A0D5EC-8733-4876-B9E3-0B347D8819BA}"/>
                    </a:ext>
                  </a:extLst>
                </p:cNvPr>
                <p:cNvSpPr txBox="1"/>
                <p:nvPr/>
              </p:nvSpPr>
              <p:spPr>
                <a:xfrm>
                  <a:off x="3548274" y="703793"/>
                  <a:ext cx="4938778" cy="3970318"/>
                </a:xfrm>
                <a:prstGeom prst="rect">
                  <a:avLst/>
                </a:prstGeom>
                <a:ln w="28575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Sum of two copies of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br>
                    <a:rPr lang="en-US" dirty="0">
                      <a:solidFill>
                        <a:schemeClr val="tx1"/>
                      </a:solidFill>
                    </a:rPr>
                  </a:br>
                  <a:r>
                    <a:rPr lang="en-US" dirty="0">
                      <a:solidFill>
                        <a:schemeClr val="tx1"/>
                      </a:solidFill>
                    </a:rPr>
                    <a:t>(both copies share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Direct sum of two copies of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8A0D5EC-8733-4876-B9E3-0B347D881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274" y="703793"/>
                  <a:ext cx="4938778" cy="3970318"/>
                </a:xfrm>
                <a:prstGeom prst="rect">
                  <a:avLst/>
                </a:prstGeom>
                <a:blipFill>
                  <a:blip r:embed="rId4"/>
                  <a:stretch>
                    <a:fillRect l="-1975" b="-10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4E6FA6-5F1B-4EAE-AC1E-13C10AAA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Ideas since 1980</a:t>
            </a:r>
            <a:br>
              <a:rPr lang="en-US" dirty="0"/>
            </a:br>
            <a:r>
              <a:rPr lang="en-US" dirty="0"/>
              <a:t>(</a:t>
            </a:r>
            <a:r>
              <a:rPr lang="en-US" b="1" u="sng" dirty="0"/>
              <a:t>Very</a:t>
            </a:r>
            <a:r>
              <a:rPr lang="en-US" dirty="0"/>
              <a:t> Oversimplified)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224A0C-094E-44D4-B2A0-9F961D21C4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0088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 Schönhage’s inequality</a:t>
                </a:r>
              </a:p>
              <a:p>
                <a:r>
                  <a:rPr lang="en-US" dirty="0"/>
                  <a:t>Rank upper bounds for </a:t>
                </a:r>
                <a:br>
                  <a:rPr lang="en-US" dirty="0"/>
                </a:br>
                <a:r>
                  <a:rPr lang="en-US" u="sng" dirty="0"/>
                  <a:t>direct sums</a:t>
                </a:r>
                <a:r>
                  <a:rPr lang="en-US" dirty="0"/>
                  <a:t> of many MM tensors also yield upper bounds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direct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has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𝑚𝑠𝑡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224A0C-094E-44D4-B2A0-9F961D21C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00885"/>
                <a:ext cx="5181600" cy="4351338"/>
              </a:xfrm>
              <a:blipFill>
                <a:blip r:embed="rId5"/>
                <a:stretch>
                  <a:fillRect l="-2471" t="-2241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812627-F014-4C13-A72E-5F64F84DE5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07926" y="200088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 Start with families of </a:t>
                </a:r>
                <a:r>
                  <a:rPr lang="en-US" dirty="0">
                    <a:solidFill>
                      <a:srgbClr val="FF0000"/>
                    </a:solidFill>
                  </a:rPr>
                  <a:t>tensors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that we understand better, and </a:t>
                </a:r>
                <a:r>
                  <a:rPr lang="en-US" dirty="0">
                    <a:solidFill>
                      <a:srgbClr val="0070C0"/>
                    </a:solidFill>
                  </a:rPr>
                  <a:t>embed</a:t>
                </a:r>
                <a:r>
                  <a:rPr lang="en-US" dirty="0"/>
                  <a:t> MM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Families of tensors: Kronecker powers</a:t>
                </a:r>
              </a:p>
              <a:p>
                <a:endParaRPr lang="en-US" dirty="0"/>
              </a:p>
              <a:p>
                <a:r>
                  <a:rPr lang="en-US" dirty="0"/>
                  <a:t>Embeddings: Zeroing outs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812627-F014-4C13-A72E-5F64F84DE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07926" y="2000885"/>
                <a:ext cx="5181600" cy="4351338"/>
              </a:xfrm>
              <a:blipFill>
                <a:blip r:embed="rId6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8BAB15-5162-4F16-967F-656ECCC5AC6C}"/>
                  </a:ext>
                </a:extLst>
              </p:cNvPr>
              <p:cNvSpPr/>
              <p:nvPr/>
            </p:nvSpPr>
            <p:spPr>
              <a:xfrm>
                <a:off x="819812" y="6123543"/>
                <a:ext cx="5276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Recall: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𝑚𝑠𝑡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8BAB15-5162-4F16-967F-656ECCC5A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12" y="6123543"/>
                <a:ext cx="5276188" cy="400110"/>
              </a:xfrm>
              <a:prstGeom prst="rect">
                <a:avLst/>
              </a:prstGeom>
              <a:blipFill>
                <a:blip r:embed="rId7"/>
                <a:stretch>
                  <a:fillRect l="-115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12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444" y="-302655"/>
            <a:ext cx="10515600" cy="1325563"/>
          </a:xfrm>
        </p:spPr>
        <p:txBody>
          <a:bodyPr/>
          <a:lstStyle/>
          <a:p>
            <a:r>
              <a:rPr lang="en-US" dirty="0"/>
              <a:t>Kronecker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" y="840028"/>
                <a:ext cx="11727179" cy="5010304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Tensors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𝑆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𝑖𝑗𝑘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Kronecker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⊗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defined by</a:t>
                </a:r>
                <a:br>
                  <a:rPr lang="en-US" dirty="0"/>
                </a:b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b="0" i="1" smtClean="0">
                          <a:latin typeface="Cambria Math" charset="0"/>
                        </a:rPr>
                        <m:t>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Lemma: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Lemma: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known MM </a:t>
                </a:r>
                <a:r>
                  <a:rPr lang="en-US" dirty="0" err="1"/>
                  <a:t>algs</a:t>
                </a:r>
                <a:r>
                  <a:rPr lang="en-US" dirty="0"/>
                  <a:t> start with a well-understood tensor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𝐶𝑊</m:t>
                    </m:r>
                  </m:oMath>
                </a14:m>
                <a:r>
                  <a:rPr lang="en-US" dirty="0"/>
                  <a:t>, then consider the family of Kronecker powers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⊗⋯⊗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𝐶𝑊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copies</m:t>
                        </m:r>
                      </m:lim>
                    </m:limLow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" y="840028"/>
                <a:ext cx="11727179" cy="5010304"/>
              </a:xfrm>
              <a:blipFill>
                <a:blip r:embed="rId2"/>
                <a:stretch>
                  <a:fillRect l="-1040" t="-2068" b="-1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1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6FA6-5F1B-4EAE-AC1E-13C10AAA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Ideas since 1980</a:t>
            </a:r>
            <a:br>
              <a:rPr lang="en-US" dirty="0"/>
            </a:br>
            <a:r>
              <a:rPr lang="en-US" dirty="0"/>
              <a:t>(</a:t>
            </a:r>
            <a:r>
              <a:rPr lang="en-US" b="1" u="sng" dirty="0"/>
              <a:t>Very</a:t>
            </a:r>
            <a:r>
              <a:rPr lang="en-US" dirty="0"/>
              <a:t> Oversimplified)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224A0C-094E-44D4-B2A0-9F961D21C4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00088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 Schönhage’s inequality</a:t>
                </a:r>
              </a:p>
              <a:p>
                <a:r>
                  <a:rPr lang="en-US" dirty="0"/>
                  <a:t>Rank upper bounds for direct sums of many MM tensors also yield upper bounds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direct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copies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has rank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≤3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𝑚𝑠𝑡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224A0C-094E-44D4-B2A0-9F961D21C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000885"/>
                <a:ext cx="5181600" cy="4351338"/>
              </a:xfrm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812627-F014-4C13-A72E-5F64F84DE5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91300" y="200088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 Start with families of tensors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whose rank we understand, and embed MM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Families of tensors: Kronecker products</a:t>
                </a:r>
              </a:p>
              <a:p>
                <a:endParaRPr lang="en-US" dirty="0"/>
              </a:p>
              <a:p>
                <a:r>
                  <a:rPr lang="en-US" dirty="0"/>
                  <a:t>Embeddings: Zeroing outs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812627-F014-4C13-A72E-5F64F84DE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91300" y="2000885"/>
                <a:ext cx="5181600" cy="4351338"/>
              </a:xfrm>
              <a:blipFill>
                <a:blip r:embed="rId3"/>
                <a:stretch>
                  <a:fillRect l="-23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7ED2D90A-5EEA-4258-9EF7-FD8F555B9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2820" y="37871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58139" y="258589"/>
                <a:ext cx="11146675" cy="1325563"/>
              </a:xfrm>
            </p:spPr>
            <p:txBody>
              <a:bodyPr/>
              <a:lstStyle/>
              <a:p>
                <a:r>
                  <a:rPr lang="en-US" dirty="0"/>
                  <a:t>Zeroing Out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</m:oMath>
                </a14:m>
                <a:r>
                  <a:rPr lang="en-US" dirty="0"/>
                  <a:t>) to embed tensors into tensors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8139" y="258589"/>
                <a:ext cx="11146675" cy="1325563"/>
              </a:xfrm>
              <a:blipFill>
                <a:blip r:embed="rId2"/>
                <a:stretch>
                  <a:fillRect l="-2243" r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658" y="1887771"/>
                <a:ext cx="1141668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/>
                  <a:t> if can get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by removing all occurrences of some variables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58" y="1887771"/>
                <a:ext cx="11416683" cy="4351338"/>
              </a:xfrm>
              <a:blipFill>
                <a:blip r:embed="rId8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A88B1D-56B5-48C9-9E17-CFFB93AC2981}"/>
                  </a:ext>
                </a:extLst>
              </p:cNvPr>
              <p:cNvSpPr/>
              <p:nvPr/>
            </p:nvSpPr>
            <p:spPr>
              <a:xfrm>
                <a:off x="387657" y="2651279"/>
                <a:ext cx="11416683" cy="2246769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800" dirty="0"/>
                </a:b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A88B1D-56B5-48C9-9E17-CFFB93AC2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7" y="2651279"/>
                <a:ext cx="11416683" cy="2246769"/>
              </a:xfrm>
              <a:prstGeom prst="rect">
                <a:avLst/>
              </a:prstGeom>
              <a:blipFill>
                <a:blip r:embed="rId9"/>
                <a:stretch>
                  <a:fillRect l="-1012" t="-214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5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BD7BAA8-9492-47E4-B686-54334B2C58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8140" y="258589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Zeroing Out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</m:oMath>
                </a14:m>
                <a:r>
                  <a:rPr lang="en-US" dirty="0"/>
                  <a:t>) to reduce between tensors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BD7BAA8-9492-47E4-B686-54334B2C5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8140" y="258589"/>
                <a:ext cx="10515600" cy="1325563"/>
              </a:xfrm>
              <a:blipFill>
                <a:blip r:embed="rId4"/>
                <a:stretch>
                  <a:fillRect l="-2377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658" y="1887771"/>
                <a:ext cx="1141668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/>
                  <a:t> if can get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by removing all occurrences of some variables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b="1" dirty="0"/>
                </a:br>
                <a:r>
                  <a:rPr lang="en-US" b="1" dirty="0"/>
                  <a:t>Lemma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58" y="1887771"/>
                <a:ext cx="11416683" cy="4351338"/>
              </a:xfrm>
              <a:blipFill>
                <a:blip r:embed="rId2"/>
                <a:stretch>
                  <a:fillRect l="-1122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A88B1D-56B5-48C9-9E17-CFFB93AC2981}"/>
                  </a:ext>
                </a:extLst>
              </p:cNvPr>
              <p:cNvSpPr/>
              <p:nvPr/>
            </p:nvSpPr>
            <p:spPr>
              <a:xfrm>
                <a:off x="387657" y="2651279"/>
                <a:ext cx="11416683" cy="2246769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800" dirty="0"/>
                </a:br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by </a:t>
                </a:r>
                <a:r>
                  <a:rPr lang="en-US" sz="2800" dirty="0">
                    <a:solidFill>
                      <a:srgbClr val="FF0000"/>
                    </a:solidFill>
                  </a:rPr>
                  <a:t>removing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A88B1D-56B5-48C9-9E17-CFFB93AC2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7" y="2651279"/>
                <a:ext cx="11416683" cy="2246769"/>
              </a:xfrm>
              <a:prstGeom prst="rect">
                <a:avLst/>
              </a:prstGeom>
              <a:blipFill>
                <a:blip r:embed="rId3"/>
                <a:stretch>
                  <a:fillRect l="-1012" t="-2145" b="-6166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6FA6-5F1B-4EAE-AC1E-13C10AAA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 Algorithm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224A0C-094E-44D4-B2A0-9F961D21C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159538" cy="37766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the Coppersmith-Winograd tensor</a:t>
                </a:r>
              </a:p>
              <a:p>
                <a:pPr lvl="1"/>
                <a:r>
                  <a:rPr lang="en-US" dirty="0"/>
                  <a:t>Known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has very low rank for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large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-- roughly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Show that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 tensor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can zero out into a big </a:t>
                </a:r>
                <a:r>
                  <a:rPr lang="en-US" dirty="0">
                    <a:solidFill>
                      <a:srgbClr val="FF0000"/>
                    </a:solidFill>
                  </a:rPr>
                  <a:t>direct sum</a:t>
                </a:r>
                <a:r>
                  <a:rPr lang="en-US" dirty="0"/>
                  <a:t> of MM tensors </a:t>
                </a:r>
              </a:p>
              <a:p>
                <a:pPr lvl="1"/>
                <a:r>
                  <a:rPr lang="en-US" dirty="0"/>
                  <a:t>How? Using the Laser Method!</a:t>
                </a:r>
              </a:p>
              <a:p>
                <a:pPr lvl="1"/>
                <a:r>
                  <a:rPr lang="en-US" dirty="0"/>
                  <a:t>Then, using Schönhage’s theorem, we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224A0C-094E-44D4-B2A0-9F961D21C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159538" cy="3776663"/>
              </a:xfrm>
              <a:blipFill>
                <a:blip r:embed="rId2"/>
                <a:stretch>
                  <a:fillRect l="-1080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0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F2B7-2D6C-403D-AA11-95D8E9C4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40" y="374357"/>
            <a:ext cx="10515600" cy="1325563"/>
          </a:xfrm>
        </p:spPr>
        <p:txBody>
          <a:bodyPr/>
          <a:lstStyle/>
          <a:p>
            <a:r>
              <a:rPr lang="en-US" dirty="0"/>
              <a:t>The Laser Method: Partition the variable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09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with a tensor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Partition its variable sets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∈[ℓ]</m:t>
                    </m:r>
                  </m:oMath>
                </a14:m>
                <a:r>
                  <a:rPr lang="en-US" dirty="0"/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/>
                  <a:t> to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zeroed out, so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Let’s assume each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/>
                  <a:t> is a MM tensor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sum of MM tensors, but we need a </a:t>
                </a:r>
                <a:r>
                  <a:rPr lang="en-US" u="sng" dirty="0"/>
                  <a:t>direct</a:t>
                </a:r>
                <a:r>
                  <a:rPr lang="en-US" dirty="0"/>
                  <a:t> sum of MM tensors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0935"/>
              </a:xfrm>
              <a:blipFill>
                <a:blip r:embed="rId2"/>
                <a:stretch>
                  <a:fillRect l="-928" t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CDDD9D-1762-4FFD-96DA-FE8407990158}"/>
                  </a:ext>
                </a:extLst>
              </p:cNvPr>
              <p:cNvSpPr/>
              <p:nvPr/>
            </p:nvSpPr>
            <p:spPr>
              <a:xfrm>
                <a:off x="50178" y="1867764"/>
                <a:ext cx="11788140" cy="1268552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63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CDDD9D-1762-4FFD-96DA-FE8407990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" y="1867764"/>
                <a:ext cx="11788140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940246-2526-4749-AE91-775FA0C5D762}"/>
                  </a:ext>
                </a:extLst>
              </p:cNvPr>
              <p:cNvSpPr txBox="1"/>
              <p:nvPr/>
            </p:nvSpPr>
            <p:spPr>
              <a:xfrm>
                <a:off x="1803330" y="1775494"/>
                <a:ext cx="10438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002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940246-2526-4749-AE91-775FA0C5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30" y="1775494"/>
                <a:ext cx="1043836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BF85D6-E978-42F6-A563-55EC0ADB409B}"/>
                  </a:ext>
                </a:extLst>
              </p:cNvPr>
              <p:cNvSpPr txBox="1"/>
              <p:nvPr/>
            </p:nvSpPr>
            <p:spPr>
              <a:xfrm>
                <a:off x="1753639" y="1268970"/>
                <a:ext cx="10438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+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⟨1,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⟩+⟨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,1,1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+⟨1,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,1⟩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BF85D6-E978-42F6-A563-55EC0ADB4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39" y="1268970"/>
                <a:ext cx="1043836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BD3C3-3474-488E-82A9-E33D5ABA63E8}"/>
                  </a:ext>
                </a:extLst>
              </p:cNvPr>
              <p:cNvSpPr txBox="1"/>
              <p:nvPr/>
            </p:nvSpPr>
            <p:spPr>
              <a:xfrm>
                <a:off x="9189396" y="4608308"/>
                <a:ext cx="2952426" cy="106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635"/>
                    </a:solidFill>
                  </a:rPr>
                  <a:t> contains only the triples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635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635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635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63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63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63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63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63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63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7635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BD3C3-3474-488E-82A9-E33D5ABA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396" y="4608308"/>
                <a:ext cx="2952426" cy="1065035"/>
              </a:xfrm>
              <a:prstGeom prst="rect">
                <a:avLst/>
              </a:prstGeom>
              <a:blipFill>
                <a:blip r:embed="rId6"/>
                <a:stretch>
                  <a:fillRect l="-2062" t="-285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5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/>
      <p:bldP spid="5" grpId="1"/>
      <p:bldP spid="6" grpId="0"/>
      <p:bldP spid="6" grpId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F2B7-2D6C-403D-AA11-95D8E9C4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60337"/>
            <a:ext cx="10515600" cy="1325563"/>
          </a:xfrm>
        </p:spPr>
        <p:txBody>
          <a:bodyPr/>
          <a:lstStyle/>
          <a:p>
            <a:r>
              <a:rPr lang="en-US" dirty="0"/>
              <a:t>The Laser Method: Take a large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20" y="1485899"/>
                <a:ext cx="11887200" cy="57494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Take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⊗⋯⊗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corresponds to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⊗⋯⊗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whose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correspond to the same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are matrix products with the same dimensions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Goal of the Laser Method: Pick a distribution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zero out variables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so that what remains is a </a:t>
                </a:r>
                <a:r>
                  <a:rPr lang="en-US" dirty="0">
                    <a:solidFill>
                      <a:srgbClr val="FF0000"/>
                    </a:solidFill>
                  </a:rPr>
                  <a:t>direct sum</a:t>
                </a:r>
                <a:r>
                  <a:rPr lang="en-US" dirty="0"/>
                  <a:t> of subtensors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⊗⋯⊗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which correspond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" y="1485899"/>
                <a:ext cx="11887200" cy="5749471"/>
              </a:xfrm>
              <a:blipFill>
                <a:blip r:embed="rId2"/>
                <a:stretch>
                  <a:fillRect l="-769" t="-2121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7887E3-BCCC-473F-A9A0-9CCDDFE17870}"/>
                  </a:ext>
                </a:extLst>
              </p:cNvPr>
              <p:cNvSpPr txBox="1"/>
              <p:nvPr/>
            </p:nvSpPr>
            <p:spPr>
              <a:xfrm>
                <a:off x="5794793" y="4206457"/>
                <a:ext cx="6386253" cy="4932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≅⟨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7887E3-BCCC-473F-A9A0-9CCDDFE1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93" y="4206457"/>
                <a:ext cx="6386253" cy="493277"/>
              </a:xfrm>
              <a:prstGeom prst="rect">
                <a:avLst/>
              </a:prstGeom>
              <a:blipFill>
                <a:blip r:embed="rId3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B901CC-DD0F-4C2A-8726-286D78834389}"/>
                  </a:ext>
                </a:extLst>
              </p:cNvPr>
              <p:cNvSpPr/>
              <p:nvPr/>
            </p:nvSpPr>
            <p:spPr>
              <a:xfrm>
                <a:off x="6103620" y="1179405"/>
                <a:ext cx="621125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(we assumed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sz="2400" dirty="0"/>
                  <a:t> are matrix products.)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B901CC-DD0F-4C2A-8726-286D78834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620" y="1179405"/>
                <a:ext cx="6211252" cy="491417"/>
              </a:xfrm>
              <a:prstGeom prst="rect">
                <a:avLst/>
              </a:prstGeom>
              <a:blipFill>
                <a:blip r:embed="rId4"/>
                <a:stretch>
                  <a:fillRect l="-1472" t="-8642" r="-58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F2B7-2D6C-403D-AA11-95D8E9C4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60337"/>
            <a:ext cx="10515600" cy="1325563"/>
          </a:xfrm>
        </p:spPr>
        <p:txBody>
          <a:bodyPr/>
          <a:lstStyle/>
          <a:p>
            <a:r>
              <a:rPr lang="en-US" dirty="0"/>
              <a:t>The Laser Method: Take a large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20" y="1485899"/>
                <a:ext cx="11887200" cy="57494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⊗⋯⊗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whose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correspond to the same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are matrix products with the same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Goal of the Laser Method: Pick a distribution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zero out variables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get a </a:t>
                </a:r>
                <a:r>
                  <a:rPr lang="en-US" dirty="0">
                    <a:solidFill>
                      <a:srgbClr val="FF0000"/>
                    </a:solidFill>
                  </a:rPr>
                  <a:t>direct sum</a:t>
                </a:r>
                <a:r>
                  <a:rPr lang="en-US" dirty="0"/>
                  <a:t> of subtensors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⊗⋯⊗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which correspond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subtensors in the direct sum, we can use Schönhage’s theorem and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≤3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𝑅𝑎𝑛𝑘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as large as possible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and we want to express it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2000" dirty="0"/>
                  <a:t>(Then we can minimize the upper bound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over the choices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.)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" y="1485899"/>
                <a:ext cx="11887200" cy="5749471"/>
              </a:xfrm>
              <a:blipFill>
                <a:blip r:embed="rId2"/>
                <a:stretch>
                  <a:fillRect l="-923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0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88999"/>
            <a:ext cx="10515600" cy="1325563"/>
          </a:xfrm>
        </p:spPr>
        <p:txBody>
          <a:bodyPr/>
          <a:lstStyle/>
          <a:p>
            <a:r>
              <a:rPr lang="en-US" dirty="0"/>
              <a:t>Matrix Multiplication</a:t>
            </a:r>
            <a:br>
              <a:rPr lang="en-US" dirty="0"/>
            </a:br>
            <a:r>
              <a:rPr lang="en-US" dirty="0"/>
              <a:t>(MM)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13711" y="118601"/>
                <a:ext cx="4694100" cy="1395961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numCol="1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Given two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×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, compute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𝑋𝑌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How many field ops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3711" y="118601"/>
                <a:ext cx="4694100" cy="1395961"/>
              </a:xfrm>
              <a:blipFill>
                <a:blip r:embed="rId2"/>
                <a:stretch>
                  <a:fillRect l="-2202" t="-3463" r="-2202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314897-9A8E-4827-869C-696F758A4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93465"/>
              </p:ext>
            </p:extLst>
          </p:nvPr>
        </p:nvGraphicFramePr>
        <p:xfrm>
          <a:off x="144780" y="1514562"/>
          <a:ext cx="11742421" cy="5442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3D980-D456-4D2C-8F0E-AED0D86E46C0}"/>
                  </a:ext>
                </a:extLst>
              </p:cNvPr>
              <p:cNvSpPr txBox="1"/>
              <p:nvPr/>
            </p:nvSpPr>
            <p:spPr>
              <a:xfrm>
                <a:off x="4023360" y="2265146"/>
                <a:ext cx="73914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1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3D980-D456-4D2C-8F0E-AED0D86E4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0" y="2265146"/>
                <a:ext cx="739140" cy="369332"/>
              </a:xfrm>
              <a:prstGeom prst="rect">
                <a:avLst/>
              </a:prstGeom>
              <a:blipFill>
                <a:blip r:embed="rId4"/>
                <a:stretch>
                  <a:fillRect r="-7317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FD1380-7B00-40DF-81CF-DC9EF06107EC}"/>
                  </a:ext>
                </a:extLst>
              </p:cNvPr>
              <p:cNvSpPr txBox="1"/>
              <p:nvPr/>
            </p:nvSpPr>
            <p:spPr>
              <a:xfrm>
                <a:off x="3230880" y="3416019"/>
                <a:ext cx="96012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1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2.81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FD1380-7B00-40DF-81CF-DC9EF061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80" y="3416019"/>
                <a:ext cx="960120" cy="369332"/>
              </a:xfrm>
              <a:prstGeom prst="rect">
                <a:avLst/>
              </a:prstGeom>
              <a:blipFill>
                <a:blip r:embed="rId5"/>
                <a:stretch>
                  <a:fillRect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EE39EA-348A-4EA3-80DF-971D29AFD9DE}"/>
                  </a:ext>
                </a:extLst>
              </p:cNvPr>
              <p:cNvSpPr txBox="1"/>
              <p:nvPr/>
            </p:nvSpPr>
            <p:spPr>
              <a:xfrm>
                <a:off x="9791700" y="3717153"/>
                <a:ext cx="125730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1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2.37287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EE39EA-348A-4EA3-80DF-971D29AF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3717153"/>
                <a:ext cx="1257300" cy="369332"/>
              </a:xfrm>
              <a:prstGeom prst="rect">
                <a:avLst/>
              </a:prstGeom>
              <a:blipFill>
                <a:blip r:embed="rId6"/>
                <a:stretch>
                  <a:fillRect r="-3828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EAED3A-7663-4762-BCC1-C4F9F4F2CCBE}"/>
                  </a:ext>
                </a:extLst>
              </p:cNvPr>
              <p:cNvSpPr txBox="1"/>
              <p:nvPr/>
            </p:nvSpPr>
            <p:spPr>
              <a:xfrm>
                <a:off x="10515600" y="5042716"/>
                <a:ext cx="125730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1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2.37286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EAED3A-7663-4762-BCC1-C4F9F4F2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5042716"/>
                <a:ext cx="1257300" cy="369332"/>
              </a:xfrm>
              <a:prstGeom prst="rect">
                <a:avLst/>
              </a:prstGeom>
              <a:blipFill>
                <a:blip r:embed="rId7"/>
                <a:stretch>
                  <a:fillRect r="-432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D56972-68F1-4F0D-84B5-3A1FF563CDAD}"/>
                  </a:ext>
                </a:extLst>
              </p:cNvPr>
              <p:cNvSpPr txBox="1"/>
              <p:nvPr/>
            </p:nvSpPr>
            <p:spPr>
              <a:xfrm>
                <a:off x="8862060" y="5042716"/>
                <a:ext cx="125730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18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2.37288</m:t>
                          </m:r>
                        </m:sup>
                      </m:sSup>
                      <m:r>
                        <a:rPr lang="en-US" sz="1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D56972-68F1-4F0D-84B5-3A1FF563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060" y="5042716"/>
                <a:ext cx="1257300" cy="369332"/>
              </a:xfrm>
              <a:prstGeom prst="rect">
                <a:avLst/>
              </a:prstGeom>
              <a:blipFill>
                <a:blip r:embed="rId8"/>
                <a:stretch>
                  <a:fillRect r="-432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FAC3C9-62DA-4964-BF02-CF6D0D664096}"/>
                  </a:ext>
                </a:extLst>
              </p:cNvPr>
              <p:cNvSpPr txBox="1"/>
              <p:nvPr/>
            </p:nvSpPr>
            <p:spPr>
              <a:xfrm>
                <a:off x="232410" y="2634478"/>
                <a:ext cx="34290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FAC3C9-62DA-4964-BF02-CF6D0D664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" y="2634478"/>
                <a:ext cx="342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62B47-46F8-48B4-A442-8FE67DDD4301}"/>
                  </a:ext>
                </a:extLst>
              </p:cNvPr>
              <p:cNvSpPr txBox="1"/>
              <p:nvPr/>
            </p:nvSpPr>
            <p:spPr>
              <a:xfrm>
                <a:off x="10420350" y="878671"/>
                <a:ext cx="1107671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62B47-46F8-48B4-A442-8FE67DDD4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350" y="878671"/>
                <a:ext cx="1107671" cy="669414"/>
              </a:xfrm>
              <a:prstGeom prst="rect">
                <a:avLst/>
              </a:prstGeom>
              <a:blipFill>
                <a:blip r:embed="rId10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73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Graphic spid="8" grpId="0">
        <p:bldAsOne/>
      </p:bldGraphic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F2B7-2D6C-403D-AA11-95D8E9C4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60337"/>
            <a:ext cx="10515600" cy="1325563"/>
          </a:xfrm>
        </p:spPr>
        <p:txBody>
          <a:bodyPr/>
          <a:lstStyle/>
          <a:p>
            <a:r>
              <a:rPr lang="en-US" dirty="0"/>
              <a:t>The Laser Method: Take a large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20" y="1485900"/>
                <a:ext cx="11887200" cy="527304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Take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⊗⋯⊗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corresponds to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Goal of the Laser Method: Pick a distribution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zero out variables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so that what remains is a </a:t>
                </a:r>
                <a:r>
                  <a:rPr lang="en-US" dirty="0">
                    <a:solidFill>
                      <a:srgbClr val="FF0000"/>
                    </a:solidFill>
                  </a:rPr>
                  <a:t>direct sum</a:t>
                </a:r>
                <a:r>
                  <a:rPr lang="en-US" dirty="0"/>
                  <a:t> of subtensors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⊗⋯⊗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which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" y="1485900"/>
                <a:ext cx="11887200" cy="5273040"/>
              </a:xfrm>
              <a:blipFill>
                <a:blip r:embed="rId2"/>
                <a:stretch>
                  <a:fillRect l="-769" t="-1734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7887E3-BCCC-473F-A9A0-9CCDDFE17870}"/>
                  </a:ext>
                </a:extLst>
              </p:cNvPr>
              <p:cNvSpPr txBox="1"/>
              <p:nvPr/>
            </p:nvSpPr>
            <p:spPr>
              <a:xfrm>
                <a:off x="5805747" y="4895110"/>
                <a:ext cx="6386253" cy="4932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≅⟨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7887E3-BCCC-473F-A9A0-9CCDDFE1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47" y="4895110"/>
                <a:ext cx="6386253" cy="493277"/>
              </a:xfrm>
              <a:prstGeom prst="rect">
                <a:avLst/>
              </a:prstGeom>
              <a:blipFill>
                <a:blip r:embed="rId3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4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F1F2B7-2D6C-403D-AA11-95D8E9C47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420" y="12065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Laser Method: Zero out everything but subtensors consistent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F1F2B7-2D6C-403D-AA11-95D8E9C47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420" y="120650"/>
                <a:ext cx="10515600" cy="1325563"/>
              </a:xfrm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86840"/>
                <a:ext cx="12352020" cy="571797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Goal: zero 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into a </a:t>
                </a:r>
                <a:r>
                  <a:rPr lang="en-US" u="sng" dirty="0"/>
                  <a:t>large number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of disjoint subtensors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Can upper bound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terms of the marginals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Define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∈[ℓ]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is a tensor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so its x-variables are partitioned by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Each subtensor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⊗⋯⊗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uses the x-variables from a set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with,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∈[ℓ]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number of such sets is the multinomial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therefore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    </a:t>
                </a:r>
                <a:r>
                  <a:rPr lang="en-US" sz="2400" dirty="0"/>
                  <a:t>(the # of disjoint subtensors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the # of </a:t>
                </a:r>
                <a:r>
                  <a:rPr lang="en-US" sz="2400" dirty="0" err="1"/>
                  <a:t>x,y,or</a:t>
                </a:r>
                <a:r>
                  <a:rPr lang="en-US" sz="2400" dirty="0"/>
                  <a:t> z variables)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Laser Method: when certain conditions are met,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achieved!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D8695-1F20-4292-8687-84555C425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86840"/>
                <a:ext cx="12352020" cy="5717973"/>
              </a:xfrm>
              <a:blipFill>
                <a:blip r:embed="rId4"/>
                <a:stretch>
                  <a:fillRect l="-740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6DE447-F997-41EA-AF42-CEA21708A2C7}"/>
              </a:ext>
            </a:extLst>
          </p:cNvPr>
          <p:cNvCxnSpPr/>
          <p:nvPr/>
        </p:nvCxnSpPr>
        <p:spPr>
          <a:xfrm>
            <a:off x="141930" y="3672840"/>
            <a:ext cx="119081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019FFD-5068-464A-B6A1-1930F50D6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624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Laser Methods: Condition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019FFD-5068-464A-B6A1-1930F50D6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6240" y="365125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03158-A551-4F9C-8C1C-21628D461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" y="1639800"/>
                <a:ext cx="11955780" cy="52182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Laser Method achieves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only if the </a:t>
                </a:r>
                <a:r>
                  <a:rPr lang="en-US" sz="3200" dirty="0">
                    <a:solidFill>
                      <a:srgbClr val="7030A0"/>
                    </a:solidFill>
                  </a:rPr>
                  <a:t>marginals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in the three directions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 direction</a:t>
                </a:r>
                <a:r>
                  <a:rPr lang="en-US" sz="3200" dirty="0"/>
                  <a:t>) determine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. More specifically:</a:t>
                </a:r>
              </a:p>
              <a:p>
                <a:pPr lvl="1"/>
                <a:r>
                  <a:rPr lang="en-US" sz="2800" dirty="0"/>
                  <a:t>It always results in a disjoint sum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“good” subtensors </a:t>
                </a:r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/>
                  <a:t> which are consistent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If there are other distributions with the same marginals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then there may be other </a:t>
                </a:r>
                <a:r>
                  <a:rPr lang="en-US" sz="2800" dirty="0">
                    <a:solidFill>
                      <a:srgbClr val="C00000"/>
                    </a:solidFill>
                  </a:rPr>
                  <a:t>“extra” subtensors </a:t>
                </a:r>
                <a:r>
                  <a:rPr lang="en-US" sz="2800" dirty="0"/>
                  <a:t>consistent with those and which share variables, which we must remove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Intuitively, since we are just zeroing out variables, we can’t distinguish between subtensors with the same marginals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03158-A551-4F9C-8C1C-21628D461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" y="1639800"/>
                <a:ext cx="11955780" cy="5218200"/>
              </a:xfrm>
              <a:blipFill>
                <a:blip r:embed="rId3"/>
                <a:stretch>
                  <a:fillRect l="-1173" t="-2336" r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A50805-2C60-42D4-AA54-CB549AC92F88}"/>
                  </a:ext>
                </a:extLst>
              </p:cNvPr>
              <p:cNvSpPr/>
              <p:nvPr/>
            </p:nvSpPr>
            <p:spPr>
              <a:xfrm>
                <a:off x="266700" y="163798"/>
                <a:ext cx="11788140" cy="2820772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sz="2800" dirty="0">
                    <a:latin typeface="Cambria Math" panose="02040503050406030204" pitchFamily="18" charset="0"/>
                  </a:rPr>
                  <a:t>E.g.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p>
                    </m:s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</a:rPr>
                  <a:t>uses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   </a:t>
                </a:r>
                <a:r>
                  <a:rPr lang="en-US" sz="2000" dirty="0">
                    <a:latin typeface="Cambria Math" panose="02040503050406030204" pitchFamily="18" charset="0"/>
                  </a:rPr>
                  <a:t>(there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each of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variables)</a:t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</a:rPr>
                  <a:t>and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𝑖𝑖𝑖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are “good subtensors”.</a:t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:r>
                  <a:rPr lang="en-US" sz="2800" dirty="0">
                    <a:latin typeface="Cambria Math" panose="02040503050406030204" pitchFamily="18" charset="0"/>
                  </a:rPr>
                  <a:t>Our tensor looks like</a:t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253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859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A50805-2C60-42D4-AA54-CB549AC92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63798"/>
                <a:ext cx="11788140" cy="2820772"/>
              </a:xfrm>
              <a:prstGeom prst="rect">
                <a:avLst/>
              </a:prstGeom>
              <a:blipFill>
                <a:blip r:embed="rId4"/>
                <a:stretch>
                  <a:fillRect l="-980" t="-2137" r="-52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8F69-D4C1-4047-AE88-8C4F015B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Laser Method: Our New Way to </a:t>
            </a:r>
            <a:br>
              <a:rPr lang="en-US" dirty="0"/>
            </a:br>
            <a:r>
              <a:rPr lang="en-US" dirty="0"/>
              <a:t>Remove Extra Subtensors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B2DDB-FF6B-4875-BAFF-D97253AC4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" y="1783080"/>
                <a:ext cx="11826240" cy="49453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the Laser Method results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“good” subtensors 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/>
                  <a:t>plus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“extra” subtensors </a:t>
                </a:r>
              </a:p>
              <a:p>
                <a:r>
                  <a:rPr lang="en-US" dirty="0"/>
                  <a:t>Must do more zeroing outs to </a:t>
                </a:r>
                <a:r>
                  <a:rPr lang="en-US" dirty="0">
                    <a:solidFill>
                      <a:srgbClr val="C00000"/>
                    </a:solidFill>
                  </a:rPr>
                  <a:t>remove the extra subtensors</a:t>
                </a:r>
              </a:p>
              <a:p>
                <a:pPr lvl="1"/>
                <a:r>
                  <a:rPr lang="en-US" dirty="0"/>
                  <a:t>This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reduces the number of good subtensors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Old approach: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good subtensors remain</a:t>
                </a:r>
              </a:p>
              <a:p>
                <a:r>
                  <a:rPr lang="en-US" dirty="0"/>
                  <a:t>Our new approach: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good subtensors remain</a:t>
                </a:r>
              </a:p>
              <a:p>
                <a:endParaRPr lang="en-US" dirty="0"/>
              </a:p>
              <a:p>
                <a:r>
                  <a:rPr lang="en-US" dirty="0"/>
                  <a:t>We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increase the number of good subtensors </a:t>
                </a:r>
                <a:r>
                  <a:rPr lang="en-US" dirty="0"/>
                  <a:t>output by the </a:t>
                </a:r>
                <a:br>
                  <a:rPr lang="en-US" dirty="0"/>
                </a:br>
                <a:r>
                  <a:rPr lang="en-US" dirty="0"/>
                  <a:t>Laser Method by a factor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B2DDB-FF6B-4875-BAFF-D97253AC4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" y="1783080"/>
                <a:ext cx="11826240" cy="4945380"/>
              </a:xfrm>
              <a:blipFill>
                <a:blip r:embed="rId3"/>
                <a:stretch>
                  <a:fillRect l="-928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FB7311-487B-49D6-A217-F2F5637C066F}"/>
                  </a:ext>
                </a:extLst>
              </p:cNvPr>
              <p:cNvSpPr/>
              <p:nvPr/>
            </p:nvSpPr>
            <p:spPr>
              <a:xfrm>
                <a:off x="7872676" y="3256710"/>
                <a:ext cx="4319324" cy="580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≤3 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𝑅𝑎𝑛𝑘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FB7311-487B-49D6-A217-F2F5637C0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76" y="3256710"/>
                <a:ext cx="4319324" cy="580352"/>
              </a:xfrm>
              <a:prstGeom prst="rect">
                <a:avLst/>
              </a:prstGeom>
              <a:blipFill>
                <a:blip r:embed="rId4"/>
                <a:stretch>
                  <a:fillRect r="-56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0C8E9D-41B9-4F64-A3A8-B8DEAFF02E73}"/>
                  </a:ext>
                </a:extLst>
              </p:cNvPr>
              <p:cNvSpPr txBox="1"/>
              <p:nvPr/>
            </p:nvSpPr>
            <p:spPr>
              <a:xfrm>
                <a:off x="8550003" y="3976040"/>
                <a:ext cx="24964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depend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0C8E9D-41B9-4F64-A3A8-B8DEAFF02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003" y="3976040"/>
                <a:ext cx="2496457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5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D157-C38F-467C-AA91-4860B96F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Method: Our New Way to </a:t>
            </a:r>
            <a:br>
              <a:rPr lang="en-US" dirty="0"/>
            </a:br>
            <a:r>
              <a:rPr lang="en-US" dirty="0"/>
              <a:t>Remove Extra Subtensors (Details)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91B69-4259-4471-9EC6-6912EB7C4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" y="1779904"/>
                <a:ext cx="11910060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the Laser Method results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“good” subtensors 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/>
                  <a:t>plus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“extra” subtensors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Old Approach to get rid of extras is greedy</a:t>
                </a:r>
              </a:p>
              <a:p>
                <a:pPr lvl="1"/>
                <a:r>
                  <a:rPr lang="en-US" dirty="0"/>
                  <a:t>Repeatedly pick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good subtensor </a:t>
                </a:r>
                <a:r>
                  <a:rPr lang="en-US" dirty="0"/>
                  <a:t>which shares variables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extra subtensors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/>
                  <a:t>Zero out variables </a:t>
                </a:r>
                <a:r>
                  <a:rPr lang="en-US" dirty="0">
                    <a:solidFill>
                      <a:srgbClr val="007635"/>
                    </a:solidFill>
                  </a:rPr>
                  <a:t>not in the good subtensor </a:t>
                </a:r>
                <a:r>
                  <a:rPr lang="en-US" dirty="0"/>
                  <a:t>to </a:t>
                </a:r>
                <a:r>
                  <a:rPr lang="en-US" dirty="0">
                    <a:solidFill>
                      <a:srgbClr val="C00000"/>
                    </a:solidFill>
                  </a:rPr>
                  <a:t>remove those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extra subtensors</a:t>
                </a:r>
              </a:p>
              <a:p>
                <a:pPr lvl="1"/>
                <a:r>
                  <a:rPr lang="en-US" dirty="0"/>
                  <a:t>Each zeroed out variable zeroes out at most one good subtensor</a:t>
                </a:r>
              </a:p>
              <a:p>
                <a:pPr lvl="1"/>
                <a:r>
                  <a:rPr lang="en-US" dirty="0"/>
                  <a:t>Thus we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good subtensors</a:t>
                </a:r>
                <a:r>
                  <a:rPr lang="en-US" dirty="0"/>
                  <a:t> for each one we keep</a:t>
                </a:r>
              </a:p>
              <a:p>
                <a:pPr lvl="1"/>
                <a:r>
                  <a:rPr lang="en-US" b="0" dirty="0"/>
                  <a:t>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good subtensors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dirty="0"/>
              </a:p>
              <a:p>
                <a:r>
                  <a:rPr lang="en-US" dirty="0"/>
                  <a:t>New Approach: Probabilistic Method</a:t>
                </a:r>
              </a:p>
              <a:p>
                <a:pPr lvl="1"/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good subtensors at random, </a:t>
                </a:r>
                <a:r>
                  <a:rPr lang="en-US" dirty="0"/>
                  <a:t>zero out every variable they don’t use</a:t>
                </a:r>
              </a:p>
              <a:p>
                <a:pPr lvl="1"/>
                <a:r>
                  <a:rPr lang="en-US" dirty="0"/>
                  <a:t>This will remove all the extra subtensors with nonzero probability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91B69-4259-4471-9EC6-6912EB7C4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" y="1779904"/>
                <a:ext cx="11910060" cy="5032376"/>
              </a:xfrm>
              <a:blipFill>
                <a:blip r:embed="rId2"/>
                <a:stretch>
                  <a:fillRect l="-921" t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6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1351-1AB9-4FE7-B394-C4C96425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0515600" cy="1325563"/>
          </a:xfrm>
        </p:spPr>
        <p:txBody>
          <a:bodyPr/>
          <a:lstStyle/>
          <a:p>
            <a:r>
              <a:rPr lang="en-US" dirty="0"/>
              <a:t>How useful is this improved Laser Method?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11E2B-DC11-48EA-A799-97C851A63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240" y="1825624"/>
                <a:ext cx="11483340" cy="4910456"/>
              </a:xfrm>
            </p:spPr>
            <p:txBody>
              <a:bodyPr/>
              <a:lstStyle/>
              <a:p>
                <a:r>
                  <a:rPr lang="en-US" dirty="0"/>
                  <a:t>Our new refined Laser Method yields more “good” disjoint subtensors whenever the </a:t>
                </a:r>
                <a:r>
                  <a:rPr lang="en-US" dirty="0">
                    <a:solidFill>
                      <a:srgbClr val="7030A0"/>
                    </a:solidFill>
                  </a:rPr>
                  <a:t>marginals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do not</a:t>
                </a:r>
                <a:r>
                  <a:rPr lang="en-US" dirty="0"/>
                  <a:t> uniquely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happens for most sufficiently large tensors, 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⊗8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the best MM </a:t>
                </a:r>
                <a:r>
                  <a:rPr lang="en-US" dirty="0" err="1"/>
                  <a:t>algs</a:t>
                </a:r>
                <a:r>
                  <a:rPr lang="en-US" dirty="0"/>
                  <a:t>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⊗32</m:t>
                        </m:r>
                      </m:sup>
                    </m:sSup>
                  </m:oMath>
                </a14:m>
                <a:r>
                  <a:rPr lang="en-US" dirty="0"/>
                  <a:t> we immediately improve the bound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Would also apply to any future tensors that researchers may find</a:t>
                </a:r>
              </a:p>
              <a:p>
                <a:endParaRPr lang="en-US" dirty="0"/>
              </a:p>
              <a:p>
                <a:r>
                  <a:rPr lang="en-US" dirty="0"/>
                  <a:t>Laser Method has other applications too, including</a:t>
                </a:r>
              </a:p>
              <a:p>
                <a:pPr lvl="1"/>
                <a:r>
                  <a:rPr lang="en-US" dirty="0"/>
                  <a:t>Other questions about tensors and arithmetic complexity</a:t>
                </a:r>
              </a:p>
              <a:p>
                <a:pPr lvl="1"/>
                <a:r>
                  <a:rPr lang="en-US" dirty="0"/>
                  <a:t>Extremal Combinatorics (e.g. Cap Set Problem)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11E2B-DC11-48EA-A799-97C851A63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1825624"/>
                <a:ext cx="11483340" cy="4910456"/>
              </a:xfrm>
              <a:blipFill>
                <a:blip r:embed="rId2"/>
                <a:stretch>
                  <a:fillRect l="-955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D12969-875F-4F3C-BA1D-DF3C29C76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931954"/>
              </p:ext>
            </p:extLst>
          </p:nvPr>
        </p:nvGraphicFramePr>
        <p:xfrm>
          <a:off x="144780" y="1514562"/>
          <a:ext cx="11742421" cy="5442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AA49D7A-763E-4955-AC1A-18CA30C1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080" y="136727"/>
            <a:ext cx="4221480" cy="14787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dirty="0"/>
              <a:t>2.37288 [</a:t>
            </a:r>
            <a:r>
              <a:rPr lang="en-US" dirty="0" err="1"/>
              <a:t>Vassilevska</a:t>
            </a:r>
            <a:r>
              <a:rPr lang="en-US" dirty="0"/>
              <a:t> W. ‘12]</a:t>
            </a:r>
          </a:p>
          <a:p>
            <a:r>
              <a:rPr lang="en-US" dirty="0"/>
              <a:t>2.37287 [Le Gall ‘14]</a:t>
            </a:r>
          </a:p>
          <a:p>
            <a:r>
              <a:rPr lang="en-US" dirty="0"/>
              <a:t>2.37286 (our new bound)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8D8AB-697E-4FA6-B5FE-22DDD3F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5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573741-E416-49EA-A21F-7BB3EDAA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>
                <a:extLst>
                  <a:ext uri="{FF2B5EF4-FFF2-40B4-BE49-F238E27FC236}">
                    <a16:creationId xmlns:a16="http://schemas.microsoft.com/office/drawing/2014/main" id="{7C944FDD-462B-4CAA-9B6A-EC522CF071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" y="1919087"/>
                <a:ext cx="11871960" cy="4717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Recent line of work on barriers shows that very different techniques are needed for a much bigger improvement</a:t>
                </a:r>
              </a:p>
              <a:p>
                <a:r>
                  <a:rPr lang="en-US" dirty="0"/>
                  <a:t>Bigger improvement would need either:</a:t>
                </a:r>
              </a:p>
              <a:p>
                <a:pPr lvl="1"/>
                <a:r>
                  <a:rPr lang="en-US" dirty="0"/>
                  <a:t>Very different starting identity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𝐶𝑊</m:t>
                    </m:r>
                  </m:oMath>
                </a14:m>
                <a:r>
                  <a:rPr lang="en-US" dirty="0"/>
                  <a:t>, or</a:t>
                </a:r>
              </a:p>
              <a:p>
                <a:pPr lvl="1"/>
                <a:r>
                  <a:rPr lang="en-US" dirty="0"/>
                  <a:t>Very different method from Laser Method</a:t>
                </a:r>
              </a:p>
              <a:p>
                <a:endParaRPr lang="en-US" dirty="0"/>
              </a:p>
              <a:p>
                <a:r>
                  <a:rPr lang="en-US" dirty="0"/>
                  <a:t>E.g., a </a:t>
                </a:r>
                <a:r>
                  <a:rPr lang="en-US" dirty="0">
                    <a:solidFill>
                      <a:srgbClr val="7030A0"/>
                    </a:solidFill>
                  </a:rPr>
                  <a:t>generalization of the Laser Method </a:t>
                </a:r>
                <a:r>
                  <a:rPr lang="en-US" dirty="0"/>
                  <a:t>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⊗32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>
                    <a:solidFill>
                      <a:srgbClr val="FF0000"/>
                    </a:solidFill>
                  </a:rPr>
                  <a:t>cannot beat 2.3725</a:t>
                </a:r>
                <a:r>
                  <a:rPr lang="en-US" dirty="0"/>
                  <a:t> [</a:t>
                </a:r>
                <a:r>
                  <a:rPr lang="en-US" dirty="0" err="1"/>
                  <a:t>Ambinus</a:t>
                </a:r>
                <a:r>
                  <a:rPr lang="en-US" dirty="0"/>
                  <a:t>-</a:t>
                </a:r>
                <a:r>
                  <a:rPr lang="en-US" dirty="0" err="1"/>
                  <a:t>Filmus</a:t>
                </a:r>
                <a:r>
                  <a:rPr lang="en-US" dirty="0"/>
                  <a:t>-Le Gall ‘15]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7030A0"/>
                    </a:solidFill>
                  </a:rPr>
                  <a:t>huge generalization</a:t>
                </a:r>
                <a:r>
                  <a:rPr lang="en-US" dirty="0"/>
                  <a:t> (the “universal method” [</a:t>
                </a:r>
                <a:r>
                  <a:rPr lang="en-US" dirty="0" err="1"/>
                  <a:t>Alman</a:t>
                </a:r>
                <a:r>
                  <a:rPr lang="en-US" dirty="0"/>
                  <a:t>-V.W. ‘18]) </a:t>
                </a:r>
                <a:br>
                  <a:rPr lang="en-US" dirty="0"/>
                </a:br>
                <a:r>
                  <a:rPr lang="en-US" dirty="0">
                    <a:solidFill>
                      <a:srgbClr val="FF0000"/>
                    </a:solidFill>
                  </a:rPr>
                  <a:t>cannot beat 2.18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[</a:t>
                </a:r>
                <a:r>
                  <a:rPr lang="en-US" dirty="0" err="1"/>
                  <a:t>Alman</a:t>
                </a:r>
                <a:r>
                  <a:rPr lang="en-US" dirty="0"/>
                  <a:t>-V.W. ‘18], [</a:t>
                </a:r>
                <a:r>
                  <a:rPr lang="nl-NL" dirty="0"/>
                  <a:t>Christandl-Vrana-Zuiddam</a:t>
                </a:r>
                <a:r>
                  <a:rPr lang="en-US" dirty="0"/>
                  <a:t> ‘19], [</a:t>
                </a:r>
                <a:r>
                  <a:rPr lang="en-US" dirty="0" err="1"/>
                  <a:t>Alman</a:t>
                </a:r>
                <a:r>
                  <a:rPr lang="en-US" dirty="0"/>
                  <a:t> ‘19], …</a:t>
                </a:r>
              </a:p>
            </p:txBody>
          </p:sp>
        </mc:Choice>
        <mc:Fallback xmlns="">
          <p:sp>
            <p:nvSpPr>
              <p:cNvPr id="9" name="Content Placeholder 7">
                <a:extLst>
                  <a:ext uri="{FF2B5EF4-FFF2-40B4-BE49-F238E27FC236}">
                    <a16:creationId xmlns:a16="http://schemas.microsoft.com/office/drawing/2014/main" id="{7C944FDD-462B-4CAA-9B6A-EC522CF07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1919087"/>
                <a:ext cx="11871960" cy="4717934"/>
              </a:xfrm>
              <a:prstGeom prst="rect">
                <a:avLst/>
              </a:prstGeom>
              <a:blipFill>
                <a:blip r:embed="rId2"/>
                <a:stretch>
                  <a:fillRect l="-924" t="-2972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15BDC3F-1999-42A1-A2BA-8CAC6E1749B9}"/>
              </a:ext>
            </a:extLst>
          </p:cNvPr>
          <p:cNvSpPr txBox="1">
            <a:spLocks/>
          </p:cNvSpPr>
          <p:nvPr/>
        </p:nvSpPr>
        <p:spPr>
          <a:xfrm>
            <a:off x="5593080" y="136727"/>
            <a:ext cx="4221480" cy="147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2.37288 [VW. ‘12]</a:t>
            </a:r>
          </a:p>
          <a:p>
            <a:r>
              <a:rPr lang="en-US" dirty="0"/>
              <a:t>2.37287 [Le Gall ‘14]</a:t>
            </a:r>
          </a:p>
          <a:p>
            <a:r>
              <a:rPr lang="en-US" dirty="0"/>
              <a:t>2.37286 (our new bound)</a:t>
            </a:r>
          </a:p>
        </p:txBody>
      </p:sp>
    </p:spTree>
    <p:extLst>
      <p:ext uri="{BB962C8B-B14F-4D97-AF65-F5344CB8AC3E}">
        <p14:creationId xmlns:p14="http://schemas.microsoft.com/office/powerpoint/2010/main" val="6428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2159-2B63-4C43-94C7-582DE654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C9C3-E703-498D-BA86-87A0B1E1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94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1BE0-E83B-49BF-8763-D5FF6417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565"/>
            <a:ext cx="12192000" cy="1325563"/>
          </a:xfrm>
        </p:spPr>
        <p:txBody>
          <a:bodyPr/>
          <a:lstStyle/>
          <a:p>
            <a:r>
              <a:rPr lang="en-US" dirty="0"/>
              <a:t>How MM Algorithms are Designed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DF19E5E-CEC1-4CA5-8BA3-A04423F6E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1977422"/>
                  </p:ext>
                </p:extLst>
              </p:nvPr>
            </p:nvGraphicFramePr>
            <p:xfrm>
              <a:off x="377190" y="922790"/>
              <a:ext cx="11437620" cy="593521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3812540">
                      <a:extLst>
                        <a:ext uri="{9D8B030D-6E8A-4147-A177-3AD203B41FA5}">
                          <a16:colId xmlns:a16="http://schemas.microsoft.com/office/drawing/2014/main" val="158921832"/>
                        </a:ext>
                      </a:extLst>
                    </a:gridCol>
                    <a:gridCol w="3812540">
                      <a:extLst>
                        <a:ext uri="{9D8B030D-6E8A-4147-A177-3AD203B41FA5}">
                          <a16:colId xmlns:a16="http://schemas.microsoft.com/office/drawing/2014/main" val="3564176904"/>
                        </a:ext>
                      </a:extLst>
                    </a:gridCol>
                    <a:gridCol w="3812540">
                      <a:extLst>
                        <a:ext uri="{9D8B030D-6E8A-4147-A177-3AD203B41FA5}">
                          <a16:colId xmlns:a16="http://schemas.microsoft.com/office/drawing/2014/main" val="3594717127"/>
                        </a:ext>
                      </a:extLst>
                    </a:gridCol>
                  </a:tblGrid>
                  <a:tr h="75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Components of a MM Algorithm: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Identity /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Method for Analyzing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Identities / Algorithms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852284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[Strassen 1969]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2×2×2</m:t>
                              </m:r>
                            </m:oMath>
                          </a14:m>
                          <a:r>
                            <a:rPr lang="en-US" dirty="0"/>
                            <a:t> Matrix </a:t>
                          </a:r>
                          <a:r>
                            <a:rPr lang="en-US" dirty="0" err="1"/>
                            <a:t>Mult</a:t>
                          </a:r>
                          <a:r>
                            <a:rPr lang="en-US" dirty="0"/>
                            <a:t> using only 7 multiplications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Using a simple recursive approach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567705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733106"/>
                      </a:ext>
                    </a:extLst>
                  </a:tr>
                  <a:tr h="9023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[Coppersmith-Winograd 1987]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𝐶𝑊</m:t>
                              </m:r>
                            </m:oMath>
                          </a14:m>
                          <a:r>
                            <a:rPr lang="en-US" dirty="0"/>
                            <a:t>, the Coppersmith-Winograd tensor,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⊗2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Laser Method [Strassen 1987, Coppersmith-Winograd 1987]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394538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</a:t>
                          </a:r>
                          <a:r>
                            <a:rPr lang="en-US" dirty="0" err="1"/>
                            <a:t>Stothers</a:t>
                          </a:r>
                          <a:r>
                            <a:rPr lang="en-US" dirty="0"/>
                            <a:t> 2010]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⊗4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Laser Method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4873789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</a:t>
                          </a:r>
                          <a:r>
                            <a:rPr lang="en-US" dirty="0" err="1"/>
                            <a:t>Vassilevska</a:t>
                          </a:r>
                          <a:r>
                            <a:rPr lang="en-US" dirty="0"/>
                            <a:t> W. 2011]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⊗8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Laser Method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486165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[Le Gall 2014]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⊗32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Laser Method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6711369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Our New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⊗32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Refined</a:t>
                          </a:r>
                          <a:r>
                            <a:rPr lang="en-US" dirty="0"/>
                            <a:t> Laser Method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641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DF19E5E-CEC1-4CA5-8BA3-A04423F6E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1977422"/>
                  </p:ext>
                </p:extLst>
              </p:nvPr>
            </p:nvGraphicFramePr>
            <p:xfrm>
              <a:off x="377190" y="922790"/>
              <a:ext cx="11437620" cy="593521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3812540">
                      <a:extLst>
                        <a:ext uri="{9D8B030D-6E8A-4147-A177-3AD203B41FA5}">
                          <a16:colId xmlns:a16="http://schemas.microsoft.com/office/drawing/2014/main" val="158921832"/>
                        </a:ext>
                      </a:extLst>
                    </a:gridCol>
                    <a:gridCol w="3812540">
                      <a:extLst>
                        <a:ext uri="{9D8B030D-6E8A-4147-A177-3AD203B41FA5}">
                          <a16:colId xmlns:a16="http://schemas.microsoft.com/office/drawing/2014/main" val="3564176904"/>
                        </a:ext>
                      </a:extLst>
                    </a:gridCol>
                    <a:gridCol w="3812540">
                      <a:extLst>
                        <a:ext uri="{9D8B030D-6E8A-4147-A177-3AD203B41FA5}">
                          <a16:colId xmlns:a16="http://schemas.microsoft.com/office/drawing/2014/main" val="3594717127"/>
                        </a:ext>
                      </a:extLst>
                    </a:gridCol>
                  </a:tblGrid>
                  <a:tr h="754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Components of a MM Algorithm: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Identity /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Method for Analyzing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Identities / Algorithms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852284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[Strassen 1969]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60" t="-110256" r="-100319" b="-629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Using a simple recursive approach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567705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" t="-210256" r="-200319" b="-529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60" t="-210256" r="-100319" b="-529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160" t="-210256" r="-319" b="-5290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733106"/>
                      </a:ext>
                    </a:extLst>
                  </a:tr>
                  <a:tr h="9023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[Coppersmith-Winograd 1987]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60" t="-245270" r="-100319" b="-318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Laser Method [Strassen 1987, Coppersmith-Winograd 1987]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8394538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</a:t>
                          </a:r>
                          <a:r>
                            <a:rPr lang="en-US" dirty="0" err="1"/>
                            <a:t>Stothers</a:t>
                          </a:r>
                          <a:r>
                            <a:rPr lang="en-US" dirty="0"/>
                            <a:t> 2010]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60" t="-436752" r="-100319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Laser Method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4873789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</a:t>
                          </a:r>
                          <a:r>
                            <a:rPr lang="en-US" dirty="0" err="1"/>
                            <a:t>Vassilevska</a:t>
                          </a:r>
                          <a:r>
                            <a:rPr lang="en-US" dirty="0"/>
                            <a:t> W. 2011]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60" t="-536752" r="-100319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Laser Method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3486165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[Le Gall 2014]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60" t="-636752" r="-100319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Laser Method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6711369"/>
                      </a:ext>
                    </a:extLst>
                  </a:tr>
                  <a:tr h="71307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Our New 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60" t="-736752" r="-100319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Refined</a:t>
                          </a:r>
                          <a:r>
                            <a:rPr lang="en-US" dirty="0"/>
                            <a:t> Laser Method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6410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2240CCA-6B58-4D83-A3E5-8FACF490E94B}"/>
              </a:ext>
            </a:extLst>
          </p:cNvPr>
          <p:cNvSpPr/>
          <p:nvPr/>
        </p:nvSpPr>
        <p:spPr>
          <a:xfrm>
            <a:off x="-297180" y="6149340"/>
            <a:ext cx="1278636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88701-EE05-4150-A157-9E1B8022382C}"/>
              </a:ext>
            </a:extLst>
          </p:cNvPr>
          <p:cNvSpPr/>
          <p:nvPr/>
        </p:nvSpPr>
        <p:spPr>
          <a:xfrm>
            <a:off x="0" y="4015740"/>
            <a:ext cx="1278636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3C7B5-54D5-4FCD-B29D-3F1C41211BF7}"/>
              </a:ext>
            </a:extLst>
          </p:cNvPr>
          <p:cNvSpPr/>
          <p:nvPr/>
        </p:nvSpPr>
        <p:spPr>
          <a:xfrm>
            <a:off x="0" y="2342969"/>
            <a:ext cx="1278636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69F2A-3081-4D34-B74C-1AFEB9EB4EFA}"/>
              </a:ext>
            </a:extLst>
          </p:cNvPr>
          <p:cNvSpPr/>
          <p:nvPr/>
        </p:nvSpPr>
        <p:spPr>
          <a:xfrm>
            <a:off x="-297180" y="1694348"/>
            <a:ext cx="12786360" cy="575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DC05-997F-4DAA-B9CF-F3B2C578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13665"/>
            <a:ext cx="10515600" cy="1325563"/>
          </a:xfrm>
        </p:spPr>
        <p:txBody>
          <a:bodyPr/>
          <a:lstStyle/>
          <a:p>
            <a:r>
              <a:rPr lang="en-US" dirty="0"/>
              <a:t>Talk Plan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D12969-875F-4F3C-BA1D-DF3C29C76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996417"/>
              </p:ext>
            </p:extLst>
          </p:nvPr>
        </p:nvGraphicFramePr>
        <p:xfrm>
          <a:off x="144780" y="1514562"/>
          <a:ext cx="11742421" cy="5442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2D26E7-6CFC-43C1-8D4D-213BFFEE0F54}"/>
              </a:ext>
            </a:extLst>
          </p:cNvPr>
          <p:cNvSpPr txBox="1"/>
          <p:nvPr/>
        </p:nvSpPr>
        <p:spPr>
          <a:xfrm>
            <a:off x="2400300" y="537918"/>
            <a:ext cx="385953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Part 1: Overview of past work &amp; Intro to the Laser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C74B9-9E33-492A-81D8-8F1635F7E754}"/>
              </a:ext>
            </a:extLst>
          </p:cNvPr>
          <p:cNvSpPr txBox="1"/>
          <p:nvPr/>
        </p:nvSpPr>
        <p:spPr>
          <a:xfrm>
            <a:off x="6411900" y="676417"/>
            <a:ext cx="42713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Part 2: Our refined Laser Method</a:t>
            </a:r>
          </a:p>
        </p:txBody>
      </p:sp>
    </p:spTree>
    <p:extLst>
      <p:ext uri="{BB962C8B-B14F-4D97-AF65-F5344CB8AC3E}">
        <p14:creationId xmlns:p14="http://schemas.microsoft.com/office/powerpoint/2010/main" val="30950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</p:spPr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FDDA3-F695-48CE-A726-631D066E2062}"/>
              </a:ext>
            </a:extLst>
          </p:cNvPr>
          <p:cNvSpPr/>
          <p:nvPr/>
        </p:nvSpPr>
        <p:spPr>
          <a:xfrm>
            <a:off x="2933908" y="189002"/>
            <a:ext cx="7830440" cy="244097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986AF5-72C2-49ED-9761-C329C0B459A6}"/>
                  </a:ext>
                </a:extLst>
              </p:cNvPr>
              <p:cNvSpPr/>
              <p:nvPr/>
            </p:nvSpPr>
            <p:spPr>
              <a:xfrm>
                <a:off x="3088933" y="303024"/>
                <a:ext cx="3238131" cy="1126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/>
                  <a:t>hypermatrix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986AF5-72C2-49ED-9761-C329C0B45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933" y="303024"/>
                <a:ext cx="3238131" cy="1126847"/>
              </a:xfrm>
              <a:prstGeom prst="rect">
                <a:avLst/>
              </a:prstGeom>
              <a:blipFill>
                <a:blip r:embed="rId2"/>
                <a:stretch>
                  <a:fillRect l="-3955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A9DA4CE-CE68-47CA-9C7D-02B35DA20D56}"/>
                  </a:ext>
                </a:extLst>
              </p:cNvPr>
              <p:cNvSpPr/>
              <p:nvPr/>
            </p:nvSpPr>
            <p:spPr>
              <a:xfrm>
                <a:off x="6782224" y="303024"/>
                <a:ext cx="388785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 dirty="0"/>
                  <a:t>trilinear map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𝑇</m:t>
                      </m:r>
                      <m:r>
                        <a:rPr lang="en-US" sz="2800" i="1">
                          <a:latin typeface="Cambria Math" charset="0"/>
                        </a:rPr>
                        <m:t> 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A9DA4CE-CE68-47CA-9C7D-02B35DA20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224" y="303024"/>
                <a:ext cx="3887859" cy="954107"/>
              </a:xfrm>
              <a:prstGeom prst="rect">
                <a:avLst/>
              </a:prstGeom>
              <a:blipFill>
                <a:blip r:embed="rId3"/>
                <a:stretch>
                  <a:fillRect l="-3297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669771-B379-478A-851C-A3B7623BD13F}"/>
                  </a:ext>
                </a:extLst>
              </p:cNvPr>
              <p:cNvSpPr/>
              <p:nvPr/>
            </p:nvSpPr>
            <p:spPr>
              <a:xfrm>
                <a:off x="3088933" y="1558487"/>
                <a:ext cx="328230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 dirty="0"/>
                  <a:t>bilinear map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𝑇</m:t>
                      </m:r>
                      <m:r>
                        <a:rPr lang="en-US" sz="2800" i="1">
                          <a:latin typeface="Cambria Math" charset="0"/>
                        </a:rPr>
                        <m:t> 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4669771-B379-478A-851C-A3B7623BD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933" y="1558487"/>
                <a:ext cx="3282309" cy="954107"/>
              </a:xfrm>
              <a:prstGeom prst="rect">
                <a:avLst/>
              </a:prstGeom>
              <a:blipFill>
                <a:blip r:embed="rId4"/>
                <a:stretch>
                  <a:fillRect l="-390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52B568-7132-4BC2-A1BD-DD59CA130285}"/>
                  </a:ext>
                </a:extLst>
              </p:cNvPr>
              <p:cNvSpPr/>
              <p:nvPr/>
            </p:nvSpPr>
            <p:spPr>
              <a:xfrm>
                <a:off x="6781078" y="1595605"/>
                <a:ext cx="398327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 dirty="0"/>
                  <a:t>multilinear polynomial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𝑇</m:t>
                      </m:r>
                      <m:r>
                        <a:rPr lang="en-US" sz="2800" i="1">
                          <a:latin typeface="Cambria Math" charset="0"/>
                        </a:rPr>
                        <m:t> 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52B568-7132-4BC2-A1BD-DD59CA130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78" y="1595605"/>
                <a:ext cx="3983270" cy="954107"/>
              </a:xfrm>
              <a:prstGeom prst="rect">
                <a:avLst/>
              </a:prstGeom>
              <a:blipFill>
                <a:blip r:embed="rId5"/>
                <a:stretch>
                  <a:fillRect l="-3058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80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CFF343-D0A9-41F0-A92D-61124439D948}"/>
                  </a:ext>
                </a:extLst>
              </p:cNvPr>
              <p:cNvSpPr/>
              <p:nvPr/>
            </p:nvSpPr>
            <p:spPr>
              <a:xfrm>
                <a:off x="372862" y="3097291"/>
                <a:ext cx="11665258" cy="3906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 be sets of formal variables.</a:t>
                </a:r>
                <a:br>
                  <a:rPr lang="en-US" sz="2600" dirty="0"/>
                </a:br>
                <a:endParaRPr lang="en-US" dirty="0"/>
              </a:p>
              <a:p>
                <a:r>
                  <a:rPr lang="en-US" sz="2800" dirty="0"/>
                  <a:t>A </a:t>
                </a:r>
                <a:r>
                  <a:rPr lang="en-US" sz="2800" b="1" dirty="0"/>
                  <a:t>tensor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over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/>
                  <a:t> is a trilinear polynomial</a:t>
                </a:r>
              </a:p>
              <a:p>
                <a:pPr/>
                <a:r>
                  <a:rPr lang="en-US" sz="2800" dirty="0"/>
                  <a:t>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2800" dirty="0"/>
                </a:br>
                <a:r>
                  <a:rPr lang="en-US" sz="2800" dirty="0"/>
                  <a:t> </a:t>
                </a:r>
                <a:br>
                  <a:rPr lang="en-US" sz="2800" dirty="0"/>
                </a:br>
                <a:r>
                  <a:rPr lang="en-US" sz="2800" dirty="0"/>
                  <a:t>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sz="2800" dirty="0"/>
                  <a:t> are elements of a field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800" dirty="0"/>
                  <a:t> (think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CFF343-D0A9-41F0-A92D-61124439D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" y="3097291"/>
                <a:ext cx="11665258" cy="3906711"/>
              </a:xfrm>
              <a:prstGeom prst="rect">
                <a:avLst/>
              </a:prstGeom>
              <a:blipFill>
                <a:blip r:embed="rId2"/>
                <a:stretch>
                  <a:fillRect l="-1045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3">
            <a:extLst>
              <a:ext uri="{FF2B5EF4-FFF2-40B4-BE49-F238E27FC236}">
                <a16:creationId xmlns:a16="http://schemas.microsoft.com/office/drawing/2014/main" id="{C3F192E9-818C-4BF5-BFA1-852FCCBA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</p:spPr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71284-0A2F-473A-9D7F-6B1EFE02050B}"/>
              </a:ext>
            </a:extLst>
          </p:cNvPr>
          <p:cNvSpPr/>
          <p:nvPr/>
        </p:nvSpPr>
        <p:spPr>
          <a:xfrm>
            <a:off x="2933908" y="189002"/>
            <a:ext cx="7830440" cy="244097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4077AE-F41F-4E35-9D40-7F911D5BC07F}"/>
                  </a:ext>
                </a:extLst>
              </p:cNvPr>
              <p:cNvSpPr/>
              <p:nvPr/>
            </p:nvSpPr>
            <p:spPr>
              <a:xfrm>
                <a:off x="3088933" y="303024"/>
                <a:ext cx="3238131" cy="1126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/>
                  <a:t>hypermatrix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4077AE-F41F-4E35-9D40-7F911D5BC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933" y="303024"/>
                <a:ext cx="3238131" cy="1126847"/>
              </a:xfrm>
              <a:prstGeom prst="rect">
                <a:avLst/>
              </a:prstGeom>
              <a:blipFill>
                <a:blip r:embed="rId3"/>
                <a:stretch>
                  <a:fillRect l="-3955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D448E7-7C5D-4858-9792-EF89EBBA8EC5}"/>
                  </a:ext>
                </a:extLst>
              </p:cNvPr>
              <p:cNvSpPr/>
              <p:nvPr/>
            </p:nvSpPr>
            <p:spPr>
              <a:xfrm>
                <a:off x="6782224" y="303024"/>
                <a:ext cx="388785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 dirty="0"/>
                  <a:t>trilinear map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𝑇</m:t>
                      </m:r>
                      <m:r>
                        <a:rPr lang="en-US" sz="2800" i="1">
                          <a:latin typeface="Cambria Math" charset="0"/>
                        </a:rPr>
                        <m:t> 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D448E7-7C5D-4858-9792-EF89EBBA8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224" y="303024"/>
                <a:ext cx="3887859" cy="954107"/>
              </a:xfrm>
              <a:prstGeom prst="rect">
                <a:avLst/>
              </a:prstGeom>
              <a:blipFill>
                <a:blip r:embed="rId4"/>
                <a:stretch>
                  <a:fillRect l="-3297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E5FD7F-E032-43C4-8D7A-C1CC4B715E7C}"/>
                  </a:ext>
                </a:extLst>
              </p:cNvPr>
              <p:cNvSpPr/>
              <p:nvPr/>
            </p:nvSpPr>
            <p:spPr>
              <a:xfrm>
                <a:off x="3088933" y="1558487"/>
                <a:ext cx="328230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 dirty="0"/>
                  <a:t>bilinear map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𝑇</m:t>
                      </m:r>
                      <m:r>
                        <a:rPr lang="en-US" sz="2800" i="1">
                          <a:latin typeface="Cambria Math" charset="0"/>
                        </a:rPr>
                        <m:t> 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E5FD7F-E032-43C4-8D7A-C1CC4B715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933" y="1558487"/>
                <a:ext cx="3282309" cy="954107"/>
              </a:xfrm>
              <a:prstGeom prst="rect">
                <a:avLst/>
              </a:prstGeom>
              <a:blipFill>
                <a:blip r:embed="rId5"/>
                <a:stretch>
                  <a:fillRect l="-390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875AF3-6350-4AA5-9E16-1E23443BC987}"/>
                  </a:ext>
                </a:extLst>
              </p:cNvPr>
              <p:cNvSpPr/>
              <p:nvPr/>
            </p:nvSpPr>
            <p:spPr>
              <a:xfrm>
                <a:off x="6781078" y="1595605"/>
                <a:ext cx="398327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multilinear polynomial</a:t>
                </a:r>
                <a:b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: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𝔽</m:t>
                      </m:r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875AF3-6350-4AA5-9E16-1E23443BC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078" y="1595605"/>
                <a:ext cx="3983270" cy="954107"/>
              </a:xfrm>
              <a:prstGeom prst="rect">
                <a:avLst/>
              </a:prstGeom>
              <a:blipFill>
                <a:blip r:embed="rId6"/>
                <a:stretch>
                  <a:fillRect l="-3058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2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67663"/>
                <a:ext cx="118250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Measure of complexity of a tensor</a:t>
                </a:r>
              </a:p>
              <a:p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/>
                  <a:t> has </a:t>
                </a:r>
                <a:r>
                  <a:rPr lang="en-US" b="1" dirty="0"/>
                  <a:t>rank one</a:t>
                </a:r>
                <a:r>
                  <a:rPr lang="en-US" dirty="0"/>
                  <a:t> if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𝔽</m:t>
                    </m:r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mr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mr-IN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d>
                        <m:dPr>
                          <m:ctrlPr>
                            <a:rPr lang="mr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dirty="0"/>
                </a:br>
                <a:br>
                  <a:rPr lang="en-US" sz="1100" dirty="0"/>
                </a:b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rank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R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𝑇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dirty="0"/>
                  <a:t>: minimum # of rank one tensors whose sum equals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67663"/>
                <a:ext cx="11825057" cy="4351338"/>
              </a:xfrm>
              <a:blipFill>
                <a:blip r:embed="rId2"/>
                <a:stretch>
                  <a:fillRect l="-928" t="-224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8AAFEF-E866-4F27-BAD3-F4FD8B167306}"/>
                  </a:ext>
                </a:extLst>
              </p:cNvPr>
              <p:cNvSpPr txBox="1"/>
              <p:nvPr/>
            </p:nvSpPr>
            <p:spPr>
              <a:xfrm>
                <a:off x="8977086" y="2932435"/>
                <a:ext cx="2198914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8AAFEF-E866-4F27-BAD3-F4FD8B16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86" y="2932435"/>
                <a:ext cx="219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8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9" y="63288"/>
            <a:ext cx="10515600" cy="1325563"/>
          </a:xfrm>
        </p:spPr>
        <p:txBody>
          <a:bodyPr/>
          <a:lstStyle/>
          <a:p>
            <a:r>
              <a:rPr lang="en-US" dirty="0"/>
              <a:t>Matrix Multiplication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735" y="1478431"/>
                <a:ext cx="5058229" cy="21634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735" y="1478431"/>
                <a:ext cx="5058229" cy="2163477"/>
              </a:xfrm>
              <a:blipFill>
                <a:blip r:embed="rId3"/>
                <a:stretch>
                  <a:fillRect l="-2169" t="-4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1512" y="4379343"/>
                <a:ext cx="112332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Lemma: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, then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𝑚𝑠𝑡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via recursive algorithm</a:t>
                </a:r>
              </a:p>
              <a:p>
                <a:r>
                  <a:rPr lang="en-US" sz="2800" dirty="0"/>
                  <a:t>	   </a:t>
                </a:r>
                <a:r>
                  <a:rPr lang="en-US" sz="2800" b="1" dirty="0"/>
                  <a:t>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, then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.</a:t>
                </a:r>
                <a:endParaRPr lang="en-US" sz="2800" dirty="0"/>
              </a:p>
              <a:p>
                <a:r>
                  <a:rPr lang="en-US" sz="2800" dirty="0"/>
                  <a:t>	</a:t>
                </a:r>
              </a:p>
              <a:p>
                <a:r>
                  <a:rPr lang="en-US" sz="2800" dirty="0"/>
                  <a:t>E.g. Strassen’s identity shows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2,2,2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2" y="4379343"/>
                <a:ext cx="11233211" cy="1815882"/>
              </a:xfrm>
              <a:prstGeom prst="rect">
                <a:avLst/>
              </a:prstGeom>
              <a:blipFill>
                <a:blip r:embed="rId4"/>
                <a:stretch>
                  <a:fillRect l="-1140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CAE02C-C833-4AEC-83A0-B77620C0546E}"/>
                  </a:ext>
                </a:extLst>
              </p:cNvPr>
              <p:cNvSpPr/>
              <p:nvPr/>
            </p:nvSpPr>
            <p:spPr>
              <a:xfrm>
                <a:off x="5289368" y="1976736"/>
                <a:ext cx="6740890" cy="203389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entry of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CAE02C-C833-4AEC-83A0-B77620C05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68" y="1976736"/>
                <a:ext cx="6740890" cy="2033890"/>
              </a:xfrm>
              <a:prstGeom prst="rect">
                <a:avLst/>
              </a:prstGeom>
              <a:blipFill>
                <a:blip r:embed="rId5"/>
                <a:stretch>
                  <a:fillRect l="-1261" t="-177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9" y="63288"/>
            <a:ext cx="10515600" cy="1325563"/>
          </a:xfrm>
        </p:spPr>
        <p:txBody>
          <a:bodyPr/>
          <a:lstStyle/>
          <a:p>
            <a:r>
              <a:rPr lang="en-US" dirty="0"/>
              <a:t>Matrix Multiplication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1512" y="4379343"/>
                <a:ext cx="1123321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Lemma: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, then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via recursive algorithm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E.g. Strassen’s identity shows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2,2,2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2" y="4379343"/>
                <a:ext cx="11233211" cy="1384995"/>
              </a:xfrm>
              <a:prstGeom prst="rect">
                <a:avLst/>
              </a:prstGeom>
              <a:blipFill>
                <a:blip r:embed="rId4"/>
                <a:stretch>
                  <a:fillRect l="-1140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CAE02C-C833-4AEC-83A0-B77620C0546E}"/>
                  </a:ext>
                </a:extLst>
              </p:cNvPr>
              <p:cNvSpPr/>
              <p:nvPr/>
            </p:nvSpPr>
            <p:spPr>
              <a:xfrm>
                <a:off x="5158740" y="2008646"/>
                <a:ext cx="6740890" cy="203389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entry of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CAE02C-C833-4AEC-83A0-B77620C05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40" y="2008646"/>
                <a:ext cx="6740890" cy="2033890"/>
              </a:xfrm>
              <a:prstGeom prst="rect">
                <a:avLst/>
              </a:prstGeom>
              <a:blipFill>
                <a:blip r:embed="rId5"/>
                <a:stretch>
                  <a:fillRect l="-1170" t="-177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761C3EDD-1021-4AB4-B6BC-9478F6C5B8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" y="1781220"/>
                <a:ext cx="5058229" cy="2163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761C3EDD-1021-4AB4-B6BC-9478F6C5B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81220"/>
                <a:ext cx="5058229" cy="2163477"/>
              </a:xfrm>
              <a:prstGeom prst="rect">
                <a:avLst/>
              </a:prstGeom>
              <a:blipFill>
                <a:blip r:embed="rId6"/>
                <a:stretch>
                  <a:fillRect l="-2169" t="-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AE39E-6577-44A4-920C-818FEF3FD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32609</TotalTime>
  <Words>2576</Words>
  <Application>Microsoft Office PowerPoint</Application>
  <PresentationFormat>Widescreen</PresentationFormat>
  <Paragraphs>312</Paragraphs>
  <Slides>28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Mangal</vt:lpstr>
      <vt:lpstr>Office Theme</vt:lpstr>
      <vt:lpstr>A Refined Laser Method and  Faster Matrix Multiplication</vt:lpstr>
      <vt:lpstr>Matrix Multiplication (MM)</vt:lpstr>
      <vt:lpstr>How MM Algorithms are Designed</vt:lpstr>
      <vt:lpstr>Talk Plan</vt:lpstr>
      <vt:lpstr>Tensors</vt:lpstr>
      <vt:lpstr>Tensors</vt:lpstr>
      <vt:lpstr>Tensor rank</vt:lpstr>
      <vt:lpstr>Matrix Multiplication Tensor</vt:lpstr>
      <vt:lpstr>Matrix Multiplication Tensor</vt:lpstr>
      <vt:lpstr>Matrix Multiplication Rank Bounds</vt:lpstr>
      <vt:lpstr>Two Key Ideas since 1980 (Very Oversimplified)</vt:lpstr>
      <vt:lpstr>Kronecker product</vt:lpstr>
      <vt:lpstr>Two Key Ideas since 1980 (Very Oversimplified)</vt:lpstr>
      <vt:lpstr>Zeroing Out (≤_zo) to embed tensors into tensors</vt:lpstr>
      <vt:lpstr>Zeroing Out (≤_zo) to reduce between tensors</vt:lpstr>
      <vt:lpstr>MM Algorithm Outline</vt:lpstr>
      <vt:lpstr>The Laser Method: Partition the variable sets</vt:lpstr>
      <vt:lpstr>The Laser Method: Take a large power</vt:lpstr>
      <vt:lpstr>The Laser Method: Take a large power</vt:lpstr>
      <vt:lpstr>The Laser Method: Take a large power</vt:lpstr>
      <vt:lpstr>The Laser Method: Zero out everything but subtensors consistent with α</vt:lpstr>
      <vt:lpstr>Laser Methods: Condition to achieve L≈M</vt:lpstr>
      <vt:lpstr>Laser Method: Our New Way to  Remove Extra Subtensors</vt:lpstr>
      <vt:lpstr>Laser Method: Our New Way to  Remove Extra Subtensors (Details)</vt:lpstr>
      <vt:lpstr>How useful is this improved Laser Method? </vt:lpstr>
      <vt:lpstr>PowerPoint Presentation</vt:lpstr>
      <vt:lpstr>What’s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Refined laser method</dc:title>
  <dc:creator>Virginia Williams</dc:creator>
  <cp:lastModifiedBy>Virginia Williams</cp:lastModifiedBy>
  <cp:revision>519</cp:revision>
  <dcterms:created xsi:type="dcterms:W3CDTF">2019-07-04T17:30:29Z</dcterms:created>
  <dcterms:modified xsi:type="dcterms:W3CDTF">2021-04-10T14:56:14Z</dcterms:modified>
</cp:coreProperties>
</file>