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4388507" rtl="0" eaLnBrk="1" latinLnBrk="0" hangingPunct="1">
      <a:defRPr sz="8640" kern="1200">
        <a:solidFill>
          <a:schemeClr val="tx1"/>
        </a:solidFill>
        <a:latin typeface="+mn-lt"/>
        <a:ea typeface="+mn-ea"/>
        <a:cs typeface="+mn-cs"/>
      </a:defRPr>
    </a:lvl1pPr>
    <a:lvl2pPr marL="2194254" algn="l" defTabSz="4388507" rtl="0" eaLnBrk="1" latinLnBrk="0" hangingPunct="1">
      <a:defRPr sz="8640" kern="1200">
        <a:solidFill>
          <a:schemeClr val="tx1"/>
        </a:solidFill>
        <a:latin typeface="+mn-lt"/>
        <a:ea typeface="+mn-ea"/>
        <a:cs typeface="+mn-cs"/>
      </a:defRPr>
    </a:lvl2pPr>
    <a:lvl3pPr marL="4388507" algn="l" defTabSz="4388507" rtl="0" eaLnBrk="1" latinLnBrk="0" hangingPunct="1">
      <a:defRPr sz="8640" kern="1200">
        <a:solidFill>
          <a:schemeClr val="tx1"/>
        </a:solidFill>
        <a:latin typeface="+mn-lt"/>
        <a:ea typeface="+mn-ea"/>
        <a:cs typeface="+mn-cs"/>
      </a:defRPr>
    </a:lvl3pPr>
    <a:lvl4pPr marL="6582761" algn="l" defTabSz="4388507" rtl="0" eaLnBrk="1" latinLnBrk="0" hangingPunct="1">
      <a:defRPr sz="8640" kern="1200">
        <a:solidFill>
          <a:schemeClr val="tx1"/>
        </a:solidFill>
        <a:latin typeface="+mn-lt"/>
        <a:ea typeface="+mn-ea"/>
        <a:cs typeface="+mn-cs"/>
      </a:defRPr>
    </a:lvl4pPr>
    <a:lvl5pPr marL="8777015" algn="l" defTabSz="4388507" rtl="0" eaLnBrk="1" latinLnBrk="0" hangingPunct="1">
      <a:defRPr sz="8640" kern="1200">
        <a:solidFill>
          <a:schemeClr val="tx1"/>
        </a:solidFill>
        <a:latin typeface="+mn-lt"/>
        <a:ea typeface="+mn-ea"/>
        <a:cs typeface="+mn-cs"/>
      </a:defRPr>
    </a:lvl5pPr>
    <a:lvl6pPr marL="10971268" algn="l" defTabSz="4388507" rtl="0" eaLnBrk="1" latinLnBrk="0" hangingPunct="1">
      <a:defRPr sz="8640" kern="1200">
        <a:solidFill>
          <a:schemeClr val="tx1"/>
        </a:solidFill>
        <a:latin typeface="+mn-lt"/>
        <a:ea typeface="+mn-ea"/>
        <a:cs typeface="+mn-cs"/>
      </a:defRPr>
    </a:lvl6pPr>
    <a:lvl7pPr marL="13165522" algn="l" defTabSz="4388507" rtl="0" eaLnBrk="1" latinLnBrk="0" hangingPunct="1">
      <a:defRPr sz="8640" kern="1200">
        <a:solidFill>
          <a:schemeClr val="tx1"/>
        </a:solidFill>
        <a:latin typeface="+mn-lt"/>
        <a:ea typeface="+mn-ea"/>
        <a:cs typeface="+mn-cs"/>
      </a:defRPr>
    </a:lvl7pPr>
    <a:lvl8pPr marL="15359776" algn="l" defTabSz="4388507" rtl="0" eaLnBrk="1" latinLnBrk="0" hangingPunct="1">
      <a:defRPr sz="8640" kern="1200">
        <a:solidFill>
          <a:schemeClr val="tx1"/>
        </a:solidFill>
        <a:latin typeface="+mn-lt"/>
        <a:ea typeface="+mn-ea"/>
        <a:cs typeface="+mn-cs"/>
      </a:defRPr>
    </a:lvl8pPr>
    <a:lvl9pPr marL="17554030" algn="l" defTabSz="4388507"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5B0D"/>
    <a:srgbClr val="DCB71A"/>
    <a:srgbClr val="D6D100"/>
    <a:srgbClr val="F8F200"/>
    <a:srgbClr val="A8A800"/>
    <a:srgbClr val="E2E262"/>
    <a:srgbClr val="FDC546"/>
    <a:srgbClr val="CCCC00"/>
    <a:srgbClr val="006C00"/>
    <a:srgbClr val="00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F7B28-B324-2FE9-C5D0-55FBE1655AD7}" v="4260" dt="2025-02-27T01:41:12.065"/>
    <p1510:client id="{45DE17E5-85DC-8AFF-5450-871D2B0512C1}" v="536" dt="2025-02-25T04:51:04.696"/>
    <p1510:client id="{58010795-B46C-6E4F-9F1A-4DF065AAE8D1}" v="112" dt="2025-02-25T01:50:11.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36"/>
  </p:normalViewPr>
  <p:slideViewPr>
    <p:cSldViewPr snapToGrid="0">
      <p:cViewPr>
        <p:scale>
          <a:sx n="25" d="100"/>
          <a:sy n="25" d="100"/>
        </p:scale>
        <p:origin x="1272" y="-46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0F010-54E3-4E7D-AA72-6B1C63B064FD}" type="datetimeFigureOut">
              <a:rPr lang="en-US" smtClean="0"/>
              <a:t>2/28/2025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7FB5A-BC23-4ABA-B792-40868E7F36A1}" type="slidenum">
              <a:rPr lang="en-US" smtClean="0"/>
              <a:t>‹#›</a:t>
            </a:fld>
            <a:endParaRPr lang="en-US"/>
          </a:p>
        </p:txBody>
      </p:sp>
    </p:spTree>
    <p:extLst>
      <p:ext uri="{BB962C8B-B14F-4D97-AF65-F5344CB8AC3E}">
        <p14:creationId xmlns:p14="http://schemas.microsoft.com/office/powerpoint/2010/main" val="1290110149"/>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56D68-6E0E-C087-4457-E5978F62A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1F634B-D7B8-903B-16F0-FAA3AE47F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3B180-BC18-5C10-E723-76F6737BC83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D9A047-28DD-8D70-08F4-CD08E844FB9C}"/>
              </a:ext>
            </a:extLst>
          </p:cNvPr>
          <p:cNvSpPr>
            <a:spLocks noGrp="1"/>
          </p:cNvSpPr>
          <p:nvPr>
            <p:ph type="sldNum" sz="quarter" idx="5"/>
          </p:nvPr>
        </p:nvSpPr>
        <p:spPr/>
        <p:txBody>
          <a:bodyPr/>
          <a:lstStyle/>
          <a:p>
            <a:fld id="{5557FB5A-BC23-4ABA-B792-40868E7F36A1}" type="slidenum">
              <a:rPr lang="en-US" smtClean="0"/>
              <a:t>1</a:t>
            </a:fld>
            <a:endParaRPr lang="en-US"/>
          </a:p>
        </p:txBody>
      </p:sp>
    </p:spTree>
    <p:extLst>
      <p:ext uri="{BB962C8B-B14F-4D97-AF65-F5344CB8AC3E}">
        <p14:creationId xmlns:p14="http://schemas.microsoft.com/office/powerpoint/2010/main" val="337287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4"/>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54" indent="0" algn="ctr">
              <a:buNone/>
              <a:defRPr>
                <a:solidFill>
                  <a:schemeClr val="tx1">
                    <a:tint val="75000"/>
                  </a:schemeClr>
                </a:solidFill>
              </a:defRPr>
            </a:lvl2pPr>
            <a:lvl3pPr marL="4388507" indent="0" algn="ctr">
              <a:buNone/>
              <a:defRPr>
                <a:solidFill>
                  <a:schemeClr val="tx1">
                    <a:tint val="75000"/>
                  </a:schemeClr>
                </a:solidFill>
              </a:defRPr>
            </a:lvl3pPr>
            <a:lvl4pPr marL="6582761" indent="0" algn="ctr">
              <a:buNone/>
              <a:defRPr>
                <a:solidFill>
                  <a:schemeClr val="tx1">
                    <a:tint val="75000"/>
                  </a:schemeClr>
                </a:solidFill>
              </a:defRPr>
            </a:lvl4pPr>
            <a:lvl5pPr marL="8777015" indent="0" algn="ctr">
              <a:buNone/>
              <a:defRPr>
                <a:solidFill>
                  <a:schemeClr val="tx1">
                    <a:tint val="75000"/>
                  </a:schemeClr>
                </a:solidFill>
              </a:defRPr>
            </a:lvl5pPr>
            <a:lvl6pPr marL="10971268" indent="0" algn="ctr">
              <a:buNone/>
              <a:defRPr>
                <a:solidFill>
                  <a:schemeClr val="tx1">
                    <a:tint val="75000"/>
                  </a:schemeClr>
                </a:solidFill>
              </a:defRPr>
            </a:lvl6pPr>
            <a:lvl7pPr marL="13165522" indent="0" algn="ctr">
              <a:buNone/>
              <a:defRPr>
                <a:solidFill>
                  <a:schemeClr val="tx1">
                    <a:tint val="75000"/>
                  </a:schemeClr>
                </a:solidFill>
              </a:defRPr>
            </a:lvl7pPr>
            <a:lvl8pPr marL="15359776" indent="0" algn="ctr">
              <a:buNone/>
              <a:defRPr>
                <a:solidFill>
                  <a:schemeClr val="tx1">
                    <a:tint val="75000"/>
                  </a:schemeClr>
                </a:solidFill>
              </a:defRPr>
            </a:lvl8pPr>
            <a:lvl9pPr marL="1755403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6"/>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6"/>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254" indent="0">
              <a:buNone/>
              <a:defRPr sz="8640">
                <a:solidFill>
                  <a:schemeClr val="tx1">
                    <a:tint val="75000"/>
                  </a:schemeClr>
                </a:solidFill>
              </a:defRPr>
            </a:lvl2pPr>
            <a:lvl3pPr marL="4388507" indent="0">
              <a:buNone/>
              <a:defRPr sz="7680">
                <a:solidFill>
                  <a:schemeClr val="tx1">
                    <a:tint val="75000"/>
                  </a:schemeClr>
                </a:solidFill>
              </a:defRPr>
            </a:lvl3pPr>
            <a:lvl4pPr marL="6582761" indent="0">
              <a:buNone/>
              <a:defRPr sz="6720">
                <a:solidFill>
                  <a:schemeClr val="tx1">
                    <a:tint val="75000"/>
                  </a:schemeClr>
                </a:solidFill>
              </a:defRPr>
            </a:lvl4pPr>
            <a:lvl5pPr marL="8777015" indent="0">
              <a:buNone/>
              <a:defRPr sz="6720">
                <a:solidFill>
                  <a:schemeClr val="tx1">
                    <a:tint val="75000"/>
                  </a:schemeClr>
                </a:solidFill>
              </a:defRPr>
            </a:lvl5pPr>
            <a:lvl6pPr marL="10971268" indent="0">
              <a:buNone/>
              <a:defRPr sz="6720">
                <a:solidFill>
                  <a:schemeClr val="tx1">
                    <a:tint val="75000"/>
                  </a:schemeClr>
                </a:solidFill>
              </a:defRPr>
            </a:lvl6pPr>
            <a:lvl7pPr marL="13165522" indent="0">
              <a:buNone/>
              <a:defRPr sz="6720">
                <a:solidFill>
                  <a:schemeClr val="tx1">
                    <a:tint val="75000"/>
                  </a:schemeClr>
                </a:solidFill>
              </a:defRPr>
            </a:lvl7pPr>
            <a:lvl8pPr marL="15359776" indent="0">
              <a:buNone/>
              <a:defRPr sz="6720">
                <a:solidFill>
                  <a:schemeClr val="tx1">
                    <a:tint val="75000"/>
                  </a:schemeClr>
                </a:solidFill>
              </a:defRPr>
            </a:lvl8pPr>
            <a:lvl9pPr marL="1755403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254" indent="0">
              <a:buNone/>
              <a:defRPr sz="9600" b="1"/>
            </a:lvl2pPr>
            <a:lvl3pPr marL="4388507" indent="0">
              <a:buNone/>
              <a:defRPr sz="8640" b="1"/>
            </a:lvl3pPr>
            <a:lvl4pPr marL="6582761" indent="0">
              <a:buNone/>
              <a:defRPr sz="7680" b="1"/>
            </a:lvl4pPr>
            <a:lvl5pPr marL="8777015" indent="0">
              <a:buNone/>
              <a:defRPr sz="7680" b="1"/>
            </a:lvl5pPr>
            <a:lvl6pPr marL="10971268" indent="0">
              <a:buNone/>
              <a:defRPr sz="7680" b="1"/>
            </a:lvl6pPr>
            <a:lvl7pPr marL="13165522" indent="0">
              <a:buNone/>
              <a:defRPr sz="7680" b="1"/>
            </a:lvl7pPr>
            <a:lvl8pPr marL="15359776" indent="0">
              <a:buNone/>
              <a:defRPr sz="7680" b="1"/>
            </a:lvl8pPr>
            <a:lvl9pPr marL="1755403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254" indent="0">
              <a:buNone/>
              <a:defRPr sz="9600" b="1"/>
            </a:lvl2pPr>
            <a:lvl3pPr marL="4388507" indent="0">
              <a:buNone/>
              <a:defRPr sz="8640" b="1"/>
            </a:lvl3pPr>
            <a:lvl4pPr marL="6582761" indent="0">
              <a:buNone/>
              <a:defRPr sz="7680" b="1"/>
            </a:lvl4pPr>
            <a:lvl5pPr marL="8777015" indent="0">
              <a:buNone/>
              <a:defRPr sz="7680" b="1"/>
            </a:lvl5pPr>
            <a:lvl6pPr marL="10971268" indent="0">
              <a:buNone/>
              <a:defRPr sz="7680" b="1"/>
            </a:lvl6pPr>
            <a:lvl7pPr marL="13165522" indent="0">
              <a:buNone/>
              <a:defRPr sz="7680" b="1"/>
            </a:lvl7pPr>
            <a:lvl8pPr marL="15359776" indent="0">
              <a:buNone/>
              <a:defRPr sz="7680" b="1"/>
            </a:lvl8pPr>
            <a:lvl9pPr marL="1755403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2" cy="22517102"/>
          </a:xfrm>
        </p:spPr>
        <p:txBody>
          <a:bodyPr/>
          <a:lstStyle>
            <a:lvl1pPr marL="0" indent="0">
              <a:buNone/>
              <a:defRPr sz="6720"/>
            </a:lvl1pPr>
            <a:lvl2pPr marL="2194254" indent="0">
              <a:buNone/>
              <a:defRPr sz="5760"/>
            </a:lvl2pPr>
            <a:lvl3pPr marL="4388507" indent="0">
              <a:buNone/>
              <a:defRPr sz="4800"/>
            </a:lvl3pPr>
            <a:lvl4pPr marL="6582761" indent="0">
              <a:buNone/>
              <a:defRPr sz="4320"/>
            </a:lvl4pPr>
            <a:lvl5pPr marL="8777015" indent="0">
              <a:buNone/>
              <a:defRPr sz="4320"/>
            </a:lvl5pPr>
            <a:lvl6pPr marL="10971268" indent="0">
              <a:buNone/>
              <a:defRPr sz="4320"/>
            </a:lvl6pPr>
            <a:lvl7pPr marL="13165522" indent="0">
              <a:buNone/>
              <a:defRPr sz="4320"/>
            </a:lvl7pPr>
            <a:lvl8pPr marL="15359776" indent="0">
              <a:buNone/>
              <a:defRPr sz="4320"/>
            </a:lvl8pPr>
            <a:lvl9pPr marL="1755403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254" indent="0">
              <a:buNone/>
              <a:defRPr sz="13440"/>
            </a:lvl2pPr>
            <a:lvl3pPr marL="4388507" indent="0">
              <a:buNone/>
              <a:defRPr sz="11520"/>
            </a:lvl3pPr>
            <a:lvl4pPr marL="6582761" indent="0">
              <a:buNone/>
              <a:defRPr sz="9600"/>
            </a:lvl4pPr>
            <a:lvl5pPr marL="8777015" indent="0">
              <a:buNone/>
              <a:defRPr sz="9600"/>
            </a:lvl5pPr>
            <a:lvl6pPr marL="10971268" indent="0">
              <a:buNone/>
              <a:defRPr sz="9600"/>
            </a:lvl6pPr>
            <a:lvl7pPr marL="13165522" indent="0">
              <a:buNone/>
              <a:defRPr sz="9600"/>
            </a:lvl7pPr>
            <a:lvl8pPr marL="15359776" indent="0">
              <a:buNone/>
              <a:defRPr sz="9600"/>
            </a:lvl8pPr>
            <a:lvl9pPr marL="17554030" indent="0">
              <a:buNone/>
              <a:defRPr sz="9600"/>
            </a:lvl9pPr>
          </a:lstStyle>
          <a:p>
            <a:endParaRPr lang="en-US"/>
          </a:p>
        </p:txBody>
      </p:sp>
      <p:sp>
        <p:nvSpPr>
          <p:cNvPr id="4" name="Text Placeholder 3"/>
          <p:cNvSpPr>
            <a:spLocks noGrp="1"/>
          </p:cNvSpPr>
          <p:nvPr>
            <p:ph type="body" sz="half" idx="2"/>
          </p:nvPr>
        </p:nvSpPr>
        <p:spPr>
          <a:xfrm>
            <a:off x="8602982" y="25763223"/>
            <a:ext cx="26334720" cy="3863338"/>
          </a:xfrm>
        </p:spPr>
        <p:txBody>
          <a:bodyPr/>
          <a:lstStyle>
            <a:lvl1pPr marL="0" indent="0">
              <a:buNone/>
              <a:defRPr sz="6720"/>
            </a:lvl1pPr>
            <a:lvl2pPr marL="2194254" indent="0">
              <a:buNone/>
              <a:defRPr sz="5760"/>
            </a:lvl2pPr>
            <a:lvl3pPr marL="4388507" indent="0">
              <a:buNone/>
              <a:defRPr sz="4800"/>
            </a:lvl3pPr>
            <a:lvl4pPr marL="6582761" indent="0">
              <a:buNone/>
              <a:defRPr sz="4320"/>
            </a:lvl4pPr>
            <a:lvl5pPr marL="8777015" indent="0">
              <a:buNone/>
              <a:defRPr sz="4320"/>
            </a:lvl5pPr>
            <a:lvl6pPr marL="10971268" indent="0">
              <a:buNone/>
              <a:defRPr sz="4320"/>
            </a:lvl6pPr>
            <a:lvl7pPr marL="13165522" indent="0">
              <a:buNone/>
              <a:defRPr sz="4320"/>
            </a:lvl7pPr>
            <a:lvl8pPr marL="15359776" indent="0">
              <a:buNone/>
              <a:defRPr sz="4320"/>
            </a:lvl8pPr>
            <a:lvl9pPr marL="1755403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65709" tIns="182854" rIns="365709" bIns="182854"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365709" tIns="182854" rIns="365709" bIns="18285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365709" tIns="182854" rIns="365709" bIns="182854" rtlCol="0" anchor="ctr"/>
          <a:lstStyle>
            <a:lvl1pPr algn="l">
              <a:defRPr sz="5760">
                <a:solidFill>
                  <a:schemeClr val="tx1">
                    <a:tint val="75000"/>
                  </a:schemeClr>
                </a:solidFill>
              </a:defRPr>
            </a:lvl1pPr>
          </a:lstStyle>
          <a:p>
            <a:fld id="{1D8BD707-D9CF-40AE-B4C6-C98DA3205C09}" type="datetimeFigureOut">
              <a:rPr lang="en-US" smtClean="0"/>
              <a:pPr/>
              <a:t>2/28/2025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365709" tIns="182854" rIns="365709" bIns="182854"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365709" tIns="182854" rIns="365709" bIns="182854" rtlCol="0" anchor="ctr"/>
          <a:lstStyle>
            <a:lvl1pPr algn="r">
              <a:defRPr sz="576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507" rtl="0" eaLnBrk="1" latinLnBrk="0" hangingPunct="1">
        <a:spcBef>
          <a:spcPct val="0"/>
        </a:spcBef>
        <a:buNone/>
        <a:defRPr sz="21120" kern="1200">
          <a:solidFill>
            <a:schemeClr val="tx1"/>
          </a:solidFill>
          <a:latin typeface="+mj-lt"/>
          <a:ea typeface="+mj-ea"/>
          <a:cs typeface="+mj-cs"/>
        </a:defRPr>
      </a:lvl1pPr>
    </p:titleStyle>
    <p:bodyStyle>
      <a:lvl1pPr marL="1645690" indent="-1645690" algn="l" defTabSz="4388507"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5662" indent="-1371408" algn="l" defTabSz="4388507"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5634" indent="-1097126" algn="l" defTabSz="4388507"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79887"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141"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395"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648"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902"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1156" indent="-1097126" algn="l" defTabSz="4388507"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507" rtl="0" eaLnBrk="1" latinLnBrk="0" hangingPunct="1">
        <a:defRPr sz="8640" kern="1200">
          <a:solidFill>
            <a:schemeClr val="tx1"/>
          </a:solidFill>
          <a:latin typeface="+mn-lt"/>
          <a:ea typeface="+mn-ea"/>
          <a:cs typeface="+mn-cs"/>
        </a:defRPr>
      </a:lvl1pPr>
      <a:lvl2pPr marL="2194254" algn="l" defTabSz="4388507" rtl="0" eaLnBrk="1" latinLnBrk="0" hangingPunct="1">
        <a:defRPr sz="8640" kern="1200">
          <a:solidFill>
            <a:schemeClr val="tx1"/>
          </a:solidFill>
          <a:latin typeface="+mn-lt"/>
          <a:ea typeface="+mn-ea"/>
          <a:cs typeface="+mn-cs"/>
        </a:defRPr>
      </a:lvl2pPr>
      <a:lvl3pPr marL="4388507" algn="l" defTabSz="4388507" rtl="0" eaLnBrk="1" latinLnBrk="0" hangingPunct="1">
        <a:defRPr sz="8640" kern="1200">
          <a:solidFill>
            <a:schemeClr val="tx1"/>
          </a:solidFill>
          <a:latin typeface="+mn-lt"/>
          <a:ea typeface="+mn-ea"/>
          <a:cs typeface="+mn-cs"/>
        </a:defRPr>
      </a:lvl3pPr>
      <a:lvl4pPr marL="6582761" algn="l" defTabSz="4388507" rtl="0" eaLnBrk="1" latinLnBrk="0" hangingPunct="1">
        <a:defRPr sz="8640" kern="1200">
          <a:solidFill>
            <a:schemeClr val="tx1"/>
          </a:solidFill>
          <a:latin typeface="+mn-lt"/>
          <a:ea typeface="+mn-ea"/>
          <a:cs typeface="+mn-cs"/>
        </a:defRPr>
      </a:lvl4pPr>
      <a:lvl5pPr marL="8777015" algn="l" defTabSz="4388507" rtl="0" eaLnBrk="1" latinLnBrk="0" hangingPunct="1">
        <a:defRPr sz="8640" kern="1200">
          <a:solidFill>
            <a:schemeClr val="tx1"/>
          </a:solidFill>
          <a:latin typeface="+mn-lt"/>
          <a:ea typeface="+mn-ea"/>
          <a:cs typeface="+mn-cs"/>
        </a:defRPr>
      </a:lvl5pPr>
      <a:lvl6pPr marL="10971268" algn="l" defTabSz="4388507" rtl="0" eaLnBrk="1" latinLnBrk="0" hangingPunct="1">
        <a:defRPr sz="8640" kern="1200">
          <a:solidFill>
            <a:schemeClr val="tx1"/>
          </a:solidFill>
          <a:latin typeface="+mn-lt"/>
          <a:ea typeface="+mn-ea"/>
          <a:cs typeface="+mn-cs"/>
        </a:defRPr>
      </a:lvl6pPr>
      <a:lvl7pPr marL="13165522" algn="l" defTabSz="4388507" rtl="0" eaLnBrk="1" latinLnBrk="0" hangingPunct="1">
        <a:defRPr sz="8640" kern="1200">
          <a:solidFill>
            <a:schemeClr val="tx1"/>
          </a:solidFill>
          <a:latin typeface="+mn-lt"/>
          <a:ea typeface="+mn-ea"/>
          <a:cs typeface="+mn-cs"/>
        </a:defRPr>
      </a:lvl7pPr>
      <a:lvl8pPr marL="15359776" algn="l" defTabSz="4388507" rtl="0" eaLnBrk="1" latinLnBrk="0" hangingPunct="1">
        <a:defRPr sz="8640" kern="1200">
          <a:solidFill>
            <a:schemeClr val="tx1"/>
          </a:solidFill>
          <a:latin typeface="+mn-lt"/>
          <a:ea typeface="+mn-ea"/>
          <a:cs typeface="+mn-cs"/>
        </a:defRPr>
      </a:lvl8pPr>
      <a:lvl9pPr marL="17554030" algn="l" defTabSz="4388507"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doi.org/10.1016/j.array.2022.100146"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hyperlink" Target="https://doi.org/10.14569/IJACSA.2023.0140819" TargetMode="External"/><Relationship Id="rId4" Type="http://schemas.openxmlformats.org/officeDocument/2006/relationships/hyperlink" Target="https://doi.org/10.3390/info15090512"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7B523-A6E2-D39E-5C0A-E3849AA1168C}"/>
            </a:ext>
          </a:extLst>
        </p:cNvPr>
        <p:cNvGrpSpPr/>
        <p:nvPr/>
      </p:nvGrpSpPr>
      <p:grpSpPr>
        <a:xfrm>
          <a:off x="0" y="0"/>
          <a:ext cx="0" cy="0"/>
          <a:chOff x="0" y="0"/>
          <a:chExt cx="0" cy="0"/>
        </a:xfrm>
      </p:grpSpPr>
      <p:grpSp>
        <p:nvGrpSpPr>
          <p:cNvPr id="1063" name="Group 1062">
            <a:extLst>
              <a:ext uri="{FF2B5EF4-FFF2-40B4-BE49-F238E27FC236}">
                <a16:creationId xmlns:a16="http://schemas.microsoft.com/office/drawing/2014/main" id="{AA64F73A-F760-6F2E-9776-69314C31A77A}"/>
              </a:ext>
            </a:extLst>
          </p:cNvPr>
          <p:cNvGrpSpPr/>
          <p:nvPr/>
        </p:nvGrpSpPr>
        <p:grpSpPr>
          <a:xfrm>
            <a:off x="589641" y="3100872"/>
            <a:ext cx="9818817" cy="29531289"/>
            <a:chOff x="675828" y="4413898"/>
            <a:chExt cx="16610315" cy="40110351"/>
          </a:xfrm>
        </p:grpSpPr>
        <p:grpSp>
          <p:nvGrpSpPr>
            <p:cNvPr id="1064" name="Group 1063">
              <a:extLst>
                <a:ext uri="{FF2B5EF4-FFF2-40B4-BE49-F238E27FC236}">
                  <a16:creationId xmlns:a16="http://schemas.microsoft.com/office/drawing/2014/main" id="{A442212E-30A3-C7A1-4640-45939374E826}"/>
                </a:ext>
              </a:extLst>
            </p:cNvPr>
            <p:cNvGrpSpPr/>
            <p:nvPr/>
          </p:nvGrpSpPr>
          <p:grpSpPr>
            <a:xfrm>
              <a:off x="675828" y="4413898"/>
              <a:ext cx="16609640" cy="40110351"/>
              <a:chOff x="675828" y="5099698"/>
              <a:chExt cx="16609640" cy="40110351"/>
            </a:xfrm>
          </p:grpSpPr>
          <p:sp>
            <p:nvSpPr>
              <p:cNvPr id="1066" name="Rounded Rectangle 11">
                <a:extLst>
                  <a:ext uri="{FF2B5EF4-FFF2-40B4-BE49-F238E27FC236}">
                    <a16:creationId xmlns:a16="http://schemas.microsoft.com/office/drawing/2014/main" id="{3F78544F-B425-7CF9-90C6-2E9E43520BD3}"/>
                  </a:ext>
                </a:extLst>
              </p:cNvPr>
              <p:cNvSpPr/>
              <p:nvPr/>
            </p:nvSpPr>
            <p:spPr>
              <a:xfrm>
                <a:off x="675828" y="5524355"/>
                <a:ext cx="16609640" cy="39685694"/>
              </a:xfrm>
              <a:prstGeom prst="roundRect">
                <a:avLst>
                  <a:gd name="adj" fmla="val 2712"/>
                </a:avLst>
              </a:prstGeom>
              <a:no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368"/>
              </a:p>
            </p:txBody>
          </p:sp>
          <p:sp>
            <p:nvSpPr>
              <p:cNvPr id="1067" name="Rounded Rectangle 12">
                <a:extLst>
                  <a:ext uri="{FF2B5EF4-FFF2-40B4-BE49-F238E27FC236}">
                    <a16:creationId xmlns:a16="http://schemas.microsoft.com/office/drawing/2014/main" id="{D9107C56-9C05-4761-1C47-3136DCEFB8B1}"/>
                  </a:ext>
                </a:extLst>
              </p:cNvPr>
              <p:cNvSpPr/>
              <p:nvPr/>
            </p:nvSpPr>
            <p:spPr>
              <a:xfrm>
                <a:off x="4393749" y="5099698"/>
                <a:ext cx="9579241" cy="1563349"/>
              </a:xfrm>
              <a:prstGeom prst="roundRect">
                <a:avLst>
                  <a:gd name="adj" fmla="val 11111"/>
                </a:avLst>
              </a:prstGeom>
              <a:solidFill>
                <a:srgbClr val="FDC546"/>
              </a:solidFill>
              <a:ln>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a:solidFill>
                      <a:schemeClr val="tx1"/>
                    </a:solidFill>
                    <a:latin typeface="Helvetica"/>
                    <a:cs typeface="Helvetica"/>
                  </a:rPr>
                  <a:t>Motivation</a:t>
                </a:r>
                <a:endParaRPr lang="en-US" sz="4400" dirty="0">
                  <a:solidFill>
                    <a:schemeClr val="tx1"/>
                  </a:solidFill>
                  <a:latin typeface="Helvetica" pitchFamily="34" charset="0"/>
                  <a:cs typeface="Helvetica" pitchFamily="34" charset="0"/>
                </a:endParaRPr>
              </a:p>
            </p:txBody>
          </p:sp>
        </p:grpSp>
        <p:sp>
          <p:nvSpPr>
            <p:cNvPr id="1065" name="Flowchart: Process 1064">
              <a:extLst>
                <a:ext uri="{FF2B5EF4-FFF2-40B4-BE49-F238E27FC236}">
                  <a16:creationId xmlns:a16="http://schemas.microsoft.com/office/drawing/2014/main" id="{FE6F1A2F-199F-8489-B522-4F3AF46F599E}"/>
                </a:ext>
              </a:extLst>
            </p:cNvPr>
            <p:cNvSpPr/>
            <p:nvPr/>
          </p:nvSpPr>
          <p:spPr>
            <a:xfrm>
              <a:off x="15740051" y="43260433"/>
              <a:ext cx="1546092" cy="1260059"/>
            </a:xfrm>
            <a:prstGeom prst="flowChartProcess">
              <a:avLst/>
            </a:prstGeom>
            <a:solidFill>
              <a:srgbClr val="FDC546"/>
            </a:solid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40">
                  <a:solidFill>
                    <a:schemeClr val="tx1"/>
                  </a:solidFill>
                  <a:latin typeface="Helvetica" pitchFamily="34" charset="0"/>
                </a:rPr>
                <a:t>1</a:t>
              </a:r>
            </a:p>
          </p:txBody>
        </p:sp>
      </p:grpSp>
      <p:grpSp>
        <p:nvGrpSpPr>
          <p:cNvPr id="1077" name="Group 1076">
            <a:extLst>
              <a:ext uri="{FF2B5EF4-FFF2-40B4-BE49-F238E27FC236}">
                <a16:creationId xmlns:a16="http://schemas.microsoft.com/office/drawing/2014/main" id="{C5F56A1D-2F90-485E-901F-8261663C30BD}"/>
              </a:ext>
            </a:extLst>
          </p:cNvPr>
          <p:cNvGrpSpPr/>
          <p:nvPr/>
        </p:nvGrpSpPr>
        <p:grpSpPr>
          <a:xfrm>
            <a:off x="10647728" y="22763178"/>
            <a:ext cx="18981508" cy="9869692"/>
            <a:chOff x="14522242" y="23803977"/>
            <a:chExt cx="22843120" cy="11895499"/>
          </a:xfrm>
        </p:grpSpPr>
        <p:sp>
          <p:nvSpPr>
            <p:cNvPr id="1078" name="Rounded Rectangle 56">
              <a:extLst>
                <a:ext uri="{FF2B5EF4-FFF2-40B4-BE49-F238E27FC236}">
                  <a16:creationId xmlns:a16="http://schemas.microsoft.com/office/drawing/2014/main" id="{A91906C0-21A4-6452-4179-3D4961BF0E55}"/>
                </a:ext>
              </a:extLst>
            </p:cNvPr>
            <p:cNvSpPr/>
            <p:nvPr/>
          </p:nvSpPr>
          <p:spPr>
            <a:xfrm>
              <a:off x="14522242" y="24197036"/>
              <a:ext cx="22843120" cy="11501588"/>
            </a:xfrm>
            <a:prstGeom prst="roundRect">
              <a:avLst>
                <a:gd name="adj" fmla="val 2712"/>
              </a:avLst>
            </a:prstGeom>
            <a:no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368"/>
            </a:p>
          </p:txBody>
        </p:sp>
        <p:sp>
          <p:nvSpPr>
            <p:cNvPr id="1079" name="Rounded Rectangle 57">
              <a:extLst>
                <a:ext uri="{FF2B5EF4-FFF2-40B4-BE49-F238E27FC236}">
                  <a16:creationId xmlns:a16="http://schemas.microsoft.com/office/drawing/2014/main" id="{C79509EF-0228-CFFD-961F-D97F7AD9E233}"/>
                </a:ext>
              </a:extLst>
            </p:cNvPr>
            <p:cNvSpPr/>
            <p:nvPr/>
          </p:nvSpPr>
          <p:spPr>
            <a:xfrm>
              <a:off x="22454903" y="23803977"/>
              <a:ext cx="7633342" cy="1227472"/>
            </a:xfrm>
            <a:prstGeom prst="roundRect">
              <a:avLst>
                <a:gd name="adj" fmla="val 11111"/>
              </a:avLst>
            </a:prstGeom>
            <a:solidFill>
              <a:srgbClr val="FDC546"/>
            </a:solidFill>
            <a:ln>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a:solidFill>
                    <a:schemeClr val="tx1"/>
                  </a:solidFill>
                  <a:latin typeface="Helvetica"/>
                  <a:cs typeface="Helvetica"/>
                </a:rPr>
                <a:t>Model Assessment</a:t>
              </a:r>
              <a:endParaRPr lang="en-US" sz="4800">
                <a:solidFill>
                  <a:schemeClr val="tx1"/>
                </a:solidFill>
                <a:latin typeface="Helvetica" pitchFamily="34" charset="0"/>
              </a:endParaRPr>
            </a:p>
          </p:txBody>
        </p:sp>
        <p:sp>
          <p:nvSpPr>
            <p:cNvPr id="1080" name="TextBox 1079">
              <a:extLst>
                <a:ext uri="{FF2B5EF4-FFF2-40B4-BE49-F238E27FC236}">
                  <a16:creationId xmlns:a16="http://schemas.microsoft.com/office/drawing/2014/main" id="{CF5F0995-4577-1A5A-741B-1C75C4501877}"/>
                </a:ext>
              </a:extLst>
            </p:cNvPr>
            <p:cNvSpPr txBox="1"/>
            <p:nvPr/>
          </p:nvSpPr>
          <p:spPr>
            <a:xfrm>
              <a:off x="14865712" y="25820907"/>
              <a:ext cx="11198720" cy="9273734"/>
            </a:xfrm>
            <a:prstGeom prst="rect">
              <a:avLst/>
            </a:prstGeom>
            <a:noFill/>
          </p:spPr>
          <p:txBody>
            <a:bodyPr wrap="square" lIns="91440" tIns="45720" rIns="91440" bIns="45720" rtlCol="0" anchor="t">
              <a:spAutoFit/>
            </a:bodyPr>
            <a:lstStyle/>
            <a:p>
              <a:pPr algn="just">
                <a:spcBef>
                  <a:spcPts val="1200"/>
                </a:spcBef>
              </a:pPr>
              <a:r>
                <a:rPr lang="en-US" sz="4400" b="1" dirty="0"/>
                <a:t>Benefits and Advantages</a:t>
              </a:r>
              <a:endParaRPr lang="en-US" sz="4400" b="1" dirty="0">
                <a:ea typeface="Calibri"/>
                <a:cs typeface="Calibri"/>
              </a:endParaRPr>
            </a:p>
            <a:p>
              <a:pPr algn="just">
                <a:spcBef>
                  <a:spcPts val="1200"/>
                </a:spcBef>
                <a:buFont typeface="Arial" pitchFamily="34" charset="0"/>
                <a:buChar char="•"/>
              </a:pPr>
              <a:r>
                <a:rPr lang="en-US" sz="4000" dirty="0"/>
                <a:t> Integrated and interdisciplinary approach</a:t>
              </a:r>
              <a:endParaRPr lang="en-US" sz="4000" dirty="0">
                <a:ea typeface="Calibri"/>
                <a:cs typeface="Calibri"/>
              </a:endParaRPr>
            </a:p>
            <a:p>
              <a:pPr algn="just">
                <a:spcBef>
                  <a:spcPts val="1200"/>
                </a:spcBef>
                <a:buFont typeface="Arial" pitchFamily="34" charset="0"/>
                <a:buChar char="•"/>
              </a:pPr>
              <a:r>
                <a:rPr lang="en-US" sz="4000" dirty="0"/>
                <a:t> Long-term retention and motivation</a:t>
              </a:r>
              <a:endParaRPr lang="en-US" sz="4000" dirty="0">
                <a:ea typeface="Calibri"/>
                <a:cs typeface="Calibri"/>
              </a:endParaRPr>
            </a:p>
            <a:p>
              <a:pPr algn="just">
                <a:spcBef>
                  <a:spcPts val="1200"/>
                </a:spcBef>
                <a:buFont typeface="Arial" pitchFamily="34" charset="0"/>
                <a:buChar char="•"/>
              </a:pPr>
              <a:r>
                <a:rPr lang="en-US" sz="4000" dirty="0"/>
                <a:t> Scalability and customization</a:t>
              </a:r>
              <a:endParaRPr lang="en-US" sz="4000" dirty="0">
                <a:ea typeface="Calibri"/>
                <a:cs typeface="Calibri"/>
              </a:endParaRPr>
            </a:p>
            <a:p>
              <a:pPr algn="just">
                <a:spcBef>
                  <a:spcPts val="1200"/>
                </a:spcBef>
                <a:buFont typeface="Arial" pitchFamily="34" charset="0"/>
                <a:buChar char="•"/>
              </a:pPr>
              <a:r>
                <a:rPr lang="en-US" sz="4000" dirty="0"/>
                <a:t> Measurable behavior and performance</a:t>
              </a:r>
              <a:endParaRPr lang="en-US" sz="4000" dirty="0">
                <a:cs typeface="Calibri"/>
              </a:endParaRPr>
            </a:p>
            <a:p>
              <a:pPr algn="just">
                <a:spcBef>
                  <a:spcPts val="1200"/>
                </a:spcBef>
                <a:buFont typeface="Arial" pitchFamily="34" charset="0"/>
                <a:buChar char="•"/>
              </a:pPr>
              <a:r>
                <a:rPr lang="en-US" sz="4000" dirty="0">
                  <a:cs typeface="Calibri"/>
                </a:rPr>
                <a:t> T</a:t>
              </a:r>
              <a:r>
                <a:rPr lang="en-US" sz="4000" dirty="0"/>
                <a:t>ailored cybersecurity interventions</a:t>
              </a:r>
              <a:endParaRPr lang="en-US" sz="4000" dirty="0">
                <a:ea typeface="Calibri"/>
                <a:cs typeface="Calibri"/>
              </a:endParaRPr>
            </a:p>
            <a:p>
              <a:pPr algn="just">
                <a:spcBef>
                  <a:spcPts val="1200"/>
                </a:spcBef>
                <a:buFont typeface="Arial" pitchFamily="34" charset="0"/>
                <a:buChar char="•"/>
              </a:pPr>
              <a:r>
                <a:rPr lang="en-US" sz="4000" dirty="0"/>
                <a:t> Real-time adaptive security</a:t>
              </a:r>
              <a:endParaRPr lang="en-US" sz="4000" dirty="0">
                <a:ea typeface="Calibri"/>
                <a:cs typeface="Calibri"/>
              </a:endParaRPr>
            </a:p>
            <a:p>
              <a:pPr algn="just">
                <a:spcBef>
                  <a:spcPts val="1200"/>
                </a:spcBef>
                <a:buFont typeface="Arial" pitchFamily="34" charset="0"/>
                <a:buChar char="•"/>
              </a:pPr>
              <a:r>
                <a:rPr lang="en-US" sz="4000" dirty="0"/>
                <a:t> Personalization and user-centric approach</a:t>
              </a:r>
              <a:endParaRPr lang="en-US" sz="4000" dirty="0">
                <a:ea typeface="Calibri"/>
                <a:cs typeface="Calibri"/>
              </a:endParaRPr>
            </a:p>
            <a:p>
              <a:pPr algn="just">
                <a:spcBef>
                  <a:spcPts val="1200"/>
                </a:spcBef>
                <a:buFont typeface="Arial" pitchFamily="34" charset="0"/>
                <a:buChar char="•"/>
              </a:pPr>
              <a:r>
                <a:rPr lang="en-US" sz="4000" dirty="0"/>
                <a:t> Iterative learning through feedback loops</a:t>
              </a:r>
              <a:endParaRPr lang="en-US" sz="4000" dirty="0">
                <a:ea typeface="Calibri"/>
                <a:cs typeface="Calibri"/>
              </a:endParaRPr>
            </a:p>
            <a:p>
              <a:pPr algn="just">
                <a:spcBef>
                  <a:spcPts val="1200"/>
                </a:spcBef>
                <a:buFont typeface="Arial" pitchFamily="34" charset="0"/>
                <a:buChar char="•"/>
              </a:pPr>
              <a:r>
                <a:rPr lang="en-US" sz="4000" dirty="0"/>
                <a:t> Data-driven decision making for managers</a:t>
              </a:r>
              <a:endParaRPr lang="en-US" sz="3600" dirty="0">
                <a:ea typeface="Calibri"/>
                <a:cs typeface="Calibri"/>
              </a:endParaRPr>
            </a:p>
          </p:txBody>
        </p:sp>
        <p:sp>
          <p:nvSpPr>
            <p:cNvPr id="1081" name="Flowchart: Process 1080">
              <a:extLst>
                <a:ext uri="{FF2B5EF4-FFF2-40B4-BE49-F238E27FC236}">
                  <a16:creationId xmlns:a16="http://schemas.microsoft.com/office/drawing/2014/main" id="{BB997B3C-0790-01F0-D3DD-C34201CFD0EC}"/>
                </a:ext>
              </a:extLst>
            </p:cNvPr>
            <p:cNvSpPr/>
            <p:nvPr/>
          </p:nvSpPr>
          <p:spPr>
            <a:xfrm>
              <a:off x="36286169" y="34577147"/>
              <a:ext cx="1076900" cy="1122329"/>
            </a:xfrm>
            <a:prstGeom prst="flowChartProcess">
              <a:avLst/>
            </a:prstGeom>
            <a:solidFill>
              <a:srgbClr val="FDC546"/>
            </a:solid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800">
                  <a:solidFill>
                    <a:schemeClr val="tx1"/>
                  </a:solidFill>
                  <a:latin typeface="Helvetica" pitchFamily="34" charset="0"/>
                  <a:cs typeface="Helvetica"/>
                </a:rPr>
                <a:t>3</a:t>
              </a:r>
            </a:p>
          </p:txBody>
        </p:sp>
        <p:sp>
          <p:nvSpPr>
            <p:cNvPr id="1082" name="TextBox 1081">
              <a:extLst>
                <a:ext uri="{FF2B5EF4-FFF2-40B4-BE49-F238E27FC236}">
                  <a16:creationId xmlns:a16="http://schemas.microsoft.com/office/drawing/2014/main" id="{7F8AA892-B718-4C1F-DF08-54A94ECA670B}"/>
                </a:ext>
              </a:extLst>
            </p:cNvPr>
            <p:cNvSpPr txBox="1"/>
            <p:nvPr/>
          </p:nvSpPr>
          <p:spPr>
            <a:xfrm>
              <a:off x="26559118" y="25829047"/>
              <a:ext cx="9827677" cy="6491614"/>
            </a:xfrm>
            <a:prstGeom prst="rect">
              <a:avLst/>
            </a:prstGeom>
            <a:noFill/>
          </p:spPr>
          <p:txBody>
            <a:bodyPr wrap="square" lIns="91440" tIns="45720" rIns="91440" bIns="45720" rtlCol="0" anchor="t">
              <a:spAutoFit/>
            </a:bodyPr>
            <a:lstStyle/>
            <a:p>
              <a:pPr algn="just">
                <a:spcBef>
                  <a:spcPts val="1200"/>
                </a:spcBef>
              </a:pPr>
              <a:r>
                <a:rPr lang="en-US" sz="4400" b="1" dirty="0"/>
                <a:t>Concerns and Pitfalls</a:t>
              </a:r>
              <a:endParaRPr lang="en-US" sz="4400" b="1" dirty="0">
                <a:ea typeface="Calibri"/>
                <a:cs typeface="Calibri"/>
              </a:endParaRPr>
            </a:p>
            <a:p>
              <a:pPr algn="just">
                <a:spcBef>
                  <a:spcPts val="1200"/>
                </a:spcBef>
                <a:buFont typeface="Arial" pitchFamily="34" charset="0"/>
                <a:buChar char="•"/>
              </a:pPr>
              <a:r>
                <a:rPr lang="en-US" sz="4000" dirty="0"/>
                <a:t> Complexity of implementation</a:t>
              </a:r>
              <a:endParaRPr lang="en-US" sz="4000" dirty="0">
                <a:ea typeface="Calibri"/>
                <a:cs typeface="Calibri"/>
              </a:endParaRPr>
            </a:p>
            <a:p>
              <a:pPr algn="just">
                <a:spcBef>
                  <a:spcPts val="1200"/>
                </a:spcBef>
                <a:buFont typeface="Arial" pitchFamily="34" charset="0"/>
                <a:buChar char="•"/>
              </a:pPr>
              <a:r>
                <a:rPr lang="en-US" sz="4000" dirty="0"/>
                <a:t> Dependence on data quality</a:t>
              </a:r>
              <a:endParaRPr lang="en-US" sz="4000" dirty="0">
                <a:ea typeface="Calibri"/>
                <a:cs typeface="Calibri"/>
              </a:endParaRPr>
            </a:p>
            <a:p>
              <a:pPr algn="just">
                <a:spcBef>
                  <a:spcPts val="1200"/>
                </a:spcBef>
                <a:buFont typeface="Arial" pitchFamily="34" charset="0"/>
                <a:buChar char="•"/>
              </a:pPr>
              <a:r>
                <a:rPr lang="en-US" sz="4000" dirty="0"/>
                <a:t> Cultural and contextual sensitivity</a:t>
              </a:r>
              <a:endParaRPr lang="en-US" sz="4000" dirty="0">
                <a:ea typeface="Calibri"/>
                <a:cs typeface="Calibri"/>
              </a:endParaRPr>
            </a:p>
            <a:p>
              <a:pPr algn="just">
                <a:spcBef>
                  <a:spcPts val="1200"/>
                </a:spcBef>
                <a:buFont typeface="Arial" pitchFamily="34" charset="0"/>
                <a:buChar char="•"/>
              </a:pPr>
              <a:r>
                <a:rPr lang="en-US" sz="4000" dirty="0"/>
                <a:t> Requires careful resource planning</a:t>
              </a:r>
              <a:endParaRPr lang="en-US" sz="4000" dirty="0">
                <a:ea typeface="Calibri"/>
                <a:cs typeface="Calibri"/>
              </a:endParaRPr>
            </a:p>
            <a:p>
              <a:pPr algn="just">
                <a:spcBef>
                  <a:spcPts val="1200"/>
                </a:spcBef>
                <a:buFont typeface="Arial" pitchFamily="34" charset="0"/>
                <a:buChar char="•"/>
              </a:pPr>
              <a:r>
                <a:rPr lang="en-US" sz="4000" dirty="0"/>
                <a:t> Data privacy and security concerns</a:t>
              </a:r>
              <a:endParaRPr lang="en-US" sz="4000" dirty="0">
                <a:ea typeface="Calibri"/>
                <a:cs typeface="Calibri"/>
              </a:endParaRPr>
            </a:p>
            <a:p>
              <a:pPr algn="just">
                <a:spcBef>
                  <a:spcPts val="1200"/>
                </a:spcBef>
                <a:buFont typeface="Arial" pitchFamily="34" charset="0"/>
                <a:buChar char="•"/>
              </a:pPr>
              <a:r>
                <a:rPr lang="en-US" sz="4000" dirty="0"/>
                <a:t> Complexity of data integration</a:t>
              </a:r>
              <a:endParaRPr lang="en-US" sz="4000" dirty="0">
                <a:ea typeface="Calibri"/>
                <a:cs typeface="Calibri"/>
              </a:endParaRPr>
            </a:p>
          </p:txBody>
        </p:sp>
      </p:grpSp>
      <p:grpSp>
        <p:nvGrpSpPr>
          <p:cNvPr id="1083" name="Group 1082">
            <a:extLst>
              <a:ext uri="{FF2B5EF4-FFF2-40B4-BE49-F238E27FC236}">
                <a16:creationId xmlns:a16="http://schemas.microsoft.com/office/drawing/2014/main" id="{3FDDF28A-39DC-5373-4D4C-E4E4B0A50197}"/>
              </a:ext>
            </a:extLst>
          </p:cNvPr>
          <p:cNvGrpSpPr/>
          <p:nvPr/>
        </p:nvGrpSpPr>
        <p:grpSpPr>
          <a:xfrm>
            <a:off x="30060795" y="22906078"/>
            <a:ext cx="13531878" cy="9620189"/>
            <a:chOff x="20568520" y="23561702"/>
            <a:chExt cx="15550280" cy="3397089"/>
          </a:xfrm>
        </p:grpSpPr>
        <p:sp>
          <p:nvSpPr>
            <p:cNvPr id="1084" name="Rounded Rectangle 66">
              <a:extLst>
                <a:ext uri="{FF2B5EF4-FFF2-40B4-BE49-F238E27FC236}">
                  <a16:creationId xmlns:a16="http://schemas.microsoft.com/office/drawing/2014/main" id="{51AB61B2-08A9-E1D0-5412-B3A0932B842B}"/>
                </a:ext>
              </a:extLst>
            </p:cNvPr>
            <p:cNvSpPr/>
            <p:nvPr/>
          </p:nvSpPr>
          <p:spPr>
            <a:xfrm>
              <a:off x="20568520" y="23561702"/>
              <a:ext cx="15550280" cy="3397089"/>
            </a:xfrm>
            <a:prstGeom prst="roundRect">
              <a:avLst>
                <a:gd name="adj" fmla="val 5675"/>
              </a:avLst>
            </a:prstGeom>
            <a:no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368"/>
            </a:p>
          </p:txBody>
        </p:sp>
        <p:sp>
          <p:nvSpPr>
            <p:cNvPr id="1085" name="Rectangle 1084">
              <a:extLst>
                <a:ext uri="{FF2B5EF4-FFF2-40B4-BE49-F238E27FC236}">
                  <a16:creationId xmlns:a16="http://schemas.microsoft.com/office/drawing/2014/main" id="{FCE546E1-0934-F9E3-2F14-44EF9EA1FBEC}"/>
                </a:ext>
              </a:extLst>
            </p:cNvPr>
            <p:cNvSpPr/>
            <p:nvPr/>
          </p:nvSpPr>
          <p:spPr>
            <a:xfrm>
              <a:off x="20568961" y="23563552"/>
              <a:ext cx="6399397" cy="361253"/>
            </a:xfrm>
            <a:prstGeom prst="rect">
              <a:avLst/>
            </a:prstGeom>
            <a:solidFill>
              <a:srgbClr val="FDC546"/>
            </a:solid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a:solidFill>
                    <a:schemeClr val="tx1"/>
                  </a:solidFill>
                  <a:latin typeface="Helvetica"/>
                  <a:cs typeface="Helvetica"/>
                </a:rPr>
                <a:t>Key References</a:t>
              </a:r>
            </a:p>
          </p:txBody>
        </p:sp>
        <p:sp>
          <p:nvSpPr>
            <p:cNvPr id="1086" name="TextBox 1085">
              <a:extLst>
                <a:ext uri="{FF2B5EF4-FFF2-40B4-BE49-F238E27FC236}">
                  <a16:creationId xmlns:a16="http://schemas.microsoft.com/office/drawing/2014/main" id="{389F50E8-D08D-9E52-C292-0C36078EC808}"/>
                </a:ext>
              </a:extLst>
            </p:cNvPr>
            <p:cNvSpPr txBox="1"/>
            <p:nvPr/>
          </p:nvSpPr>
          <p:spPr>
            <a:xfrm>
              <a:off x="21155332" y="24212887"/>
              <a:ext cx="14480916" cy="2505127"/>
            </a:xfrm>
            <a:prstGeom prst="rect">
              <a:avLst/>
            </a:prstGeom>
            <a:noFill/>
          </p:spPr>
          <p:txBody>
            <a:bodyPr wrap="square" lIns="91440" tIns="45720" rIns="91440" bIns="45720" rtlCol="0" anchor="t">
              <a:spAutoFit/>
            </a:bodyPr>
            <a:lstStyle/>
            <a:p>
              <a:pPr marL="742950" indent="-742950">
                <a:buFont typeface="+mj-lt"/>
                <a:buAutoNum type="arabicPeriod"/>
              </a:pPr>
              <a:r>
                <a:rPr lang="en-US" sz="3500" dirty="0">
                  <a:ea typeface="Calibri"/>
                  <a:cs typeface="Calibri"/>
                </a:rPr>
                <a:t>Arwa </a:t>
              </a:r>
              <a:r>
                <a:rPr lang="en-US" sz="3500" dirty="0" err="1">
                  <a:ea typeface="Calibri"/>
                  <a:cs typeface="Calibri"/>
                </a:rPr>
                <a:t>AlQadheeb</a:t>
              </a:r>
              <a:r>
                <a:rPr lang="en-US" sz="3500" dirty="0">
                  <a:ea typeface="Calibri"/>
                  <a:cs typeface="Calibri"/>
                </a:rPr>
                <a:t>, Siddhartha Bhattacharyya, Samuel Perl, Enhancing cybersecurity by generating user-specific security policy through the formal modeling of user behavior Array, 14, </a:t>
              </a:r>
              <a:r>
                <a:rPr lang="en-US" sz="3500" dirty="0">
                  <a:ea typeface="Calibri"/>
                  <a:cs typeface="Calibri"/>
                  <a:hlinkClick r:id="rId3"/>
                </a:rPr>
                <a:t>https://doi.org/10.1016/j.array.2022.100146</a:t>
              </a:r>
              <a:r>
                <a:rPr lang="en-US" sz="3500" dirty="0">
                  <a:ea typeface="Calibri"/>
                  <a:cs typeface="Calibri"/>
                </a:rPr>
                <a:t>.</a:t>
              </a:r>
            </a:p>
            <a:p>
              <a:pPr marL="742950" indent="-742950">
                <a:buAutoNum type="arabicPeriod"/>
              </a:pPr>
              <a:r>
                <a:rPr lang="en-US" sz="3500" dirty="0" err="1">
                  <a:ea typeface="Calibri"/>
                  <a:cs typeface="Calibri"/>
                </a:rPr>
                <a:t>Taherdoost</a:t>
              </a:r>
              <a:r>
                <a:rPr lang="en-US" sz="3500" dirty="0">
                  <a:ea typeface="Calibri"/>
                  <a:cs typeface="Calibri"/>
                </a:rPr>
                <a:t>, H. (2024). Towards an Innovative Model for Cybersecurity Awareness Training. Information, 15(9), 512. </a:t>
              </a:r>
              <a:r>
                <a:rPr lang="en-US" sz="3500" dirty="0">
                  <a:ea typeface="Calibri"/>
                  <a:cs typeface="Calibri"/>
                  <a:hlinkClick r:id="rId4"/>
                </a:rPr>
                <a:t>https://doi.org/10.3390/info15090512</a:t>
              </a:r>
              <a:r>
                <a:rPr lang="en-US" sz="3500" dirty="0">
                  <a:ea typeface="Calibri"/>
                  <a:cs typeface="Calibri"/>
                </a:rPr>
                <a:t> </a:t>
              </a:r>
            </a:p>
            <a:p>
              <a:pPr marL="742950" indent="-742950">
                <a:buAutoNum type="arabicPeriod"/>
              </a:pPr>
              <a:r>
                <a:rPr lang="en-US" sz="3500" dirty="0">
                  <a:ea typeface="Calibri"/>
                  <a:cs typeface="Calibri"/>
                </a:rPr>
                <a:t>Al-Mashhour, A., &amp; </a:t>
              </a:r>
              <a:r>
                <a:rPr lang="en-US" sz="3500" dirty="0" err="1">
                  <a:ea typeface="Calibri"/>
                  <a:cs typeface="Calibri"/>
                </a:rPr>
                <a:t>Alhogail</a:t>
              </a:r>
              <a:r>
                <a:rPr lang="en-US" sz="3500" dirty="0">
                  <a:ea typeface="Calibri"/>
                  <a:cs typeface="Calibri"/>
                </a:rPr>
                <a:t>, A. (2023). Machine-learning-based user behavior classification for improving security awareness provision. International Journal of Advanced Computer Science and Applications, 14(8), </a:t>
              </a:r>
              <a:r>
                <a:rPr lang="en-US" sz="3500" dirty="0">
                  <a:ea typeface="Calibri"/>
                  <a:cs typeface="Calibri"/>
                  <a:hlinkClick r:id="rId5"/>
                </a:rPr>
                <a:t>https://doi.org/10.14569/IJACSA.2023.0140819</a:t>
              </a:r>
              <a:endParaRPr lang="en-US" sz="3500" dirty="0">
                <a:ea typeface="Calibri"/>
                <a:cs typeface="Calibri"/>
              </a:endParaRPr>
            </a:p>
            <a:p>
              <a:pPr marL="68580" indent="-617220">
                <a:buAutoNum type="arabicPeriod"/>
              </a:pPr>
              <a:endParaRPr lang="en-US" sz="3500" dirty="0">
                <a:ea typeface="Calibri"/>
                <a:cs typeface="Calibri"/>
              </a:endParaRPr>
            </a:p>
          </p:txBody>
        </p:sp>
      </p:grpSp>
      <p:pic>
        <p:nvPicPr>
          <p:cNvPr id="1088" name="Picture 1087">
            <a:extLst>
              <a:ext uri="{FF2B5EF4-FFF2-40B4-BE49-F238E27FC236}">
                <a16:creationId xmlns:a16="http://schemas.microsoft.com/office/drawing/2014/main" id="{CCC6B36A-BE6B-FE63-C7D9-73A753A21131}"/>
              </a:ext>
            </a:extLst>
          </p:cNvPr>
          <p:cNvPicPr>
            <a:picLocks noChangeAspect="1"/>
          </p:cNvPicPr>
          <p:nvPr/>
        </p:nvPicPr>
        <p:blipFill rotWithShape="1">
          <a:blip r:embed="rId6">
            <a:extLst>
              <a:ext uri="{28A0092B-C50C-407E-A947-70E740481C1C}">
                <a14:useLocalDpi xmlns:a14="http://schemas.microsoft.com/office/drawing/2010/main" val="0"/>
              </a:ext>
            </a:extLst>
          </a:blip>
          <a:srcRect l="7144" t="19605" r="7523" b="22482"/>
          <a:stretch/>
        </p:blipFill>
        <p:spPr>
          <a:xfrm>
            <a:off x="583371" y="782445"/>
            <a:ext cx="6943498" cy="1550756"/>
          </a:xfrm>
          <a:prstGeom prst="rect">
            <a:avLst/>
          </a:prstGeom>
        </p:spPr>
      </p:pic>
      <p:pic>
        <p:nvPicPr>
          <p:cNvPr id="1090" name="Picture 2" descr="NKU COI Advising (@COI_Advisors) / Twitter">
            <a:extLst>
              <a:ext uri="{FF2B5EF4-FFF2-40B4-BE49-F238E27FC236}">
                <a16:creationId xmlns:a16="http://schemas.microsoft.com/office/drawing/2014/main" id="{47832309-1672-0690-7F4F-BEBBA565302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t="14765" b="15424"/>
          <a:stretch/>
        </p:blipFill>
        <p:spPr bwMode="auto">
          <a:xfrm>
            <a:off x="38740080" y="292304"/>
            <a:ext cx="4339470" cy="2902797"/>
          </a:xfrm>
          <a:prstGeom prst="rect">
            <a:avLst/>
          </a:prstGeom>
          <a:noFill/>
          <a:extLst>
            <a:ext uri="{909E8E84-426E-40DD-AFC4-6F175D3DCCD1}">
              <a14:hiddenFill xmlns:a14="http://schemas.microsoft.com/office/drawing/2010/main">
                <a:solidFill>
                  <a:srgbClr val="FFFFFF"/>
                </a:solidFill>
              </a14:hiddenFill>
            </a:ext>
          </a:extLst>
        </p:spPr>
      </p:pic>
      <p:sp>
        <p:nvSpPr>
          <p:cNvPr id="1093" name="Rounded Rectangle 7">
            <a:extLst>
              <a:ext uri="{FF2B5EF4-FFF2-40B4-BE49-F238E27FC236}">
                <a16:creationId xmlns:a16="http://schemas.microsoft.com/office/drawing/2014/main" id="{1C689A69-0618-A1E1-426F-697EDFDDCB1E}"/>
              </a:ext>
            </a:extLst>
          </p:cNvPr>
          <p:cNvSpPr/>
          <p:nvPr/>
        </p:nvSpPr>
        <p:spPr>
          <a:xfrm>
            <a:off x="7511228" y="197594"/>
            <a:ext cx="30709917" cy="2760543"/>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6000" b="1" dirty="0">
                <a:solidFill>
                  <a:schemeClr val="tx1"/>
                </a:solidFill>
                <a:latin typeface="Helvetica"/>
                <a:cs typeface="Helvetica"/>
              </a:rPr>
              <a:t>A Security-Oriented Awareness and Training Framework using Dynamic and Adaptive Behavior Learning Models</a:t>
            </a:r>
          </a:p>
          <a:p>
            <a:pPr algn="ctr"/>
            <a:r>
              <a:rPr lang="en-US" sz="3800" b="1" dirty="0">
                <a:solidFill>
                  <a:schemeClr val="tx1"/>
                </a:solidFill>
                <a:latin typeface="Helvetica"/>
                <a:cs typeface="Helvetica"/>
              </a:rPr>
              <a:t>Preshika Basnet and Isha Nepal                Faculty Advisor: Rasib Khan, Ph.D.</a:t>
            </a:r>
          </a:p>
        </p:txBody>
      </p:sp>
      <p:cxnSp>
        <p:nvCxnSpPr>
          <p:cNvPr id="1116" name="Straight Connector 1115">
            <a:extLst>
              <a:ext uri="{FF2B5EF4-FFF2-40B4-BE49-F238E27FC236}">
                <a16:creationId xmlns:a16="http://schemas.microsoft.com/office/drawing/2014/main" id="{9B6C38FA-6E9C-6261-AE2C-FDA754EEB99C}"/>
              </a:ext>
            </a:extLst>
          </p:cNvPr>
          <p:cNvCxnSpPr>
            <a:cxnSpLocks/>
          </p:cNvCxnSpPr>
          <p:nvPr/>
        </p:nvCxnSpPr>
        <p:spPr>
          <a:xfrm>
            <a:off x="20472221" y="24230204"/>
            <a:ext cx="0" cy="7910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4FE60EB-2460-1366-DC66-1FCC6BA795BB}"/>
              </a:ext>
            </a:extLst>
          </p:cNvPr>
          <p:cNvGrpSpPr/>
          <p:nvPr/>
        </p:nvGrpSpPr>
        <p:grpSpPr>
          <a:xfrm>
            <a:off x="10647727" y="3060483"/>
            <a:ext cx="32947453" cy="19387930"/>
            <a:chOff x="5915834" y="2912944"/>
            <a:chExt cx="14732608" cy="12406313"/>
          </a:xfrm>
        </p:grpSpPr>
        <p:grpSp>
          <p:nvGrpSpPr>
            <p:cNvPr id="6" name="Group 5">
              <a:extLst>
                <a:ext uri="{FF2B5EF4-FFF2-40B4-BE49-F238E27FC236}">
                  <a16:creationId xmlns:a16="http://schemas.microsoft.com/office/drawing/2014/main" id="{EB9AF989-E374-A9B4-5294-8751E320FE9B}"/>
                </a:ext>
              </a:extLst>
            </p:cNvPr>
            <p:cNvGrpSpPr/>
            <p:nvPr/>
          </p:nvGrpSpPr>
          <p:grpSpPr>
            <a:xfrm>
              <a:off x="5915834" y="2912944"/>
              <a:ext cx="14731487" cy="12406313"/>
              <a:chOff x="5915834" y="2912944"/>
              <a:chExt cx="14731487" cy="12406313"/>
            </a:xfrm>
          </p:grpSpPr>
          <p:sp>
            <p:nvSpPr>
              <p:cNvPr id="10" name="Rounded Rectangle 26">
                <a:extLst>
                  <a:ext uri="{FF2B5EF4-FFF2-40B4-BE49-F238E27FC236}">
                    <a16:creationId xmlns:a16="http://schemas.microsoft.com/office/drawing/2014/main" id="{204C1B42-4EE8-BDD8-849B-603539CD6A49}"/>
                  </a:ext>
                </a:extLst>
              </p:cNvPr>
              <p:cNvSpPr/>
              <p:nvPr/>
            </p:nvSpPr>
            <p:spPr>
              <a:xfrm>
                <a:off x="5915834" y="3112453"/>
                <a:ext cx="14731487" cy="12206804"/>
              </a:xfrm>
              <a:prstGeom prst="roundRect">
                <a:avLst>
                  <a:gd name="adj" fmla="val 2712"/>
                </a:avLst>
              </a:prstGeom>
              <a:no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368"/>
              </a:p>
            </p:txBody>
          </p:sp>
          <p:sp>
            <p:nvSpPr>
              <p:cNvPr id="11" name="Rounded Rectangle 27">
                <a:extLst>
                  <a:ext uri="{FF2B5EF4-FFF2-40B4-BE49-F238E27FC236}">
                    <a16:creationId xmlns:a16="http://schemas.microsoft.com/office/drawing/2014/main" id="{56B817B9-C6CD-8F95-882E-3AEEBDDFD210}"/>
                  </a:ext>
                </a:extLst>
              </p:cNvPr>
              <p:cNvSpPr/>
              <p:nvPr/>
            </p:nvSpPr>
            <p:spPr>
              <a:xfrm>
                <a:off x="11075827" y="2912944"/>
                <a:ext cx="4401445" cy="702775"/>
              </a:xfrm>
              <a:prstGeom prst="roundRect">
                <a:avLst>
                  <a:gd name="adj" fmla="val 11111"/>
                </a:avLst>
              </a:prstGeom>
              <a:solidFill>
                <a:srgbClr val="FDC546"/>
              </a:solidFill>
              <a:ln>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800" dirty="0">
                    <a:solidFill>
                      <a:schemeClr val="tx1"/>
                    </a:solidFill>
                    <a:latin typeface="Helvetica"/>
                    <a:cs typeface="Helvetica"/>
                  </a:rPr>
                  <a:t>System Model</a:t>
                </a:r>
              </a:p>
            </p:txBody>
          </p:sp>
          <p:sp>
            <p:nvSpPr>
              <p:cNvPr id="13" name="TextBox 12">
                <a:extLst>
                  <a:ext uri="{FF2B5EF4-FFF2-40B4-BE49-F238E27FC236}">
                    <a16:creationId xmlns:a16="http://schemas.microsoft.com/office/drawing/2014/main" id="{A99CBA88-1E0A-2FCD-CFBB-8FF60EA282E0}"/>
                  </a:ext>
                </a:extLst>
              </p:cNvPr>
              <p:cNvSpPr txBox="1"/>
              <p:nvPr/>
            </p:nvSpPr>
            <p:spPr>
              <a:xfrm>
                <a:off x="6002569" y="3522555"/>
                <a:ext cx="3435423" cy="11718278"/>
              </a:xfrm>
              <a:prstGeom prst="rect">
                <a:avLst/>
              </a:prstGeom>
              <a:noFill/>
            </p:spPr>
            <p:txBody>
              <a:bodyPr wrap="square" lIns="91440" tIns="45720" rIns="91440" bIns="45720" rtlCol="0" anchor="t">
                <a:spAutoFit/>
              </a:bodyPr>
              <a:lstStyle/>
              <a:p>
                <a:pPr algn="just"/>
                <a:r>
                  <a:rPr lang="en-US" sz="4000" dirty="0"/>
                  <a:t>Our holistic framework applies the Input-Process-Output (IPO) model with Feedforward and Feedback control-loops to proactively mitigate human behavior driven security vulnerabilities. </a:t>
                </a:r>
              </a:p>
              <a:p>
                <a:pPr algn="just"/>
                <a:endParaRPr lang="en-US" sz="2400" dirty="0"/>
              </a:p>
              <a:p>
                <a:pPr algn="just"/>
                <a:r>
                  <a:rPr lang="en-US" sz="4000" dirty="0"/>
                  <a:t>By leveraging User and Entity Behavior Analytics (UEBA), Machine Learning (ML), and Large Language Models (LLMs), the system continuously adapts to emerging threats and ensures scalable security enhancements. </a:t>
                </a:r>
              </a:p>
              <a:p>
                <a:pPr algn="just"/>
                <a:endParaRPr lang="en-US" sz="4000" dirty="0">
                  <a:ea typeface="Calibri"/>
                  <a:cs typeface="Calibri"/>
                </a:endParaRPr>
              </a:p>
              <a:p>
                <a:r>
                  <a:rPr lang="en-US" sz="4000" b="1" i="1" dirty="0"/>
                  <a:t>Input</a:t>
                </a:r>
                <a:r>
                  <a:rPr lang="en-US" sz="4000" dirty="0"/>
                  <a:t>: </a:t>
                </a:r>
                <a:r>
                  <a:rPr lang="en-US" sz="4000" b="1" dirty="0"/>
                  <a:t>Multi-Source Data Collection</a:t>
                </a:r>
                <a:endParaRPr lang="en-US" sz="4000" dirty="0">
                  <a:ea typeface="Calibri"/>
                  <a:cs typeface="Calibri"/>
                </a:endParaRPr>
              </a:p>
              <a:p>
                <a:pPr algn="just"/>
                <a:r>
                  <a:rPr lang="en-US" sz="4000" dirty="0"/>
                  <a:t>The system aggregates security-related data from multiple variable-type sources. The framework gathers data from three key source categories:</a:t>
                </a:r>
              </a:p>
              <a:p>
                <a:pPr marL="571500" indent="-571500">
                  <a:buFont typeface="Arial,Sans-Serif"/>
                  <a:buChar char="•"/>
                </a:pPr>
                <a:r>
                  <a:rPr lang="en-US" sz="4000" b="1" dirty="0"/>
                  <a:t>Physical Input </a:t>
                </a:r>
                <a:r>
                  <a:rPr lang="en-US" sz="4000" dirty="0"/>
                  <a:t>– Access logs, device usage, and security infrastructure monitoring.</a:t>
                </a:r>
              </a:p>
              <a:p>
                <a:pPr marL="571500" indent="-571500">
                  <a:buFont typeface="Arial,Sans-Serif"/>
                  <a:buChar char="•"/>
                </a:pPr>
                <a:r>
                  <a:rPr lang="en-US" sz="4000" b="1" dirty="0"/>
                  <a:t>Perceptive Input </a:t>
                </a:r>
                <a:r>
                  <a:rPr lang="en-US" sz="4000" dirty="0"/>
                  <a:t>– User behavior, training effectiveness, and phishing response rates.</a:t>
                </a:r>
              </a:p>
              <a:p>
                <a:pPr marL="571500" indent="-571500">
                  <a:buFont typeface="Arial,Sans-Serif"/>
                  <a:buChar char="•"/>
                </a:pPr>
                <a:r>
                  <a:rPr lang="en-US" sz="4000" b="1" dirty="0"/>
                  <a:t>Digital Input </a:t>
                </a:r>
                <a:r>
                  <a:rPr lang="en-US" sz="4000" dirty="0"/>
                  <a:t>– Login patterns, system activity, VPN usage, and anomaly detection.</a:t>
                </a:r>
                <a:endParaRPr lang="en-US" sz="3350" dirty="0">
                  <a:ea typeface="Calibri"/>
                  <a:cs typeface="Calibri"/>
                </a:endParaRPr>
              </a:p>
            </p:txBody>
          </p:sp>
        </p:grpSp>
        <p:sp>
          <p:nvSpPr>
            <p:cNvPr id="9" name="Flowchart: Process 8">
              <a:extLst>
                <a:ext uri="{FF2B5EF4-FFF2-40B4-BE49-F238E27FC236}">
                  <a16:creationId xmlns:a16="http://schemas.microsoft.com/office/drawing/2014/main" id="{063EE8CA-293E-8219-B15F-44CC86A285B5}"/>
                </a:ext>
              </a:extLst>
            </p:cNvPr>
            <p:cNvSpPr/>
            <p:nvPr/>
          </p:nvSpPr>
          <p:spPr>
            <a:xfrm>
              <a:off x="20281977" y="14818070"/>
              <a:ext cx="366465" cy="497703"/>
            </a:xfrm>
            <a:prstGeom prst="flowChartProcess">
              <a:avLst/>
            </a:prstGeom>
            <a:solidFill>
              <a:srgbClr val="FDC546"/>
            </a:solid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40">
                  <a:solidFill>
                    <a:schemeClr val="tx1"/>
                  </a:solidFill>
                  <a:latin typeface="Helvetica" pitchFamily="34" charset="0"/>
                </a:rPr>
                <a:t>2</a:t>
              </a:r>
            </a:p>
          </p:txBody>
        </p:sp>
      </p:grpSp>
      <p:sp>
        <p:nvSpPr>
          <p:cNvPr id="4" name="TextBox 3">
            <a:extLst>
              <a:ext uri="{FF2B5EF4-FFF2-40B4-BE49-F238E27FC236}">
                <a16:creationId xmlns:a16="http://schemas.microsoft.com/office/drawing/2014/main" id="{142DE137-4D23-C0F8-3D40-392510AD679A}"/>
              </a:ext>
            </a:extLst>
          </p:cNvPr>
          <p:cNvSpPr txBox="1"/>
          <p:nvPr/>
        </p:nvSpPr>
        <p:spPr>
          <a:xfrm>
            <a:off x="1049971" y="4986961"/>
            <a:ext cx="8905990" cy="27422892"/>
          </a:xfrm>
          <a:prstGeom prst="rect">
            <a:avLst/>
          </a:prstGeom>
          <a:noFill/>
        </p:spPr>
        <p:txBody>
          <a:bodyPr wrap="square" lIns="91440" tIns="45720" rIns="91440" bIns="45720" rtlCol="0" anchor="t">
            <a:spAutoFit/>
          </a:bodyPr>
          <a:lstStyle/>
          <a:p>
            <a:pPr algn="just"/>
            <a:r>
              <a:rPr lang="en-US" sz="4400" b="1" dirty="0">
                <a:ea typeface="Calibri"/>
                <a:cs typeface="Calibri"/>
              </a:rPr>
              <a:t>Overview</a:t>
            </a:r>
          </a:p>
          <a:p>
            <a:pPr algn="just"/>
            <a:r>
              <a:rPr lang="en-US" sz="4000" dirty="0">
                <a:ea typeface="Calibri"/>
                <a:cs typeface="Calibri"/>
              </a:rPr>
              <a:t>This research presents a model unified framework model to enhance security awareness and reduce human-driven organizational and operational security vulnerabilities. By combining User and Entity Bhevior Analytics (UEBA), Machine Learning (ML), and Large Language Models (LLMs), the model adapts to user behaviors in real time, providing personalized feedback to strengthen cybersecurity practices.</a:t>
            </a:r>
          </a:p>
          <a:p>
            <a:pPr algn="just"/>
            <a:endParaRPr lang="en-US" sz="4000" dirty="0">
              <a:ea typeface="Calibri"/>
              <a:cs typeface="Calibri"/>
            </a:endParaRPr>
          </a:p>
          <a:p>
            <a:pPr algn="just"/>
            <a:r>
              <a:rPr lang="en-US" sz="4400" b="1" dirty="0">
                <a:ea typeface="Calibri"/>
                <a:cs typeface="Calibri"/>
              </a:rPr>
              <a:t>Security Issues</a:t>
            </a:r>
          </a:p>
          <a:p>
            <a:pPr marL="571500" indent="-571500" algn="just">
              <a:buFont typeface="Arial"/>
              <a:buChar char="•"/>
            </a:pPr>
            <a:r>
              <a:rPr lang="en-US" sz="4000" dirty="0">
                <a:ea typeface="Calibri"/>
                <a:cs typeface="Calibri"/>
              </a:rPr>
              <a:t>Lack of cybersecurity awareness </a:t>
            </a:r>
          </a:p>
          <a:p>
            <a:pPr marL="571500" indent="-571500" algn="just">
              <a:buFont typeface="Arial"/>
              <a:buChar char="•"/>
            </a:pPr>
            <a:r>
              <a:rPr lang="en-US" sz="4000" dirty="0">
                <a:ea typeface="Calibri"/>
                <a:cs typeface="Calibri"/>
              </a:rPr>
              <a:t>Human error as a major risk factor</a:t>
            </a:r>
          </a:p>
          <a:p>
            <a:pPr marL="571500" indent="-571500" algn="just">
              <a:buFont typeface="Arial"/>
              <a:buChar char="•"/>
            </a:pPr>
            <a:r>
              <a:rPr lang="en-US" sz="4000" dirty="0">
                <a:ea typeface="Calibri"/>
                <a:cs typeface="Calibri"/>
              </a:rPr>
              <a:t>Inconsistent security practices </a:t>
            </a:r>
          </a:p>
          <a:p>
            <a:pPr marL="571500" indent="-571500" algn="just">
              <a:buFont typeface="Arial"/>
              <a:buChar char="•"/>
            </a:pPr>
            <a:r>
              <a:rPr lang="en-US" sz="4000" dirty="0">
                <a:ea typeface="Calibri"/>
                <a:cs typeface="Calibri"/>
              </a:rPr>
              <a:t>Lack of personalized security training</a:t>
            </a:r>
          </a:p>
          <a:p>
            <a:pPr marL="571500" indent="-571500" algn="just">
              <a:buFont typeface="Arial"/>
              <a:buChar char="•"/>
            </a:pPr>
            <a:r>
              <a:rPr lang="en-US" sz="4000" dirty="0">
                <a:ea typeface="Calibri"/>
                <a:cs typeface="Calibri"/>
              </a:rPr>
              <a:t>Limited adaptive learning in security education</a:t>
            </a:r>
          </a:p>
          <a:p>
            <a:pPr marL="571500" indent="-571500" algn="just">
              <a:buFont typeface="Arial"/>
              <a:buChar char="•"/>
            </a:pPr>
            <a:endParaRPr lang="en-US" sz="4000" dirty="0">
              <a:ea typeface="Calibri"/>
              <a:cs typeface="Calibri"/>
            </a:endParaRPr>
          </a:p>
          <a:p>
            <a:pPr algn="just"/>
            <a:r>
              <a:rPr lang="en-US" sz="4400" b="1" dirty="0">
                <a:ea typeface="Calibri"/>
                <a:cs typeface="Calibri"/>
              </a:rPr>
              <a:t>Research Gap</a:t>
            </a:r>
          </a:p>
          <a:p>
            <a:pPr algn="just"/>
            <a:r>
              <a:rPr lang="en-US" sz="4000" dirty="0">
                <a:ea typeface="Calibri"/>
                <a:cs typeface="Calibri"/>
              </a:rPr>
              <a:t>Current solutions focus mainly on technical defenses, neglecting the human aspect. While there are tools to track user behavior, most are static or lack the adaptability needed to address the diverse range of user behavior. Our approach bridges this gap by using dynamic learning to address diverse user behaviors and improve security awareness effectively.</a:t>
            </a:r>
          </a:p>
          <a:p>
            <a:pPr algn="just"/>
            <a:endParaRPr lang="en-US" sz="4000" dirty="0">
              <a:ea typeface="Calibri"/>
              <a:cs typeface="Calibri"/>
            </a:endParaRPr>
          </a:p>
          <a:p>
            <a:r>
              <a:rPr lang="en-US" sz="4400" b="1" dirty="0">
                <a:ea typeface="Calibri"/>
                <a:cs typeface="Calibri"/>
              </a:rPr>
              <a:t>Proposed Solution</a:t>
            </a:r>
            <a:endParaRPr lang="en-US" sz="4400" dirty="0">
              <a:ea typeface="Calibri"/>
              <a:cs typeface="Calibri"/>
            </a:endParaRPr>
          </a:p>
          <a:p>
            <a:r>
              <a:rPr lang="en-US" sz="4000" dirty="0">
                <a:ea typeface="Calibri"/>
                <a:cs typeface="Calibri"/>
              </a:rPr>
              <a:t>The model </a:t>
            </a:r>
            <a:r>
              <a:rPr lang="en-US" sz="3800" dirty="0">
                <a:ea typeface="Calibri"/>
                <a:cs typeface="Calibri"/>
              </a:rPr>
              <a:t>leverages</a:t>
            </a:r>
            <a:r>
              <a:rPr lang="en-US" sz="4000" dirty="0">
                <a:ea typeface="Calibri"/>
                <a:cs typeface="Calibri"/>
              </a:rPr>
              <a:t> UEBA, ML, and LLMs to analyze and classify user behavior, offering real-time, personalized feedback through gamification, training, and documentation. </a:t>
            </a:r>
            <a:r>
              <a:rPr lang="en-US" sz="4000" dirty="0">
                <a:ea typeface="+mn-lt"/>
                <a:cs typeface="+mn-lt"/>
              </a:rPr>
              <a:t>By making security education scalable and adaptive, the framework helps organizations reduce human-related risks and build stronger cybersecurity practices.</a:t>
            </a:r>
            <a:endParaRPr lang="en-US" sz="4000" dirty="0">
              <a:ea typeface="Calibri"/>
              <a:cs typeface="Calibri"/>
            </a:endParaRPr>
          </a:p>
        </p:txBody>
      </p:sp>
      <p:sp>
        <p:nvSpPr>
          <p:cNvPr id="12" name="TextBox 11">
            <a:extLst>
              <a:ext uri="{FF2B5EF4-FFF2-40B4-BE49-F238E27FC236}">
                <a16:creationId xmlns:a16="http://schemas.microsoft.com/office/drawing/2014/main" id="{D7DF5490-1B2D-3143-70A2-6326BD97C2ED}"/>
              </a:ext>
            </a:extLst>
          </p:cNvPr>
          <p:cNvSpPr txBox="1"/>
          <p:nvPr/>
        </p:nvSpPr>
        <p:spPr>
          <a:xfrm>
            <a:off x="35690903" y="3991768"/>
            <a:ext cx="7788105" cy="14250055"/>
          </a:xfrm>
          <a:prstGeom prst="rect">
            <a:avLst/>
          </a:prstGeom>
          <a:noFill/>
        </p:spPr>
        <p:txBody>
          <a:bodyPr wrap="square" lIns="91440" tIns="45720" rIns="91440" bIns="45720" rtlCol="0" anchor="t">
            <a:spAutoFit/>
          </a:bodyPr>
          <a:lstStyle/>
          <a:p>
            <a:pPr algn="just"/>
            <a:r>
              <a:rPr lang="en-US" sz="4000" b="1" i="1" dirty="0"/>
              <a:t>Output</a:t>
            </a:r>
            <a:r>
              <a:rPr lang="en-US" sz="4000" b="1" dirty="0"/>
              <a:t>: Actionable Security Insights</a:t>
            </a:r>
            <a:endParaRPr lang="en-US" sz="4000" dirty="0">
              <a:ea typeface="Calibri"/>
              <a:cs typeface="Calibri"/>
            </a:endParaRPr>
          </a:p>
          <a:p>
            <a:pPr algn="just"/>
            <a:r>
              <a:rPr lang="en-US" sz="4000" dirty="0"/>
              <a:t>The system generates real-time security intelligence to improve awareness, response strategies, and policy enforcement:</a:t>
            </a:r>
          </a:p>
          <a:p>
            <a:pPr marL="571500" indent="-571500">
              <a:buFont typeface="Arial"/>
              <a:buChar char="•"/>
            </a:pPr>
            <a:r>
              <a:rPr lang="en-US" sz="4000" b="1" dirty="0"/>
              <a:t>User Actions</a:t>
            </a:r>
            <a:r>
              <a:rPr lang="en-US" sz="4000" dirty="0"/>
              <a:t> – Personalized security training, behavior-based feedback, and reassessment schedules.</a:t>
            </a:r>
            <a:endParaRPr lang="en-US" sz="4000" dirty="0">
              <a:ea typeface="Calibri"/>
              <a:cs typeface="Calibri"/>
            </a:endParaRPr>
          </a:p>
          <a:p>
            <a:pPr marL="571500" indent="-571500">
              <a:buFont typeface="Arial"/>
              <a:buChar char="•"/>
            </a:pPr>
            <a:r>
              <a:rPr lang="en-US" sz="4000" b="1" dirty="0"/>
              <a:t>Managerial Insights </a:t>
            </a:r>
            <a:r>
              <a:rPr lang="en-US" sz="4000" dirty="0"/>
              <a:t>– Risk reports, performance metrics, and decision logs.</a:t>
            </a:r>
            <a:endParaRPr lang="en-US" dirty="0">
              <a:ea typeface="Calibri"/>
              <a:cs typeface="Calibri"/>
            </a:endParaRPr>
          </a:p>
          <a:p>
            <a:pPr marL="571500" indent="-571500">
              <a:buFont typeface="Arial"/>
              <a:buChar char="•"/>
            </a:pPr>
            <a:r>
              <a:rPr lang="en-US" sz="4000" b="1" dirty="0"/>
              <a:t>Policy Compliance</a:t>
            </a:r>
            <a:r>
              <a:rPr lang="en-US" sz="4000" dirty="0"/>
              <a:t> – Automated security policy adjustments, compliance tracking, and audit documentation.</a:t>
            </a:r>
            <a:endParaRPr lang="en-US" sz="3400" dirty="0"/>
          </a:p>
          <a:p>
            <a:pPr marL="571500" indent="-571500" algn="just">
              <a:buFont typeface="Arial"/>
              <a:buChar char="•"/>
            </a:pPr>
            <a:endParaRPr lang="en-US" sz="4000" dirty="0"/>
          </a:p>
          <a:p>
            <a:pPr algn="just"/>
            <a:r>
              <a:rPr lang="en-US" sz="4000" dirty="0"/>
              <a:t>By integrating a continuous feedback loop, the framework enhances threat detection, fosters security awareness, and ensures proactive risk mitigation across an organization.</a:t>
            </a:r>
            <a:r>
              <a:rPr lang="en-US" sz="3400" dirty="0"/>
              <a:t> </a:t>
            </a:r>
            <a:endParaRPr lang="en-US" sz="3400" dirty="0">
              <a:ea typeface="Calibri"/>
              <a:cs typeface="Calibri"/>
            </a:endParaRPr>
          </a:p>
        </p:txBody>
      </p:sp>
      <p:pic>
        <p:nvPicPr>
          <p:cNvPr id="17" name="Picture 16" descr="A diagram of a computer&#10;&#10;Description automatically generated">
            <a:extLst>
              <a:ext uri="{FF2B5EF4-FFF2-40B4-BE49-F238E27FC236}">
                <a16:creationId xmlns:a16="http://schemas.microsoft.com/office/drawing/2014/main" id="{9C0752BF-2B42-94E1-523B-AEF328BCAF86}"/>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303585" y="5345644"/>
            <a:ext cx="17416560" cy="11357396"/>
          </a:xfrm>
          <a:prstGeom prst="rect">
            <a:avLst/>
          </a:prstGeom>
        </p:spPr>
      </p:pic>
      <p:sp>
        <p:nvSpPr>
          <p:cNvPr id="19" name="TextBox 18">
            <a:extLst>
              <a:ext uri="{FF2B5EF4-FFF2-40B4-BE49-F238E27FC236}">
                <a16:creationId xmlns:a16="http://schemas.microsoft.com/office/drawing/2014/main" id="{076B0E52-6E40-F4FC-1F1C-C7C05F77D445}"/>
              </a:ext>
            </a:extLst>
          </p:cNvPr>
          <p:cNvSpPr txBox="1"/>
          <p:nvPr/>
        </p:nvSpPr>
        <p:spPr>
          <a:xfrm>
            <a:off x="19378830" y="18301714"/>
            <a:ext cx="235483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i="1" dirty="0"/>
              <a:t>Process</a:t>
            </a:r>
            <a:r>
              <a:rPr lang="en-US" sz="4000" b="1" dirty="0"/>
              <a:t>: Intelligent Risk Analysis​</a:t>
            </a:r>
            <a:endParaRPr lang="en-US" sz="4000" b="1" dirty="0">
              <a:ea typeface="Calibri"/>
              <a:cs typeface="Calibri"/>
            </a:endParaRPr>
          </a:p>
          <a:p>
            <a:pPr algn="just"/>
            <a:r>
              <a:rPr lang="en-US" sz="4000" dirty="0"/>
              <a:t>Once collected, data undergoes a series of transformations, including cleaning, aggregation, and feature engineering, before being analyzed through advanced ML models. The core analytical processes include:​</a:t>
            </a:r>
            <a:endParaRPr lang="en-US" sz="4000" dirty="0">
              <a:ea typeface="Calibri"/>
              <a:cs typeface="Calibri"/>
            </a:endParaRPr>
          </a:p>
          <a:p>
            <a:pPr marL="571500" indent="-571500" algn="just">
              <a:buFont typeface="Arial"/>
              <a:buChar char="•"/>
            </a:pPr>
            <a:r>
              <a:rPr lang="en-US" sz="4000" b="1" dirty="0"/>
              <a:t>Behavior Analysis</a:t>
            </a:r>
            <a:r>
              <a:rPr lang="en-US" sz="4000" dirty="0"/>
              <a:t> – Identifying anomalies in user interactions.​</a:t>
            </a:r>
            <a:endParaRPr lang="en-US" sz="4000" dirty="0">
              <a:ea typeface="Calibri"/>
              <a:cs typeface="Calibri"/>
            </a:endParaRPr>
          </a:p>
          <a:p>
            <a:pPr marL="571500" indent="-571500" algn="just">
              <a:buFont typeface="Arial"/>
              <a:buChar char="•"/>
            </a:pPr>
            <a:r>
              <a:rPr lang="en-US" sz="4000" b="1" dirty="0"/>
              <a:t>Threat Detection</a:t>
            </a:r>
            <a:r>
              <a:rPr lang="en-US" sz="4000" dirty="0"/>
              <a:t> – Detecting deviations from established security benchmarks.​</a:t>
            </a:r>
            <a:endParaRPr lang="en-US" sz="4000" dirty="0">
              <a:ea typeface="Calibri"/>
              <a:cs typeface="Calibri"/>
            </a:endParaRPr>
          </a:p>
          <a:p>
            <a:pPr marL="571500" indent="-571500" algn="just">
              <a:buFont typeface="Arial"/>
              <a:buChar char="•"/>
            </a:pPr>
            <a:r>
              <a:rPr lang="en-US" sz="4000" b="1" dirty="0"/>
              <a:t>Adaptive Learning</a:t>
            </a:r>
            <a:r>
              <a:rPr lang="en-US" sz="4000" dirty="0"/>
              <a:t> – Refining risk models based on feedforward and feedback loops for evolving threats.</a:t>
            </a:r>
            <a:endParaRPr lang="en-US" sz="4000" dirty="0">
              <a:ea typeface="Calibri"/>
              <a:cs typeface="Calibri"/>
            </a:endParaRPr>
          </a:p>
        </p:txBody>
      </p:sp>
      <p:sp>
        <p:nvSpPr>
          <p:cNvPr id="22" name="TextBox 21">
            <a:extLst>
              <a:ext uri="{FF2B5EF4-FFF2-40B4-BE49-F238E27FC236}">
                <a16:creationId xmlns:a16="http://schemas.microsoft.com/office/drawing/2014/main" id="{2E3E7670-D679-063E-D052-8BCB816F1D71}"/>
              </a:ext>
            </a:extLst>
          </p:cNvPr>
          <p:cNvSpPr txBox="1"/>
          <p:nvPr/>
        </p:nvSpPr>
        <p:spPr>
          <a:xfrm>
            <a:off x="22261550" y="16696053"/>
            <a:ext cx="9769019" cy="646331"/>
          </a:xfrm>
          <a:prstGeom prst="rect">
            <a:avLst/>
          </a:prstGeom>
          <a:noFill/>
        </p:spPr>
        <p:txBody>
          <a:bodyPr wrap="square" lIns="91440" tIns="45720" rIns="91440" bIns="45720" rtlCol="0" anchor="t">
            <a:spAutoFit/>
          </a:bodyPr>
          <a:lstStyle/>
          <a:p>
            <a:pPr algn="ctr"/>
            <a:r>
              <a:rPr lang="en-US" sz="3600" b="1" dirty="0">
                <a:ea typeface="Calibri"/>
                <a:cs typeface="Calibri"/>
              </a:rPr>
              <a:t>Fig:  Input Processing Output (IPO) Model</a:t>
            </a:r>
          </a:p>
        </p:txBody>
      </p:sp>
      <p:sp>
        <p:nvSpPr>
          <p:cNvPr id="1076" name="Flowchart: Process 1075">
            <a:extLst>
              <a:ext uri="{FF2B5EF4-FFF2-40B4-BE49-F238E27FC236}">
                <a16:creationId xmlns:a16="http://schemas.microsoft.com/office/drawing/2014/main" id="{66524D2C-9F8A-5FCD-CE61-BFA742BF7508}"/>
              </a:ext>
            </a:extLst>
          </p:cNvPr>
          <p:cNvSpPr/>
          <p:nvPr/>
        </p:nvSpPr>
        <p:spPr>
          <a:xfrm>
            <a:off x="42673795" y="31582360"/>
            <a:ext cx="918896" cy="943674"/>
          </a:xfrm>
          <a:prstGeom prst="flowChartProcess">
            <a:avLst/>
          </a:prstGeom>
          <a:solidFill>
            <a:srgbClr val="FDC546"/>
          </a:solidFill>
          <a:ln w="38100">
            <a:solidFill>
              <a:srgbClr val="DCB71A"/>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800" dirty="0">
                <a:solidFill>
                  <a:schemeClr val="tx1"/>
                </a:solidFill>
                <a:latin typeface="Helvetica" pitchFamily="34" charset="0"/>
                <a:cs typeface="Helvetica"/>
              </a:rPr>
              <a:t>4</a:t>
            </a:r>
          </a:p>
        </p:txBody>
      </p:sp>
    </p:spTree>
    <p:extLst>
      <p:ext uri="{BB962C8B-B14F-4D97-AF65-F5344CB8AC3E}">
        <p14:creationId xmlns:p14="http://schemas.microsoft.com/office/powerpoint/2010/main" val="699367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54</TotalTime>
  <Words>742</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Arial,Sans-Serif</vt:lpstr>
      <vt:lpstr>Calibri</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rasib</dc:creator>
  <cp:lastModifiedBy>Rasib Khan</cp:lastModifiedBy>
  <cp:revision>949</cp:revision>
  <dcterms:created xsi:type="dcterms:W3CDTF">2006-08-16T00:00:00Z</dcterms:created>
  <dcterms:modified xsi:type="dcterms:W3CDTF">2025-02-28T19:17:29Z</dcterms:modified>
</cp:coreProperties>
</file>