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7"/>
  </p:notesMasterIdLst>
  <p:sldIdLst>
    <p:sldId id="256" r:id="rId3"/>
    <p:sldId id="257" r:id="rId4"/>
    <p:sldId id="259" r:id="rId5"/>
    <p:sldId id="258" r:id="rId6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5325" autoAdjust="0"/>
  </p:normalViewPr>
  <p:slideViewPr>
    <p:cSldViewPr snapToGrid="0">
      <p:cViewPr varScale="1">
        <p:scale>
          <a:sx n="54" d="100"/>
          <a:sy n="54" d="100"/>
        </p:scale>
        <p:origin x="186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Under the course CO226 : Database Systems, the database project is about  designing and developing a database system that interfaces with a backend database. As per the task of the project out team has decided to create a database management system for the internship allocation for the department of computer engineering. The main aim of project is to learn how to implement a DBMS and as real and extra challenge we have chosen to implement a useful application to out department. The need for a DBMS for the internship allocation in the department would surely improve and ease the internship allocation process while creating a much more efficient and advanced interface between the main entities involved in the process. Upon successful completion of the project, we would try implementing the interface on a department level for the benefit of the department.</a:t>
            </a:r>
          </a:p>
        </p:txBody>
      </p:sp>
      <p:sp>
        <p:nvSpPr>
          <p:cNvPr id="131" name="Google Shape;13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platform may be available for thir</a:t>
            </a:r>
            <a:r>
              <a:rPr lang="en-US" sz="12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 parties under given access levels. (Other department lecturers, students, other companies)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lang="ru-RU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13148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2771775" y="3141663"/>
            <a:ext cx="5903913" cy="1109662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lt2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2771775" y="3813175"/>
            <a:ext cx="5903913" cy="696913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lt2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Verdana"/>
              <a:buNone/>
              <a:defRPr sz="2400" b="1"/>
            </a:lvl1pPr>
            <a:lvl2pPr lvl="1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>
            <a:spLocks noGrp="1"/>
          </p:cNvSpPr>
          <p:nvPr>
            <p:ph type="title"/>
          </p:nvPr>
        </p:nvSpPr>
        <p:spPr>
          <a:xfrm>
            <a:off x="468313" y="1268413"/>
            <a:ext cx="7416800" cy="5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body" idx="1"/>
          </p:nvPr>
        </p:nvSpPr>
        <p:spPr>
          <a:xfrm rot="5400000">
            <a:off x="1800225" y="584200"/>
            <a:ext cx="4895850" cy="74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>
            <a:spLocks noGrp="1"/>
          </p:cNvSpPr>
          <p:nvPr>
            <p:ph type="title"/>
          </p:nvPr>
        </p:nvSpPr>
        <p:spPr>
          <a:xfrm rot="5400000">
            <a:off x="4284663" y="3068638"/>
            <a:ext cx="5472112" cy="1871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2"/>
          <p:cNvSpPr txBox="1">
            <a:spLocks noGrp="1"/>
          </p:cNvSpPr>
          <p:nvPr>
            <p:ph type="body" idx="1"/>
          </p:nvPr>
        </p:nvSpPr>
        <p:spPr>
          <a:xfrm rot="5400000">
            <a:off x="464344" y="1272382"/>
            <a:ext cx="5472112" cy="5464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title"/>
          </p:nvPr>
        </p:nvSpPr>
        <p:spPr>
          <a:xfrm>
            <a:off x="1979613" y="274638"/>
            <a:ext cx="6707187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body" idx="1"/>
          </p:nvPr>
        </p:nvSpPr>
        <p:spPr>
          <a:xfrm>
            <a:off x="1908175" y="1600200"/>
            <a:ext cx="6778625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erdana"/>
              <a:buNone/>
              <a:defRPr/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Verdana"/>
              <a:buNone/>
              <a:defRPr/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  <a:defRPr/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  <a:defRPr/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  <a:defRPr/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  <a:defRPr/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  <a:defRPr sz="2000"/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  <a:defRPr sz="1800"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  <a:defRPr sz="16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sz="1400"/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sz="1400"/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sz="1400"/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sz="1400"/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sz="1400"/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>
            <a:spLocks noGrp="1"/>
          </p:cNvSpPr>
          <p:nvPr>
            <p:ph type="title"/>
          </p:nvPr>
        </p:nvSpPr>
        <p:spPr>
          <a:xfrm>
            <a:off x="1979613" y="274638"/>
            <a:ext cx="6707187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body" idx="1"/>
          </p:nvPr>
        </p:nvSpPr>
        <p:spPr>
          <a:xfrm>
            <a:off x="1908175" y="1600200"/>
            <a:ext cx="3313113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Verdana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»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»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»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»"/>
              <a:defRPr sz="1800"/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body" idx="2"/>
          </p:nvPr>
        </p:nvSpPr>
        <p:spPr>
          <a:xfrm>
            <a:off x="5373688" y="1600200"/>
            <a:ext cx="3313112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Verdana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»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»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»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»"/>
              <a:defRPr sz="1800"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  <a:defRPr sz="1600" b="1"/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»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»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»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»"/>
              <a:defRPr sz="1600"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»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»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»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»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>
            <a:spLocks noGrp="1"/>
          </p:cNvSpPr>
          <p:nvPr>
            <p:ph type="title"/>
          </p:nvPr>
        </p:nvSpPr>
        <p:spPr>
          <a:xfrm>
            <a:off x="1979613" y="274638"/>
            <a:ext cx="6707187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9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0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20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0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erdana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Verdana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»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»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»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»"/>
              <a:defRPr sz="2000"/>
            </a:lvl9pPr>
          </a:lstStyle>
          <a:p>
            <a:endParaRPr/>
          </a:p>
        </p:txBody>
      </p:sp>
      <p:sp>
        <p:nvSpPr>
          <p:cNvPr id="100" name="Google Shape;100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None/>
              <a:defRPr sz="900"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68313" y="1268413"/>
            <a:ext cx="7416800" cy="5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body" idx="1"/>
          </p:nvPr>
        </p:nvSpPr>
        <p:spPr>
          <a:xfrm>
            <a:off x="539750" y="1844675"/>
            <a:ext cx="7416800" cy="4895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7" name="Google Shape;107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None/>
              <a:defRPr sz="900"/>
            </a:lvl9pPr>
          </a:lstStyle>
          <a:p>
            <a:endParaRPr/>
          </a:p>
        </p:txBody>
      </p:sp>
      <p:sp>
        <p:nvSpPr>
          <p:cNvPr id="108" name="Google Shape;108;p22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2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3"/>
          <p:cNvSpPr txBox="1">
            <a:spLocks noGrp="1"/>
          </p:cNvSpPr>
          <p:nvPr>
            <p:ph type="title"/>
          </p:nvPr>
        </p:nvSpPr>
        <p:spPr>
          <a:xfrm>
            <a:off x="1979613" y="274638"/>
            <a:ext cx="6707187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3"/>
          <p:cNvSpPr txBox="1">
            <a:spLocks noGrp="1"/>
          </p:cNvSpPr>
          <p:nvPr>
            <p:ph type="body" idx="1"/>
          </p:nvPr>
        </p:nvSpPr>
        <p:spPr>
          <a:xfrm rot="5400000">
            <a:off x="3034506" y="473869"/>
            <a:ext cx="4525963" cy="6778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114" name="Google Shape;114;p23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4"/>
          <p:cNvSpPr txBox="1">
            <a:spLocks noGrp="1"/>
          </p:cNvSpPr>
          <p:nvPr>
            <p:ph type="title"/>
          </p:nvPr>
        </p:nvSpPr>
        <p:spPr>
          <a:xfrm rot="5400000">
            <a:off x="4914107" y="2353470"/>
            <a:ext cx="5851525" cy="1693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24"/>
          <p:cNvSpPr txBox="1">
            <a:spLocks noGrp="1"/>
          </p:cNvSpPr>
          <p:nvPr>
            <p:ph type="body" idx="1"/>
          </p:nvPr>
        </p:nvSpPr>
        <p:spPr>
          <a:xfrm rot="5400000">
            <a:off x="1448594" y="734219"/>
            <a:ext cx="5851525" cy="4932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120" name="Google Shape;120;p24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Verdana"/>
              <a:buNone/>
              <a:defRPr sz="2000"/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Verdana"/>
              <a:buNone/>
              <a:defRPr sz="1800"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Verdana"/>
              <a:buNone/>
              <a:defRPr sz="16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Verdana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Verdana"/>
              <a:buNone/>
              <a:defRPr sz="1400"/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Verdana"/>
              <a:buNone/>
              <a:defRPr sz="1400"/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Verdana"/>
              <a:buNone/>
              <a:defRPr sz="1400"/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Verdana"/>
              <a:buNone/>
              <a:defRPr sz="1400"/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Verdana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468313" y="1268413"/>
            <a:ext cx="7416800" cy="5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539750" y="1844675"/>
            <a:ext cx="3632200" cy="4895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Verdana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Verdana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Verdana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Verdana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Verdana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Verdana"/>
              <a:buChar char="»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Verdana"/>
              <a:buChar char="»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Verdana"/>
              <a:buChar char="»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Verdana"/>
              <a:buChar char="»"/>
              <a:defRPr sz="18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324350" y="1844675"/>
            <a:ext cx="3632200" cy="4895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Verdana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Verdana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Verdana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Verdana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Verdana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Verdana"/>
              <a:buChar char="»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Verdana"/>
              <a:buChar char="»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Verdana"/>
              <a:buChar char="»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Verdana"/>
              <a:buChar char="»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Verdana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Verdana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Verdana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Verdana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Verdana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Verdana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Verdana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Verdana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Verdana"/>
              <a:buNone/>
              <a:defRPr sz="1600" b="1"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Verdana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Verdana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Verdana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Verdana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Verdana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Verdana"/>
              <a:buChar char="»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Verdana"/>
              <a:buChar char="»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Verdana"/>
              <a:buChar char="»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Verdana"/>
              <a:buChar char="»"/>
              <a:defRPr sz="1600"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Verdana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Verdana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Verdana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Verdana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Verdana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Verdana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Verdana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Verdana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Verdana"/>
              <a:buNone/>
              <a:defRPr sz="1600" b="1"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Verdana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Verdana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Verdana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Verdana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Verdana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Verdana"/>
              <a:buChar char="»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Verdana"/>
              <a:buChar char="»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Verdana"/>
              <a:buChar char="»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Verdana"/>
              <a:buChar char="»"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468313" y="1268413"/>
            <a:ext cx="7416800" cy="5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Verdana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Verdana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Verdana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Verdana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Verdana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Verdana"/>
              <a:buChar char="»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Verdana"/>
              <a:buChar char="»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Verdana"/>
              <a:buChar char="»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Verdana"/>
              <a:buChar char="»"/>
              <a:defRPr sz="20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Verdana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Verdana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Verdana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2"/>
              </a:buClr>
              <a:buSzPts val="900"/>
              <a:buFont typeface="Verdana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2"/>
              </a:buClr>
              <a:buSzPts val="900"/>
              <a:buFont typeface="Verdana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2"/>
              </a:buClr>
              <a:buSzPts val="900"/>
              <a:buFont typeface="Verdana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2"/>
              </a:buClr>
              <a:buSzPts val="900"/>
              <a:buFont typeface="Verdana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2"/>
              </a:buClr>
              <a:buSzPts val="900"/>
              <a:buFont typeface="Verdana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2"/>
              </a:buClr>
              <a:buSzPts val="900"/>
              <a:buFont typeface="Verdana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Verdana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Verdana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Verdana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2"/>
              </a:buClr>
              <a:buSzPts val="900"/>
              <a:buFont typeface="Verdana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2"/>
              </a:buClr>
              <a:buSzPts val="900"/>
              <a:buFont typeface="Verdana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2"/>
              </a:buClr>
              <a:buSzPts val="900"/>
              <a:buFont typeface="Verdana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2"/>
              </a:buClr>
              <a:buSzPts val="900"/>
              <a:buFont typeface="Verdana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2"/>
              </a:buClr>
              <a:buSzPts val="900"/>
              <a:buFont typeface="Verdana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2"/>
              </a:buClr>
              <a:buSzPts val="900"/>
              <a:buFont typeface="Verdana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68313" y="1268413"/>
            <a:ext cx="7416800" cy="5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539750" y="1844675"/>
            <a:ext cx="7416800" cy="4895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Verdana"/>
              <a:buChar char="•"/>
              <a:defRPr sz="2800" b="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Verdana"/>
              <a:buChar char="–"/>
              <a:defRPr sz="2400" b="1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Verdana"/>
              <a:buChar char="•"/>
              <a:defRPr sz="2400" b="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Verdana"/>
              <a:buChar char="–"/>
              <a:defRPr sz="2000" b="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Verdana"/>
              <a:buChar char="»"/>
              <a:defRPr sz="2000" b="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Verdana"/>
              <a:buChar char="»"/>
              <a:defRPr sz="2000" b="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Verdana"/>
              <a:buChar char="»"/>
              <a:defRPr sz="2000" b="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Verdana"/>
              <a:buChar char="»"/>
              <a:defRPr sz="2000" b="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Verdana"/>
              <a:buChar char="»"/>
              <a:defRPr sz="2000" b="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3"/>
          <p:cNvSpPr txBox="1">
            <a:spLocks noGrp="1"/>
          </p:cNvSpPr>
          <p:nvPr>
            <p:ph type="title"/>
          </p:nvPr>
        </p:nvSpPr>
        <p:spPr>
          <a:xfrm>
            <a:off x="1979613" y="274638"/>
            <a:ext cx="6707187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50" name="Google Shape;50;p13"/>
          <p:cNvSpPr txBox="1">
            <a:spLocks noGrp="1"/>
          </p:cNvSpPr>
          <p:nvPr>
            <p:ph type="body" idx="1"/>
          </p:nvPr>
        </p:nvSpPr>
        <p:spPr>
          <a:xfrm>
            <a:off x="1908175" y="1600200"/>
            <a:ext cx="6778625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erdana"/>
              <a:buChar char="•"/>
              <a:defRPr sz="3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Verdana"/>
              <a:buChar char="–"/>
              <a:defRPr sz="2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»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»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»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»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»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4FC328A-660B-4771-BB86-96802A67A6E3}"/>
              </a:ext>
            </a:extLst>
          </p:cNvPr>
          <p:cNvSpPr/>
          <p:nvPr/>
        </p:nvSpPr>
        <p:spPr>
          <a:xfrm>
            <a:off x="71438" y="990013"/>
            <a:ext cx="9001124" cy="1069144"/>
          </a:xfrm>
          <a:prstGeom prst="rect">
            <a:avLst/>
          </a:prstGeom>
          <a:solidFill>
            <a:schemeClr val="bg2">
              <a:lumMod val="50000"/>
              <a:lumOff val="5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7" name="Google Shape;127;p25"/>
          <p:cNvSpPr txBox="1">
            <a:spLocks noGrp="1"/>
          </p:cNvSpPr>
          <p:nvPr>
            <p:ph type="ctrTitle"/>
          </p:nvPr>
        </p:nvSpPr>
        <p:spPr>
          <a:xfrm>
            <a:off x="92540" y="916743"/>
            <a:ext cx="9001124" cy="1215683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lt2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 dirty="0">
                <a:solidFill>
                  <a:schemeClr val="bg2"/>
                </a:solidFill>
              </a:rPr>
              <a:t>CO226 : DATABASE SYSTEMS</a:t>
            </a:r>
            <a:endParaRPr sz="4200" dirty="0">
              <a:solidFill>
                <a:schemeClr val="bg2"/>
              </a:solidFill>
            </a:endParaRPr>
          </a:p>
        </p:txBody>
      </p:sp>
      <p:sp>
        <p:nvSpPr>
          <p:cNvPr id="128" name="Google Shape;128;p25"/>
          <p:cNvSpPr txBox="1">
            <a:spLocks noGrp="1"/>
          </p:cNvSpPr>
          <p:nvPr>
            <p:ph type="subTitle" idx="1"/>
          </p:nvPr>
        </p:nvSpPr>
        <p:spPr>
          <a:xfrm>
            <a:off x="4572000" y="4930728"/>
            <a:ext cx="4572000" cy="101053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lt2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Verdana"/>
              <a:buNone/>
            </a:pPr>
            <a:r>
              <a:rPr lang="en-US" sz="3000" dirty="0">
                <a:solidFill>
                  <a:schemeClr val="bg2">
                    <a:lumMod val="95000"/>
                    <a:lumOff val="5000"/>
                  </a:schemeClr>
                </a:solidFill>
              </a:rPr>
              <a:t>DATABASE PROJECT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Verdana"/>
              <a:buNone/>
            </a:pPr>
            <a:r>
              <a:rPr lang="en-US" sz="2800" dirty="0">
                <a:solidFill>
                  <a:schemeClr val="bg2">
                    <a:lumMod val="95000"/>
                    <a:lumOff val="5000"/>
                  </a:schemeClr>
                </a:solidFill>
              </a:rPr>
              <a:t>GROUP 7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Verdana"/>
              <a:buNone/>
            </a:pPr>
            <a:endParaRPr lang="en-US" sz="1400" dirty="0">
              <a:solidFill>
                <a:schemeClr val="bg2">
                  <a:lumMod val="95000"/>
                  <a:lumOff val="5000"/>
                </a:schemeClr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Verdana"/>
              <a:buNone/>
            </a:pP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FF3DB89-2C45-4C24-AA8F-E04D6B500891}"/>
              </a:ext>
            </a:extLst>
          </p:cNvPr>
          <p:cNvSpPr/>
          <p:nvPr/>
        </p:nvSpPr>
        <p:spPr>
          <a:xfrm>
            <a:off x="3137095" y="3038622"/>
            <a:ext cx="6006905" cy="1686953"/>
          </a:xfrm>
          <a:prstGeom prst="rect">
            <a:avLst/>
          </a:prstGeom>
          <a:solidFill>
            <a:schemeClr val="bg2">
              <a:lumMod val="50000"/>
              <a:lumOff val="5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DATABASE MANAGEMENT SYSTEM FOR :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b="1" dirty="0">
                <a:solidFill>
                  <a:schemeClr val="bg2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INTERNSHIP ALLOCATION FOR DEPARTMENT OF COMPUTER ENGINEERING</a:t>
            </a:r>
            <a:endParaRPr lang="en-US" sz="2400" dirty="0">
              <a:solidFill>
                <a:schemeClr val="bg2">
                  <a:lumMod val="95000"/>
                  <a:lumOff val="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255657-0B3A-4C12-AF93-4FAC9B129EB8}"/>
              </a:ext>
            </a:extLst>
          </p:cNvPr>
          <p:cNvSpPr txBox="1"/>
          <p:nvPr/>
        </p:nvSpPr>
        <p:spPr>
          <a:xfrm>
            <a:off x="4572000" y="6146411"/>
            <a:ext cx="3749040" cy="1101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FERNANDO K.A.I 	  –  E/18/098</a:t>
            </a:r>
          </a:p>
          <a:p>
            <a:pPr marL="0" marR="0" lvl="0" indent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FERNANDO K.N.A.               –  E/18/100</a:t>
            </a:r>
          </a:p>
          <a:p>
            <a:pPr marL="0" marR="0" lvl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JAYASUNDARAJ.W.K.R.B    –  E/18/155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6"/>
          <p:cNvSpPr txBox="1">
            <a:spLocks noGrp="1"/>
          </p:cNvSpPr>
          <p:nvPr>
            <p:ph type="title"/>
          </p:nvPr>
        </p:nvSpPr>
        <p:spPr>
          <a:xfrm>
            <a:off x="2065117" y="6019800"/>
            <a:ext cx="5616575" cy="649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PROJECT DESCRIPTION</a:t>
            </a:r>
            <a:endParaRPr sz="2800" dirty="0"/>
          </a:p>
        </p:txBody>
      </p:sp>
      <p:sp>
        <p:nvSpPr>
          <p:cNvPr id="134" name="Google Shape;134;p26"/>
          <p:cNvSpPr txBox="1">
            <a:spLocks noGrp="1"/>
          </p:cNvSpPr>
          <p:nvPr>
            <p:ph type="body" idx="1"/>
          </p:nvPr>
        </p:nvSpPr>
        <p:spPr>
          <a:xfrm>
            <a:off x="112542" y="188913"/>
            <a:ext cx="8904849" cy="58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Verdana"/>
              <a:buChar char="•"/>
            </a:pPr>
            <a:r>
              <a:rPr lang="en-US" sz="2000" dirty="0"/>
              <a:t>DBMS for the internship allocation in the department.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Verdana"/>
              <a:buChar char="•"/>
            </a:pPr>
            <a:r>
              <a:rPr lang="en-US" sz="2000" dirty="0"/>
              <a:t>To make an interface between STUDENTS, COMPANIES, and the STAFF.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Verdana"/>
              <a:buChar char="•"/>
            </a:pPr>
            <a:r>
              <a:rPr lang="en-US" sz="2000" dirty="0"/>
              <a:t>Through creating Student profiles, Company profiles and Staff review.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Verdana"/>
              <a:buChar char="•"/>
            </a:pPr>
            <a:r>
              <a:rPr lang="en-US" sz="2000" dirty="0"/>
              <a:t>Advancing the internship allocation,  creating an efficient platform to:</a:t>
            </a:r>
          </a:p>
          <a:p>
            <a:pPr marL="800100" lvl="1">
              <a:lnSpc>
                <a:spcPct val="80000"/>
              </a:lnSpc>
              <a:spcBef>
                <a:spcPts val="0"/>
              </a:spcBef>
              <a:buSzPts val="2400"/>
              <a:buFont typeface="Wingdings" panose="05000000000000000000" pitchFamily="2" charset="2"/>
              <a:buChar char="§"/>
            </a:pPr>
            <a:r>
              <a:rPr lang="en-US" sz="1600" dirty="0"/>
              <a:t>Students to identify companies</a:t>
            </a:r>
          </a:p>
          <a:p>
            <a:pPr marL="800100" lvl="1">
              <a:lnSpc>
                <a:spcPct val="80000"/>
              </a:lnSpc>
              <a:spcBef>
                <a:spcPts val="0"/>
              </a:spcBef>
              <a:buSzPts val="2400"/>
              <a:buFont typeface="Wingdings" panose="05000000000000000000" pitchFamily="2" charset="2"/>
              <a:buChar char="§"/>
            </a:pPr>
            <a:r>
              <a:rPr lang="en-US" sz="1600" dirty="0"/>
              <a:t>Companies to identify students</a:t>
            </a:r>
          </a:p>
          <a:p>
            <a:pPr marL="800100" lvl="1">
              <a:lnSpc>
                <a:spcPct val="80000"/>
              </a:lnSpc>
              <a:spcBef>
                <a:spcPts val="0"/>
              </a:spcBef>
              <a:buSzPts val="2400"/>
              <a:buFont typeface="Wingdings" panose="05000000000000000000" pitchFamily="2" charset="2"/>
              <a:buChar char="§"/>
            </a:pPr>
            <a:r>
              <a:rPr lang="en-US" sz="1600" dirty="0"/>
              <a:t>Staff to recommend and guide</a:t>
            </a:r>
          </a:p>
          <a:p>
            <a:pPr marL="800100" lvl="1">
              <a:lnSpc>
                <a:spcPct val="80000"/>
              </a:lnSpc>
              <a:spcBef>
                <a:spcPts val="0"/>
              </a:spcBef>
              <a:buSzPts val="2400"/>
              <a:buFont typeface="Wingdings" panose="05000000000000000000" pitchFamily="2" charset="2"/>
              <a:buChar char="§"/>
            </a:pPr>
            <a:r>
              <a:rPr lang="en-US" sz="1600" dirty="0"/>
              <a:t>Better communication</a:t>
            </a:r>
          </a:p>
          <a:p>
            <a:pPr marL="800100" lvl="1">
              <a:lnSpc>
                <a:spcPct val="80000"/>
              </a:lnSpc>
              <a:spcBef>
                <a:spcPts val="0"/>
              </a:spcBef>
              <a:buSzPts val="2400"/>
              <a:buFont typeface="Wingdings" panose="05000000000000000000" pitchFamily="2" charset="2"/>
              <a:buChar char="§"/>
            </a:pPr>
            <a:r>
              <a:rPr lang="en-US" sz="1600" dirty="0"/>
              <a:t>Arrangement of Workshops, Interviews, Meetings</a:t>
            </a:r>
          </a:p>
          <a:p>
            <a:pPr marL="800100" lvl="1">
              <a:lnSpc>
                <a:spcPct val="80000"/>
              </a:lnSpc>
              <a:spcBef>
                <a:spcPts val="0"/>
              </a:spcBef>
              <a:buSzPts val="2400"/>
              <a:buFont typeface="Wingdings" panose="05000000000000000000" pitchFamily="2" charset="2"/>
              <a:buChar char="§"/>
            </a:pPr>
            <a:r>
              <a:rPr lang="en-US" sz="1600" dirty="0"/>
              <a:t>Students to show their skills and identify companies</a:t>
            </a:r>
          </a:p>
          <a:p>
            <a:pPr marL="800100" lvl="1">
              <a:lnSpc>
                <a:spcPct val="80000"/>
              </a:lnSpc>
              <a:spcBef>
                <a:spcPts val="0"/>
              </a:spcBef>
              <a:buSzPts val="2400"/>
              <a:buFont typeface="Wingdings" panose="05000000000000000000" pitchFamily="2" charset="2"/>
              <a:buChar char="§"/>
            </a:pPr>
            <a:r>
              <a:rPr lang="en-US" sz="1600" dirty="0"/>
              <a:t>Companies to advertise for internship opportunities </a:t>
            </a:r>
          </a:p>
          <a:p>
            <a:pPr marL="800100" lvl="1">
              <a:lnSpc>
                <a:spcPct val="80000"/>
              </a:lnSpc>
              <a:spcBef>
                <a:spcPts val="0"/>
              </a:spcBef>
              <a:buSzPts val="2400"/>
              <a:buFont typeface="Wingdings" panose="05000000000000000000" pitchFamily="2" charset="2"/>
              <a:buChar char="§"/>
            </a:pPr>
            <a:r>
              <a:rPr lang="en-US" sz="1600" dirty="0"/>
              <a:t>Staff to interact with companies and students review, recommend and guide</a:t>
            </a:r>
          </a:p>
          <a:p>
            <a:pPr marL="800100" lvl="1">
              <a:spcBef>
                <a:spcPts val="0"/>
              </a:spcBef>
              <a:buSzPts val="2400"/>
              <a:buFont typeface="Wingdings" panose="05000000000000000000" pitchFamily="2" charset="2"/>
              <a:buChar char="§"/>
            </a:pPr>
            <a:r>
              <a:rPr lang="en-US" sz="1600" dirty="0"/>
              <a:t>Make identity for the instructors, supervisors in the process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Verdana"/>
              <a:buChar char="•"/>
            </a:pPr>
            <a:r>
              <a:rPr lang="en-US" sz="2000" dirty="0"/>
              <a:t>Upon success, to be implemented on department level.</a:t>
            </a:r>
            <a:endParaRPr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95E09-2D24-401D-B51E-9B3E78A73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600" y="5930059"/>
            <a:ext cx="7416800" cy="508000"/>
          </a:xfrm>
        </p:spPr>
        <p:txBody>
          <a:bodyPr/>
          <a:lstStyle/>
          <a:p>
            <a:r>
              <a:rPr lang="en-US" dirty="0"/>
              <a:t>USERS AND REQUIRMENTS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EBB6DC-0E05-43FE-8F51-52A51C4904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7373" y="159310"/>
            <a:ext cx="8747685" cy="5255372"/>
          </a:xfrm>
        </p:spPr>
        <p:txBody>
          <a:bodyPr/>
          <a:lstStyle/>
          <a:p>
            <a:pPr marL="457200"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internship allocation mainly involves three parties namely;</a:t>
            </a:r>
          </a:p>
          <a:p>
            <a:pPr marL="800100" lvl="1" algn="just">
              <a:lnSpc>
                <a:spcPct val="107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STUDENT</a:t>
            </a:r>
          </a:p>
          <a:p>
            <a:pPr marL="1257300" lvl="2" algn="just">
              <a:lnSpc>
                <a:spcPct val="107000"/>
              </a:lnSpc>
              <a:spcBef>
                <a:spcPts val="0"/>
              </a:spcBef>
            </a:pP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Maintaining a profile including CV, portfolio, projects and skills</a:t>
            </a:r>
          </a:p>
          <a:p>
            <a:pPr marL="1257300" lvl="2" algn="just">
              <a:lnSpc>
                <a:spcPct val="107000"/>
              </a:lnSpc>
              <a:spcBef>
                <a:spcPts val="0"/>
              </a:spcBef>
            </a:pPr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learn the </a:t>
            </a: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opportunities in the given companies per individual interests and skills</a:t>
            </a:r>
          </a:p>
          <a:p>
            <a:pPr marL="1257300" lvl="2" algn="just">
              <a:lnSpc>
                <a:spcPct val="107000"/>
              </a:lnSpc>
              <a:spcBef>
                <a:spcPts val="0"/>
              </a:spcBef>
            </a:pPr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Seek for gu</a:t>
            </a: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idance and recommendation from the staff</a:t>
            </a:r>
            <a:endParaRPr lang="en-US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algn="just">
              <a:lnSpc>
                <a:spcPct val="107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COMPANY (HR Managers, Supervisors)</a:t>
            </a:r>
          </a:p>
          <a:p>
            <a:pPr marL="1257300" lvl="2" algn="just">
              <a:lnSpc>
                <a:spcPct val="107000"/>
              </a:lnSpc>
              <a:spcBef>
                <a:spcPts val="0"/>
              </a:spcBef>
            </a:pPr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Maintaining a profile including available internship opportunities, areas of working, available projects, resources and identification( Achievements, Rankings, Projects)</a:t>
            </a:r>
          </a:p>
          <a:p>
            <a:pPr marL="1257300" lvl="2" algn="just">
              <a:lnSpc>
                <a:spcPct val="107000"/>
              </a:lnSpc>
              <a:spcBef>
                <a:spcPts val="0"/>
              </a:spcBef>
            </a:pP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View student profiles for selecting for internship, communication etc..</a:t>
            </a:r>
            <a:endParaRPr lang="en-US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STAFF (Lecturers, Instructors)</a:t>
            </a:r>
          </a:p>
          <a:p>
            <a:pPr marL="1257300" lvl="2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2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409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7"/>
          <p:cNvSpPr txBox="1">
            <a:spLocks noGrp="1"/>
          </p:cNvSpPr>
          <p:nvPr>
            <p:ph type="title"/>
          </p:nvPr>
        </p:nvSpPr>
        <p:spPr>
          <a:xfrm>
            <a:off x="1908175" y="274638"/>
            <a:ext cx="6707188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0" name="Google Shape;140;p27"/>
          <p:cNvSpPr txBox="1">
            <a:spLocks noGrp="1"/>
          </p:cNvSpPr>
          <p:nvPr>
            <p:ph type="body" idx="1"/>
          </p:nvPr>
        </p:nvSpPr>
        <p:spPr>
          <a:xfrm>
            <a:off x="1908175" y="1600200"/>
            <a:ext cx="6778625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erdana"/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4">
      <a:dk1>
        <a:srgbClr val="4D4D4D"/>
      </a:dk1>
      <a:lt1>
        <a:srgbClr val="FFFFFF"/>
      </a:lt1>
      <a:dk2>
        <a:srgbClr val="000000"/>
      </a:dk2>
      <a:lt2>
        <a:srgbClr val="9B6902"/>
      </a:lt2>
      <a:accent1>
        <a:srgbClr val="C75E00"/>
      </a:accent1>
      <a:accent2>
        <a:srgbClr val="FED416"/>
      </a:accent2>
      <a:accent3>
        <a:srgbClr val="FFFFFF"/>
      </a:accent3>
      <a:accent4>
        <a:srgbClr val="404040"/>
      </a:accent4>
      <a:accent5>
        <a:srgbClr val="E0B6AA"/>
      </a:accent5>
      <a:accent6>
        <a:srgbClr val="E6C013"/>
      </a:accent6>
      <a:hlink>
        <a:srgbClr val="EE6600"/>
      </a:hlink>
      <a:folHlink>
        <a:srgbClr val="EAEAE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436</Words>
  <Application>Microsoft Office PowerPoint</Application>
  <PresentationFormat>On-screen Show (4:3)</PresentationFormat>
  <Paragraphs>37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Verdana</vt:lpstr>
      <vt:lpstr>Wingdings</vt:lpstr>
      <vt:lpstr>template</vt:lpstr>
      <vt:lpstr>Custom Design</vt:lpstr>
      <vt:lpstr>CO226 : DATABASE SYSTEMS</vt:lpstr>
      <vt:lpstr>PROJECT DESCRIPTION</vt:lpstr>
      <vt:lpstr>USERS AND REQUIRMENTS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CO226 : DATABASE SYSTEMS</dc:title>
  <cp:lastModifiedBy>K.N.A. FERNANDO</cp:lastModifiedBy>
  <cp:revision>1</cp:revision>
  <dcterms:modified xsi:type="dcterms:W3CDTF">2022-02-11T02:45:03Z</dcterms:modified>
</cp:coreProperties>
</file>