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80" r:id="rId19"/>
    <p:sldId id="281" r:id="rId20"/>
    <p:sldId id="282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A57F-5E43-4920-B6BE-9517C6A5985E}" type="datetimeFigureOut">
              <a:rPr lang="en-IN" smtClean="0"/>
              <a:t>20-02-2017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8AF6-9AAA-43CA-8680-FBC456165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9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8AF6-9AAA-43CA-8680-FBC456165B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204-E340-471E-AB72-2272D107DF6F}" type="datetime1">
              <a:rPr lang="en-IN" smtClean="0"/>
              <a:t>20-02-2017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6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B33-A96C-4515-8BA6-250873DDA952}" type="datetime1">
              <a:rPr lang="en-IN" smtClean="0"/>
              <a:t>20-02-2017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75D8-1BFD-4638-B3E1-3080B9D6B672}" type="datetime1">
              <a:rPr lang="en-IN" smtClean="0"/>
              <a:t>20-02-2017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D96-4B68-4EC1-A0EC-CD1A2157FCA0}" type="datetime1">
              <a:rPr lang="en-IN" smtClean="0"/>
              <a:t>20-02-2017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51E-8003-4DE1-A2E2-79DA417EE9F6}" type="datetime1">
              <a:rPr lang="en-IN" smtClean="0"/>
              <a:t>20-02-2017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941D-F9C5-4053-B162-8D72BB1C4189}" type="datetime1">
              <a:rPr lang="en-IN" smtClean="0"/>
              <a:t>20-02-2017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5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D00-E994-4E11-8448-FC13BED21976}" type="datetime1">
              <a:rPr lang="en-IN" smtClean="0"/>
              <a:t>20-02-2017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3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CF8-0C5D-4F81-94D2-6C343B88D6E2}" type="datetime1">
              <a:rPr lang="en-IN" smtClean="0"/>
              <a:t>20-02-2017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4D96-1757-4157-94BC-2B1810221534}" type="datetime1">
              <a:rPr lang="en-IN" smtClean="0"/>
              <a:t>20-02-2017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1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1520-35A7-4002-984E-2342D4B6F4A8}" type="datetime1">
              <a:rPr lang="en-IN" smtClean="0"/>
              <a:t>20-02-2017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4D-785B-4323-AC75-F08F026187DA}" type="datetime1">
              <a:rPr lang="en-IN" smtClean="0"/>
              <a:t>20-02-2017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6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E9D0-0C53-4EB6-A08F-3F7938755AA5}" type="datetime1">
              <a:rPr lang="en-IN" smtClean="0"/>
              <a:t>20-02-2017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F58E-1A38-4612-84D7-B8EF4BB5D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han230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Big Data Hadoop and Spark  </a:t>
            </a:r>
            <a:br>
              <a:rPr lang="en-IN" b="1" dirty="0" smtClean="0"/>
            </a:br>
            <a:r>
              <a:rPr lang="en-IN" b="1" dirty="0" smtClean="0"/>
              <a:t>Real 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u="sng" dirty="0" smtClean="0"/>
          </a:p>
          <a:p>
            <a:pPr marL="0" indent="0" algn="ctr">
              <a:buNone/>
            </a:pPr>
            <a:endParaRPr lang="en-IN" b="1" u="sng" dirty="0"/>
          </a:p>
          <a:p>
            <a:pPr marL="0" indent="0" algn="ctr">
              <a:buNone/>
            </a:pPr>
            <a:r>
              <a:rPr lang="en-IN" b="1" u="sng" dirty="0" smtClean="0"/>
              <a:t>Project – Marketing Analysis</a:t>
            </a:r>
          </a:p>
          <a:p>
            <a:pPr marL="0" indent="0" algn="ctr">
              <a:buNone/>
            </a:pPr>
            <a:endParaRPr lang="en-IN" b="1" u="sng" dirty="0"/>
          </a:p>
          <a:p>
            <a:pPr marL="0" indent="0" algn="ctr">
              <a:buNone/>
            </a:pPr>
            <a:r>
              <a:rPr lang="en-IN" b="1" dirty="0" smtClean="0"/>
              <a:t>Ishan Gandhi</a:t>
            </a:r>
          </a:p>
          <a:p>
            <a:pPr marL="0" indent="0" algn="ctr">
              <a:buNone/>
            </a:pPr>
            <a:r>
              <a:rPr lang="en-IN" sz="1600" dirty="0" smtClean="0">
                <a:hlinkClick r:id="rId3"/>
              </a:rPr>
              <a:t>ishan2303@gmail.com</a:t>
            </a:r>
            <a:endParaRPr lang="en-IN" sz="1600" dirty="0" smtClean="0"/>
          </a:p>
          <a:p>
            <a:pPr marL="0" indent="0" algn="ctr">
              <a:buNone/>
            </a:pPr>
            <a:r>
              <a:rPr lang="en-IN" sz="1600" dirty="0" smtClean="0"/>
              <a:t>20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</a:t>
            </a:r>
            <a:r>
              <a:rPr lang="en-IN" sz="1600" dirty="0" smtClean="0"/>
              <a:t>Feb 2017</a:t>
            </a:r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5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051720" y="2996952"/>
            <a:ext cx="527273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 </a:t>
            </a:r>
            <a:r>
              <a:rPr lang="en-I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ANALYSIS</a:t>
            </a:r>
            <a:endParaRPr lang="en-I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724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1. Load data and create Spark data frame.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11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848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Command: 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val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 err="1">
                <a:solidFill>
                  <a:srgbClr val="0070C0"/>
                </a:solidFill>
              </a:rPr>
              <a:t>bankDF</a:t>
            </a:r>
            <a:r>
              <a:rPr lang="en-IN" sz="2000" b="1" dirty="0">
                <a:solidFill>
                  <a:srgbClr val="0070C0"/>
                </a:solidFill>
              </a:rPr>
              <a:t> = </a:t>
            </a:r>
            <a:r>
              <a:rPr lang="en-IN" sz="2000" b="1" dirty="0" err="1">
                <a:solidFill>
                  <a:srgbClr val="0070C0"/>
                </a:solidFill>
              </a:rPr>
              <a:t>bankrdd.toDF</a:t>
            </a:r>
            <a:r>
              <a:rPr lang="en-IN" sz="2000" b="1" dirty="0">
                <a:solidFill>
                  <a:srgbClr val="0070C0"/>
                </a:solidFill>
              </a:rPr>
              <a:t>()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bankDF.show</a:t>
            </a:r>
            <a:r>
              <a:rPr lang="en-IN" sz="2000" b="1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bankDF.printSchema</a:t>
            </a:r>
            <a:r>
              <a:rPr lang="en-IN" sz="2000" b="1" dirty="0">
                <a:solidFill>
                  <a:srgbClr val="0070C0"/>
                </a:solidFill>
              </a:rPr>
              <a:t>()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2" y="2924944"/>
            <a:ext cx="8650257" cy="380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3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2</a:t>
            </a:r>
            <a:r>
              <a:rPr lang="en-IN" sz="3600" b="1" dirty="0" smtClean="0"/>
              <a:t>. (a) </a:t>
            </a:r>
            <a:r>
              <a:rPr lang="en-IN" sz="3600" b="1" dirty="0" smtClean="0"/>
              <a:t>Marketing </a:t>
            </a:r>
            <a:r>
              <a:rPr lang="en-IN" sz="3600" b="1" dirty="0"/>
              <a:t>success rate. (No. of people subscribed / total no. of entries)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Command: </a:t>
            </a:r>
          </a:p>
          <a:p>
            <a:pPr marL="0" indent="0"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val</a:t>
            </a:r>
            <a:r>
              <a:rPr lang="en-IN" sz="1800" b="1" dirty="0" smtClean="0">
                <a:solidFill>
                  <a:srgbClr val="0070C0"/>
                </a:solidFill>
              </a:rPr>
              <a:t> yes = </a:t>
            </a:r>
            <a:r>
              <a:rPr lang="en-IN" sz="1800" b="1" dirty="0" err="1" smtClean="0">
                <a:solidFill>
                  <a:srgbClr val="0070C0"/>
                </a:solidFill>
              </a:rPr>
              <a:t>sqlContext.sql</a:t>
            </a:r>
            <a:r>
              <a:rPr lang="en-IN" sz="1800" b="1" dirty="0" smtClean="0">
                <a:solidFill>
                  <a:srgbClr val="0070C0"/>
                </a:solidFill>
              </a:rPr>
              <a:t>("select COUNT(y) from bank123 where y = 'yes'").collect()</a:t>
            </a:r>
          </a:p>
          <a:p>
            <a:pPr marL="0" indent="0"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val</a:t>
            </a:r>
            <a:r>
              <a:rPr lang="en-IN" sz="1800" b="1" dirty="0" smtClean="0">
                <a:solidFill>
                  <a:srgbClr val="0070C0"/>
                </a:solidFill>
              </a:rPr>
              <a:t> total = </a:t>
            </a:r>
            <a:r>
              <a:rPr lang="en-IN" sz="1800" b="1" dirty="0" err="1" smtClean="0">
                <a:solidFill>
                  <a:srgbClr val="0070C0"/>
                </a:solidFill>
              </a:rPr>
              <a:t>sqlContext.sql</a:t>
            </a:r>
            <a:r>
              <a:rPr lang="en-IN" sz="1800" b="1" dirty="0" smtClean="0">
                <a:solidFill>
                  <a:srgbClr val="0070C0"/>
                </a:solidFill>
              </a:rPr>
              <a:t>("select COUNT(y) from bank123").collect()</a:t>
            </a:r>
          </a:p>
          <a:p>
            <a:pPr marL="0" indent="0"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 smtClean="0"/>
              <a:t>People subscribed for term deposit =  5289</a:t>
            </a:r>
          </a:p>
          <a:p>
            <a:pPr marL="0" indent="0">
              <a:buNone/>
            </a:pPr>
            <a:r>
              <a:rPr lang="en-IN" sz="2000" b="1" dirty="0" smtClean="0"/>
              <a:t>Total  people =  45211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 smtClean="0"/>
              <a:t>Market Success Rate = (No of people subscribed /Total subscribed)*100</a:t>
            </a:r>
          </a:p>
          <a:p>
            <a:pPr marL="0" indent="0">
              <a:buNone/>
            </a:pPr>
            <a:r>
              <a:rPr lang="en-IN" sz="2000" b="1" dirty="0" smtClean="0"/>
              <a:t>		    =(5289/45211)*100</a:t>
            </a:r>
          </a:p>
          <a:p>
            <a:pPr marL="0" indent="0">
              <a:buNone/>
            </a:pPr>
            <a:r>
              <a:rPr lang="en-IN" sz="2000" b="1" dirty="0" smtClean="0"/>
              <a:t>	     </a:t>
            </a:r>
          </a:p>
          <a:p>
            <a:pPr marL="0" indent="0">
              <a:buNone/>
            </a:pPr>
            <a:r>
              <a:rPr lang="en-IN" sz="2400" b="1" u="sng" dirty="0" smtClean="0"/>
              <a:t>Answer: 11.69 %</a:t>
            </a:r>
            <a:endParaRPr lang="en-IN" sz="24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 execution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13</a:t>
            </a:fld>
            <a:endParaRPr lang="en-IN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910556"/>
            <a:ext cx="757237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2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2</a:t>
            </a:r>
            <a:r>
              <a:rPr lang="en-IN" sz="3200" b="1" dirty="0" smtClean="0"/>
              <a:t>. (b) </a:t>
            </a:r>
            <a:r>
              <a:rPr lang="en-IN" sz="3200" b="1" dirty="0" smtClean="0"/>
              <a:t>Give </a:t>
            </a:r>
            <a:r>
              <a:rPr lang="en-IN" sz="3200" b="1" dirty="0"/>
              <a:t>marketing failure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Command: </a:t>
            </a:r>
          </a:p>
          <a:p>
            <a:pPr marL="0" indent="0"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val</a:t>
            </a:r>
            <a:r>
              <a:rPr lang="en-IN" sz="1800" b="1" dirty="0" smtClean="0">
                <a:solidFill>
                  <a:srgbClr val="0070C0"/>
                </a:solidFill>
              </a:rPr>
              <a:t> </a:t>
            </a:r>
            <a:r>
              <a:rPr lang="en-IN" sz="1800" b="1" dirty="0">
                <a:solidFill>
                  <a:srgbClr val="0070C0"/>
                </a:solidFill>
              </a:rPr>
              <a:t>no = </a:t>
            </a:r>
            <a:r>
              <a:rPr lang="en-IN" sz="1800" b="1" dirty="0" err="1">
                <a:solidFill>
                  <a:srgbClr val="0070C0"/>
                </a:solidFill>
              </a:rPr>
              <a:t>sqlContext.sql</a:t>
            </a:r>
            <a:r>
              <a:rPr lang="en-IN" sz="1800" b="1" dirty="0">
                <a:solidFill>
                  <a:srgbClr val="0070C0"/>
                </a:solidFill>
              </a:rPr>
              <a:t>("select COUNT(y) from bank123 where y = 'no</a:t>
            </a:r>
            <a:r>
              <a:rPr lang="en-IN" sz="1800" b="1" dirty="0" smtClean="0">
                <a:solidFill>
                  <a:srgbClr val="0070C0"/>
                </a:solidFill>
              </a:rPr>
              <a:t>'").collect()</a:t>
            </a:r>
          </a:p>
          <a:p>
            <a:pPr marL="0" indent="0"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/>
              <a:t>No of people not  subscribed = 39922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Market </a:t>
            </a:r>
            <a:r>
              <a:rPr lang="en-IN" sz="2000" b="1" dirty="0"/>
              <a:t>Failure Rate = (No of people NOT subscribed /Total subscribed)*100</a:t>
            </a:r>
          </a:p>
          <a:p>
            <a:pPr marL="0" indent="0">
              <a:buNone/>
            </a:pPr>
            <a:r>
              <a:rPr lang="en-IN" sz="2000" b="1" dirty="0"/>
              <a:t>		    = (39922/45211)*100</a:t>
            </a:r>
          </a:p>
          <a:p>
            <a:pPr marL="0" indent="0">
              <a:buNone/>
            </a:pPr>
            <a:r>
              <a:rPr lang="en-IN" sz="2000" b="1" dirty="0"/>
              <a:t> 	     </a:t>
            </a:r>
            <a:endParaRPr lang="en-IN" sz="2000" b="1" dirty="0" smtClean="0"/>
          </a:p>
          <a:p>
            <a:pPr marL="0" indent="0">
              <a:buNone/>
            </a:pPr>
            <a:r>
              <a:rPr lang="en-IN" sz="2400" b="1" u="sng" dirty="0" smtClean="0"/>
              <a:t>Answer</a:t>
            </a:r>
            <a:r>
              <a:rPr lang="en-IN" sz="2400" b="1" u="sng" dirty="0"/>
              <a:t>: 88.30%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3.  </a:t>
            </a:r>
            <a:r>
              <a:rPr lang="en-IN" sz="3200" b="1" dirty="0" smtClean="0"/>
              <a:t>Maximum</a:t>
            </a:r>
            <a:r>
              <a:rPr lang="en-IN" sz="3200" b="1" dirty="0"/>
              <a:t>, Mean, and Minimum age of average targeted customer.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rgbClr val="0070C0"/>
                </a:solidFill>
              </a:rPr>
              <a:t>Command:</a:t>
            </a:r>
          </a:p>
          <a:p>
            <a:r>
              <a:rPr lang="en-IN" sz="2600" b="1" dirty="0" err="1">
                <a:solidFill>
                  <a:srgbClr val="0070C0"/>
                </a:solidFill>
              </a:rPr>
              <a:t>val</a:t>
            </a:r>
            <a:r>
              <a:rPr lang="en-IN" sz="2600" b="1" dirty="0">
                <a:solidFill>
                  <a:srgbClr val="0070C0"/>
                </a:solidFill>
              </a:rPr>
              <a:t> max = </a:t>
            </a:r>
            <a:r>
              <a:rPr lang="en-IN" sz="2600" b="1" dirty="0" err="1">
                <a:solidFill>
                  <a:srgbClr val="0070C0"/>
                </a:solidFill>
              </a:rPr>
              <a:t>sqlContext.sql</a:t>
            </a:r>
            <a:r>
              <a:rPr lang="en-IN" sz="2600" b="1" dirty="0">
                <a:solidFill>
                  <a:srgbClr val="0070C0"/>
                </a:solidFill>
              </a:rPr>
              <a:t>("select MAX(age) from bank123").collect()</a:t>
            </a:r>
          </a:p>
          <a:p>
            <a:r>
              <a:rPr lang="en-IN" sz="2600" b="1" dirty="0" err="1">
                <a:solidFill>
                  <a:srgbClr val="0070C0"/>
                </a:solidFill>
              </a:rPr>
              <a:t>val</a:t>
            </a:r>
            <a:r>
              <a:rPr lang="en-IN" sz="2600" b="1" dirty="0">
                <a:solidFill>
                  <a:srgbClr val="0070C0"/>
                </a:solidFill>
              </a:rPr>
              <a:t> min = </a:t>
            </a:r>
            <a:r>
              <a:rPr lang="en-IN" sz="2600" b="1" dirty="0" err="1">
                <a:solidFill>
                  <a:srgbClr val="0070C0"/>
                </a:solidFill>
              </a:rPr>
              <a:t>sqlContext.sql</a:t>
            </a:r>
            <a:r>
              <a:rPr lang="en-IN" sz="2600" b="1" dirty="0">
                <a:solidFill>
                  <a:srgbClr val="0070C0"/>
                </a:solidFill>
              </a:rPr>
              <a:t>("select  MIN(age) from  bank123").collect()</a:t>
            </a:r>
          </a:p>
          <a:p>
            <a:r>
              <a:rPr lang="en-IN" sz="2600" b="1" dirty="0" err="1">
                <a:solidFill>
                  <a:srgbClr val="0070C0"/>
                </a:solidFill>
              </a:rPr>
              <a:t>val</a:t>
            </a:r>
            <a:r>
              <a:rPr lang="en-IN" sz="2600" b="1" dirty="0">
                <a:solidFill>
                  <a:srgbClr val="0070C0"/>
                </a:solidFill>
              </a:rPr>
              <a:t> </a:t>
            </a:r>
            <a:r>
              <a:rPr lang="en-IN" sz="2600" b="1" dirty="0" err="1">
                <a:solidFill>
                  <a:srgbClr val="0070C0"/>
                </a:solidFill>
              </a:rPr>
              <a:t>avg</a:t>
            </a:r>
            <a:r>
              <a:rPr lang="en-IN" sz="2600" b="1" dirty="0">
                <a:solidFill>
                  <a:srgbClr val="0070C0"/>
                </a:solidFill>
              </a:rPr>
              <a:t> = </a:t>
            </a:r>
            <a:r>
              <a:rPr lang="en-IN" sz="2600" b="1" dirty="0" err="1">
                <a:solidFill>
                  <a:srgbClr val="0070C0"/>
                </a:solidFill>
              </a:rPr>
              <a:t>sqlContext.sql</a:t>
            </a:r>
            <a:r>
              <a:rPr lang="en-IN" sz="2600" b="1" dirty="0">
                <a:solidFill>
                  <a:srgbClr val="0070C0"/>
                </a:solidFill>
              </a:rPr>
              <a:t>("select AVG(age) from bank123").collect()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Answer:</a:t>
            </a:r>
          </a:p>
          <a:p>
            <a:pPr marL="0" indent="0">
              <a:buNone/>
            </a:pPr>
            <a:r>
              <a:rPr lang="en-IN" b="1" dirty="0" smtClean="0"/>
              <a:t>Max age = 95</a:t>
            </a:r>
          </a:p>
          <a:p>
            <a:pPr marL="0" indent="0">
              <a:buNone/>
            </a:pPr>
            <a:r>
              <a:rPr lang="en-IN" b="1" dirty="0" smtClean="0"/>
              <a:t>Min age = 18</a:t>
            </a:r>
          </a:p>
          <a:p>
            <a:pPr marL="0" indent="0">
              <a:buNone/>
            </a:pPr>
            <a:r>
              <a:rPr lang="en-IN" b="1" dirty="0" smtClean="0"/>
              <a:t>Mean age = 40.93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16</a:t>
            </a:fld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7198940" cy="417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7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4. (a) </a:t>
            </a:r>
            <a:r>
              <a:rPr lang="en-IN" sz="3200" b="1" dirty="0"/>
              <a:t>Check quality of customers by checking average balance, median balance of customers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Command: </a:t>
            </a: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val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avg_bal</a:t>
            </a:r>
            <a:r>
              <a:rPr lang="en-IN" sz="2400" b="1" dirty="0" smtClean="0">
                <a:solidFill>
                  <a:srgbClr val="0070C0"/>
                </a:solidFill>
              </a:rPr>
              <a:t> = </a:t>
            </a:r>
            <a:r>
              <a:rPr lang="en-IN" sz="2400" b="1" dirty="0" err="1" smtClean="0">
                <a:solidFill>
                  <a:srgbClr val="0070C0"/>
                </a:solidFill>
              </a:rPr>
              <a:t>sqlContext.sql</a:t>
            </a:r>
            <a:r>
              <a:rPr lang="en-IN" sz="2400" b="1" dirty="0" smtClean="0">
                <a:solidFill>
                  <a:srgbClr val="0070C0"/>
                </a:solidFill>
              </a:rPr>
              <a:t>("select AVG(balance) from bank123")</a:t>
            </a:r>
          </a:p>
          <a:p>
            <a:pPr marL="0" indent="0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 smtClean="0"/>
              <a:t>Answer: </a:t>
            </a:r>
          </a:p>
          <a:p>
            <a:pPr marL="0" indent="0">
              <a:buNone/>
            </a:pPr>
            <a:r>
              <a:rPr lang="en-IN" sz="2400" b="1" dirty="0" smtClean="0"/>
              <a:t>Average balance = </a:t>
            </a:r>
            <a:r>
              <a:rPr lang="en-IN" sz="2400" b="1" dirty="0" smtClean="0"/>
              <a:t>1362.27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							(continued)</a:t>
            </a:r>
            <a:endParaRPr lang="en-IN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Ishan</a:t>
            </a:r>
            <a:r>
              <a:rPr lang="en-IN" dirty="0" smtClean="0"/>
              <a:t>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18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588758" cy="442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7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4. (b)   Calculate </a:t>
            </a:r>
            <a:r>
              <a:rPr lang="en-IN" sz="3200" b="1" dirty="0"/>
              <a:t>median balance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Commmand</a:t>
            </a:r>
            <a:r>
              <a:rPr lang="en-IN" sz="2400" b="1" dirty="0">
                <a:solidFill>
                  <a:srgbClr val="0070C0"/>
                </a:solidFill>
              </a:rPr>
              <a:t> :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val</a:t>
            </a:r>
            <a:r>
              <a:rPr lang="en-IN" sz="2000" b="1" dirty="0">
                <a:solidFill>
                  <a:srgbClr val="0070C0"/>
                </a:solidFill>
              </a:rPr>
              <a:t> balance= </a:t>
            </a:r>
            <a:r>
              <a:rPr lang="en-IN" sz="2000" b="1" dirty="0" err="1">
                <a:solidFill>
                  <a:srgbClr val="0070C0"/>
                </a:solidFill>
              </a:rPr>
              <a:t>sqlContext.sql</a:t>
            </a:r>
            <a:r>
              <a:rPr lang="en-IN" sz="2000" b="1" dirty="0">
                <a:solidFill>
                  <a:srgbClr val="0070C0"/>
                </a:solidFill>
              </a:rPr>
              <a:t>("select balance from bank123 order by balance </a:t>
            </a:r>
            <a:r>
              <a:rPr lang="en-IN" sz="2000" b="1" dirty="0" err="1">
                <a:solidFill>
                  <a:srgbClr val="0070C0"/>
                </a:solidFill>
              </a:rPr>
              <a:t>asc</a:t>
            </a:r>
            <a:r>
              <a:rPr lang="en-IN" sz="2000" b="1" dirty="0">
                <a:solidFill>
                  <a:srgbClr val="0070C0"/>
                </a:solidFill>
              </a:rPr>
              <a:t>").collect()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var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 err="1">
                <a:solidFill>
                  <a:srgbClr val="0070C0"/>
                </a:solidFill>
              </a:rPr>
              <a:t>balancearray</a:t>
            </a:r>
            <a:r>
              <a:rPr lang="en-IN" sz="2000" b="1" dirty="0">
                <a:solidFill>
                  <a:srgbClr val="0070C0"/>
                </a:solidFill>
              </a:rPr>
              <a:t>= </a:t>
            </a:r>
            <a:r>
              <a:rPr lang="en-IN" sz="2000" b="1" dirty="0" err="1">
                <a:solidFill>
                  <a:srgbClr val="0070C0"/>
                </a:solidFill>
              </a:rPr>
              <a:t>balance.map</a:t>
            </a:r>
            <a:r>
              <a:rPr lang="en-IN" sz="2000" b="1" dirty="0">
                <a:solidFill>
                  <a:srgbClr val="0070C0"/>
                </a:solidFill>
              </a:rPr>
              <a:t>(_.</a:t>
            </a:r>
            <a:r>
              <a:rPr lang="en-IN" sz="2000" b="1" dirty="0" err="1">
                <a:solidFill>
                  <a:srgbClr val="0070C0"/>
                </a:solidFill>
              </a:rPr>
              <a:t>getInt</a:t>
            </a:r>
            <a:r>
              <a:rPr lang="en-IN" sz="2000" b="1" dirty="0">
                <a:solidFill>
                  <a:srgbClr val="0070C0"/>
                </a:solidFill>
              </a:rPr>
              <a:t>(0)).map(_.</a:t>
            </a:r>
            <a:r>
              <a:rPr lang="en-IN" sz="2000" b="1" dirty="0" err="1">
                <a:solidFill>
                  <a:srgbClr val="0070C0"/>
                </a:solidFill>
              </a:rPr>
              <a:t>asInstanceOf</a:t>
            </a:r>
            <a:r>
              <a:rPr lang="en-IN" sz="2000" b="1" dirty="0">
                <a:solidFill>
                  <a:srgbClr val="0070C0"/>
                </a:solidFill>
              </a:rPr>
              <a:t>[Double])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def</a:t>
            </a:r>
            <a:r>
              <a:rPr lang="en-IN" sz="2000" b="1" dirty="0">
                <a:solidFill>
                  <a:srgbClr val="0070C0"/>
                </a:solidFill>
              </a:rPr>
              <a:t> median(s: Array[Double])  </a:t>
            </a:r>
            <a:r>
              <a:rPr lang="en-IN" sz="2000" b="1" dirty="0" smtClean="0">
                <a:solidFill>
                  <a:srgbClr val="0070C0"/>
                </a:solidFill>
              </a:rPr>
              <a:t>={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  </a:t>
            </a:r>
            <a:r>
              <a:rPr lang="en-IN" sz="2000" b="1" dirty="0" err="1">
                <a:solidFill>
                  <a:srgbClr val="0070C0"/>
                </a:solidFill>
              </a:rPr>
              <a:t>val</a:t>
            </a:r>
            <a:r>
              <a:rPr lang="en-IN" sz="2000" b="1" dirty="0">
                <a:solidFill>
                  <a:srgbClr val="0070C0"/>
                </a:solidFill>
              </a:rPr>
              <a:t> (lower, upper) = </a:t>
            </a:r>
            <a:r>
              <a:rPr lang="en-IN" sz="2000" b="1" dirty="0" err="1">
                <a:solidFill>
                  <a:srgbClr val="0070C0"/>
                </a:solidFill>
              </a:rPr>
              <a:t>s.sortWith</a:t>
            </a:r>
            <a:r>
              <a:rPr lang="en-IN" sz="2000" b="1" dirty="0">
                <a:solidFill>
                  <a:srgbClr val="0070C0"/>
                </a:solidFill>
              </a:rPr>
              <a:t>(_&lt;_).</a:t>
            </a:r>
            <a:r>
              <a:rPr lang="en-IN" sz="2000" b="1" dirty="0" err="1">
                <a:solidFill>
                  <a:srgbClr val="0070C0"/>
                </a:solidFill>
              </a:rPr>
              <a:t>splitAt</a:t>
            </a:r>
            <a:r>
              <a:rPr lang="en-IN" sz="2000" b="1" dirty="0">
                <a:solidFill>
                  <a:srgbClr val="0070C0"/>
                </a:solidFill>
              </a:rPr>
              <a:t>(</a:t>
            </a:r>
            <a:r>
              <a:rPr lang="en-IN" sz="2000" b="1" dirty="0" err="1">
                <a:solidFill>
                  <a:srgbClr val="0070C0"/>
                </a:solidFill>
              </a:rPr>
              <a:t>s.size</a:t>
            </a:r>
            <a:r>
              <a:rPr lang="en-IN" sz="2000" b="1" dirty="0">
                <a:solidFill>
                  <a:srgbClr val="0070C0"/>
                </a:solidFill>
              </a:rPr>
              <a:t> / 2)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  if (</a:t>
            </a:r>
            <a:r>
              <a:rPr lang="en-IN" sz="2000" b="1" dirty="0" err="1">
                <a:solidFill>
                  <a:srgbClr val="0070C0"/>
                </a:solidFill>
              </a:rPr>
              <a:t>s.size</a:t>
            </a:r>
            <a:r>
              <a:rPr lang="en-IN" sz="2000" b="1" dirty="0">
                <a:solidFill>
                  <a:srgbClr val="0070C0"/>
                </a:solidFill>
              </a:rPr>
              <a:t> % 2 == 0) (</a:t>
            </a:r>
            <a:r>
              <a:rPr lang="en-IN" sz="2000" b="1" dirty="0" err="1">
                <a:solidFill>
                  <a:srgbClr val="0070C0"/>
                </a:solidFill>
              </a:rPr>
              <a:t>lower.last</a:t>
            </a:r>
            <a:r>
              <a:rPr lang="en-IN" sz="2000" b="1" dirty="0">
                <a:solidFill>
                  <a:srgbClr val="0070C0"/>
                </a:solidFill>
              </a:rPr>
              <a:t> + </a:t>
            </a:r>
            <a:r>
              <a:rPr lang="en-IN" sz="2000" b="1" dirty="0" err="1">
                <a:solidFill>
                  <a:srgbClr val="0070C0"/>
                </a:solidFill>
              </a:rPr>
              <a:t>upper.head</a:t>
            </a:r>
            <a:r>
              <a:rPr lang="en-IN" sz="2000" b="1" dirty="0">
                <a:solidFill>
                  <a:srgbClr val="0070C0"/>
                </a:solidFill>
              </a:rPr>
              <a:t>) / 2.0 else </a:t>
            </a:r>
            <a:r>
              <a:rPr lang="en-IN" sz="2000" b="1" dirty="0" err="1" smtClean="0">
                <a:solidFill>
                  <a:srgbClr val="0070C0"/>
                </a:solidFill>
              </a:rPr>
              <a:t>upper.head</a:t>
            </a:r>
            <a:r>
              <a:rPr lang="en-IN" sz="2000" b="1" dirty="0" smtClean="0">
                <a:solidFill>
                  <a:srgbClr val="0070C0"/>
                </a:solidFill>
              </a:rPr>
              <a:t>}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median(</a:t>
            </a:r>
            <a:r>
              <a:rPr lang="en-IN" sz="2000" b="1" dirty="0" err="1">
                <a:solidFill>
                  <a:srgbClr val="0070C0"/>
                </a:solidFill>
              </a:rPr>
              <a:t>balancearray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 smtClean="0"/>
              <a:t>Answer:</a:t>
            </a:r>
          </a:p>
          <a:p>
            <a:pPr marL="0" indent="0">
              <a:buNone/>
            </a:pPr>
            <a:r>
              <a:rPr lang="en-IN" sz="2400" b="1" dirty="0" smtClean="0"/>
              <a:t>Median Balance = </a:t>
            </a:r>
            <a:r>
              <a:rPr lang="en-IN" sz="2400" dirty="0"/>
              <a:t>448.0</a:t>
            </a:r>
            <a:endParaRPr lang="en-I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Analyze </a:t>
            </a:r>
            <a:r>
              <a:rPr lang="en-IN" b="1" dirty="0"/>
              <a:t>marketing data for </a:t>
            </a:r>
            <a:r>
              <a:rPr lang="en-IN" b="1" dirty="0" smtClean="0"/>
              <a:t>call campaign </a:t>
            </a:r>
            <a:r>
              <a:rPr lang="en-IN" b="1" dirty="0"/>
              <a:t>by bank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 Portuguese banking institution has ran a marketing campaign to convince potential customers to invest in bank term deposit. </a:t>
            </a:r>
          </a:p>
          <a:p>
            <a:r>
              <a:rPr lang="en-IN" sz="2800" dirty="0" smtClean="0"/>
              <a:t>The customers were contacted on phone</a:t>
            </a:r>
            <a:r>
              <a:rPr lang="en-IN" sz="2800" dirty="0"/>
              <a:t>, in order to assess if they would want to subscribe to the bank term deposit or not. </a:t>
            </a:r>
            <a:endParaRPr lang="en-IN" sz="2800" dirty="0" smtClean="0"/>
          </a:p>
          <a:p>
            <a:r>
              <a:rPr lang="en-IN" sz="2800" dirty="0"/>
              <a:t> </a:t>
            </a:r>
            <a:r>
              <a:rPr lang="en-IN" sz="2800" dirty="0" smtClean="0"/>
              <a:t>The  marketing team has asked to  </a:t>
            </a:r>
            <a:r>
              <a:rPr lang="en-IN" sz="2800" dirty="0" err="1" smtClean="0"/>
              <a:t>analyze</a:t>
            </a:r>
            <a:r>
              <a:rPr lang="en-IN" sz="2800" dirty="0" smtClean="0"/>
              <a:t> </a:t>
            </a:r>
            <a:r>
              <a:rPr lang="en-IN" sz="2800" dirty="0"/>
              <a:t>the data collected through the marketing </a:t>
            </a:r>
            <a:r>
              <a:rPr lang="en-IN" sz="2800" dirty="0" smtClean="0"/>
              <a:t>campaign and  come with  some meaning full insights.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5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20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8" y="1268760"/>
            <a:ext cx="7743844" cy="485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2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5</a:t>
            </a:r>
            <a:r>
              <a:rPr lang="en-IN" sz="3200" b="1" dirty="0"/>
              <a:t>. </a:t>
            </a:r>
            <a:r>
              <a:rPr lang="en-IN" sz="3200" b="1" dirty="0" smtClean="0"/>
              <a:t> Check </a:t>
            </a:r>
            <a:r>
              <a:rPr lang="en-IN" sz="3200" b="1" dirty="0"/>
              <a:t>if age matters in marketing subscription for deposit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Command:</a:t>
            </a: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val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age_v</a:t>
            </a:r>
            <a:r>
              <a:rPr lang="en-IN" sz="2400" b="1" dirty="0" smtClean="0">
                <a:solidFill>
                  <a:srgbClr val="0070C0"/>
                </a:solidFill>
              </a:rPr>
              <a:t> = </a:t>
            </a:r>
            <a:r>
              <a:rPr lang="en-IN" sz="2400" b="1" dirty="0" err="1" smtClean="0">
                <a:solidFill>
                  <a:srgbClr val="0070C0"/>
                </a:solidFill>
              </a:rPr>
              <a:t>sqlContext.sql</a:t>
            </a:r>
            <a:r>
              <a:rPr lang="en-IN" sz="2400" b="1" dirty="0" smtClean="0">
                <a:solidFill>
                  <a:srgbClr val="0070C0"/>
                </a:solidFill>
              </a:rPr>
              <a:t>("select distinct(age) from  bank123 where y = 'yes'").collect()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Answer: After </a:t>
            </a:r>
            <a:r>
              <a:rPr lang="en-IN" sz="2400" b="1" dirty="0" err="1" smtClean="0"/>
              <a:t>analyzing</a:t>
            </a:r>
            <a:r>
              <a:rPr lang="en-IN" sz="2400" b="1" dirty="0" smtClean="0"/>
              <a:t> the result, it can be concluded that the  minimum age  for subscription to term deposit is 18 years.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22</a:t>
            </a:fld>
            <a:endParaRPr lang="en-IN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9" y="764704"/>
            <a:ext cx="846884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7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6</a:t>
            </a:r>
            <a:r>
              <a:rPr lang="en-IN" sz="3200" b="1" dirty="0" smtClean="0"/>
              <a:t>.  </a:t>
            </a:r>
            <a:r>
              <a:rPr lang="en-IN" sz="3200" b="1" dirty="0"/>
              <a:t>Check if marital status mattered for subscription to deposit.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Command: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marital =  </a:t>
            </a:r>
            <a:r>
              <a:rPr lang="en-IN" sz="2400" b="1" dirty="0" err="1">
                <a:solidFill>
                  <a:srgbClr val="0070C0"/>
                </a:solidFill>
              </a:rPr>
              <a:t>sqlContext.sql</a:t>
            </a:r>
            <a:r>
              <a:rPr lang="en-IN" sz="2400" b="1" dirty="0">
                <a:solidFill>
                  <a:srgbClr val="0070C0"/>
                </a:solidFill>
              </a:rPr>
              <a:t>("select distinct(marital) from  bank123 where y = 'yes'").collect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Answer: The  marital status does not matter for subscription to deposit. Because, All 3 distinct marital status </a:t>
            </a:r>
            <a:r>
              <a:rPr lang="en-IN" sz="2400" b="1" dirty="0" err="1" smtClean="0"/>
              <a:t>ie</a:t>
            </a:r>
            <a:r>
              <a:rPr lang="en-IN" sz="2400" b="1" dirty="0" smtClean="0"/>
              <a:t>. Single, Married and   Divorced are  displayed.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49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24</a:t>
            </a:fld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313"/>
            <a:ext cx="8229600" cy="416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7. Check if age and marital status together mattered for subscription to deposit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Command: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marital_age</a:t>
            </a:r>
            <a:r>
              <a:rPr lang="en-IN" sz="2400" b="1" dirty="0">
                <a:solidFill>
                  <a:srgbClr val="0070C0"/>
                </a:solidFill>
              </a:rPr>
              <a:t> =  </a:t>
            </a:r>
            <a:r>
              <a:rPr lang="en-IN" sz="2400" b="1" dirty="0" err="1">
                <a:solidFill>
                  <a:srgbClr val="0070C0"/>
                </a:solidFill>
              </a:rPr>
              <a:t>sqlContext.sql</a:t>
            </a:r>
            <a:r>
              <a:rPr lang="en-IN" sz="2400" b="1" dirty="0">
                <a:solidFill>
                  <a:srgbClr val="0070C0"/>
                </a:solidFill>
              </a:rPr>
              <a:t>("select distinct </a:t>
            </a:r>
            <a:r>
              <a:rPr lang="en-IN" sz="2400" b="1" dirty="0" err="1">
                <a:solidFill>
                  <a:srgbClr val="0070C0"/>
                </a:solidFill>
              </a:rPr>
              <a:t>age,marital,y</a:t>
            </a:r>
            <a:r>
              <a:rPr lang="en-IN" sz="2400" b="1" dirty="0">
                <a:solidFill>
                  <a:srgbClr val="0070C0"/>
                </a:solidFill>
              </a:rPr>
              <a:t> from  bank123 where y = 'yes'").show()</a:t>
            </a:r>
          </a:p>
          <a:p>
            <a:pPr marL="0" indent="0"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marital_age</a:t>
            </a:r>
            <a:r>
              <a:rPr lang="en-IN" sz="2400" b="1" dirty="0">
                <a:solidFill>
                  <a:srgbClr val="0070C0"/>
                </a:solidFill>
              </a:rPr>
              <a:t> =  </a:t>
            </a:r>
            <a:r>
              <a:rPr lang="en-IN" sz="2400" b="1" dirty="0" err="1">
                <a:solidFill>
                  <a:srgbClr val="0070C0"/>
                </a:solidFill>
              </a:rPr>
              <a:t>sqlContext.sql</a:t>
            </a:r>
            <a:r>
              <a:rPr lang="en-IN" sz="2400" b="1" dirty="0">
                <a:solidFill>
                  <a:srgbClr val="0070C0"/>
                </a:solidFill>
              </a:rPr>
              <a:t>("select distinct </a:t>
            </a:r>
            <a:r>
              <a:rPr lang="en-IN" sz="2400" b="1" dirty="0" err="1">
                <a:solidFill>
                  <a:srgbClr val="0070C0"/>
                </a:solidFill>
              </a:rPr>
              <a:t>age,marital,y</a:t>
            </a:r>
            <a:r>
              <a:rPr lang="en-IN" sz="2400" b="1" dirty="0">
                <a:solidFill>
                  <a:srgbClr val="0070C0"/>
                </a:solidFill>
              </a:rPr>
              <a:t> from  bank123 where y = 'no'").show()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400" b="1" dirty="0"/>
              <a:t>Answer: </a:t>
            </a:r>
            <a:r>
              <a:rPr lang="en-IN" sz="2400" b="1" dirty="0"/>
              <a:t>age and marital status together </a:t>
            </a:r>
            <a:r>
              <a:rPr lang="en-IN" sz="2400" b="1" dirty="0"/>
              <a:t>do not matter for subscription to  </a:t>
            </a:r>
            <a:r>
              <a:rPr lang="en-IN" sz="2400" b="1" dirty="0" smtClean="0"/>
              <a:t>deposit.</a:t>
            </a:r>
            <a:endParaRPr lang="en-I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26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910146" cy="485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9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8. Do </a:t>
            </a:r>
            <a:r>
              <a:rPr lang="en-IN" sz="3200" b="1" dirty="0"/>
              <a:t>feature engineering for column—age and find right age effect on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</a:rPr>
              <a:t>Command</a:t>
            </a:r>
            <a:r>
              <a:rPr lang="en-IN" sz="24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0070C0"/>
                </a:solidFill>
              </a:rPr>
              <a:t>v</a:t>
            </a:r>
            <a:r>
              <a:rPr lang="en-IN" sz="1800" b="1" dirty="0" err="1" smtClean="0">
                <a:solidFill>
                  <a:srgbClr val="0070C0"/>
                </a:solidFill>
              </a:rPr>
              <a:t>al</a:t>
            </a:r>
            <a:r>
              <a:rPr lang="en-IN" sz="1800" b="1" dirty="0" smtClean="0">
                <a:solidFill>
                  <a:srgbClr val="0070C0"/>
                </a:solidFill>
              </a:rPr>
              <a:t> feature_first = </a:t>
            </a:r>
            <a:r>
              <a:rPr lang="en-IN" sz="1800" b="1" dirty="0" err="1" smtClean="0">
                <a:solidFill>
                  <a:srgbClr val="0070C0"/>
                </a:solidFill>
              </a:rPr>
              <a:t>bankDF.sort</a:t>
            </a:r>
            <a:r>
              <a:rPr lang="en-IN" sz="1800" b="1" dirty="0">
                <a:solidFill>
                  <a:srgbClr val="0070C0"/>
                </a:solidFill>
              </a:rPr>
              <a:t>($"campaign".</a:t>
            </a:r>
            <a:r>
              <a:rPr lang="en-IN" sz="1800" b="1" dirty="0" err="1">
                <a:solidFill>
                  <a:srgbClr val="0070C0"/>
                </a:solidFill>
              </a:rPr>
              <a:t>desc</a:t>
            </a:r>
            <a:r>
              <a:rPr lang="en-IN" sz="1800" b="1" dirty="0">
                <a:solidFill>
                  <a:srgbClr val="0070C0"/>
                </a:solidFill>
              </a:rPr>
              <a:t>).select("</a:t>
            </a:r>
            <a:r>
              <a:rPr lang="en-IN" sz="1800" b="1" dirty="0" err="1">
                <a:solidFill>
                  <a:srgbClr val="0070C0"/>
                </a:solidFill>
              </a:rPr>
              <a:t>campaign","age</a:t>
            </a:r>
            <a:r>
              <a:rPr lang="en-IN" sz="1800" b="1" dirty="0">
                <a:solidFill>
                  <a:srgbClr val="0070C0"/>
                </a:solidFill>
              </a:rPr>
              <a:t>").first</a:t>
            </a:r>
            <a:r>
              <a:rPr lang="en-IN" sz="1800" b="1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val</a:t>
            </a:r>
            <a:r>
              <a:rPr lang="en-IN" sz="1800" b="1" dirty="0" smtClean="0">
                <a:solidFill>
                  <a:srgbClr val="0070C0"/>
                </a:solidFill>
              </a:rPr>
              <a:t> feature  =  </a:t>
            </a:r>
            <a:r>
              <a:rPr lang="en-IN" sz="1800" b="1" dirty="0" err="1" smtClean="0">
                <a:solidFill>
                  <a:srgbClr val="0070C0"/>
                </a:solidFill>
              </a:rPr>
              <a:t>bankDF.sort</a:t>
            </a:r>
            <a:r>
              <a:rPr lang="en-IN" sz="1800" b="1" dirty="0">
                <a:solidFill>
                  <a:srgbClr val="0070C0"/>
                </a:solidFill>
              </a:rPr>
              <a:t>($"campaign".</a:t>
            </a:r>
            <a:r>
              <a:rPr lang="en-IN" sz="1800" b="1" dirty="0" err="1">
                <a:solidFill>
                  <a:srgbClr val="0070C0"/>
                </a:solidFill>
              </a:rPr>
              <a:t>desc</a:t>
            </a:r>
            <a:r>
              <a:rPr lang="en-IN" sz="1800" b="1" dirty="0">
                <a:solidFill>
                  <a:srgbClr val="0070C0"/>
                </a:solidFill>
              </a:rPr>
              <a:t>).select("</a:t>
            </a:r>
            <a:r>
              <a:rPr lang="en-IN" sz="1800" b="1" dirty="0" err="1">
                <a:solidFill>
                  <a:srgbClr val="0070C0"/>
                </a:solidFill>
              </a:rPr>
              <a:t>campaign","age</a:t>
            </a:r>
            <a:r>
              <a:rPr lang="en-IN" sz="1800" b="1" dirty="0">
                <a:solidFill>
                  <a:srgbClr val="0070C0"/>
                </a:solidFill>
              </a:rPr>
              <a:t>").show</a:t>
            </a:r>
            <a:r>
              <a:rPr lang="en-IN" sz="1800" b="1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Answer:  Feature engineering can be analyzed from the  result set and  the output </a:t>
            </a:r>
            <a:r>
              <a:rPr lang="en-IN" sz="2400" b="1" dirty="0" smtClean="0"/>
              <a:t>screenshot</a:t>
            </a:r>
            <a:r>
              <a:rPr lang="en-IN" sz="2400" b="1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28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889565" cy="57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29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627784" y="2708920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IN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9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Goal requirements R(1-9)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Load data and create Spark data </a:t>
            </a:r>
            <a:r>
              <a:rPr lang="en-IN" sz="2800" dirty="0" smtClean="0"/>
              <a:t>frame.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Give marketing success rate. (No. of people subscribed / total no. of entries</a:t>
            </a:r>
            <a:r>
              <a:rPr lang="en-IN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Give marketing failure </a:t>
            </a:r>
            <a:r>
              <a:rPr lang="en-IN" sz="2800" dirty="0" smtClean="0"/>
              <a:t>rate.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Maximum, Mean, and Minimum age of average targeted customer 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Check quality of customers by checking average balance, median balance of customers 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 smtClean="0"/>
              <a:t>Ishan Gandhi  isha2303@gmail.com</a:t>
            </a:r>
            <a:endParaRPr lang="en-IN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56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sz="2800" dirty="0"/>
              <a:t>Check if age matters in marketing subscription for </a:t>
            </a:r>
            <a:r>
              <a:rPr lang="en-IN" sz="2800" dirty="0" smtClean="0"/>
              <a:t>deposit.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2800" dirty="0"/>
              <a:t>Check if marital status mattered for subscription to deposit. </a:t>
            </a:r>
            <a:endParaRPr lang="en-IN" sz="28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IN" sz="2800" dirty="0"/>
              <a:t>Check if age and marital status together mattered for subscription to deposit </a:t>
            </a:r>
            <a:r>
              <a:rPr lang="en-IN" sz="2800" dirty="0" smtClean="0"/>
              <a:t>scheme.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2800" dirty="0"/>
              <a:t>Do feature engineering for column—age and find right age effect on </a:t>
            </a:r>
            <a:r>
              <a:rPr lang="en-IN" sz="2800" dirty="0" smtClean="0"/>
              <a:t>campaign.  </a:t>
            </a:r>
          </a:p>
          <a:p>
            <a:pPr marL="0" indent="0">
              <a:buNone/>
            </a:pPr>
            <a:r>
              <a:rPr lang="en-IN" sz="2800" dirty="0" smtClean="0"/>
              <a:t>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66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Hadoop 2.7</a:t>
            </a:r>
          </a:p>
          <a:p>
            <a:r>
              <a:rPr lang="en-IN" dirty="0" smtClean="0"/>
              <a:t>Apache spark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77048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0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 used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From Lesson 03 to load dataset into  HDFS</a:t>
            </a:r>
          </a:p>
          <a:p>
            <a:r>
              <a:rPr lang="en-IN" sz="2800" dirty="0" smtClean="0"/>
              <a:t>From Lesson 11 on Spark</a:t>
            </a:r>
          </a:p>
          <a:p>
            <a:r>
              <a:rPr lang="en-IN" sz="2800" dirty="0" smtClean="0"/>
              <a:t>From Lesson 16 to work with Spark SQL</a:t>
            </a:r>
          </a:p>
          <a:p>
            <a:r>
              <a:rPr lang="en-IN" sz="2800" dirty="0" smtClean="0"/>
              <a:t>From Lesson 07 on working with Hive.</a:t>
            </a:r>
          </a:p>
          <a:p>
            <a:r>
              <a:rPr lang="en-IN" sz="2800" dirty="0" smtClean="0"/>
              <a:t>Project on realized on Hadoop </a:t>
            </a:r>
            <a:r>
              <a:rPr lang="en-IN" sz="2800" dirty="0" err="1" smtClean="0"/>
              <a:t>cloudlab</a:t>
            </a:r>
            <a:r>
              <a:rPr lang="en-IN" sz="2800" dirty="0" smtClean="0"/>
              <a:t> </a:t>
            </a:r>
            <a:r>
              <a:rPr lang="en-IN" sz="2800" dirty="0" err="1"/>
              <a:t>a</a:t>
            </a:r>
            <a:r>
              <a:rPr lang="en-IN" sz="2800" dirty="0" err="1" smtClean="0"/>
              <a:t>rchitechture</a:t>
            </a:r>
            <a:r>
              <a:rPr lang="en-IN" sz="2800" dirty="0" smtClean="0"/>
              <a:t>.</a:t>
            </a:r>
          </a:p>
          <a:p>
            <a:pPr marL="457200" lvl="1" indent="0" algn="ctr">
              <a:buNone/>
            </a:pPr>
            <a:r>
              <a:rPr lang="en-IN" dirty="0"/>
              <a:t> </a:t>
            </a:r>
            <a:r>
              <a:rPr lang="en-IN" dirty="0" smtClean="0"/>
              <a:t>	</a:t>
            </a:r>
            <a:r>
              <a:rPr lang="en-IN" sz="2400" b="1" dirty="0" err="1" smtClean="0"/>
              <a:t>Bigdata</a:t>
            </a:r>
            <a:r>
              <a:rPr lang="en-IN" sz="2400" b="1" dirty="0" smtClean="0"/>
              <a:t> and Hadoop Developer Batch</a:t>
            </a:r>
          </a:p>
          <a:p>
            <a:pPr marL="457200" lvl="1" indent="0" algn="ctr">
              <a:buNone/>
            </a:pPr>
            <a:r>
              <a:rPr lang="en-IN" sz="2400" b="1" dirty="0" smtClean="0"/>
              <a:t>6_jan_16-17-18-19-20-23-24-25-26-30-31_feb-1_2017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Upload dataset to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Dataset uploaded using Hue file browser.</a:t>
            </a:r>
          </a:p>
          <a:p>
            <a:r>
              <a:rPr lang="en-IN" sz="2400" dirty="0" smtClean="0"/>
              <a:t>Data cleaning  was done before  and the  file was  converted  from  (.</a:t>
            </a:r>
            <a:r>
              <a:rPr lang="en-IN" sz="2400" dirty="0" err="1" smtClean="0"/>
              <a:t>csv</a:t>
            </a:r>
            <a:r>
              <a:rPr lang="en-IN" sz="2400" dirty="0" smtClean="0"/>
              <a:t> )to (.txt) using simple Replace  “ ; “ with “ , ”command in notepad.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5" y="3573016"/>
            <a:ext cx="8136904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1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of data in 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 smtClean="0"/>
              <a:t>Load Data.</a:t>
            </a:r>
          </a:p>
          <a:p>
            <a:pPr marL="0" indent="0"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val</a:t>
            </a:r>
            <a:r>
              <a:rPr lang="en-IN" sz="2400" b="1" dirty="0" smtClean="0">
                <a:solidFill>
                  <a:srgbClr val="0070C0"/>
                </a:solidFill>
              </a:rPr>
              <a:t> input = </a:t>
            </a:r>
            <a:r>
              <a:rPr lang="en-IN" sz="2400" b="1" dirty="0" err="1" smtClean="0">
                <a:solidFill>
                  <a:srgbClr val="0070C0"/>
                </a:solidFill>
              </a:rPr>
              <a:t>sc.textFile</a:t>
            </a:r>
            <a:r>
              <a:rPr lang="en-IN" sz="2400" b="1" dirty="0" smtClean="0">
                <a:solidFill>
                  <a:srgbClr val="0070C0"/>
                </a:solidFill>
              </a:rPr>
              <a:t>("</a:t>
            </a:r>
            <a:r>
              <a:rPr lang="en-IN" sz="2400" b="1" dirty="0" err="1" smtClean="0">
                <a:solidFill>
                  <a:srgbClr val="0070C0"/>
                </a:solidFill>
              </a:rPr>
              <a:t>spark_marketing</a:t>
            </a:r>
            <a:r>
              <a:rPr lang="en-IN" sz="2400" b="1" dirty="0" smtClean="0">
                <a:solidFill>
                  <a:srgbClr val="0070C0"/>
                </a:solidFill>
              </a:rPr>
              <a:t>/dataset_bank1.txt")</a:t>
            </a:r>
          </a:p>
          <a:p>
            <a:pPr marL="0" indent="0">
              <a:buNone/>
            </a:pPr>
            <a:r>
              <a:rPr lang="en-IN" sz="2400" b="1" dirty="0" smtClean="0"/>
              <a:t>2. Create schema for data.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case class bank(</a:t>
            </a:r>
            <a:r>
              <a:rPr lang="en-IN" sz="1800" b="1" dirty="0" err="1" smtClean="0">
                <a:solidFill>
                  <a:srgbClr val="0070C0"/>
                </a:solidFill>
              </a:rPr>
              <a:t>age:Int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job:String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marital:String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education:String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default:String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balance:Int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housing:String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loan:String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contact:String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day:Int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month:String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duration:Int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campaign:Int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pdays:Int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previous:Int</a:t>
            </a:r>
            <a:r>
              <a:rPr lang="en-IN" sz="1800" b="1" dirty="0" smtClean="0">
                <a:solidFill>
                  <a:srgbClr val="0070C0"/>
                </a:solidFill>
              </a:rPr>
              <a:t>, </a:t>
            </a:r>
            <a:r>
              <a:rPr lang="en-IN" sz="1800" b="1" dirty="0" err="1" smtClean="0">
                <a:solidFill>
                  <a:srgbClr val="0070C0"/>
                </a:solidFill>
              </a:rPr>
              <a:t>poutcome:String</a:t>
            </a:r>
            <a:r>
              <a:rPr lang="en-IN" sz="1800" b="1" dirty="0" smtClean="0">
                <a:solidFill>
                  <a:srgbClr val="0070C0"/>
                </a:solidFill>
              </a:rPr>
              <a:t>, y:String)</a:t>
            </a:r>
          </a:p>
          <a:p>
            <a:pPr marL="0" indent="0">
              <a:buNone/>
            </a:pPr>
            <a:endParaRPr lang="en-IN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b="1" dirty="0" smtClean="0"/>
              <a:t>3. Split data based on ",“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</a:rPr>
              <a:t>val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 err="1">
                <a:solidFill>
                  <a:srgbClr val="0070C0"/>
                </a:solidFill>
              </a:rPr>
              <a:t>input_split</a:t>
            </a:r>
            <a:r>
              <a:rPr lang="en-IN" sz="2000" b="1" dirty="0">
                <a:solidFill>
                  <a:srgbClr val="0070C0"/>
                </a:solidFill>
              </a:rPr>
              <a:t> = </a:t>
            </a:r>
            <a:r>
              <a:rPr lang="en-IN" sz="2000" b="1" dirty="0" err="1">
                <a:solidFill>
                  <a:srgbClr val="0070C0"/>
                </a:solidFill>
              </a:rPr>
              <a:t>input.map</a:t>
            </a:r>
            <a:r>
              <a:rPr lang="en-IN" sz="2000" b="1" dirty="0">
                <a:solidFill>
                  <a:srgbClr val="0070C0"/>
                </a:solidFill>
              </a:rPr>
              <a:t>(x =&gt; </a:t>
            </a:r>
            <a:r>
              <a:rPr lang="en-IN" sz="2000" b="1" dirty="0" err="1">
                <a:solidFill>
                  <a:srgbClr val="0070C0"/>
                </a:solidFill>
              </a:rPr>
              <a:t>x.split</a:t>
            </a:r>
            <a:r>
              <a:rPr lang="en-IN" sz="2000" b="1" dirty="0" smtClean="0">
                <a:solidFill>
                  <a:srgbClr val="0070C0"/>
                </a:solidFill>
              </a:rPr>
              <a:t>(","))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4. Convert RDD[Array[String]] to RDD[bank</a:t>
            </a:r>
            <a:r>
              <a:rPr lang="en-IN" sz="2400" b="1" dirty="0" smtClean="0"/>
              <a:t>]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70C0"/>
                </a:solidFill>
              </a:rPr>
              <a:t>val bankrdd = input_split.map(e =&gt; bank(e(0).toInt, e(1), e(2), e(3),e(4),e(5).toInt,e(6),e(7),e(8),e(9).toInt,e(10),e(11).toInt,e(12).toInt,e(13).toInt,e(14).toInt,e(15),e(16)))</a:t>
            </a:r>
            <a:endParaRPr lang="en-IN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8280920" cy="5832648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 startAt="5"/>
            </a:pPr>
            <a:r>
              <a:rPr lang="en-IN" sz="2400" b="1" dirty="0" smtClean="0">
                <a:solidFill>
                  <a:schemeClr val="tx1"/>
                </a:solidFill>
              </a:rPr>
              <a:t>Create </a:t>
            </a:r>
            <a:r>
              <a:rPr lang="en-IN" sz="2400" b="1" dirty="0" err="1" smtClean="0">
                <a:solidFill>
                  <a:schemeClr val="tx1"/>
                </a:solidFill>
              </a:rPr>
              <a:t>Dataframe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N" sz="2400" b="1" dirty="0" err="1">
                <a:solidFill>
                  <a:srgbClr val="0070C0"/>
                </a:solidFill>
              </a:rPr>
              <a:t>val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bankDF</a:t>
            </a:r>
            <a:r>
              <a:rPr lang="en-IN" sz="2400" b="1" dirty="0">
                <a:solidFill>
                  <a:srgbClr val="0070C0"/>
                </a:solidFill>
              </a:rPr>
              <a:t> = </a:t>
            </a:r>
            <a:r>
              <a:rPr lang="en-IN" sz="2400" b="1" dirty="0" err="1">
                <a:solidFill>
                  <a:srgbClr val="0070C0"/>
                </a:solidFill>
              </a:rPr>
              <a:t>bankrdd.toDF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6. </a:t>
            </a:r>
            <a:r>
              <a:rPr lang="en-IN" sz="2400" b="1" dirty="0" smtClean="0">
                <a:solidFill>
                  <a:schemeClr val="tx1"/>
                </a:solidFill>
              </a:rPr>
              <a:t>Show content of </a:t>
            </a:r>
            <a:r>
              <a:rPr lang="en-IN" sz="2400" b="1" dirty="0" err="1" smtClean="0">
                <a:solidFill>
                  <a:schemeClr val="tx1"/>
                </a:solidFill>
              </a:rPr>
              <a:t>dataframe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N" sz="2400" b="1" dirty="0" err="1">
                <a:solidFill>
                  <a:srgbClr val="0070C0"/>
                </a:solidFill>
              </a:rPr>
              <a:t>BankDF.show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endParaRPr lang="en-IN" sz="2400" b="1" dirty="0">
              <a:solidFill>
                <a:srgbClr val="0070C0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7.</a:t>
            </a:r>
            <a:r>
              <a:rPr lang="en-IN" sz="2400" b="1" dirty="0" smtClean="0">
                <a:solidFill>
                  <a:schemeClr val="tx1"/>
                </a:solidFill>
              </a:rPr>
              <a:t>. Check Schema of DF.</a:t>
            </a:r>
          </a:p>
          <a:p>
            <a:pPr algn="l"/>
            <a:r>
              <a:rPr lang="en-IN" sz="2400" b="1" dirty="0" err="1">
                <a:solidFill>
                  <a:srgbClr val="0070C0"/>
                </a:solidFill>
              </a:rPr>
              <a:t>bankDF.printSchema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</a:p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8. </a:t>
            </a:r>
            <a:r>
              <a:rPr lang="en-IN" sz="2400" b="1" dirty="0" smtClean="0">
                <a:solidFill>
                  <a:schemeClr val="tx1"/>
                </a:solidFill>
              </a:rPr>
              <a:t>Register DF as Temp Table.</a:t>
            </a:r>
          </a:p>
          <a:p>
            <a:pPr algn="l"/>
            <a:r>
              <a:rPr lang="en-IN" sz="2400" b="1" dirty="0" err="1" smtClean="0">
                <a:solidFill>
                  <a:srgbClr val="0070C0"/>
                </a:solidFill>
              </a:rPr>
              <a:t>bankDF.registerTempTable</a:t>
            </a:r>
            <a:r>
              <a:rPr lang="en-IN" sz="2400" b="1" dirty="0" smtClean="0">
                <a:solidFill>
                  <a:srgbClr val="0070C0"/>
                </a:solidFill>
              </a:rPr>
              <a:t>("bank123")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9. </a:t>
            </a:r>
            <a:r>
              <a:rPr lang="en-IN" sz="2400" b="1" dirty="0" smtClean="0">
                <a:solidFill>
                  <a:schemeClr val="tx1"/>
                </a:solidFill>
              </a:rPr>
              <a:t>Sample test query on temp table.</a:t>
            </a:r>
          </a:p>
          <a:p>
            <a:pPr algn="l"/>
            <a:r>
              <a:rPr lang="en-IN" sz="2400" b="1" dirty="0" err="1" smtClean="0">
                <a:solidFill>
                  <a:srgbClr val="0070C0"/>
                </a:solidFill>
              </a:rPr>
              <a:t>val</a:t>
            </a:r>
            <a:r>
              <a:rPr lang="en-IN" sz="2400" b="1" dirty="0" smtClean="0">
                <a:solidFill>
                  <a:srgbClr val="0070C0"/>
                </a:solidFill>
              </a:rPr>
              <a:t> result = </a:t>
            </a:r>
            <a:r>
              <a:rPr lang="en-IN" sz="2400" b="1" dirty="0" err="1" smtClean="0">
                <a:solidFill>
                  <a:srgbClr val="0070C0"/>
                </a:solidFill>
              </a:rPr>
              <a:t>sqlContext.sql</a:t>
            </a:r>
            <a:r>
              <a:rPr lang="en-IN" sz="2400" b="1" dirty="0" smtClean="0">
                <a:solidFill>
                  <a:srgbClr val="0070C0"/>
                </a:solidFill>
              </a:rPr>
              <a:t>("select * from bank123 where job = 'technician'")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Ishan Gandhi  isha2303@gmail.com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58E-1A38-4612-84D7-B8EF4BB5DD4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1099</Words>
  <Application>Microsoft Office PowerPoint</Application>
  <PresentationFormat>On-screen Show (4:3)</PresentationFormat>
  <Paragraphs>206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Big Data Hadoop and Spark   Real Time</vt:lpstr>
      <vt:lpstr>Analyze marketing data for call campaign by bank </vt:lpstr>
      <vt:lpstr>Project Goal requirements R(1-9)</vt:lpstr>
      <vt:lpstr>PowerPoint Presentation</vt:lpstr>
      <vt:lpstr>Hadoop Architecture</vt:lpstr>
      <vt:lpstr>Techniques used </vt:lpstr>
      <vt:lpstr>Upload dataset to HDFS</vt:lpstr>
      <vt:lpstr>Processing of data in Spark</vt:lpstr>
      <vt:lpstr>PowerPoint Presentation</vt:lpstr>
      <vt:lpstr>PowerPoint Presentation</vt:lpstr>
      <vt:lpstr>1. Load data and create Spark data frame. </vt:lpstr>
      <vt:lpstr> 2. (a) Marketing success rate. (No. of people subscribed / total no. of entries) </vt:lpstr>
      <vt:lpstr>Query  execution</vt:lpstr>
      <vt:lpstr>2. (b) Give marketing failure rate</vt:lpstr>
      <vt:lpstr>3.  Maximum, Mean, and Minimum age of average targeted customer.</vt:lpstr>
      <vt:lpstr>PowerPoint Presentation</vt:lpstr>
      <vt:lpstr> 4. (a) Check quality of customers by checking average balance, median balance of customers  </vt:lpstr>
      <vt:lpstr>PowerPoint Presentation</vt:lpstr>
      <vt:lpstr>4. (b)   Calculate median balance</vt:lpstr>
      <vt:lpstr>PowerPoint Presentation</vt:lpstr>
      <vt:lpstr> 5.  Check if age matters in marketing subscription for deposit </vt:lpstr>
      <vt:lpstr>PowerPoint Presentation</vt:lpstr>
      <vt:lpstr>6.  Check if marital status mattered for subscription to deposit.</vt:lpstr>
      <vt:lpstr>PowerPoint Presentation</vt:lpstr>
      <vt:lpstr>7. Check if age and marital status together mattered for subscription to deposit scheme</vt:lpstr>
      <vt:lpstr>PowerPoint Presentation</vt:lpstr>
      <vt:lpstr>8. Do feature engineering for column—age and find right age effect on campaign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ishan2303</dc:creator>
  <cp:lastModifiedBy>ishan2303</cp:lastModifiedBy>
  <cp:revision>40</cp:revision>
  <dcterms:created xsi:type="dcterms:W3CDTF">2017-02-16T09:02:42Z</dcterms:created>
  <dcterms:modified xsi:type="dcterms:W3CDTF">2017-02-20T11:27:46Z</dcterms:modified>
</cp:coreProperties>
</file>