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1" r:id="rId15"/>
    <p:sldId id="270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3617-61C4-4486-8BEB-53037360B4E1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5839F-9048-4D7E-86E2-C66E0F0BC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7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E4C6-30AE-4FE2-B8E9-33A3A0DBFB5B}" type="datetime1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812C-CC27-4983-96E4-48FFF5E6CBA1}" type="datetime1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22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4E31-86E1-49C4-A2B9-93FAF2EF5024}" type="datetime1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1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671-85A3-486A-9A06-1CD1C3D5DE47}" type="datetime1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C496-2C82-4BC0-884D-50D0FC354C2F}" type="datetime1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9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F660-6D09-40C1-883B-3C6E38EBBB74}" type="datetime1">
              <a:rPr lang="en-IN" smtClean="0"/>
              <a:t>24-02-2017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3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49D2-5C35-4692-8B15-2104B9F31247}" type="datetime1">
              <a:rPr lang="en-IN" smtClean="0"/>
              <a:t>24-02-2017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2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7C0-E7D4-49C0-9B80-9843940BF0B8}" type="datetime1">
              <a:rPr lang="en-IN" smtClean="0"/>
              <a:t>24-02-2017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9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7A25-5C76-4CD4-AE88-C0E307E6F841}" type="datetime1">
              <a:rPr lang="en-IN" smtClean="0"/>
              <a:t>24-02-2017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98C5-C425-479D-A75D-B1212915BCB2}" type="datetime1">
              <a:rPr lang="en-IN" smtClean="0"/>
              <a:t>24-02-2017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4179-6178-4D23-95D5-6FDF8F3FE487}" type="datetime1">
              <a:rPr lang="en-IN" smtClean="0"/>
              <a:t>24-02-2017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2B5F-2D5D-4978-85CE-3B7FD8BDE9A4}" type="datetime1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66E8-CAF5-437D-987F-1AC3CB535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han230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en-IN" b="1" dirty="0" smtClean="0"/>
              <a:t>Big Data </a:t>
            </a:r>
            <a:r>
              <a:rPr lang="en-IN" b="1" dirty="0" err="1" smtClean="0"/>
              <a:t>Hadoop</a:t>
            </a:r>
            <a:r>
              <a:rPr lang="en-IN" b="1" dirty="0" smtClean="0"/>
              <a:t> and Spark</a:t>
            </a:r>
            <a:br>
              <a:rPr lang="en-IN" b="1" dirty="0" smtClean="0"/>
            </a:br>
            <a:r>
              <a:rPr lang="en-IN" b="1" dirty="0" smtClean="0"/>
              <a:t>Real Time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924944"/>
            <a:ext cx="6400800" cy="3024336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tx1"/>
                </a:solidFill>
              </a:rPr>
              <a:t>Project – Telecommunication using     K-Means Algorithm</a:t>
            </a:r>
          </a:p>
          <a:p>
            <a:endParaRPr lang="en-IN" dirty="0" smtClean="0"/>
          </a:p>
          <a:p>
            <a:r>
              <a:rPr lang="en-IN" sz="2800" b="1" dirty="0" err="1" smtClean="0">
                <a:solidFill>
                  <a:schemeClr val="tx1"/>
                </a:solidFill>
              </a:rPr>
              <a:t>Ishan</a:t>
            </a:r>
            <a:r>
              <a:rPr lang="en-IN" sz="2800" b="1" dirty="0" smtClean="0">
                <a:solidFill>
                  <a:schemeClr val="tx1"/>
                </a:solidFill>
              </a:rPr>
              <a:t> Gandhi</a:t>
            </a:r>
          </a:p>
          <a:p>
            <a:r>
              <a:rPr lang="en-IN" sz="2000" dirty="0" smtClean="0">
                <a:hlinkClick r:id="rId2"/>
              </a:rPr>
              <a:t>ishan2303@gmail.com</a:t>
            </a:r>
            <a:endParaRPr lang="en-IN" sz="2000" dirty="0" smtClean="0"/>
          </a:p>
          <a:p>
            <a:r>
              <a:rPr lang="en-IN" sz="2000" dirty="0" smtClean="0"/>
              <a:t>24th Feb, 2017</a:t>
            </a: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32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5. Create </a:t>
            </a:r>
            <a:r>
              <a:rPr lang="it-IT" sz="2400" b="1" dirty="0" smtClean="0"/>
              <a:t>Dataframe.</a:t>
            </a:r>
            <a:endParaRPr lang="it-IT" sz="2400" b="1" dirty="0"/>
          </a:p>
          <a:p>
            <a:pPr marL="0" indent="0">
              <a:buNone/>
            </a:pPr>
            <a:r>
              <a:rPr lang="it-IT" sz="2400" b="1" dirty="0">
                <a:solidFill>
                  <a:srgbClr val="0070C0"/>
                </a:solidFill>
              </a:rPr>
              <a:t>val telecomDF = telecomrdd.toDF()</a:t>
            </a:r>
          </a:p>
          <a:p>
            <a:pPr marL="0" indent="0">
              <a:buNone/>
            </a:pPr>
            <a:r>
              <a:rPr lang="en-IN" sz="2400" b="1" dirty="0"/>
              <a:t>6. </a:t>
            </a:r>
            <a:r>
              <a:rPr lang="en-IN" sz="2400" b="1" dirty="0" smtClean="0"/>
              <a:t> Print schema.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telecomDF.printSchema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400" b="1" dirty="0" smtClean="0"/>
              <a:t>7.  Register </a:t>
            </a:r>
            <a:r>
              <a:rPr lang="en-IN" sz="2400" b="1" dirty="0"/>
              <a:t>DF as </a:t>
            </a:r>
            <a:r>
              <a:rPr lang="en-IN" sz="2400" b="1" dirty="0" smtClean="0"/>
              <a:t>Table.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telecomDF.registerTempTable</a:t>
            </a:r>
            <a:r>
              <a:rPr lang="en-IN" sz="2400" b="1" dirty="0">
                <a:solidFill>
                  <a:srgbClr val="0070C0"/>
                </a:solidFill>
              </a:rPr>
              <a:t>("telecom123</a:t>
            </a:r>
            <a:r>
              <a:rPr lang="en-IN" sz="2400" b="1" dirty="0" smtClean="0">
                <a:solidFill>
                  <a:srgbClr val="0070C0"/>
                </a:solidFill>
              </a:rPr>
              <a:t>")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 smtClean="0"/>
              <a:t>8.  Sample </a:t>
            </a:r>
            <a:r>
              <a:rPr lang="en-IN" sz="2400" b="1" dirty="0"/>
              <a:t>query  on </a:t>
            </a:r>
            <a:r>
              <a:rPr lang="en-IN" sz="2400" b="1" dirty="0" smtClean="0"/>
              <a:t>table .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result = </a:t>
            </a:r>
            <a:r>
              <a:rPr lang="en-IN" sz="2400" b="1" dirty="0" err="1">
                <a:solidFill>
                  <a:srgbClr val="0070C0"/>
                </a:solidFill>
              </a:rPr>
              <a:t>sqlContext.sql</a:t>
            </a:r>
            <a:r>
              <a:rPr lang="en-IN" sz="2400" b="1" dirty="0">
                <a:solidFill>
                  <a:srgbClr val="0070C0"/>
                </a:solidFill>
              </a:rPr>
              <a:t>("select * from telecom123 where place = 'Titanic'")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result.show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8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Dataframe created</a:t>
            </a:r>
            <a:endParaRPr lang="en-IN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11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493406" cy="510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08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12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96" y="2204864"/>
            <a:ext cx="91402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Working with K-Means Clustering 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 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park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789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1.  Import </a:t>
            </a:r>
            <a:r>
              <a:rPr lang="en-IN" sz="2400" b="1" dirty="0"/>
              <a:t>required </a:t>
            </a:r>
            <a:r>
              <a:rPr lang="en-IN" sz="2400" b="1" dirty="0" smtClean="0"/>
              <a:t>libraries.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</a:rPr>
              <a:t>import </a:t>
            </a:r>
            <a:r>
              <a:rPr lang="en-IN" sz="2400" b="1" dirty="0" err="1">
                <a:solidFill>
                  <a:srgbClr val="0070C0"/>
                </a:solidFill>
              </a:rPr>
              <a:t>org.apache.spark.mllib.linalg.Vectors</a:t>
            </a:r>
            <a:endParaRPr lang="en-I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</a:rPr>
              <a:t>import </a:t>
            </a:r>
            <a:r>
              <a:rPr lang="en-IN" sz="2400" b="1" dirty="0" err="1">
                <a:solidFill>
                  <a:srgbClr val="0070C0"/>
                </a:solidFill>
              </a:rPr>
              <a:t>org.apache.spark.mllib.clustering.KMeans</a:t>
            </a:r>
            <a:endParaRPr lang="en-I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</a:rPr>
              <a:t>import </a:t>
            </a:r>
            <a:r>
              <a:rPr lang="en-IN" sz="2400" b="1" dirty="0" err="1">
                <a:solidFill>
                  <a:srgbClr val="0070C0"/>
                </a:solidFill>
              </a:rPr>
              <a:t>org.apache.spark.sql.functions</a:t>
            </a:r>
            <a:r>
              <a:rPr lang="en-IN" sz="2400" b="1" dirty="0" smtClean="0">
                <a:solidFill>
                  <a:srgbClr val="0070C0"/>
                </a:solidFill>
              </a:rPr>
              <a:t>._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/>
              <a:t>2. Parse </a:t>
            </a:r>
            <a:r>
              <a:rPr lang="en-IN" sz="2400" b="1" dirty="0" smtClean="0"/>
              <a:t>data (</a:t>
            </a:r>
            <a:r>
              <a:rPr lang="en-IN" sz="2400" b="1" dirty="0"/>
              <a:t>convert string RDD to vector RDD</a:t>
            </a:r>
            <a:r>
              <a:rPr lang="en-IN" sz="2400" b="1" dirty="0" smtClean="0"/>
              <a:t>).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vectors = </a:t>
            </a:r>
            <a:r>
              <a:rPr lang="en-IN" sz="2400" b="1" dirty="0" err="1">
                <a:solidFill>
                  <a:srgbClr val="0070C0"/>
                </a:solidFill>
              </a:rPr>
              <a:t>telecomDF.rdd.map</a:t>
            </a:r>
            <a:r>
              <a:rPr lang="en-IN" sz="2400" b="1" dirty="0">
                <a:solidFill>
                  <a:srgbClr val="0070C0"/>
                </a:solidFill>
              </a:rPr>
              <a:t>(r =&gt; </a:t>
            </a:r>
            <a:r>
              <a:rPr lang="en-IN" sz="2400" b="1" dirty="0" err="1">
                <a:solidFill>
                  <a:srgbClr val="0070C0"/>
                </a:solidFill>
              </a:rPr>
              <a:t>Vectors.dense</a:t>
            </a:r>
            <a:r>
              <a:rPr lang="en-IN" sz="2400" b="1" dirty="0">
                <a:solidFill>
                  <a:srgbClr val="0070C0"/>
                </a:solidFill>
              </a:rPr>
              <a:t>( </a:t>
            </a:r>
            <a:r>
              <a:rPr lang="en-IN" sz="2400" b="1" dirty="0" err="1">
                <a:solidFill>
                  <a:srgbClr val="0070C0"/>
                </a:solidFill>
              </a:rPr>
              <a:t>r.getDouble</a:t>
            </a:r>
            <a:r>
              <a:rPr lang="en-IN" sz="2400" b="1" dirty="0">
                <a:solidFill>
                  <a:srgbClr val="0070C0"/>
                </a:solidFill>
              </a:rPr>
              <a:t>(3), </a:t>
            </a:r>
            <a:r>
              <a:rPr lang="en-IN" sz="2400" b="1" dirty="0" err="1">
                <a:solidFill>
                  <a:srgbClr val="0070C0"/>
                </a:solidFill>
              </a:rPr>
              <a:t>r.getDouble</a:t>
            </a:r>
            <a:r>
              <a:rPr lang="en-IN" sz="2400" b="1" dirty="0">
                <a:solidFill>
                  <a:srgbClr val="0070C0"/>
                </a:solidFill>
              </a:rPr>
              <a:t>(4</a:t>
            </a:r>
            <a:r>
              <a:rPr lang="en-IN" sz="2400" b="1" dirty="0" smtClean="0">
                <a:solidFill>
                  <a:srgbClr val="0070C0"/>
                </a:solidFill>
              </a:rPr>
              <a:t>)))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marL="457200" indent="-457200">
              <a:buAutoNum type="arabicPeriod" startAt="3"/>
            </a:pPr>
            <a:r>
              <a:rPr lang="en-IN" sz="2400" b="1" dirty="0"/>
              <a:t>Specify No of Iterations and </a:t>
            </a:r>
            <a:r>
              <a:rPr lang="en-IN" sz="2400" b="1" dirty="0" smtClean="0"/>
              <a:t>Clusters.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numClusters</a:t>
            </a:r>
            <a:r>
              <a:rPr lang="en-IN" sz="2400" b="1" dirty="0">
                <a:solidFill>
                  <a:srgbClr val="0070C0"/>
                </a:solidFill>
              </a:rPr>
              <a:t> = 3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numIterations</a:t>
            </a:r>
            <a:r>
              <a:rPr lang="en-IN" sz="2400" b="1" dirty="0">
                <a:solidFill>
                  <a:srgbClr val="0070C0"/>
                </a:solidFill>
              </a:rPr>
              <a:t> = 20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9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4</a:t>
            </a:r>
            <a:r>
              <a:rPr lang="en-IN" sz="2400" b="1" dirty="0"/>
              <a:t>. Train the </a:t>
            </a:r>
            <a:r>
              <a:rPr lang="en-IN" sz="2400" b="1" dirty="0" smtClean="0"/>
              <a:t>Model.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kmeansModel</a:t>
            </a:r>
            <a:r>
              <a:rPr lang="en-IN" sz="2400" b="1" dirty="0">
                <a:solidFill>
                  <a:srgbClr val="0070C0"/>
                </a:solidFill>
              </a:rPr>
              <a:t> = </a:t>
            </a:r>
            <a:r>
              <a:rPr lang="en-IN" sz="2400" b="1" dirty="0" err="1">
                <a:solidFill>
                  <a:srgbClr val="0070C0"/>
                </a:solidFill>
              </a:rPr>
              <a:t>KMeans.train</a:t>
            </a:r>
            <a:r>
              <a:rPr lang="en-IN" sz="2400" b="1" dirty="0">
                <a:solidFill>
                  <a:srgbClr val="0070C0"/>
                </a:solidFill>
              </a:rPr>
              <a:t>(vectors, </a:t>
            </a:r>
            <a:r>
              <a:rPr lang="en-IN" sz="2400" b="1" dirty="0" err="1">
                <a:solidFill>
                  <a:srgbClr val="0070C0"/>
                </a:solidFill>
              </a:rPr>
              <a:t>numClusters</a:t>
            </a:r>
            <a:r>
              <a:rPr lang="en-IN" sz="2400" b="1" dirty="0">
                <a:solidFill>
                  <a:srgbClr val="0070C0"/>
                </a:solidFill>
              </a:rPr>
              <a:t>, </a:t>
            </a:r>
            <a:r>
              <a:rPr lang="en-IN" sz="2400" b="1" dirty="0" err="1">
                <a:solidFill>
                  <a:srgbClr val="0070C0"/>
                </a:solidFill>
              </a:rPr>
              <a:t>numIterations</a:t>
            </a:r>
            <a:r>
              <a:rPr lang="en-IN" sz="24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/>
              <a:t>5. Check Cluster </a:t>
            </a:r>
            <a:r>
              <a:rPr lang="en-IN" sz="2400" b="1" dirty="0" err="1" smtClean="0"/>
              <a:t>Centers</a:t>
            </a:r>
            <a:r>
              <a:rPr lang="en-IN" sz="2400" b="1" dirty="0" smtClean="0"/>
              <a:t>.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kmeansModel.clusterCenters.foreach</a:t>
            </a:r>
            <a:r>
              <a:rPr lang="en-IN" sz="2400" b="1" dirty="0">
                <a:solidFill>
                  <a:srgbClr val="0070C0"/>
                </a:solidFill>
              </a:rPr>
              <a:t>(</a:t>
            </a:r>
            <a:r>
              <a:rPr lang="en-IN" sz="2400" b="1" dirty="0" err="1">
                <a:solidFill>
                  <a:srgbClr val="0070C0"/>
                </a:solidFill>
              </a:rPr>
              <a:t>println</a:t>
            </a:r>
            <a:r>
              <a:rPr lang="en-IN" sz="2400" b="1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0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Output</a:t>
            </a:r>
            <a:r>
              <a:rPr lang="en-IN" b="1" dirty="0" smtClean="0"/>
              <a:t>: </a:t>
            </a:r>
            <a:r>
              <a:rPr lang="en-IN" b="1" u="sng" dirty="0" smtClean="0"/>
              <a:t>Clustering </a:t>
            </a:r>
            <a:r>
              <a:rPr lang="en-IN" b="1" u="sng" dirty="0" err="1" smtClean="0"/>
              <a:t>Centers</a:t>
            </a:r>
            <a:endParaRPr lang="en-IN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15</a:t>
            </a:fld>
            <a:endParaRPr lang="en-IN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2296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3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applying K-Means algorithm to the dataset, following </a:t>
            </a:r>
            <a:r>
              <a:rPr lang="en-IN" b="1" dirty="0" smtClean="0"/>
              <a:t>3 cluster </a:t>
            </a:r>
            <a:r>
              <a:rPr lang="en-IN" b="1" dirty="0" smtClean="0"/>
              <a:t>centres </a:t>
            </a:r>
            <a:r>
              <a:rPr lang="en-IN" dirty="0" smtClean="0"/>
              <a:t>are  generated: (latitude, longitude)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800" b="1" dirty="0" smtClean="0"/>
              <a:t>1. (34.528,  -116.345)</a:t>
            </a:r>
          </a:p>
          <a:p>
            <a:pPr marL="0" indent="0">
              <a:buNone/>
            </a:pPr>
            <a:r>
              <a:rPr lang="en-IN" sz="2800" b="1" dirty="0" smtClean="0"/>
              <a:t>2. (0.0, 0.0)</a:t>
            </a:r>
          </a:p>
          <a:p>
            <a:pPr marL="0" indent="0">
              <a:buNone/>
            </a:pPr>
            <a:r>
              <a:rPr lang="en-IN" sz="2800" b="1" dirty="0" smtClean="0"/>
              <a:t>3. (39.573, </a:t>
            </a:r>
            <a:r>
              <a:rPr lang="en-IN" sz="2800" b="1" dirty="0" smtClean="0"/>
              <a:t> -</a:t>
            </a:r>
            <a:r>
              <a:rPr lang="en-IN" sz="2800" b="1" dirty="0" smtClean="0"/>
              <a:t>121.248)</a:t>
            </a:r>
            <a:endParaRPr lang="en-IN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6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17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56634" y="2967335"/>
            <a:ext cx="363073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834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Maximize network coverage using </a:t>
            </a:r>
            <a:br>
              <a:rPr lang="en-IN" b="1" dirty="0" smtClean="0"/>
            </a:br>
            <a:r>
              <a:rPr lang="en-IN" b="1" dirty="0" smtClean="0"/>
              <a:t>K-Means Clustering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LoudAcre</a:t>
            </a:r>
            <a:r>
              <a:rPr lang="en-IN" dirty="0"/>
              <a:t> Mobile is a mobile phone service provider which has introduced a new Open Network campaign. </a:t>
            </a: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company has invited users to raise a request to initiate a complaint about the towers in their locality, if they face issues with their mobile network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err="1"/>
              <a:t>LoudAcre</a:t>
            </a:r>
            <a:r>
              <a:rPr lang="en-IN" dirty="0"/>
              <a:t> has collected the dataset of users who had raised the complaint.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fourth and the fifth field of dataset has latitude and longitude of users which is an important information for the company. </a:t>
            </a:r>
            <a:endParaRPr lang="en-IN" dirty="0" smtClean="0"/>
          </a:p>
          <a:p>
            <a:r>
              <a:rPr lang="en-IN" dirty="0"/>
              <a:t>C</a:t>
            </a:r>
            <a:r>
              <a:rPr lang="en-IN" dirty="0" smtClean="0"/>
              <a:t>reate </a:t>
            </a:r>
            <a:r>
              <a:rPr lang="en-IN" dirty="0"/>
              <a:t>three clusters of users with k-means algorithm. This will help </a:t>
            </a:r>
            <a:r>
              <a:rPr lang="en-IN" dirty="0" err="1"/>
              <a:t>Loudacre</a:t>
            </a:r>
            <a:r>
              <a:rPr lang="en-IN" dirty="0"/>
              <a:t> maximize the coverage for its users.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Ishan</a:t>
            </a:r>
            <a:r>
              <a:rPr lang="en-IN" dirty="0" smtClean="0"/>
              <a:t> Gandhi   ishan2303@gmail.com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Project Goal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Load dataset in spark and create a data frame.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Using K-Means </a:t>
            </a:r>
            <a:r>
              <a:rPr lang="en-IN" dirty="0" smtClean="0"/>
              <a:t>Algorithm, </a:t>
            </a:r>
            <a:r>
              <a:rPr lang="en-IN" dirty="0"/>
              <a:t>create three clusters of </a:t>
            </a:r>
            <a:r>
              <a:rPr lang="en-IN" dirty="0" smtClean="0"/>
              <a:t>users.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out the </a:t>
            </a:r>
            <a:r>
              <a:rPr lang="en-IN" dirty="0" smtClean="0"/>
              <a:t>cluster </a:t>
            </a:r>
            <a:r>
              <a:rPr lang="en-IN" dirty="0" smtClean="0"/>
              <a:t>c</a:t>
            </a:r>
            <a:r>
              <a:rPr lang="en-IN" dirty="0" smtClean="0"/>
              <a:t>entres </a:t>
            </a:r>
            <a:r>
              <a:rPr lang="en-IN" dirty="0" smtClean="0"/>
              <a:t>using  latitude and  longitude data.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This will help the company to built mobile towers on the </a:t>
            </a:r>
            <a:r>
              <a:rPr lang="en-IN" dirty="0" smtClean="0"/>
              <a:t>specific cluster-centre </a:t>
            </a:r>
            <a:r>
              <a:rPr lang="en-IN" dirty="0" smtClean="0"/>
              <a:t>coordinates and maximize network coverage.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6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2.7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485017" cy="33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8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/>
          <a:lstStyle/>
          <a:p>
            <a:r>
              <a:rPr lang="en-IN" dirty="0"/>
              <a:t>Apache </a:t>
            </a:r>
            <a:r>
              <a:rPr lang="en-IN" dirty="0" smtClean="0"/>
              <a:t>Spark</a:t>
            </a:r>
          </a:p>
          <a:p>
            <a:r>
              <a:rPr lang="en-IN" dirty="0" err="1" smtClean="0"/>
              <a:t>Scala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4293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Techniques used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From </a:t>
            </a:r>
            <a:r>
              <a:rPr lang="en-IN" dirty="0"/>
              <a:t>Lesson 03 to load dataset into  </a:t>
            </a:r>
            <a:r>
              <a:rPr lang="en-IN" dirty="0" smtClean="0"/>
              <a:t>HDFS.</a:t>
            </a:r>
            <a:endParaRPr lang="en-IN" dirty="0"/>
          </a:p>
          <a:p>
            <a:r>
              <a:rPr lang="en-IN" dirty="0"/>
              <a:t>From Lesson 11 on Spark</a:t>
            </a:r>
          </a:p>
          <a:p>
            <a:r>
              <a:rPr lang="en-IN" dirty="0" smtClean="0"/>
              <a:t>From </a:t>
            </a:r>
            <a:r>
              <a:rPr lang="en-IN" dirty="0"/>
              <a:t>Lesson 16 to work with Spark </a:t>
            </a:r>
            <a:r>
              <a:rPr lang="en-IN" dirty="0" smtClean="0"/>
              <a:t>SQL</a:t>
            </a:r>
          </a:p>
          <a:p>
            <a:r>
              <a:rPr lang="en-IN" dirty="0" smtClean="0"/>
              <a:t>From Lesson 15 on Spark Algorithm.</a:t>
            </a:r>
            <a:endParaRPr lang="en-IN" dirty="0"/>
          </a:p>
          <a:p>
            <a:r>
              <a:rPr lang="en-IN" dirty="0"/>
              <a:t>Project on realized on </a:t>
            </a:r>
            <a:r>
              <a:rPr lang="en-IN" dirty="0" err="1"/>
              <a:t>Hadoop</a:t>
            </a:r>
            <a:r>
              <a:rPr lang="en-IN" dirty="0"/>
              <a:t> </a:t>
            </a:r>
            <a:r>
              <a:rPr lang="en-IN" dirty="0" err="1" smtClean="0"/>
              <a:t>cloudlab</a:t>
            </a:r>
            <a:r>
              <a:rPr lang="en-IN" dirty="0" smtClean="0"/>
              <a:t> </a:t>
            </a:r>
            <a:r>
              <a:rPr lang="en-IN" dirty="0" err="1" smtClean="0"/>
              <a:t>architechture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IN" sz="2600" b="1" dirty="0" err="1" smtClean="0"/>
              <a:t>Bigdata</a:t>
            </a:r>
            <a:r>
              <a:rPr lang="en-IN" sz="2600" b="1" dirty="0" smtClean="0"/>
              <a:t> and </a:t>
            </a:r>
            <a:r>
              <a:rPr lang="en-IN" sz="2600" b="1" dirty="0" err="1"/>
              <a:t>Hadoop</a:t>
            </a:r>
            <a:r>
              <a:rPr lang="en-IN" sz="2600" b="1" dirty="0"/>
              <a:t> Developer Batch</a:t>
            </a:r>
          </a:p>
          <a:p>
            <a:pPr marL="0" indent="0" algn="ctr">
              <a:buNone/>
            </a:pPr>
            <a:r>
              <a:rPr lang="en-IN" sz="2600" b="1" dirty="0"/>
              <a:t>6_jan_16-17-18-19-20-23-24-25-26-30-31_feb-1_2017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08599" y="2967335"/>
            <a:ext cx="47268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Data Processing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5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Upload  dataset to HDFS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uploaded using Hue file browser.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0" y="2348880"/>
            <a:ext cx="8532440" cy="42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7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Processing in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1.  Load </a:t>
            </a:r>
            <a:r>
              <a:rPr lang="en-IN" sz="2400" b="1" dirty="0"/>
              <a:t>data in </a:t>
            </a:r>
            <a:r>
              <a:rPr lang="en-IN" sz="2400" b="1" dirty="0" smtClean="0"/>
              <a:t>spark.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input = </a:t>
            </a:r>
            <a:r>
              <a:rPr lang="en-IN" sz="2400" b="1" dirty="0" err="1">
                <a:solidFill>
                  <a:srgbClr val="0070C0"/>
                </a:solidFill>
              </a:rPr>
              <a:t>sc.textFile</a:t>
            </a:r>
            <a:r>
              <a:rPr lang="en-IN" sz="2400" b="1" dirty="0">
                <a:solidFill>
                  <a:srgbClr val="0070C0"/>
                </a:solidFill>
              </a:rPr>
              <a:t>("</a:t>
            </a:r>
            <a:r>
              <a:rPr lang="en-IN" sz="2400" b="1" dirty="0" err="1">
                <a:solidFill>
                  <a:srgbClr val="0070C0"/>
                </a:solidFill>
              </a:rPr>
              <a:t>KMeans</a:t>
            </a:r>
            <a:r>
              <a:rPr lang="en-IN" sz="2400" b="1" dirty="0">
                <a:solidFill>
                  <a:srgbClr val="0070C0"/>
                </a:solidFill>
              </a:rPr>
              <a:t>/</a:t>
            </a:r>
            <a:r>
              <a:rPr lang="en-IN" sz="2400" b="1" dirty="0" err="1">
                <a:solidFill>
                  <a:srgbClr val="0070C0"/>
                </a:solidFill>
              </a:rPr>
              <a:t>telecom_dataset</a:t>
            </a:r>
            <a:r>
              <a:rPr lang="en-IN" sz="2400" b="1" dirty="0" smtClean="0">
                <a:solidFill>
                  <a:srgbClr val="0070C0"/>
                </a:solidFill>
              </a:rPr>
              <a:t>")</a:t>
            </a:r>
          </a:p>
          <a:p>
            <a:pPr marL="457200" indent="-457200">
              <a:buAutoNum type="arabicPeriod" startAt="2"/>
            </a:pPr>
            <a:r>
              <a:rPr lang="en-IN" sz="2400" b="1" dirty="0" smtClean="0"/>
              <a:t>create </a:t>
            </a:r>
            <a:r>
              <a:rPr lang="en-IN" sz="2400" b="1" dirty="0"/>
              <a:t>case </a:t>
            </a:r>
            <a:r>
              <a:rPr lang="en-IN" sz="2400" b="1" dirty="0" smtClean="0"/>
              <a:t>class.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</a:rPr>
              <a:t>case class </a:t>
            </a:r>
            <a:r>
              <a:rPr lang="en-IN" sz="2400" b="1" dirty="0" err="1">
                <a:solidFill>
                  <a:srgbClr val="0070C0"/>
                </a:solidFill>
              </a:rPr>
              <a:t>telecom_case</a:t>
            </a:r>
            <a:r>
              <a:rPr lang="en-IN" sz="2400" b="1" dirty="0">
                <a:solidFill>
                  <a:srgbClr val="0070C0"/>
                </a:solidFill>
              </a:rPr>
              <a:t>(</a:t>
            </a:r>
            <a:r>
              <a:rPr lang="en-IN" sz="2400" b="1" dirty="0" err="1">
                <a:solidFill>
                  <a:srgbClr val="0070C0"/>
                </a:solidFill>
              </a:rPr>
              <a:t>date_time:String</a:t>
            </a:r>
            <a:r>
              <a:rPr lang="en-IN" sz="2400" b="1" dirty="0">
                <a:solidFill>
                  <a:srgbClr val="0070C0"/>
                </a:solidFill>
              </a:rPr>
              <a:t>, </a:t>
            </a:r>
            <a:r>
              <a:rPr lang="en-IN" sz="2400" b="1" dirty="0" err="1">
                <a:solidFill>
                  <a:srgbClr val="0070C0"/>
                </a:solidFill>
              </a:rPr>
              <a:t>place:String</a:t>
            </a:r>
            <a:r>
              <a:rPr lang="en-IN" sz="2400" b="1" dirty="0">
                <a:solidFill>
                  <a:srgbClr val="0070C0"/>
                </a:solidFill>
              </a:rPr>
              <a:t>, </a:t>
            </a:r>
            <a:r>
              <a:rPr lang="en-IN" sz="2400" b="1" dirty="0" err="1">
                <a:solidFill>
                  <a:srgbClr val="0070C0"/>
                </a:solidFill>
              </a:rPr>
              <a:t>extra:String</a:t>
            </a:r>
            <a:r>
              <a:rPr lang="en-IN" sz="2400" b="1" dirty="0">
                <a:solidFill>
                  <a:srgbClr val="0070C0"/>
                </a:solidFill>
              </a:rPr>
              <a:t>, </a:t>
            </a:r>
            <a:r>
              <a:rPr lang="en-IN" sz="2400" b="1" dirty="0" err="1">
                <a:solidFill>
                  <a:srgbClr val="0070C0"/>
                </a:solidFill>
              </a:rPr>
              <a:t>latitude:Double</a:t>
            </a:r>
            <a:r>
              <a:rPr lang="en-IN" sz="2400" b="1" dirty="0">
                <a:solidFill>
                  <a:srgbClr val="0070C0"/>
                </a:solidFill>
              </a:rPr>
              <a:t>, </a:t>
            </a:r>
            <a:r>
              <a:rPr lang="en-IN" sz="2400" b="1" dirty="0" err="1">
                <a:solidFill>
                  <a:srgbClr val="0070C0"/>
                </a:solidFill>
              </a:rPr>
              <a:t>longitude:Double</a:t>
            </a:r>
            <a:r>
              <a:rPr lang="en-IN" sz="2400" b="1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AutoNum type="arabicPeriod" startAt="3"/>
            </a:pPr>
            <a:r>
              <a:rPr lang="en-IN" sz="2400" b="1" dirty="0" smtClean="0"/>
              <a:t>Split </a:t>
            </a:r>
            <a:r>
              <a:rPr lang="en-IN" sz="2400" b="1" dirty="0"/>
              <a:t>data based on </a:t>
            </a:r>
            <a:r>
              <a:rPr lang="en-IN" sz="2400" b="1" dirty="0" smtClean="0"/>
              <a:t>",“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telecom_split</a:t>
            </a:r>
            <a:r>
              <a:rPr lang="en-IN" sz="2400" b="1" dirty="0">
                <a:solidFill>
                  <a:srgbClr val="0070C0"/>
                </a:solidFill>
              </a:rPr>
              <a:t> = </a:t>
            </a:r>
            <a:r>
              <a:rPr lang="en-IN" sz="2400" b="1" dirty="0" err="1">
                <a:solidFill>
                  <a:srgbClr val="0070C0"/>
                </a:solidFill>
              </a:rPr>
              <a:t>input.map</a:t>
            </a:r>
            <a:r>
              <a:rPr lang="en-IN" sz="2400" b="1" dirty="0">
                <a:solidFill>
                  <a:srgbClr val="0070C0"/>
                </a:solidFill>
              </a:rPr>
              <a:t>(x =&gt; </a:t>
            </a:r>
            <a:r>
              <a:rPr lang="en-IN" sz="2400" b="1" dirty="0" err="1">
                <a:solidFill>
                  <a:srgbClr val="0070C0"/>
                </a:solidFill>
              </a:rPr>
              <a:t>x.split</a:t>
            </a:r>
            <a:r>
              <a:rPr lang="en-IN" sz="2400" b="1" dirty="0">
                <a:solidFill>
                  <a:srgbClr val="0070C0"/>
                </a:solidFill>
              </a:rPr>
              <a:t>(","))</a:t>
            </a:r>
          </a:p>
          <a:p>
            <a:pPr marL="0" indent="0">
              <a:buNone/>
            </a:pPr>
            <a:r>
              <a:rPr lang="en-IN" sz="2400" b="1" dirty="0"/>
              <a:t>4. Convert RDD[Array[String]] to RDD[telecom</a:t>
            </a:r>
            <a:r>
              <a:rPr lang="en-IN" sz="2400" b="1" dirty="0" smtClean="0"/>
              <a:t>]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telecomrdd</a:t>
            </a:r>
            <a:r>
              <a:rPr lang="en-IN" sz="2400" b="1" dirty="0">
                <a:solidFill>
                  <a:srgbClr val="0070C0"/>
                </a:solidFill>
              </a:rPr>
              <a:t> = </a:t>
            </a:r>
            <a:r>
              <a:rPr lang="en-IN" sz="2400" b="1" dirty="0" err="1">
                <a:solidFill>
                  <a:srgbClr val="0070C0"/>
                </a:solidFill>
              </a:rPr>
              <a:t>telecom_split.map</a:t>
            </a:r>
            <a:r>
              <a:rPr lang="en-IN" sz="2400" b="1" dirty="0">
                <a:solidFill>
                  <a:srgbClr val="0070C0"/>
                </a:solidFill>
              </a:rPr>
              <a:t>(e =&gt; </a:t>
            </a:r>
            <a:r>
              <a:rPr lang="en-IN" sz="2400" b="1" dirty="0" err="1">
                <a:solidFill>
                  <a:srgbClr val="0070C0"/>
                </a:solidFill>
              </a:rPr>
              <a:t>telecom_case</a:t>
            </a:r>
            <a:r>
              <a:rPr lang="en-IN" sz="2400" b="1" dirty="0">
                <a:solidFill>
                  <a:srgbClr val="0070C0"/>
                </a:solidFill>
              </a:rPr>
              <a:t>(e(0), e(1), e(2), e(3).</a:t>
            </a:r>
            <a:r>
              <a:rPr lang="en-IN" sz="2400" b="1" dirty="0" err="1">
                <a:solidFill>
                  <a:srgbClr val="0070C0"/>
                </a:solidFill>
              </a:rPr>
              <a:t>toDouble</a:t>
            </a:r>
            <a:r>
              <a:rPr lang="en-IN" sz="2400" b="1" dirty="0">
                <a:solidFill>
                  <a:srgbClr val="0070C0"/>
                </a:solidFill>
              </a:rPr>
              <a:t>, e(4).</a:t>
            </a:r>
            <a:r>
              <a:rPr lang="en-IN" sz="2400" b="1" dirty="0" err="1">
                <a:solidFill>
                  <a:srgbClr val="0070C0"/>
                </a:solidFill>
              </a:rPr>
              <a:t>toDouble</a:t>
            </a:r>
            <a:r>
              <a:rPr lang="en-IN" sz="2400" b="1" dirty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 ishan2303@gmail.com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66E8-CAF5-437D-987F-1AC3CB535FA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70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564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Big Data Hadoop and Spark Real Time</vt:lpstr>
      <vt:lpstr>Maximize network coverage using  K-Means Clustering</vt:lpstr>
      <vt:lpstr>Project Goal Requirements</vt:lpstr>
      <vt:lpstr>Hadoop Architecture</vt:lpstr>
      <vt:lpstr>PowerPoint Presentation</vt:lpstr>
      <vt:lpstr>Techniques used </vt:lpstr>
      <vt:lpstr>PowerPoint Presentation</vt:lpstr>
      <vt:lpstr>Upload  dataset to HDFS</vt:lpstr>
      <vt:lpstr>Data Processing in Spark</vt:lpstr>
      <vt:lpstr>PowerPoint Presentation</vt:lpstr>
      <vt:lpstr>Dataframe created</vt:lpstr>
      <vt:lpstr>PowerPoint Presentation</vt:lpstr>
      <vt:lpstr>PowerPoint Presentation</vt:lpstr>
      <vt:lpstr>PowerPoint Presentation</vt:lpstr>
      <vt:lpstr>Output: Clustering Centers</vt:lpstr>
      <vt:lpstr>Conclusion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ishan2303</dc:creator>
  <cp:lastModifiedBy>ishan2303</cp:lastModifiedBy>
  <cp:revision>23</cp:revision>
  <dcterms:created xsi:type="dcterms:W3CDTF">2017-02-24T06:53:31Z</dcterms:created>
  <dcterms:modified xsi:type="dcterms:W3CDTF">2017-02-24T13:35:34Z</dcterms:modified>
</cp:coreProperties>
</file>