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handoutMasterIdLst>
    <p:handoutMasterId r:id="rId15"/>
  </p:handoutMasterIdLst>
  <p:sldIdLst>
    <p:sldId id="257" r:id="rId5"/>
    <p:sldId id="281" r:id="rId6"/>
    <p:sldId id="277" r:id="rId7"/>
    <p:sldId id="282" r:id="rId8"/>
    <p:sldId id="268" r:id="rId9"/>
    <p:sldId id="274" r:id="rId10"/>
    <p:sldId id="279" r:id="rId11"/>
    <p:sldId id="278" r:id="rId12"/>
    <p:sldId id="280" r:id="rId1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0" d="100"/>
          <a:sy n="80" d="100"/>
        </p:scale>
        <p:origin x="782" y="67"/>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3/13/2020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3/13/2020</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3/13/2020</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3/13/2020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3/13/2020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3/13/2020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3/13/2020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3/13/2020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3/13/2020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3/13/2020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3/13/2020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3/13/2020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3/13/2020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3/13/2020</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9916" y="116632"/>
            <a:ext cx="8735325" cy="972592"/>
          </a:xfrm>
        </p:spPr>
        <p:txBody>
          <a:bodyPr/>
          <a:lstStyle/>
          <a:p>
            <a:r>
              <a:rPr lang="en-US" dirty="0"/>
              <a:t>                    </a:t>
            </a:r>
            <a:r>
              <a:rPr lang="en-US" b="1" u="sng" dirty="0">
                <a:solidFill>
                  <a:srgbClr val="00B0F0"/>
                </a:solidFill>
              </a:rPr>
              <a:t>TOPIC</a:t>
            </a:r>
          </a:p>
        </p:txBody>
      </p:sp>
      <p:sp>
        <p:nvSpPr>
          <p:cNvPr id="5" name="Subtitle 4"/>
          <p:cNvSpPr>
            <a:spLocks noGrp="1"/>
          </p:cNvSpPr>
          <p:nvPr>
            <p:ph type="subTitle" idx="1"/>
          </p:nvPr>
        </p:nvSpPr>
        <p:spPr>
          <a:xfrm>
            <a:off x="765820" y="1089224"/>
            <a:ext cx="10441160" cy="5004072"/>
          </a:xfrm>
        </p:spPr>
        <p:txBody>
          <a:bodyPr>
            <a:normAutofit fontScale="77500" lnSpcReduction="20000"/>
          </a:bodyPr>
          <a:lstStyle/>
          <a:p>
            <a:r>
              <a:rPr lang="en-US" sz="3600" dirty="0"/>
              <a:t>                                </a:t>
            </a:r>
            <a:r>
              <a:rPr lang="en-US" sz="2400" b="1" u="sng" dirty="0">
                <a:solidFill>
                  <a:srgbClr val="00B0F0"/>
                </a:solidFill>
              </a:rPr>
              <a:t>Idea/Approach Details</a:t>
            </a:r>
          </a:p>
          <a:p>
            <a:br>
              <a:rPr lang="en-US" sz="3600" dirty="0"/>
            </a:br>
            <a:r>
              <a:rPr lang="en-US" b="1" u="sng" dirty="0">
                <a:solidFill>
                  <a:srgbClr val="00B0F0"/>
                </a:solidFill>
              </a:rPr>
              <a:t>Ministry/Organization name </a:t>
            </a:r>
            <a:r>
              <a:rPr lang="en-US" sz="2600" b="1" u="sng" dirty="0">
                <a:solidFill>
                  <a:srgbClr val="00B0F0"/>
                </a:solidFill>
              </a:rPr>
              <a:t>:</a:t>
            </a:r>
            <a:r>
              <a:rPr lang="en-US" sz="2600" b="1" dirty="0">
                <a:solidFill>
                  <a:srgbClr val="00B0F0"/>
                </a:solidFill>
              </a:rPr>
              <a:t> </a:t>
            </a:r>
            <a:r>
              <a:rPr lang="en-IN" b="1" dirty="0">
                <a:solidFill>
                  <a:srgbClr val="00B0F0"/>
                </a:solidFill>
              </a:rPr>
              <a:t>Central Warehousing                         Corporation (CWC)</a:t>
            </a:r>
            <a:br>
              <a:rPr lang="en-US" b="1" dirty="0">
                <a:solidFill>
                  <a:srgbClr val="00B0F0"/>
                </a:solidFill>
              </a:rPr>
            </a:br>
            <a:endParaRPr lang="en-US" b="1" dirty="0">
              <a:solidFill>
                <a:srgbClr val="00B0F0"/>
              </a:solidFill>
            </a:endParaRPr>
          </a:p>
          <a:p>
            <a:r>
              <a:rPr lang="en-US" sz="2400" b="1" u="sng" dirty="0">
                <a:solidFill>
                  <a:srgbClr val="00B0F0"/>
                </a:solidFill>
              </a:rPr>
              <a:t>Team Name</a:t>
            </a:r>
            <a:r>
              <a:rPr lang="en-US" sz="2400" b="1" dirty="0">
                <a:solidFill>
                  <a:srgbClr val="00B0F0"/>
                </a:solidFill>
              </a:rPr>
              <a:t> : TECH : THE ELITE GROUP</a:t>
            </a:r>
            <a:br>
              <a:rPr lang="en-US" sz="2400" b="1" u="sng" dirty="0">
                <a:solidFill>
                  <a:srgbClr val="00B0F0"/>
                </a:solidFill>
              </a:rPr>
            </a:br>
            <a:r>
              <a:rPr lang="en-US" sz="2400" b="1" u="sng" dirty="0">
                <a:solidFill>
                  <a:srgbClr val="00B0F0"/>
                </a:solidFill>
              </a:rPr>
              <a:t>Team Leader Name</a:t>
            </a:r>
            <a:r>
              <a:rPr lang="en-US" sz="2400" b="1" dirty="0">
                <a:solidFill>
                  <a:srgbClr val="00B0F0"/>
                </a:solidFill>
              </a:rPr>
              <a:t> : ISHAN GUPTA</a:t>
            </a:r>
            <a:r>
              <a:rPr lang="en-US" sz="3600" dirty="0"/>
              <a:t>		</a:t>
            </a:r>
          </a:p>
          <a:p>
            <a:r>
              <a:rPr lang="en-US" sz="2400" b="1" u="sng" dirty="0">
                <a:solidFill>
                  <a:srgbClr val="00B0F0"/>
                </a:solidFill>
              </a:rPr>
              <a:t>College Code </a:t>
            </a:r>
            <a:r>
              <a:rPr lang="en-US" sz="2400" b="1" dirty="0">
                <a:solidFill>
                  <a:srgbClr val="00B0F0"/>
                </a:solidFill>
              </a:rPr>
              <a:t>: </a:t>
            </a:r>
          </a:p>
          <a:p>
            <a:endParaRPr lang="en-US" sz="2600" b="1" u="sng" dirty="0">
              <a:solidFill>
                <a:srgbClr val="00B0F0"/>
              </a:solidFill>
            </a:endParaRPr>
          </a:p>
          <a:p>
            <a:r>
              <a:rPr lang="en-US" sz="2600" b="1" u="sng" dirty="0">
                <a:solidFill>
                  <a:srgbClr val="00B0F0"/>
                </a:solidFill>
              </a:rPr>
              <a:t>Problem Statement </a:t>
            </a:r>
            <a:r>
              <a:rPr lang="en-US" sz="3200" dirty="0"/>
              <a:t>: </a:t>
            </a:r>
            <a:r>
              <a:rPr lang="en-US" sz="2400" dirty="0">
                <a:solidFill>
                  <a:srgbClr val="FFFF00"/>
                </a:solidFill>
              </a:rPr>
              <a:t>1. Low cost IT solution preferably around Internet of the things (IoT) sensor and IoT data integration to existing application software. The sensor is expected to auto capture the atmospheric moisture and temperature inside the warehouse. 2. Based on moisture and temperature data so captured, the software should do appropriate data analytics and send timely alert to concern officials of CWC for mitigation and remedial actions arising due to moisture and temperature inside the warehouse. 3. Additionally, IoT sensor can also capture fire, earthquake, etc. and can alert the respective nearest authority like Fire Station, Hospital, Police besides alerting CWC officials for mitigation</a:t>
            </a:r>
            <a:r>
              <a:rPr lang="en-US" sz="2400" dirty="0">
                <a:solidFill>
                  <a:srgbClr val="00B0F0"/>
                </a:solidFill>
              </a:rPr>
              <a:t>. </a:t>
            </a:r>
            <a:br>
              <a:rPr lang="en-US" sz="2400" dirty="0"/>
            </a:br>
            <a:endParaRPr lang="en-US" sz="2400" b="1" dirty="0">
              <a:solidFill>
                <a:srgbClr val="00B0F0"/>
              </a:solidFill>
            </a:endParaRPr>
          </a:p>
        </p:txBody>
      </p:sp>
      <p:pic>
        <p:nvPicPr>
          <p:cNvPr id="5124" name="Picture 4" descr="Image result for CENTRAL WAREHOUSE CORPORATION LOGO">
            <a:extLst>
              <a:ext uri="{FF2B5EF4-FFF2-40B4-BE49-F238E27FC236}">
                <a16:creationId xmlns:a16="http://schemas.microsoft.com/office/drawing/2014/main" id="{FC51A35E-B113-4ADD-B28F-960DE99044B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62764" y="1120503"/>
            <a:ext cx="2860577" cy="1111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7AE63E-5920-431B-A6F1-21F203740906}"/>
              </a:ext>
            </a:extLst>
          </p:cNvPr>
          <p:cNvSpPr/>
          <p:nvPr/>
        </p:nvSpPr>
        <p:spPr>
          <a:xfrm>
            <a:off x="909836" y="404664"/>
            <a:ext cx="10945216" cy="6340197"/>
          </a:xfrm>
          <a:prstGeom prst="rect">
            <a:avLst/>
          </a:prstGeom>
        </p:spPr>
        <p:txBody>
          <a:bodyPr wrap="square">
            <a:spAutoFit/>
          </a:bodyPr>
          <a:lstStyle/>
          <a:p>
            <a:r>
              <a:rPr lang="en-US" sz="1800" b="1" dirty="0">
                <a:solidFill>
                  <a:srgbClr val="00B0F0"/>
                </a:solidFill>
                <a:latin typeface="Arial" panose="020B0604020202020204" pitchFamily="34" charset="0"/>
              </a:rPr>
              <a:t>                          </a:t>
            </a:r>
            <a:r>
              <a:rPr lang="en-US" sz="2800" b="1" u="sng" dirty="0">
                <a:solidFill>
                  <a:srgbClr val="00B0F0"/>
                </a:solidFill>
                <a:latin typeface="Arial" panose="020B0604020202020204" pitchFamily="34" charset="0"/>
              </a:rPr>
              <a:t>CENTRAL WAREHOUSING CORPORATION</a:t>
            </a:r>
          </a:p>
          <a:p>
            <a:endParaRPr lang="en-US" sz="1800" dirty="0">
              <a:solidFill>
                <a:srgbClr val="00B0F0"/>
              </a:solidFill>
              <a:latin typeface="Arial" panose="020B0604020202020204" pitchFamily="34" charset="0"/>
            </a:endParaRPr>
          </a:p>
          <a:p>
            <a:endParaRPr lang="en-US" sz="1800" dirty="0">
              <a:solidFill>
                <a:srgbClr val="00B0F0"/>
              </a:solidFill>
              <a:latin typeface="Arial" panose="020B0604020202020204" pitchFamily="34" charset="0"/>
            </a:endParaRPr>
          </a:p>
          <a:p>
            <a:endParaRPr lang="en-US" sz="1800" dirty="0">
              <a:solidFill>
                <a:srgbClr val="00B0F0"/>
              </a:solidFill>
              <a:latin typeface="Arial" panose="020B0604020202020204" pitchFamily="34" charset="0"/>
            </a:endParaRPr>
          </a:p>
          <a:p>
            <a:endParaRPr lang="en-US" sz="1800" dirty="0">
              <a:solidFill>
                <a:srgbClr val="00B0F0"/>
              </a:solidFill>
              <a:latin typeface="Arial" panose="020B0604020202020204" pitchFamily="34" charset="0"/>
            </a:endParaRPr>
          </a:p>
          <a:p>
            <a:endParaRPr lang="en-US" sz="1800" dirty="0">
              <a:solidFill>
                <a:srgbClr val="00B0F0"/>
              </a:solidFill>
              <a:latin typeface="Arial" panose="020B0604020202020204" pitchFamily="34" charset="0"/>
            </a:endParaRPr>
          </a:p>
          <a:p>
            <a:endParaRPr lang="en-US" sz="1800" dirty="0">
              <a:solidFill>
                <a:srgbClr val="00B0F0"/>
              </a:solidFill>
              <a:latin typeface="Arial" panose="020B0604020202020204" pitchFamily="34" charset="0"/>
            </a:endParaRPr>
          </a:p>
          <a:p>
            <a:endParaRPr lang="en-US" sz="1800" dirty="0">
              <a:solidFill>
                <a:srgbClr val="00B0F0"/>
              </a:solidFill>
              <a:latin typeface="Arial" panose="020B0604020202020204" pitchFamily="34" charset="0"/>
            </a:endParaRPr>
          </a:p>
          <a:p>
            <a:endParaRPr lang="en-US" sz="1800" dirty="0">
              <a:solidFill>
                <a:srgbClr val="00B0F0"/>
              </a:solidFill>
              <a:latin typeface="Arial" panose="020B0604020202020204" pitchFamily="34" charset="0"/>
            </a:endParaRPr>
          </a:p>
          <a:p>
            <a:r>
              <a:rPr lang="en-US" sz="1800" b="1" dirty="0">
                <a:solidFill>
                  <a:srgbClr val="00B0F0"/>
                </a:solidFill>
                <a:latin typeface="Arial" panose="020B0604020202020204" pitchFamily="34" charset="0"/>
              </a:rPr>
              <a:t>A premier Warehousing Agency in India, established during 1957 providing logistics support to the agricultural sector, is one of the biggest public warehouse operators in the country offering logistics services to a diverse group of clients.</a:t>
            </a:r>
            <a:endParaRPr lang="en-US" sz="1800" dirty="0">
              <a:solidFill>
                <a:srgbClr val="00B0F0"/>
              </a:solidFill>
              <a:latin typeface="Arial" panose="020B0604020202020204" pitchFamily="34" charset="0"/>
            </a:endParaRPr>
          </a:p>
          <a:p>
            <a:pPr algn="just"/>
            <a:r>
              <a:rPr lang="en-US" sz="1800" b="1" dirty="0">
                <a:solidFill>
                  <a:srgbClr val="FFFF00"/>
                </a:solidFill>
                <a:latin typeface="Arial" panose="020B0604020202020204" pitchFamily="34" charset="0"/>
              </a:rPr>
              <a:t>CWC is operating 422 Warehouses across the country with a storage capacity of 10.1 million tonnes providing warehousing services for a wide range of products ranging from agricultural produce to sophisticated industrial products.</a:t>
            </a:r>
          </a:p>
          <a:p>
            <a:pPr algn="just"/>
            <a:r>
              <a:rPr lang="en-US" sz="1800" dirty="0">
                <a:solidFill>
                  <a:srgbClr val="00B0F0"/>
                </a:solidFill>
                <a:latin typeface="Arial" panose="020B0604020202020204" pitchFamily="34" charset="0"/>
              </a:rPr>
              <a:t>Warehousing activities of CWC include food grain warehouses, industrial warehousing, custom bonded warehouses, container freight stations, inland clearance depots and air cargo complexes.</a:t>
            </a:r>
          </a:p>
          <a:p>
            <a:pPr algn="just"/>
            <a:r>
              <a:rPr lang="en-US" sz="1800" dirty="0">
                <a:solidFill>
                  <a:srgbClr val="00B0F0"/>
                </a:solidFill>
                <a:latin typeface="Arial" panose="020B0604020202020204" pitchFamily="34" charset="0"/>
              </a:rPr>
              <a:t>Apart from storage and handling, CWC also offers services in the area of clearing &amp; forwarding, handling &amp; transportation, procurement &amp; distribution, disinfestation services, fumigation services and other ancillary activities.</a:t>
            </a:r>
          </a:p>
          <a:p>
            <a:pPr algn="just"/>
            <a:r>
              <a:rPr lang="en-US" sz="1800" dirty="0">
                <a:solidFill>
                  <a:srgbClr val="00B0F0"/>
                </a:solidFill>
                <a:latin typeface="Arial" panose="020B0604020202020204" pitchFamily="34" charset="0"/>
              </a:rPr>
              <a:t>CWC also offers consultancy services/ training for the construction of warehousing infrastructure to different agencies.</a:t>
            </a:r>
            <a:endParaRPr lang="en-US" sz="1800" b="0" i="0" dirty="0">
              <a:solidFill>
                <a:srgbClr val="00B0F0"/>
              </a:solidFill>
              <a:effectLst/>
              <a:latin typeface="Arial" panose="020B0604020202020204" pitchFamily="34" charset="0"/>
            </a:endParaRPr>
          </a:p>
        </p:txBody>
      </p:sp>
      <p:pic>
        <p:nvPicPr>
          <p:cNvPr id="2050" name="Picture 2" descr="Image result for WAREHOUSE IN INDIA">
            <a:extLst>
              <a:ext uri="{FF2B5EF4-FFF2-40B4-BE49-F238E27FC236}">
                <a16:creationId xmlns:a16="http://schemas.microsoft.com/office/drawing/2014/main" id="{C861103F-3F75-48C3-A687-D2A2FE5D357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3852" y="1124744"/>
            <a:ext cx="3456384" cy="187220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FOOD STORAGE WAREHOUSE IN INDIA">
            <a:extLst>
              <a:ext uri="{FF2B5EF4-FFF2-40B4-BE49-F238E27FC236}">
                <a16:creationId xmlns:a16="http://schemas.microsoft.com/office/drawing/2014/main" id="{BE287232-9929-4851-933D-4EF9B44417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8708" y="1124744"/>
            <a:ext cx="2935118" cy="187220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CENTRAL WAREHOUSE CORPORATION LOGO">
            <a:extLst>
              <a:ext uri="{FF2B5EF4-FFF2-40B4-BE49-F238E27FC236}">
                <a16:creationId xmlns:a16="http://schemas.microsoft.com/office/drawing/2014/main" id="{82F11400-5B59-46B2-9869-4DD7FEB9765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0276" y="1124744"/>
            <a:ext cx="3528391" cy="18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109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95B772-7AAA-450C-941A-0D721F7E026D}"/>
              </a:ext>
            </a:extLst>
          </p:cNvPr>
          <p:cNvSpPr/>
          <p:nvPr/>
        </p:nvSpPr>
        <p:spPr>
          <a:xfrm>
            <a:off x="837828" y="260648"/>
            <a:ext cx="6092825" cy="5999591"/>
          </a:xfrm>
          <a:prstGeom prst="rect">
            <a:avLst/>
          </a:prstGeom>
        </p:spPr>
        <p:txBody>
          <a:bodyPr>
            <a:spAutoFit/>
          </a:bodyPr>
          <a:lstStyle/>
          <a:p>
            <a:pPr lvl="0">
              <a:lnSpc>
                <a:spcPct val="90000"/>
              </a:lnSpc>
              <a:spcBef>
                <a:spcPts val="1000"/>
              </a:spcBef>
            </a:pPr>
            <a:r>
              <a:rPr lang="en-IN" b="1" dirty="0">
                <a:solidFill>
                  <a:srgbClr val="00B0F0"/>
                </a:solidFill>
              </a:rPr>
              <a:t>                   </a:t>
            </a:r>
            <a:r>
              <a:rPr lang="en-IN" b="1" u="sng" dirty="0">
                <a:solidFill>
                  <a:srgbClr val="00B0F0"/>
                </a:solidFill>
              </a:rPr>
              <a:t>PROBLEM  SOLUTION</a:t>
            </a:r>
          </a:p>
          <a:p>
            <a:pPr lvl="0">
              <a:lnSpc>
                <a:spcPct val="90000"/>
              </a:lnSpc>
              <a:spcBef>
                <a:spcPts val="1000"/>
              </a:spcBef>
            </a:pPr>
            <a:r>
              <a:rPr lang="en-IN" dirty="0">
                <a:solidFill>
                  <a:srgbClr val="FFFF00"/>
                </a:solidFill>
              </a:rPr>
              <a:t>Here we using Node MCU esp8266 to link between sensor and mobile using wireless communication .Here we are also </a:t>
            </a:r>
            <a:r>
              <a:rPr lang="en-IN" u="sng" dirty="0">
                <a:solidFill>
                  <a:srgbClr val="00B0F0"/>
                </a:solidFill>
              </a:rPr>
              <a:t>using DHT11 (temperature and humidity) , Flame sensor (to detect fire in warehouse) ,Smoke sensor – MQ2 (to detect smoke of the fire ).</a:t>
            </a:r>
            <a:r>
              <a:rPr lang="en-IN" dirty="0">
                <a:solidFill>
                  <a:srgbClr val="FFFF00"/>
                </a:solidFill>
              </a:rPr>
              <a:t> The existing application software used is Blynk which helps to show data collected from DHT 11 sensor to the mobile . Also Blynk helps to send the timely alert about temperature and humidity to the CWC official.</a:t>
            </a:r>
          </a:p>
          <a:p>
            <a:pPr lvl="0">
              <a:lnSpc>
                <a:spcPct val="90000"/>
              </a:lnSpc>
              <a:spcBef>
                <a:spcPts val="1000"/>
              </a:spcBef>
            </a:pPr>
            <a:r>
              <a:rPr lang="en-IN" dirty="0">
                <a:solidFill>
                  <a:srgbClr val="FFFF00"/>
                </a:solidFill>
              </a:rPr>
              <a:t>With the help of Blynk application we also give the information about the fire(if fire sensor detect some response) to local fire station , police station and also to the related CWC official through twitter . </a:t>
            </a:r>
          </a:p>
        </p:txBody>
      </p:sp>
      <p:pic>
        <p:nvPicPr>
          <p:cNvPr id="3074" name="Picture 2" descr="Image result for TWITTER">
            <a:extLst>
              <a:ext uri="{FF2B5EF4-FFF2-40B4-BE49-F238E27FC236}">
                <a16:creationId xmlns:a16="http://schemas.microsoft.com/office/drawing/2014/main" id="{3FC643BA-71BA-4B71-A9A3-8CDF1B175A3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2563" y="287946"/>
            <a:ext cx="1493913" cy="177667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2G LOGO">
            <a:extLst>
              <a:ext uri="{FF2B5EF4-FFF2-40B4-BE49-F238E27FC236}">
                <a16:creationId xmlns:a16="http://schemas.microsoft.com/office/drawing/2014/main" id="{87BF5250-E754-4E7A-A143-21ED1D591C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38828" y="254199"/>
            <a:ext cx="2003525" cy="200352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ANDROID AND IOS LOGO">
            <a:extLst>
              <a:ext uri="{FF2B5EF4-FFF2-40B4-BE49-F238E27FC236}">
                <a16:creationId xmlns:a16="http://schemas.microsoft.com/office/drawing/2014/main" id="{008E95AE-8338-4C5B-B1E3-CB030F074F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2563" y="2478803"/>
            <a:ext cx="4379790" cy="234238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Image result for blynk app">
            <a:extLst>
              <a:ext uri="{FF2B5EF4-FFF2-40B4-BE49-F238E27FC236}">
                <a16:creationId xmlns:a16="http://schemas.microsoft.com/office/drawing/2014/main" id="{7BBCA23D-6C38-4F05-868B-413783BB58F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06592" y="4941168"/>
            <a:ext cx="1758469" cy="1758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1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BF9E2A-E4C7-4018-A4DE-05B82CE16736}"/>
              </a:ext>
            </a:extLst>
          </p:cNvPr>
          <p:cNvPicPr>
            <a:picLocks noChangeAspect="1"/>
          </p:cNvPicPr>
          <p:nvPr/>
        </p:nvPicPr>
        <p:blipFill>
          <a:blip r:embed="rId2"/>
          <a:stretch>
            <a:fillRect/>
          </a:stretch>
        </p:blipFill>
        <p:spPr>
          <a:xfrm>
            <a:off x="837828" y="0"/>
            <a:ext cx="3384376" cy="3140968"/>
          </a:xfrm>
          <a:prstGeom prst="rect">
            <a:avLst/>
          </a:prstGeom>
        </p:spPr>
      </p:pic>
      <p:pic>
        <p:nvPicPr>
          <p:cNvPr id="3076" name="Picture 4" descr="Image result for food crop  rotten in warehouse">
            <a:extLst>
              <a:ext uri="{FF2B5EF4-FFF2-40B4-BE49-F238E27FC236}">
                <a16:creationId xmlns:a16="http://schemas.microsoft.com/office/drawing/2014/main" id="{336AF599-4E14-48A8-B6CA-85B2CA6991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3106" y="28662"/>
            <a:ext cx="3672408" cy="311732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70D7F1E-DA42-499F-B639-0C5C93F8FB5B}"/>
              </a:ext>
            </a:extLst>
          </p:cNvPr>
          <p:cNvSpPr txBox="1"/>
          <p:nvPr/>
        </p:nvSpPr>
        <p:spPr>
          <a:xfrm>
            <a:off x="1413892" y="3429000"/>
            <a:ext cx="9387328" cy="3231654"/>
          </a:xfrm>
          <a:prstGeom prst="rect">
            <a:avLst/>
          </a:prstGeom>
          <a:noFill/>
        </p:spPr>
        <p:txBody>
          <a:bodyPr wrap="square" rtlCol="0">
            <a:spAutoFit/>
          </a:bodyPr>
          <a:lstStyle/>
          <a:p>
            <a:r>
              <a:rPr lang="en-IN" sz="2800" dirty="0">
                <a:solidFill>
                  <a:srgbClr val="00B0F0"/>
                </a:solidFill>
              </a:rPr>
              <a:t>                  </a:t>
            </a:r>
            <a:r>
              <a:rPr lang="en-IN" sz="2800" b="1" u="sng" dirty="0">
                <a:solidFill>
                  <a:srgbClr val="00B0F0"/>
                </a:solidFill>
              </a:rPr>
              <a:t>PROBLEMS ASSOCIATED TO WAREHOUSE</a:t>
            </a:r>
          </a:p>
          <a:p>
            <a:endParaRPr lang="en-IN" sz="2800" b="1" dirty="0">
              <a:solidFill>
                <a:srgbClr val="00B0F0"/>
              </a:solidFill>
            </a:endParaRPr>
          </a:p>
          <a:p>
            <a:pPr marL="514350" indent="-514350">
              <a:buAutoNum type="arabicPeriod"/>
            </a:pPr>
            <a:r>
              <a:rPr lang="en-IN" sz="2800" b="1" u="sng" dirty="0">
                <a:solidFill>
                  <a:srgbClr val="00B0F0"/>
                </a:solidFill>
              </a:rPr>
              <a:t>FIRE </a:t>
            </a:r>
            <a:r>
              <a:rPr lang="en-IN" sz="2800" dirty="0">
                <a:solidFill>
                  <a:srgbClr val="00B0F0"/>
                </a:solidFill>
              </a:rPr>
              <a:t>:   </a:t>
            </a:r>
            <a:r>
              <a:rPr lang="en-IN" dirty="0">
                <a:solidFill>
                  <a:srgbClr val="00B0F0"/>
                </a:solidFill>
              </a:rPr>
              <a:t>DUE TO ELECTRICAL FAULTS  .</a:t>
            </a:r>
          </a:p>
          <a:p>
            <a:r>
              <a:rPr lang="en-IN" dirty="0">
                <a:solidFill>
                  <a:srgbClr val="00B0F0"/>
                </a:solidFill>
              </a:rPr>
              <a:t>                       DUE TO HUMAN ERRORS .</a:t>
            </a:r>
          </a:p>
          <a:p>
            <a:r>
              <a:rPr lang="en-IN" dirty="0">
                <a:solidFill>
                  <a:srgbClr val="00B0F0"/>
                </a:solidFill>
              </a:rPr>
              <a:t>                       DUE TO THE PRESENCE OF FLAMMABLE ITEMS .</a:t>
            </a:r>
          </a:p>
          <a:p>
            <a:endParaRPr lang="en-IN" dirty="0">
              <a:solidFill>
                <a:srgbClr val="00B0F0"/>
              </a:solidFill>
            </a:endParaRPr>
          </a:p>
          <a:p>
            <a:r>
              <a:rPr lang="en-IN" b="1" dirty="0">
                <a:solidFill>
                  <a:srgbClr val="00B0F0"/>
                </a:solidFill>
              </a:rPr>
              <a:t>2.     </a:t>
            </a:r>
            <a:r>
              <a:rPr lang="en-IN" b="1" u="sng" dirty="0">
                <a:solidFill>
                  <a:srgbClr val="00B0F0"/>
                </a:solidFill>
              </a:rPr>
              <a:t>DECAY OF PRODUCT </a:t>
            </a:r>
            <a:r>
              <a:rPr lang="en-IN" dirty="0">
                <a:solidFill>
                  <a:srgbClr val="00B0F0"/>
                </a:solidFill>
              </a:rPr>
              <a:t>: DUE TO EXCESSIVE HUMIDITY IN WAREHOUSE.</a:t>
            </a:r>
            <a:endParaRPr lang="en-IN" b="1" u="sng" dirty="0">
              <a:solidFill>
                <a:srgbClr val="00B0F0"/>
              </a:solidFill>
            </a:endParaRPr>
          </a:p>
          <a:p>
            <a:r>
              <a:rPr lang="en-IN" dirty="0">
                <a:solidFill>
                  <a:srgbClr val="00B0F0"/>
                </a:solidFill>
              </a:rPr>
              <a:t>                                                 DUE TO UNFAVOURABLE TEMP. CHANGES .</a:t>
            </a:r>
          </a:p>
        </p:txBody>
      </p:sp>
      <p:pic>
        <p:nvPicPr>
          <p:cNvPr id="3082" name="Picture 10" descr="Image result for GRAPH OF WASTAGE OF  FOOD CROP IN INDIA">
            <a:extLst>
              <a:ext uri="{FF2B5EF4-FFF2-40B4-BE49-F238E27FC236}">
                <a16:creationId xmlns:a16="http://schemas.microsoft.com/office/drawing/2014/main" id="{25B9FA0E-784C-41C4-B185-738B7A6760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16417" y="28662"/>
            <a:ext cx="3672408" cy="3112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7742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8"/>
            <a:ext cx="10360501" cy="922114"/>
          </a:xfrm>
        </p:spPr>
        <p:txBody>
          <a:bodyPr>
            <a:normAutofit/>
          </a:bodyPr>
          <a:lstStyle/>
          <a:p>
            <a:r>
              <a:rPr lang="en-IN" sz="4800" b="1" dirty="0">
                <a:solidFill>
                  <a:srgbClr val="00B0F0"/>
                </a:solidFill>
              </a:rPr>
              <a:t>              </a:t>
            </a:r>
            <a:r>
              <a:rPr lang="en-IN" sz="4800" b="1" u="sng" dirty="0">
                <a:solidFill>
                  <a:srgbClr val="00B0F0"/>
                </a:solidFill>
              </a:rPr>
              <a:t>CIRCUIT DIAGRAM :</a:t>
            </a:r>
            <a:endParaRPr lang="en-US" sz="4800" dirty="0">
              <a:solidFill>
                <a:srgbClr val="00B0F0"/>
              </a:solidFill>
            </a:endParaRPr>
          </a:p>
        </p:txBody>
      </p:sp>
      <p:pic>
        <p:nvPicPr>
          <p:cNvPr id="4" name="Content Placeholder 3">
            <a:extLst>
              <a:ext uri="{FF2B5EF4-FFF2-40B4-BE49-F238E27FC236}">
                <a16:creationId xmlns:a16="http://schemas.microsoft.com/office/drawing/2014/main" id="{55CE50D6-4284-430C-A0AA-29754A3E66D2}"/>
              </a:ext>
            </a:extLst>
          </p:cNvPr>
          <p:cNvPicPr>
            <a:picLocks noGrp="1" noChangeAspect="1"/>
          </p:cNvPicPr>
          <p:nvPr>
            <p:ph idx="1"/>
          </p:nvPr>
        </p:nvPicPr>
        <p:blipFill>
          <a:blip r:embed="rId2"/>
          <a:stretch>
            <a:fillRect/>
          </a:stretch>
        </p:blipFill>
        <p:spPr>
          <a:xfrm>
            <a:off x="1557908" y="1484784"/>
            <a:ext cx="8878357" cy="4968552"/>
          </a:xfrm>
          <a:prstGeom prst="rect">
            <a:avLst/>
          </a:prstGeom>
        </p:spPr>
      </p:pic>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AF4702-DA61-4DC1-ACC1-72DF5CAEE678}"/>
              </a:ext>
            </a:extLst>
          </p:cNvPr>
          <p:cNvSpPr/>
          <p:nvPr/>
        </p:nvSpPr>
        <p:spPr>
          <a:xfrm>
            <a:off x="4294212" y="337989"/>
            <a:ext cx="6092825" cy="1077218"/>
          </a:xfrm>
          <a:prstGeom prst="rect">
            <a:avLst/>
          </a:prstGeom>
        </p:spPr>
        <p:txBody>
          <a:bodyPr>
            <a:spAutoFit/>
          </a:bodyPr>
          <a:lstStyle/>
          <a:p>
            <a:r>
              <a:rPr lang="en-US" sz="3200" b="1" i="1" dirty="0">
                <a:ln w="0"/>
                <a:effectLst>
                  <a:outerShdw blurRad="38100" dist="19050" dir="2700000" algn="tl" rotWithShape="0">
                    <a:schemeClr val="dk1">
                      <a:alpha val="40000"/>
                    </a:schemeClr>
                  </a:outerShdw>
                </a:effectLst>
              </a:rPr>
              <a:t> </a:t>
            </a:r>
            <a:r>
              <a:rPr lang="en-US" sz="3200" b="1" u="sng" dirty="0">
                <a:ln w="0"/>
                <a:solidFill>
                  <a:srgbClr val="00B0F0"/>
                </a:solidFill>
                <a:effectLst>
                  <a:outerShdw blurRad="38100" dist="19050" dir="2700000" algn="tl" rotWithShape="0">
                    <a:schemeClr val="dk1">
                      <a:alpha val="40000"/>
                    </a:schemeClr>
                  </a:outerShdw>
                </a:effectLst>
              </a:rPr>
              <a:t>HARDWARE USED:</a:t>
            </a:r>
            <a:br>
              <a:rPr lang="en-US" sz="3200" dirty="0">
                <a:ln w="0"/>
                <a:solidFill>
                  <a:srgbClr val="00B0F0"/>
                </a:solidFill>
                <a:effectLst>
                  <a:outerShdw blurRad="38100" dist="19050" dir="2700000" algn="tl" rotWithShape="0">
                    <a:schemeClr val="dk1">
                      <a:alpha val="40000"/>
                    </a:schemeClr>
                  </a:outerShdw>
                </a:effectLst>
              </a:rPr>
            </a:br>
            <a:endParaRPr lang="en-IN" sz="3200" dirty="0"/>
          </a:p>
        </p:txBody>
      </p:sp>
      <p:sp>
        <p:nvSpPr>
          <p:cNvPr id="3" name="Rectangle 2">
            <a:extLst>
              <a:ext uri="{FF2B5EF4-FFF2-40B4-BE49-F238E27FC236}">
                <a16:creationId xmlns:a16="http://schemas.microsoft.com/office/drawing/2014/main" id="{7F23FF25-0F09-4998-9AF4-2480069BB848}"/>
              </a:ext>
            </a:extLst>
          </p:cNvPr>
          <p:cNvSpPr/>
          <p:nvPr/>
        </p:nvSpPr>
        <p:spPr>
          <a:xfrm>
            <a:off x="765820" y="1196752"/>
            <a:ext cx="10657184" cy="4832092"/>
          </a:xfrm>
          <a:prstGeom prst="rect">
            <a:avLst/>
          </a:prstGeom>
        </p:spPr>
        <p:txBody>
          <a:bodyPr wrap="square">
            <a:spAutoFit/>
          </a:bodyPr>
          <a:lstStyle/>
          <a:p>
            <a:pPr marL="342900" indent="-342900">
              <a:buFont typeface="+mj-lt"/>
              <a:buAutoNum type="arabicPeriod"/>
            </a:pPr>
            <a:r>
              <a:rPr lang="en-IN" sz="2800" b="1" dirty="0">
                <a:solidFill>
                  <a:srgbClr val="00B0F0"/>
                </a:solidFill>
              </a:rPr>
              <a:t>NODE MCU 1.0V</a:t>
            </a:r>
          </a:p>
          <a:p>
            <a:pPr marL="342900" indent="-342900">
              <a:buFont typeface="+mj-lt"/>
              <a:buAutoNum type="arabicPeriod"/>
            </a:pPr>
            <a:endParaRPr lang="en-IN" sz="2800" b="1" dirty="0">
              <a:solidFill>
                <a:srgbClr val="00B0F0"/>
              </a:solidFill>
            </a:endParaRPr>
          </a:p>
          <a:p>
            <a:pPr marL="342900" indent="-342900">
              <a:buFont typeface="+mj-lt"/>
              <a:buAutoNum type="arabicPeriod"/>
            </a:pPr>
            <a:r>
              <a:rPr lang="en-IN" sz="2800" b="1" dirty="0">
                <a:solidFill>
                  <a:srgbClr val="00B0F0"/>
                </a:solidFill>
              </a:rPr>
              <a:t>BREADBOARD</a:t>
            </a:r>
          </a:p>
          <a:p>
            <a:pPr marL="342900" indent="-342900">
              <a:buFont typeface="+mj-lt"/>
              <a:buAutoNum type="arabicPeriod"/>
            </a:pPr>
            <a:endParaRPr lang="en-IN" sz="2800" b="1" dirty="0">
              <a:solidFill>
                <a:srgbClr val="00B0F0"/>
              </a:solidFill>
            </a:endParaRPr>
          </a:p>
          <a:p>
            <a:pPr marL="342900" indent="-342900">
              <a:buFont typeface="+mj-lt"/>
              <a:buAutoNum type="arabicPeriod"/>
            </a:pPr>
            <a:r>
              <a:rPr lang="en-IN" sz="2800" b="1" dirty="0">
                <a:solidFill>
                  <a:srgbClr val="00B0F0"/>
                </a:solidFill>
              </a:rPr>
              <a:t>DHT11</a:t>
            </a:r>
          </a:p>
          <a:p>
            <a:pPr marL="342900" indent="-342900">
              <a:buFont typeface="+mj-lt"/>
              <a:buAutoNum type="arabicPeriod"/>
            </a:pPr>
            <a:endParaRPr lang="en-IN" sz="2800" b="1" dirty="0">
              <a:solidFill>
                <a:srgbClr val="00B0F0"/>
              </a:solidFill>
            </a:endParaRPr>
          </a:p>
          <a:p>
            <a:pPr marL="342900" indent="-342900">
              <a:buFont typeface="+mj-lt"/>
              <a:buAutoNum type="arabicPeriod"/>
            </a:pPr>
            <a:r>
              <a:rPr lang="en-IN" sz="2800" b="1" dirty="0">
                <a:solidFill>
                  <a:srgbClr val="00B0F0"/>
                </a:solidFill>
              </a:rPr>
              <a:t>FLAME SENSOR</a:t>
            </a:r>
          </a:p>
          <a:p>
            <a:pPr marL="342900" indent="-342900">
              <a:buFont typeface="+mj-lt"/>
              <a:buAutoNum type="arabicPeriod"/>
            </a:pPr>
            <a:endParaRPr lang="en-IN" sz="2800" b="1" dirty="0">
              <a:solidFill>
                <a:srgbClr val="00B0F0"/>
              </a:solidFill>
            </a:endParaRPr>
          </a:p>
          <a:p>
            <a:pPr marL="342900" indent="-342900">
              <a:buFont typeface="+mj-lt"/>
              <a:buAutoNum type="arabicPeriod"/>
            </a:pPr>
            <a:r>
              <a:rPr lang="en-IN" sz="2800" b="1" dirty="0">
                <a:solidFill>
                  <a:srgbClr val="00B0F0"/>
                </a:solidFill>
              </a:rPr>
              <a:t>SMOKE SENSOR</a:t>
            </a:r>
          </a:p>
          <a:p>
            <a:pPr marL="342900" indent="-342900">
              <a:buFont typeface="+mj-lt"/>
              <a:buAutoNum type="arabicPeriod"/>
            </a:pPr>
            <a:endParaRPr lang="en-IN" sz="2800" b="1" dirty="0">
              <a:solidFill>
                <a:srgbClr val="00B0F0"/>
              </a:solidFill>
            </a:endParaRPr>
          </a:p>
          <a:p>
            <a:pPr marL="342900" indent="-342900">
              <a:buFont typeface="+mj-lt"/>
              <a:buAutoNum type="arabicPeriod"/>
            </a:pPr>
            <a:r>
              <a:rPr lang="en-IN" sz="2800" b="1" dirty="0">
                <a:solidFill>
                  <a:srgbClr val="00B0F0"/>
                </a:solidFill>
              </a:rPr>
              <a:t>WIRES</a:t>
            </a:r>
          </a:p>
        </p:txBody>
      </p:sp>
      <p:pic>
        <p:nvPicPr>
          <p:cNvPr id="2050" name="Picture 2" descr="Image result for dht11">
            <a:extLst>
              <a:ext uri="{FF2B5EF4-FFF2-40B4-BE49-F238E27FC236}">
                <a16:creationId xmlns:a16="http://schemas.microsoft.com/office/drawing/2014/main" id="{0B881249-F066-4A2B-A0BD-918684D3F88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8640" y="2920957"/>
            <a:ext cx="1556793" cy="155679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nodemcu 1.0">
            <a:extLst>
              <a:ext uri="{FF2B5EF4-FFF2-40B4-BE49-F238E27FC236}">
                <a16:creationId xmlns:a16="http://schemas.microsoft.com/office/drawing/2014/main" id="{ADD8F9AE-CA67-42C5-9B44-6216F958A8C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26489" y="861179"/>
            <a:ext cx="2372379" cy="172420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BREADBOARD">
            <a:extLst>
              <a:ext uri="{FF2B5EF4-FFF2-40B4-BE49-F238E27FC236}">
                <a16:creationId xmlns:a16="http://schemas.microsoft.com/office/drawing/2014/main" id="{411A2980-57CD-4622-BCA5-BC1199D9B9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0271" y="1723281"/>
            <a:ext cx="2165226" cy="15257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FLAME SENSOR">
            <a:extLst>
              <a:ext uri="{FF2B5EF4-FFF2-40B4-BE49-F238E27FC236}">
                <a16:creationId xmlns:a16="http://schemas.microsoft.com/office/drawing/2014/main" id="{3B166136-1D63-4E85-9165-2E843764C1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0396" y="3284984"/>
            <a:ext cx="2957313" cy="160286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SMOKE SENSOR">
            <a:extLst>
              <a:ext uri="{FF2B5EF4-FFF2-40B4-BE49-F238E27FC236}">
                <a16:creationId xmlns:a16="http://schemas.microsoft.com/office/drawing/2014/main" id="{B3141B0B-AE7A-4A0A-8FF2-D07D5863EED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7305" y="4589685"/>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8CD8AF1-F183-4F84-B3EC-71C4E8F92BA2}"/>
              </a:ext>
            </a:extLst>
          </p:cNvPr>
          <p:cNvSpPr/>
          <p:nvPr/>
        </p:nvSpPr>
        <p:spPr>
          <a:xfrm>
            <a:off x="333772" y="6273225"/>
            <a:ext cx="2304256" cy="553998"/>
          </a:xfrm>
          <a:prstGeom prst="rect">
            <a:avLst/>
          </a:prstGeom>
        </p:spPr>
        <p:txBody>
          <a:bodyPr wrap="square">
            <a:spAutoFit/>
          </a:bodyPr>
          <a:lstStyle/>
          <a:p>
            <a:r>
              <a:rPr lang="en-IN" sz="3000" b="1" dirty="0">
                <a:solidFill>
                  <a:srgbClr val="00B0F0"/>
                </a:solidFill>
              </a:rPr>
              <a:t>     7. RELAY</a:t>
            </a:r>
          </a:p>
        </p:txBody>
      </p:sp>
    </p:spTree>
    <p:extLst>
      <p:ext uri="{BB962C8B-B14F-4D97-AF65-F5344CB8AC3E}">
        <p14:creationId xmlns:p14="http://schemas.microsoft.com/office/powerpoint/2010/main" val="79040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E0BC39-3EB8-4BBA-BDB4-10A505A494EB}"/>
              </a:ext>
            </a:extLst>
          </p:cNvPr>
          <p:cNvSpPr/>
          <p:nvPr/>
        </p:nvSpPr>
        <p:spPr>
          <a:xfrm>
            <a:off x="4006180" y="404664"/>
            <a:ext cx="3684791" cy="646331"/>
          </a:xfrm>
          <a:prstGeom prst="rect">
            <a:avLst/>
          </a:prstGeom>
        </p:spPr>
        <p:txBody>
          <a:bodyPr wrap="none">
            <a:spAutoFit/>
          </a:bodyPr>
          <a:lstStyle/>
          <a:p>
            <a:r>
              <a:rPr lang="en-IN" sz="3600" b="1" u="sng" dirty="0">
                <a:solidFill>
                  <a:srgbClr val="00B0F0"/>
                </a:solidFill>
              </a:rPr>
              <a:t>SOFTWARE USED</a:t>
            </a:r>
            <a:r>
              <a:rPr lang="en-IN" sz="3600" dirty="0">
                <a:solidFill>
                  <a:srgbClr val="00B0F0"/>
                </a:solidFill>
              </a:rPr>
              <a:t>: </a:t>
            </a:r>
          </a:p>
        </p:txBody>
      </p:sp>
      <p:sp>
        <p:nvSpPr>
          <p:cNvPr id="3" name="Rectangle 2">
            <a:extLst>
              <a:ext uri="{FF2B5EF4-FFF2-40B4-BE49-F238E27FC236}">
                <a16:creationId xmlns:a16="http://schemas.microsoft.com/office/drawing/2014/main" id="{3A162CF6-D4C9-4EC0-859D-21811C217FC7}"/>
              </a:ext>
            </a:extLst>
          </p:cNvPr>
          <p:cNvSpPr/>
          <p:nvPr/>
        </p:nvSpPr>
        <p:spPr>
          <a:xfrm>
            <a:off x="1773932" y="1340768"/>
            <a:ext cx="3026791" cy="584775"/>
          </a:xfrm>
          <a:prstGeom prst="rect">
            <a:avLst/>
          </a:prstGeom>
        </p:spPr>
        <p:txBody>
          <a:bodyPr wrap="none">
            <a:spAutoFit/>
          </a:bodyPr>
          <a:lstStyle/>
          <a:p>
            <a:pPr marL="514350" indent="-514350">
              <a:buFont typeface="+mj-lt"/>
              <a:buAutoNum type="arabicPeriod"/>
            </a:pPr>
            <a:r>
              <a:rPr lang="en-IN" sz="3200" b="1" dirty="0">
                <a:solidFill>
                  <a:srgbClr val="00B0F0"/>
                </a:solidFill>
              </a:rPr>
              <a:t>ARDUINO IDE</a:t>
            </a:r>
          </a:p>
        </p:txBody>
      </p:sp>
      <p:sp>
        <p:nvSpPr>
          <p:cNvPr id="4" name="Rectangle 3">
            <a:extLst>
              <a:ext uri="{FF2B5EF4-FFF2-40B4-BE49-F238E27FC236}">
                <a16:creationId xmlns:a16="http://schemas.microsoft.com/office/drawing/2014/main" id="{C632C132-1CAE-49A7-8844-50C42C58433C}"/>
              </a:ext>
            </a:extLst>
          </p:cNvPr>
          <p:cNvSpPr/>
          <p:nvPr/>
        </p:nvSpPr>
        <p:spPr>
          <a:xfrm>
            <a:off x="1845940" y="3501008"/>
            <a:ext cx="2541850" cy="584775"/>
          </a:xfrm>
          <a:prstGeom prst="rect">
            <a:avLst/>
          </a:prstGeom>
        </p:spPr>
        <p:txBody>
          <a:bodyPr wrap="none">
            <a:spAutoFit/>
          </a:bodyPr>
          <a:lstStyle/>
          <a:p>
            <a:r>
              <a:rPr lang="en-IN" sz="3200" b="1" dirty="0">
                <a:solidFill>
                  <a:srgbClr val="00B0F0"/>
                </a:solidFill>
              </a:rPr>
              <a:t>2.  BLYNK APP</a:t>
            </a:r>
          </a:p>
        </p:txBody>
      </p:sp>
      <p:pic>
        <p:nvPicPr>
          <p:cNvPr id="6150" name="Picture 6" descr="Image result for arduino ide logo">
            <a:extLst>
              <a:ext uri="{FF2B5EF4-FFF2-40B4-BE49-F238E27FC236}">
                <a16:creationId xmlns:a16="http://schemas.microsoft.com/office/drawing/2014/main" id="{F030A63A-B210-486F-B2A6-B48CF8F05E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0971" y="1047944"/>
            <a:ext cx="3720814" cy="253222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Image result for blynk app">
            <a:extLst>
              <a:ext uri="{FF2B5EF4-FFF2-40B4-BE49-F238E27FC236}">
                <a16:creationId xmlns:a16="http://schemas.microsoft.com/office/drawing/2014/main" id="{25840083-381F-46C9-8EE5-AA81C86175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4612" y="3829188"/>
            <a:ext cx="2870449" cy="2870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87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88AAA3-7781-4C64-8E8A-CAE66AA8EF65}"/>
              </a:ext>
            </a:extLst>
          </p:cNvPr>
          <p:cNvSpPr/>
          <p:nvPr/>
        </p:nvSpPr>
        <p:spPr>
          <a:xfrm>
            <a:off x="4294212" y="116632"/>
            <a:ext cx="2940549" cy="646331"/>
          </a:xfrm>
          <a:prstGeom prst="rect">
            <a:avLst/>
          </a:prstGeom>
        </p:spPr>
        <p:txBody>
          <a:bodyPr wrap="none">
            <a:spAutoFit/>
          </a:bodyPr>
          <a:lstStyle/>
          <a:p>
            <a:r>
              <a:rPr lang="en-IN" sz="3600" b="1" dirty="0">
                <a:solidFill>
                  <a:srgbClr val="00B0F0"/>
                </a:solidFill>
                <a:latin typeface="Calibri" panose="020F0502020204030204" pitchFamily="34" charset="0"/>
              </a:rPr>
              <a:t>   </a:t>
            </a:r>
            <a:r>
              <a:rPr lang="en-IN" sz="3600" b="1" u="sng" dirty="0">
                <a:solidFill>
                  <a:srgbClr val="00B0F0"/>
                </a:solidFill>
                <a:latin typeface="Calibri" panose="020F0502020204030204" pitchFamily="34" charset="0"/>
              </a:rPr>
              <a:t>USED CASES</a:t>
            </a:r>
            <a:r>
              <a:rPr lang="en-IN" sz="3600" u="sng" dirty="0">
                <a:solidFill>
                  <a:srgbClr val="00B0F0"/>
                </a:solidFill>
                <a:latin typeface="Calibri" panose="020F0502020204030204" pitchFamily="34" charset="0"/>
              </a:rPr>
              <a:t>:</a:t>
            </a:r>
          </a:p>
        </p:txBody>
      </p:sp>
      <p:pic>
        <p:nvPicPr>
          <p:cNvPr id="3" name="Picture 2">
            <a:extLst>
              <a:ext uri="{FF2B5EF4-FFF2-40B4-BE49-F238E27FC236}">
                <a16:creationId xmlns:a16="http://schemas.microsoft.com/office/drawing/2014/main" id="{62F0A900-7E33-4AAE-8B5A-E3E7F2D3E78A}"/>
              </a:ext>
            </a:extLst>
          </p:cNvPr>
          <p:cNvPicPr>
            <a:picLocks noChangeAspect="1"/>
          </p:cNvPicPr>
          <p:nvPr/>
        </p:nvPicPr>
        <p:blipFill rotWithShape="1">
          <a:blip r:embed="rId2"/>
          <a:srcRect r="834" b="5539"/>
          <a:stretch/>
        </p:blipFill>
        <p:spPr>
          <a:xfrm>
            <a:off x="1053852" y="908720"/>
            <a:ext cx="10297144" cy="5749609"/>
          </a:xfrm>
          <a:prstGeom prst="rect">
            <a:avLst/>
          </a:prstGeom>
        </p:spPr>
      </p:pic>
    </p:spTree>
    <p:extLst>
      <p:ext uri="{BB962C8B-B14F-4D97-AF65-F5344CB8AC3E}">
        <p14:creationId xmlns:p14="http://schemas.microsoft.com/office/powerpoint/2010/main" val="1829118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C9AFC-785D-45B6-92FB-64709046F3CD}"/>
              </a:ext>
            </a:extLst>
          </p:cNvPr>
          <p:cNvSpPr>
            <a:spLocks noGrp="1"/>
          </p:cNvSpPr>
          <p:nvPr>
            <p:ph type="title"/>
          </p:nvPr>
        </p:nvSpPr>
        <p:spPr/>
        <p:txBody>
          <a:bodyPr/>
          <a:lstStyle/>
          <a:p>
            <a:r>
              <a:rPr lang="en-IN" b="1" u="sng" dirty="0">
                <a:solidFill>
                  <a:srgbClr val="00B0F0"/>
                </a:solidFill>
              </a:rPr>
              <a:t>DEPENDENCIES AND SHOW STOPPERS OF THE PROGRAM</a:t>
            </a:r>
          </a:p>
        </p:txBody>
      </p:sp>
      <p:sp>
        <p:nvSpPr>
          <p:cNvPr id="3" name="Content Placeholder 2">
            <a:extLst>
              <a:ext uri="{FF2B5EF4-FFF2-40B4-BE49-F238E27FC236}">
                <a16:creationId xmlns:a16="http://schemas.microsoft.com/office/drawing/2014/main" id="{1C5E5C53-597B-4926-9EDB-4BC887401B7F}"/>
              </a:ext>
            </a:extLst>
          </p:cNvPr>
          <p:cNvSpPr>
            <a:spLocks noGrp="1"/>
          </p:cNvSpPr>
          <p:nvPr>
            <p:ph sz="half" idx="1"/>
          </p:nvPr>
        </p:nvSpPr>
        <p:spPr>
          <a:xfrm>
            <a:off x="405780" y="1706880"/>
            <a:ext cx="5078677" cy="4465320"/>
          </a:xfrm>
        </p:spPr>
        <p:txBody>
          <a:bodyPr/>
          <a:lstStyle/>
          <a:p>
            <a:pPr marL="0" indent="0">
              <a:buNone/>
            </a:pPr>
            <a:r>
              <a:rPr lang="en-IN" dirty="0"/>
              <a:t>        </a:t>
            </a:r>
            <a:r>
              <a:rPr lang="en-IN" b="1" u="sng" dirty="0">
                <a:solidFill>
                  <a:srgbClr val="00B0F0"/>
                </a:solidFill>
              </a:rPr>
              <a:t>DEPENDENCIES</a:t>
            </a:r>
          </a:p>
          <a:p>
            <a:pPr marL="0" indent="0">
              <a:buNone/>
            </a:pPr>
            <a:endParaRPr lang="en-IN" b="1" u="sng" dirty="0">
              <a:solidFill>
                <a:srgbClr val="00B0F0"/>
              </a:solidFill>
            </a:endParaRPr>
          </a:p>
        </p:txBody>
      </p:sp>
      <p:sp>
        <p:nvSpPr>
          <p:cNvPr id="4" name="Content Placeholder 3">
            <a:extLst>
              <a:ext uri="{FF2B5EF4-FFF2-40B4-BE49-F238E27FC236}">
                <a16:creationId xmlns:a16="http://schemas.microsoft.com/office/drawing/2014/main" id="{5891BA49-B85D-4231-851F-4896F1BDFED4}"/>
              </a:ext>
            </a:extLst>
          </p:cNvPr>
          <p:cNvSpPr>
            <a:spLocks noGrp="1"/>
          </p:cNvSpPr>
          <p:nvPr>
            <p:ph sz="half" idx="2"/>
          </p:nvPr>
        </p:nvSpPr>
        <p:spPr>
          <a:xfrm>
            <a:off x="6704369" y="1706880"/>
            <a:ext cx="4875015" cy="4314408"/>
          </a:xfrm>
        </p:spPr>
        <p:txBody>
          <a:bodyPr/>
          <a:lstStyle/>
          <a:p>
            <a:pPr marL="0" indent="0">
              <a:buNone/>
            </a:pPr>
            <a:r>
              <a:rPr lang="en-IN" dirty="0"/>
              <a:t>          </a:t>
            </a:r>
            <a:r>
              <a:rPr lang="en-IN" b="1" u="sng" dirty="0">
                <a:solidFill>
                  <a:srgbClr val="00B0F0"/>
                </a:solidFill>
              </a:rPr>
              <a:t>SHOW STOPPERS</a:t>
            </a:r>
          </a:p>
          <a:p>
            <a:pPr marL="0" indent="0">
              <a:buNone/>
            </a:pPr>
            <a:endParaRPr lang="en-IN" b="1" u="sng" dirty="0">
              <a:solidFill>
                <a:srgbClr val="00B0F0"/>
              </a:solidFill>
            </a:endParaRPr>
          </a:p>
          <a:p>
            <a:pPr marL="0" indent="0">
              <a:buNone/>
            </a:pPr>
            <a:r>
              <a:rPr lang="en-US" b="1" u="sng" dirty="0">
                <a:solidFill>
                  <a:srgbClr val="00B0F0"/>
                </a:solidFill>
              </a:rPr>
              <a:t>Timely Alerts and Automatic</a:t>
            </a:r>
          </a:p>
          <a:p>
            <a:pPr marL="0" indent="0">
              <a:buNone/>
            </a:pPr>
            <a:r>
              <a:rPr lang="en-US" b="1" u="sng" dirty="0">
                <a:solidFill>
                  <a:srgbClr val="00B0F0"/>
                </a:solidFill>
              </a:rPr>
              <a:t>Temperature Regulation</a:t>
            </a:r>
            <a:endParaRPr lang="en-IN" b="1" u="sng" dirty="0">
              <a:solidFill>
                <a:srgbClr val="00B0F0"/>
              </a:solidFill>
            </a:endParaRPr>
          </a:p>
        </p:txBody>
      </p:sp>
      <p:sp>
        <p:nvSpPr>
          <p:cNvPr id="5" name="Rectangle 4">
            <a:extLst>
              <a:ext uri="{FF2B5EF4-FFF2-40B4-BE49-F238E27FC236}">
                <a16:creationId xmlns:a16="http://schemas.microsoft.com/office/drawing/2014/main" id="{99619AF3-6BCA-4EC4-8C3F-F3FEFCE21075}"/>
              </a:ext>
            </a:extLst>
          </p:cNvPr>
          <p:cNvSpPr/>
          <p:nvPr/>
        </p:nvSpPr>
        <p:spPr>
          <a:xfrm>
            <a:off x="837828" y="2600712"/>
            <a:ext cx="4646629" cy="3108543"/>
          </a:xfrm>
          <a:prstGeom prst="rect">
            <a:avLst/>
          </a:prstGeom>
        </p:spPr>
        <p:txBody>
          <a:bodyPr wrap="square">
            <a:spAutoFit/>
          </a:bodyPr>
          <a:lstStyle/>
          <a:p>
            <a:pPr marL="457200" indent="-457200">
              <a:buFont typeface="+mj-lt"/>
              <a:buAutoNum type="arabicPeriod"/>
            </a:pPr>
            <a:r>
              <a:rPr lang="en-IN" sz="2800" b="1" dirty="0">
                <a:solidFill>
                  <a:srgbClr val="00B0F0"/>
                </a:solidFill>
              </a:rPr>
              <a:t>Twitter account</a:t>
            </a:r>
          </a:p>
          <a:p>
            <a:pPr marL="457200" indent="-457200">
              <a:buFont typeface="+mj-lt"/>
              <a:buAutoNum type="arabicPeriod"/>
            </a:pPr>
            <a:endParaRPr lang="en-IN" sz="2800" b="1" dirty="0">
              <a:solidFill>
                <a:srgbClr val="00B0F0"/>
              </a:solidFill>
            </a:endParaRPr>
          </a:p>
          <a:p>
            <a:pPr marL="457200" indent="-457200">
              <a:buFont typeface="+mj-lt"/>
              <a:buAutoNum type="arabicPeriod"/>
            </a:pPr>
            <a:r>
              <a:rPr lang="en-IN" sz="2800" b="1" dirty="0">
                <a:solidFill>
                  <a:srgbClr val="00B0F0"/>
                </a:solidFill>
              </a:rPr>
              <a:t>Smartphone with Blynk App</a:t>
            </a:r>
          </a:p>
          <a:p>
            <a:pPr marL="457200" indent="-457200">
              <a:buFont typeface="+mj-lt"/>
              <a:buAutoNum type="arabicPeriod"/>
            </a:pPr>
            <a:endParaRPr lang="en-IN" sz="2800" b="1" dirty="0">
              <a:solidFill>
                <a:srgbClr val="00B0F0"/>
              </a:solidFill>
            </a:endParaRPr>
          </a:p>
          <a:p>
            <a:pPr marL="457200" indent="-457200">
              <a:buFont typeface="+mj-lt"/>
              <a:buAutoNum type="arabicPeriod"/>
            </a:pPr>
            <a:r>
              <a:rPr lang="en-IN" sz="2800" b="1" dirty="0">
                <a:solidFill>
                  <a:srgbClr val="00B0F0"/>
                </a:solidFill>
              </a:rPr>
              <a:t>Internet connection(minimum 2G)</a:t>
            </a:r>
          </a:p>
        </p:txBody>
      </p:sp>
    </p:spTree>
    <p:extLst>
      <p:ext uri="{BB962C8B-B14F-4D97-AF65-F5344CB8AC3E}">
        <p14:creationId xmlns:p14="http://schemas.microsoft.com/office/powerpoint/2010/main" val="3001206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http://www.w3.org/XML/1998/namespace"/>
    <ds:schemaRef ds:uri="http://schemas.microsoft.com/office/infopath/2007/PartnerControls"/>
    <ds:schemaRef ds:uri="http://schemas.microsoft.com/office/2006/documentManagement/types"/>
    <ds:schemaRef ds:uri="4873beb7-5857-4685-be1f-d57550cc96cc"/>
    <ds:schemaRef ds:uri="http://purl.org/dc/terms/"/>
    <ds:schemaRef ds:uri="http://purl.org/dc/elements/1.1/"/>
    <ds:schemaRef ds:uri="http://schemas.openxmlformats.org/package/2006/metadata/core-properti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239</TotalTime>
  <Words>565</Words>
  <Application>Microsoft Office PowerPoint</Application>
  <PresentationFormat>Custom</PresentationFormat>
  <Paragraphs>61</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Tech 16x9</vt:lpstr>
      <vt:lpstr>                    TOPIC</vt:lpstr>
      <vt:lpstr>PowerPoint Presentation</vt:lpstr>
      <vt:lpstr>PowerPoint Presentation</vt:lpstr>
      <vt:lpstr>PowerPoint Presentation</vt:lpstr>
      <vt:lpstr>              CIRCUIT DIAGRAM :</vt:lpstr>
      <vt:lpstr>PowerPoint Presentation</vt:lpstr>
      <vt:lpstr>PowerPoint Presentation</vt:lpstr>
      <vt:lpstr>PowerPoint Presentation</vt:lpstr>
      <vt:lpstr>DEPENDENCIES AND SHOW STOPPERS OF THE PROGRAM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dc:title>
  <dc:creator>AMIT SISODIA</dc:creator>
  <cp:lastModifiedBy>Dhruv</cp:lastModifiedBy>
  <cp:revision>19</cp:revision>
  <dcterms:created xsi:type="dcterms:W3CDTF">2020-02-06T15:03:34Z</dcterms:created>
  <dcterms:modified xsi:type="dcterms:W3CDTF">2020-03-13T16:43:58Z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