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858000" cy="9144000"/>
  <p:embeddedFontLst>
    <p:embeddedFont>
      <p:font typeface="Merriweather Sans"/>
      <p:regular r:id="rId32"/>
      <p:bold r:id="rId33"/>
      <p:italic r:id="rId34"/>
      <p:boldItalic r:id="rId35"/>
    </p:embeddedFont>
    <p:embeddedFont>
      <p:font typeface="Tahoma"/>
      <p:regular r:id="rId36"/>
      <p:bold r:id="rId37"/>
    </p:embeddedFont>
    <p:embeddedFont>
      <p:font typeface="Arial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erriweatherSans-bold.fntdata"/><Relationship Id="rId10" Type="http://schemas.openxmlformats.org/officeDocument/2006/relationships/slide" Target="slides/slide3.xml"/><Relationship Id="rId32" Type="http://schemas.openxmlformats.org/officeDocument/2006/relationships/font" Target="fonts/MerriweatherSans-regular.fntdata"/><Relationship Id="rId13" Type="http://schemas.openxmlformats.org/officeDocument/2006/relationships/slide" Target="slides/slide6.xml"/><Relationship Id="rId35" Type="http://schemas.openxmlformats.org/officeDocument/2006/relationships/font" Target="fonts/MerriweatherSans-boldItalic.fntdata"/><Relationship Id="rId12" Type="http://schemas.openxmlformats.org/officeDocument/2006/relationships/slide" Target="slides/slide5.xml"/><Relationship Id="rId34" Type="http://schemas.openxmlformats.org/officeDocument/2006/relationships/font" Target="fonts/MerriweatherSans-italic.fntdata"/><Relationship Id="rId15" Type="http://schemas.openxmlformats.org/officeDocument/2006/relationships/slide" Target="slides/slide8.xml"/><Relationship Id="rId37" Type="http://schemas.openxmlformats.org/officeDocument/2006/relationships/font" Target="fonts/Tahoma-bold.fntdata"/><Relationship Id="rId14" Type="http://schemas.openxmlformats.org/officeDocument/2006/relationships/slide" Target="slides/slide7.xml"/><Relationship Id="rId36" Type="http://schemas.openxmlformats.org/officeDocument/2006/relationships/font" Target="fonts/Tahoma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ArialBlack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1371600"/>
            <a:ext cx="8001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209800" y="4000500"/>
            <a:ext cx="6400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" lvl="0" marL="4127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1600200" y="0"/>
            <a:ext cx="754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 rot="5400000">
            <a:off x="5083175" y="2071688"/>
            <a:ext cx="6132513" cy="1989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 rot="5400000">
            <a:off x="1026319" y="156369"/>
            <a:ext cx="6132513" cy="5819775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1600200" y="0"/>
            <a:ext cx="754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1600200" y="0"/>
            <a:ext cx="754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 rot="5400000">
            <a:off x="4867275" y="3114675"/>
            <a:ext cx="54864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 rot="5400000">
            <a:off x="790575" y="1190625"/>
            <a:ext cx="54864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600200" y="0"/>
            <a:ext cx="754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ctr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474662" y="307975"/>
            <a:ext cx="7772400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476250" y="1735137"/>
            <a:ext cx="7772400" cy="5122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 rot="5400000">
            <a:off x="4002087" y="2611438"/>
            <a:ext cx="65500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 rot="5400000">
            <a:off x="38894" y="743744"/>
            <a:ext cx="6550025" cy="5678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7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474662" y="307975"/>
            <a:ext cx="7772400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 rot="5400000">
            <a:off x="1801019" y="410368"/>
            <a:ext cx="5122862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8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275" lvl="0" marL="4127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9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275" lvl="0" marL="4127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474662" y="307975"/>
            <a:ext cx="7772400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609600" y="1371600"/>
            <a:ext cx="8001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 rot="5400000">
            <a:off x="3981450" y="2228850"/>
            <a:ext cx="28575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3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>
            <a:off x="474662" y="307975"/>
            <a:ext cx="7772400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4"/>
          <p:cNvSpPr txBox="1"/>
          <p:nvPr>
            <p:ph idx="1" type="body"/>
          </p:nvPr>
        </p:nvSpPr>
        <p:spPr>
          <a:xfrm>
            <a:off x="476250" y="1735138"/>
            <a:ext cx="3810000" cy="5122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4"/>
          <p:cNvSpPr txBox="1"/>
          <p:nvPr>
            <p:ph idx="2" type="body"/>
          </p:nvPr>
        </p:nvSpPr>
        <p:spPr>
          <a:xfrm>
            <a:off x="4438650" y="1735138"/>
            <a:ext cx="3810000" cy="5122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" lvl="0" marL="4127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5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6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/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688" lvl="0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38"/>
          <p:cNvSpPr txBox="1"/>
          <p:nvPr>
            <p:ph idx="1" type="body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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Google Shape;145;p38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/>
          <p:nvPr>
            <p:ph type="title"/>
          </p:nvPr>
        </p:nvSpPr>
        <p:spPr>
          <a:xfrm rot="5400000">
            <a:off x="4248150" y="2647950"/>
            <a:ext cx="6477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688" lvl="0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8" name="Google Shape;148;p39"/>
          <p:cNvSpPr txBox="1"/>
          <p:nvPr>
            <p:ph idx="1" type="body"/>
          </p:nvPr>
        </p:nvSpPr>
        <p:spPr>
          <a:xfrm rot="5400000">
            <a:off x="285750" y="781050"/>
            <a:ext cx="64770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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/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688" lvl="0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2" name="Google Shape;152;p40"/>
          <p:cNvSpPr txBox="1"/>
          <p:nvPr>
            <p:ph idx="1" type="body"/>
          </p:nvPr>
        </p:nvSpPr>
        <p:spPr>
          <a:xfrm rot="5400000">
            <a:off x="2133600" y="533400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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3" name="Google Shape;153;p40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Google Shape;156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7" name="Google Shape;157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1" name="Google Shape;161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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2" name="Google Shape;162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Google Shape;163;p42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275" lvl="0" marL="4127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688" lvl="0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8" name="Google Shape;168;p44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688" lvl="0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1" name="Google Shape;171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Google Shape;172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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3" name="Google Shape;173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4" name="Google Shape;174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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/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688" lvl="0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8" name="Google Shape;178;p46"/>
          <p:cNvSpPr txBox="1"/>
          <p:nvPr>
            <p:ph idx="1" type="body"/>
          </p:nvPr>
        </p:nvSpPr>
        <p:spPr>
          <a:xfrm>
            <a:off x="685800" y="1981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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9" name="Google Shape;179;p46"/>
          <p:cNvSpPr txBox="1"/>
          <p:nvPr>
            <p:ph idx="2" type="body"/>
          </p:nvPr>
        </p:nvSpPr>
        <p:spPr>
          <a:xfrm>
            <a:off x="4648200" y="1981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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0" name="Google Shape;180;p46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3" name="Google Shape;183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4" name="Google Shape;184;p47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688" lvl="0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7" name="Google Shape;187;p4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Google Shape;188;p48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275" lvl="0" marL="4127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9600" y="1371600"/>
            <a:ext cx="8001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None/>
              <a:defRPr b="1" i="0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None/>
              <a:defRPr b="1" i="0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09600" y="1371600"/>
            <a:ext cx="8001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2209800" y="4000500"/>
            <a:ext cx="31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5486400" y="4000500"/>
            <a:ext cx="31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209800" y="4000500"/>
            <a:ext cx="6400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r">
              <a:spcBef>
                <a:spcPts val="70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1371600"/>
            <a:ext cx="8001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600200" y="0"/>
            <a:ext cx="754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9688" lvl="0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688" lvl="1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9688" lvl="2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9688" lvl="3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9688" lvl="4" marL="396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587" lvl="5" marL="4968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587" lvl="6" marL="9540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587" lvl="7" marL="14112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588" lvl="8" marL="18684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FFCF01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E4A8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474662" y="307975"/>
            <a:ext cx="7772400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" lvl="0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" lvl="1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" lvl="2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" lvl="3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" lvl="4" marL="412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" lvl="5" marL="4984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" lvl="6" marL="9556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" lvl="7" marL="14128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" lvl="8" marL="187007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476250" y="1735137"/>
            <a:ext cx="7772400" cy="5122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/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688" lvl="0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88" lvl="1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88" lvl="2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9688" lvl="3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9688" lvl="4" marL="396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87" lvl="5" marL="4968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87" lvl="6" marL="9540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87" lvl="7" marL="14112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88" lvl="8" marL="186848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0" name="Google Shape;140;p37"/>
          <p:cNvSpPr txBox="1"/>
          <p:nvPr>
            <p:ph idx="1" type="body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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1" name="Google Shape;141;p37"/>
          <p:cNvSpPr txBox="1"/>
          <p:nvPr>
            <p:ph idx="12" type="sldNum"/>
          </p:nvPr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3.jpg"/><Relationship Id="rId5" Type="http://schemas.openxmlformats.org/officeDocument/2006/relationships/image" Target="../media/image17.jpg"/><Relationship Id="rId6" Type="http://schemas.openxmlformats.org/officeDocument/2006/relationships/image" Target="../media/image21.jpg"/><Relationship Id="rId7" Type="http://schemas.openxmlformats.org/officeDocument/2006/relationships/image" Target="../media/image25.jpg"/><Relationship Id="rId8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/>
        </p:nvSpPr>
        <p:spPr>
          <a:xfrm>
            <a:off x="981075" y="1600200"/>
            <a:ext cx="8162925" cy="224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9"/>
          <p:cNvSpPr txBox="1"/>
          <p:nvPr/>
        </p:nvSpPr>
        <p:spPr>
          <a:xfrm>
            <a:off x="0" y="1666875"/>
            <a:ext cx="9144000" cy="2112962"/>
          </a:xfrm>
          <a:prstGeom prst="rect">
            <a:avLst/>
          </a:prstGeom>
          <a:solidFill>
            <a:srgbClr val="1347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49"/>
          <p:cNvSpPr txBox="1"/>
          <p:nvPr/>
        </p:nvSpPr>
        <p:spPr>
          <a:xfrm>
            <a:off x="1676400" y="2286000"/>
            <a:ext cx="7480300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Presentation Title Goes Here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…presentation subtitle.</a:t>
            </a:r>
            <a:r>
              <a:rPr b="0" i="0" lang="en-US" sz="2800" u="none">
                <a:solidFill>
                  <a:srgbClr val="0066CC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sp>
        <p:nvSpPr>
          <p:cNvPr id="196" name="Google Shape;196;p49"/>
          <p:cNvSpPr txBox="1"/>
          <p:nvPr/>
        </p:nvSpPr>
        <p:spPr>
          <a:xfrm>
            <a:off x="0" y="1600200"/>
            <a:ext cx="9144000" cy="224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0" y="1666875"/>
            <a:ext cx="9144000" cy="2112962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49"/>
          <p:cNvSpPr txBox="1"/>
          <p:nvPr>
            <p:ph type="title"/>
          </p:nvPr>
        </p:nvSpPr>
        <p:spPr>
          <a:xfrm>
            <a:off x="609600" y="1257300"/>
            <a:ext cx="8001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Management and 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Bar-code Implementation</a:t>
            </a:r>
            <a:endParaRPr/>
          </a:p>
        </p:txBody>
      </p:sp>
      <p:pic>
        <p:nvPicPr>
          <p:cNvPr id="199" name="Google Shape;19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038600"/>
            <a:ext cx="4191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9"/>
          <p:cNvSpPr txBox="1"/>
          <p:nvPr/>
        </p:nvSpPr>
        <p:spPr>
          <a:xfrm>
            <a:off x="5181600" y="4495800"/>
            <a:ext cx="3962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Er.Rajbir Singh Cheema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(H.O.D of IT)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Harminder kaur(100470825389)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Navdeep kaur(100470825404)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8"/>
          <p:cNvPicPr preferRelativeResize="0"/>
          <p:nvPr/>
        </p:nvPicPr>
        <p:blipFill rotWithShape="1">
          <a:blip r:embed="rId3">
            <a:alphaModFix/>
          </a:blip>
          <a:srcRect b="0" l="0" r="0" t="969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8"/>
          <p:cNvSpPr txBox="1"/>
          <p:nvPr/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58"/>
          <p:cNvSpPr txBox="1"/>
          <p:nvPr>
            <p:ph type="title"/>
          </p:nvPr>
        </p:nvSpPr>
        <p:spPr>
          <a:xfrm>
            <a:off x="474662" y="307975"/>
            <a:ext cx="7772400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Inventory Management Problems </a:t>
            </a:r>
            <a:endParaRPr/>
          </a:p>
        </p:txBody>
      </p:sp>
      <p:sp>
        <p:nvSpPr>
          <p:cNvPr id="295" name="Google Shape;295;p58"/>
          <p:cNvSpPr txBox="1"/>
          <p:nvPr/>
        </p:nvSpPr>
        <p:spPr>
          <a:xfrm>
            <a:off x="711200" y="2921000"/>
            <a:ext cx="84963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1275" wrap="square" tIns="0">
            <a:noAutofit/>
          </a:bodyPr>
          <a:lstStyle/>
          <a:p>
            <a:pPr indent="-3175" lvl="0" marL="4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Entry Required</a:t>
            </a:r>
            <a:endParaRPr/>
          </a:p>
          <a:p>
            <a:pPr indent="-3175" lvl="0" marL="4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 consuming</a:t>
            </a:r>
            <a:endParaRPr/>
          </a:p>
          <a:p>
            <a:pPr indent="-3175" lvl="0" marL="4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location track</a:t>
            </a:r>
            <a:endParaRPr/>
          </a:p>
          <a:p>
            <a:pPr indent="-3175" lvl="0" marL="4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easy to search Information</a:t>
            </a:r>
            <a:endParaRPr/>
          </a:p>
          <a:p>
            <a:pPr indent="-3175" lvl="0" marL="4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/>
        </p:nvSpPr>
        <p:spPr>
          <a:xfrm>
            <a:off x="457200" y="121920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59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59"/>
          <p:cNvSpPr txBox="1"/>
          <p:nvPr/>
        </p:nvSpPr>
        <p:spPr>
          <a:xfrm>
            <a:off x="762000" y="1600200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59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59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59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59"/>
          <p:cNvSpPr txBox="1"/>
          <p:nvPr>
            <p:ph type="title"/>
          </p:nvPr>
        </p:nvSpPr>
        <p:spPr>
          <a:xfrm>
            <a:off x="1066800" y="0"/>
            <a:ext cx="7848600" cy="13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39675" wrap="square" tIns="5080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Tahoma"/>
              <a:buNone/>
            </a:pPr>
            <a: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Unique Feature</a:t>
            </a:r>
            <a:endParaRPr/>
          </a:p>
        </p:txBody>
      </p:sp>
      <p:sp>
        <p:nvSpPr>
          <p:cNvPr id="307" name="Google Shape;307;p59"/>
          <p:cNvSpPr txBox="1"/>
          <p:nvPr>
            <p:ph idx="1" type="body"/>
          </p:nvPr>
        </p:nvSpPr>
        <p:spPr>
          <a:xfrm>
            <a:off x="1143000" y="1981200"/>
            <a:ext cx="7477125" cy="3878262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50800" lIns="50800" spcFirstLastPara="1" rIns="39675" wrap="square" tIns="50800">
            <a:noAutofit/>
          </a:bodyPr>
          <a:lstStyle/>
          <a:p>
            <a:pPr indent="-222566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Universal Bar Code - Bar code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printed on a label that has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about the item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which it is attached</a:t>
            </a:r>
            <a:endParaRPr/>
          </a:p>
        </p:txBody>
      </p:sp>
      <p:grpSp>
        <p:nvGrpSpPr>
          <p:cNvPr id="308" name="Google Shape;308;p59"/>
          <p:cNvGrpSpPr/>
          <p:nvPr/>
        </p:nvGrpSpPr>
        <p:grpSpPr>
          <a:xfrm>
            <a:off x="5867400" y="4699000"/>
            <a:ext cx="2701925" cy="1203325"/>
            <a:chOff x="0" y="0"/>
            <a:chExt cx="2700337" cy="1203325"/>
          </a:xfrm>
        </p:grpSpPr>
        <p:grpSp>
          <p:nvGrpSpPr>
            <p:cNvPr id="309" name="Google Shape;309;p59"/>
            <p:cNvGrpSpPr/>
            <p:nvPr/>
          </p:nvGrpSpPr>
          <p:grpSpPr>
            <a:xfrm>
              <a:off x="360362" y="0"/>
              <a:ext cx="317500" cy="1100137"/>
              <a:chOff x="0" y="0"/>
              <a:chExt cx="315912" cy="1100137"/>
            </a:xfrm>
          </p:grpSpPr>
          <p:cxnSp>
            <p:nvCxnSpPr>
              <p:cNvPr id="310" name="Google Shape;310;p59"/>
              <p:cNvCxnSpPr/>
              <p:nvPr/>
            </p:nvCxnSpPr>
            <p:spPr>
              <a:xfrm>
                <a:off x="0" y="0"/>
                <a:ext cx="1587" cy="110013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59"/>
              <p:cNvCxnSpPr/>
              <p:nvPr/>
            </p:nvCxnSpPr>
            <p:spPr>
              <a:xfrm>
                <a:off x="42862" y="0"/>
                <a:ext cx="1587" cy="110013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59"/>
              <p:cNvCxnSpPr/>
              <p:nvPr/>
            </p:nvCxnSpPr>
            <p:spPr>
              <a:xfrm>
                <a:off x="155575" y="22225"/>
                <a:ext cx="1587" cy="105410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59"/>
              <p:cNvCxnSpPr/>
              <p:nvPr/>
            </p:nvCxnSpPr>
            <p:spPr>
              <a:xfrm>
                <a:off x="247650" y="0"/>
                <a:ext cx="1587" cy="110013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59"/>
              <p:cNvCxnSpPr/>
              <p:nvPr/>
            </p:nvCxnSpPr>
            <p:spPr>
              <a:xfrm>
                <a:off x="314325" y="6350"/>
                <a:ext cx="1587" cy="108585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15" name="Google Shape;315;p59"/>
            <p:cNvGrpSpPr/>
            <p:nvPr/>
          </p:nvGrpSpPr>
          <p:grpSpPr>
            <a:xfrm>
              <a:off x="787400" y="0"/>
              <a:ext cx="766762" cy="882650"/>
              <a:chOff x="0" y="0"/>
              <a:chExt cx="765175" cy="882650"/>
            </a:xfrm>
          </p:grpSpPr>
          <p:cxnSp>
            <p:nvCxnSpPr>
              <p:cNvPr id="316" name="Google Shape;316;p59"/>
              <p:cNvCxnSpPr/>
              <p:nvPr/>
            </p:nvCxnSpPr>
            <p:spPr>
              <a:xfrm>
                <a:off x="0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59"/>
              <p:cNvCxnSpPr/>
              <p:nvPr/>
            </p:nvCxnSpPr>
            <p:spPr>
              <a:xfrm>
                <a:off x="66675" y="22225"/>
                <a:ext cx="1587" cy="836612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59"/>
              <p:cNvCxnSpPr/>
              <p:nvPr/>
            </p:nvCxnSpPr>
            <p:spPr>
              <a:xfrm>
                <a:off x="177800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59"/>
              <p:cNvCxnSpPr/>
              <p:nvPr/>
            </p:nvCxnSpPr>
            <p:spPr>
              <a:xfrm>
                <a:off x="247650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59"/>
              <p:cNvCxnSpPr/>
              <p:nvPr/>
            </p:nvCxnSpPr>
            <p:spPr>
              <a:xfrm>
                <a:off x="358775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59"/>
              <p:cNvCxnSpPr/>
              <p:nvPr/>
            </p:nvCxnSpPr>
            <p:spPr>
              <a:xfrm>
                <a:off x="425450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59"/>
              <p:cNvGrpSpPr/>
              <p:nvPr/>
            </p:nvGrpSpPr>
            <p:grpSpPr>
              <a:xfrm>
                <a:off x="584200" y="0"/>
                <a:ext cx="180975" cy="882650"/>
                <a:chOff x="0" y="0"/>
                <a:chExt cx="179387" cy="882650"/>
              </a:xfrm>
            </p:grpSpPr>
            <p:cxnSp>
              <p:nvCxnSpPr>
                <p:cNvPr id="323" name="Google Shape;323;p59"/>
                <p:cNvCxnSpPr/>
                <p:nvPr/>
              </p:nvCxnSpPr>
              <p:spPr>
                <a:xfrm>
                  <a:off x="0" y="22225"/>
                  <a:ext cx="1587" cy="83661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59"/>
                <p:cNvCxnSpPr/>
                <p:nvPr/>
              </p:nvCxnSpPr>
              <p:spPr>
                <a:xfrm>
                  <a:off x="111125" y="0"/>
                  <a:ext cx="1587" cy="8826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59"/>
                <p:cNvCxnSpPr/>
                <p:nvPr/>
              </p:nvCxnSpPr>
              <p:spPr>
                <a:xfrm>
                  <a:off x="177800" y="0"/>
                  <a:ext cx="1587" cy="8826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26" name="Google Shape;326;p59"/>
            <p:cNvCxnSpPr/>
            <p:nvPr/>
          </p:nvCxnSpPr>
          <p:spPr>
            <a:xfrm>
              <a:off x="2520950" y="0"/>
              <a:ext cx="1587" cy="11001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59"/>
            <p:cNvCxnSpPr/>
            <p:nvPr/>
          </p:nvCxnSpPr>
          <p:spPr>
            <a:xfrm>
              <a:off x="2451100" y="22225"/>
              <a:ext cx="1587" cy="10541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59"/>
            <p:cNvCxnSpPr/>
            <p:nvPr/>
          </p:nvCxnSpPr>
          <p:spPr>
            <a:xfrm>
              <a:off x="1641475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59"/>
            <p:cNvCxnSpPr/>
            <p:nvPr/>
          </p:nvCxnSpPr>
          <p:spPr>
            <a:xfrm>
              <a:off x="1709737" y="22225"/>
              <a:ext cx="1587" cy="836612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59"/>
            <p:cNvCxnSpPr/>
            <p:nvPr/>
          </p:nvCxnSpPr>
          <p:spPr>
            <a:xfrm>
              <a:off x="1822450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59"/>
            <p:cNvCxnSpPr/>
            <p:nvPr/>
          </p:nvCxnSpPr>
          <p:spPr>
            <a:xfrm>
              <a:off x="1889125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59"/>
            <p:cNvCxnSpPr/>
            <p:nvPr/>
          </p:nvCxnSpPr>
          <p:spPr>
            <a:xfrm>
              <a:off x="2001837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59"/>
            <p:cNvCxnSpPr/>
            <p:nvPr/>
          </p:nvCxnSpPr>
          <p:spPr>
            <a:xfrm>
              <a:off x="2070100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59"/>
            <p:cNvCxnSpPr/>
            <p:nvPr/>
          </p:nvCxnSpPr>
          <p:spPr>
            <a:xfrm>
              <a:off x="2227262" y="22225"/>
              <a:ext cx="1587" cy="836612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59"/>
            <p:cNvCxnSpPr/>
            <p:nvPr/>
          </p:nvCxnSpPr>
          <p:spPr>
            <a:xfrm>
              <a:off x="2339975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6" name="Google Shape;336;p59"/>
            <p:cNvSpPr txBox="1"/>
            <p:nvPr/>
          </p:nvSpPr>
          <p:spPr>
            <a:xfrm>
              <a:off x="0" y="338137"/>
              <a:ext cx="2984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9675" wrap="square" tIns="0">
              <a:noAutofit/>
            </a:bodyPr>
            <a:lstStyle/>
            <a:p>
              <a:pPr indent="-1587" lvl="0" marL="396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0</a:t>
              </a:r>
              <a:endParaRPr/>
            </a:p>
          </p:txBody>
        </p:sp>
        <p:sp>
          <p:nvSpPr>
            <p:cNvPr id="337" name="Google Shape;337;p59"/>
            <p:cNvSpPr txBox="1"/>
            <p:nvPr/>
          </p:nvSpPr>
          <p:spPr>
            <a:xfrm>
              <a:off x="623887" y="885825"/>
              <a:ext cx="1955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9675" wrap="square" tIns="0">
              <a:noAutofit/>
            </a:bodyPr>
            <a:lstStyle/>
            <a:p>
              <a:pPr indent="-1587" lvl="0" marL="396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214800  232087768</a:t>
              </a:r>
              <a:endParaRPr/>
            </a:p>
          </p:txBody>
        </p:sp>
        <p:cxnSp>
          <p:nvCxnSpPr>
            <p:cNvPr id="338" name="Google Shape;338;p59"/>
            <p:cNvCxnSpPr/>
            <p:nvPr/>
          </p:nvCxnSpPr>
          <p:spPr>
            <a:xfrm>
              <a:off x="2587625" y="0"/>
              <a:ext cx="1587" cy="11001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59"/>
            <p:cNvCxnSpPr/>
            <p:nvPr/>
          </p:nvCxnSpPr>
          <p:spPr>
            <a:xfrm>
              <a:off x="2698750" y="0"/>
              <a:ext cx="1587" cy="11001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 txBox="1"/>
          <p:nvPr/>
        </p:nvSpPr>
        <p:spPr>
          <a:xfrm>
            <a:off x="457200" y="121920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60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60"/>
          <p:cNvSpPr txBox="1"/>
          <p:nvPr/>
        </p:nvSpPr>
        <p:spPr>
          <a:xfrm>
            <a:off x="762000" y="1600200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60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60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60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60"/>
          <p:cNvSpPr txBox="1"/>
          <p:nvPr>
            <p:ph type="title"/>
          </p:nvPr>
        </p:nvSpPr>
        <p:spPr>
          <a:xfrm>
            <a:off x="1066800" y="0"/>
            <a:ext cx="7848600" cy="13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39675" wrap="square" tIns="5080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Tahoma"/>
              <a:buNone/>
            </a:pPr>
            <a: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Unique Feature</a:t>
            </a:r>
            <a:endParaRPr/>
          </a:p>
        </p:txBody>
      </p:sp>
      <p:sp>
        <p:nvSpPr>
          <p:cNvPr id="351" name="Google Shape;351;p60"/>
          <p:cNvSpPr txBox="1"/>
          <p:nvPr>
            <p:ph idx="1" type="body"/>
          </p:nvPr>
        </p:nvSpPr>
        <p:spPr>
          <a:xfrm>
            <a:off x="1143000" y="1981200"/>
            <a:ext cx="7477125" cy="3878262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50800" lIns="50800" spcFirstLastPara="1" rIns="39675" wrap="square" tIns="50800">
            <a:noAutofit/>
          </a:bodyPr>
          <a:lstStyle/>
          <a:p>
            <a:pPr indent="-222566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time information entry is required. Then for any operation we have to just scan </a:t>
            </a:r>
            <a:endParaRPr/>
          </a:p>
        </p:txBody>
      </p:sp>
      <p:grpSp>
        <p:nvGrpSpPr>
          <p:cNvPr id="352" name="Google Shape;352;p60"/>
          <p:cNvGrpSpPr/>
          <p:nvPr/>
        </p:nvGrpSpPr>
        <p:grpSpPr>
          <a:xfrm>
            <a:off x="5867400" y="4699000"/>
            <a:ext cx="2701925" cy="1203325"/>
            <a:chOff x="0" y="0"/>
            <a:chExt cx="2700337" cy="1203325"/>
          </a:xfrm>
        </p:grpSpPr>
        <p:grpSp>
          <p:nvGrpSpPr>
            <p:cNvPr id="353" name="Google Shape;353;p60"/>
            <p:cNvGrpSpPr/>
            <p:nvPr/>
          </p:nvGrpSpPr>
          <p:grpSpPr>
            <a:xfrm>
              <a:off x="360362" y="0"/>
              <a:ext cx="317500" cy="1100137"/>
              <a:chOff x="0" y="0"/>
              <a:chExt cx="315912" cy="1100137"/>
            </a:xfrm>
          </p:grpSpPr>
          <p:cxnSp>
            <p:nvCxnSpPr>
              <p:cNvPr id="354" name="Google Shape;354;p60"/>
              <p:cNvCxnSpPr/>
              <p:nvPr/>
            </p:nvCxnSpPr>
            <p:spPr>
              <a:xfrm>
                <a:off x="0" y="0"/>
                <a:ext cx="1587" cy="110013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60"/>
              <p:cNvCxnSpPr/>
              <p:nvPr/>
            </p:nvCxnSpPr>
            <p:spPr>
              <a:xfrm>
                <a:off x="42862" y="0"/>
                <a:ext cx="1587" cy="110013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60"/>
              <p:cNvCxnSpPr/>
              <p:nvPr/>
            </p:nvCxnSpPr>
            <p:spPr>
              <a:xfrm>
                <a:off x="155575" y="22225"/>
                <a:ext cx="1587" cy="105410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60"/>
              <p:cNvCxnSpPr/>
              <p:nvPr/>
            </p:nvCxnSpPr>
            <p:spPr>
              <a:xfrm>
                <a:off x="247650" y="0"/>
                <a:ext cx="1587" cy="110013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60"/>
              <p:cNvCxnSpPr/>
              <p:nvPr/>
            </p:nvCxnSpPr>
            <p:spPr>
              <a:xfrm>
                <a:off x="314325" y="6350"/>
                <a:ext cx="1587" cy="108585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9" name="Google Shape;359;p60"/>
            <p:cNvGrpSpPr/>
            <p:nvPr/>
          </p:nvGrpSpPr>
          <p:grpSpPr>
            <a:xfrm>
              <a:off x="787400" y="0"/>
              <a:ext cx="766762" cy="882650"/>
              <a:chOff x="0" y="0"/>
              <a:chExt cx="765175" cy="882650"/>
            </a:xfrm>
          </p:grpSpPr>
          <p:cxnSp>
            <p:nvCxnSpPr>
              <p:cNvPr id="360" name="Google Shape;360;p60"/>
              <p:cNvCxnSpPr/>
              <p:nvPr/>
            </p:nvCxnSpPr>
            <p:spPr>
              <a:xfrm>
                <a:off x="0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60"/>
              <p:cNvCxnSpPr/>
              <p:nvPr/>
            </p:nvCxnSpPr>
            <p:spPr>
              <a:xfrm>
                <a:off x="66675" y="22225"/>
                <a:ext cx="1587" cy="836612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60"/>
              <p:cNvCxnSpPr/>
              <p:nvPr/>
            </p:nvCxnSpPr>
            <p:spPr>
              <a:xfrm>
                <a:off x="177800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60"/>
              <p:cNvCxnSpPr/>
              <p:nvPr/>
            </p:nvCxnSpPr>
            <p:spPr>
              <a:xfrm>
                <a:off x="247650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60"/>
              <p:cNvCxnSpPr/>
              <p:nvPr/>
            </p:nvCxnSpPr>
            <p:spPr>
              <a:xfrm>
                <a:off x="358775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60"/>
              <p:cNvCxnSpPr/>
              <p:nvPr/>
            </p:nvCxnSpPr>
            <p:spPr>
              <a:xfrm>
                <a:off x="425450" y="0"/>
                <a:ext cx="1587" cy="8826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6" name="Google Shape;366;p60"/>
              <p:cNvGrpSpPr/>
              <p:nvPr/>
            </p:nvGrpSpPr>
            <p:grpSpPr>
              <a:xfrm>
                <a:off x="584200" y="0"/>
                <a:ext cx="180975" cy="882650"/>
                <a:chOff x="0" y="0"/>
                <a:chExt cx="179387" cy="882650"/>
              </a:xfrm>
            </p:grpSpPr>
            <p:cxnSp>
              <p:nvCxnSpPr>
                <p:cNvPr id="367" name="Google Shape;367;p60"/>
                <p:cNvCxnSpPr/>
                <p:nvPr/>
              </p:nvCxnSpPr>
              <p:spPr>
                <a:xfrm>
                  <a:off x="0" y="22225"/>
                  <a:ext cx="1587" cy="836612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8" name="Google Shape;368;p60"/>
                <p:cNvCxnSpPr/>
                <p:nvPr/>
              </p:nvCxnSpPr>
              <p:spPr>
                <a:xfrm>
                  <a:off x="111125" y="0"/>
                  <a:ext cx="1587" cy="8826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9" name="Google Shape;369;p60"/>
                <p:cNvCxnSpPr/>
                <p:nvPr/>
              </p:nvCxnSpPr>
              <p:spPr>
                <a:xfrm>
                  <a:off x="177800" y="0"/>
                  <a:ext cx="1587" cy="8826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70" name="Google Shape;370;p60"/>
            <p:cNvCxnSpPr/>
            <p:nvPr/>
          </p:nvCxnSpPr>
          <p:spPr>
            <a:xfrm>
              <a:off x="2520950" y="0"/>
              <a:ext cx="1587" cy="11001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60"/>
            <p:cNvCxnSpPr/>
            <p:nvPr/>
          </p:nvCxnSpPr>
          <p:spPr>
            <a:xfrm>
              <a:off x="2451100" y="22225"/>
              <a:ext cx="1587" cy="10541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60"/>
            <p:cNvCxnSpPr/>
            <p:nvPr/>
          </p:nvCxnSpPr>
          <p:spPr>
            <a:xfrm>
              <a:off x="1641475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60"/>
            <p:cNvCxnSpPr/>
            <p:nvPr/>
          </p:nvCxnSpPr>
          <p:spPr>
            <a:xfrm>
              <a:off x="1709737" y="22225"/>
              <a:ext cx="1587" cy="836612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60"/>
            <p:cNvCxnSpPr/>
            <p:nvPr/>
          </p:nvCxnSpPr>
          <p:spPr>
            <a:xfrm>
              <a:off x="1822450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60"/>
            <p:cNvCxnSpPr/>
            <p:nvPr/>
          </p:nvCxnSpPr>
          <p:spPr>
            <a:xfrm>
              <a:off x="1889125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60"/>
            <p:cNvCxnSpPr/>
            <p:nvPr/>
          </p:nvCxnSpPr>
          <p:spPr>
            <a:xfrm>
              <a:off x="2001837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60"/>
            <p:cNvCxnSpPr/>
            <p:nvPr/>
          </p:nvCxnSpPr>
          <p:spPr>
            <a:xfrm>
              <a:off x="2070100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60"/>
            <p:cNvCxnSpPr/>
            <p:nvPr/>
          </p:nvCxnSpPr>
          <p:spPr>
            <a:xfrm>
              <a:off x="2227262" y="22225"/>
              <a:ext cx="1587" cy="836612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60"/>
            <p:cNvCxnSpPr/>
            <p:nvPr/>
          </p:nvCxnSpPr>
          <p:spPr>
            <a:xfrm>
              <a:off x="2339975" y="0"/>
              <a:ext cx="1587" cy="882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0" name="Google Shape;380;p60"/>
            <p:cNvSpPr txBox="1"/>
            <p:nvPr/>
          </p:nvSpPr>
          <p:spPr>
            <a:xfrm>
              <a:off x="0" y="338137"/>
              <a:ext cx="2984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9675" wrap="square" tIns="0">
              <a:noAutofit/>
            </a:bodyPr>
            <a:lstStyle/>
            <a:p>
              <a:pPr indent="-1587" lvl="0" marL="396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0</a:t>
              </a:r>
              <a:endParaRPr/>
            </a:p>
          </p:txBody>
        </p:sp>
        <p:sp>
          <p:nvSpPr>
            <p:cNvPr id="381" name="Google Shape;381;p60"/>
            <p:cNvSpPr txBox="1"/>
            <p:nvPr/>
          </p:nvSpPr>
          <p:spPr>
            <a:xfrm>
              <a:off x="623887" y="885825"/>
              <a:ext cx="1955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9675" wrap="square" tIns="0">
              <a:noAutofit/>
            </a:bodyPr>
            <a:lstStyle/>
            <a:p>
              <a:pPr indent="-1587" lvl="0" marL="396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214800  232087768</a:t>
              </a:r>
              <a:endParaRPr/>
            </a:p>
          </p:txBody>
        </p:sp>
        <p:cxnSp>
          <p:nvCxnSpPr>
            <p:cNvPr id="382" name="Google Shape;382;p60"/>
            <p:cNvCxnSpPr/>
            <p:nvPr/>
          </p:nvCxnSpPr>
          <p:spPr>
            <a:xfrm>
              <a:off x="2587625" y="0"/>
              <a:ext cx="1587" cy="11001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60"/>
            <p:cNvCxnSpPr/>
            <p:nvPr/>
          </p:nvCxnSpPr>
          <p:spPr>
            <a:xfrm>
              <a:off x="2698750" y="0"/>
              <a:ext cx="1587" cy="11001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/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61"/>
          <p:cNvSpPr txBox="1"/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-1587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Barcode basics:</a:t>
            </a:r>
            <a:b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barcodes</a:t>
            </a:r>
            <a:endParaRPr/>
          </a:p>
        </p:txBody>
      </p:sp>
      <p:sp>
        <p:nvSpPr>
          <p:cNvPr id="390" name="Google Shape;390;p61"/>
          <p:cNvSpPr txBox="1"/>
          <p:nvPr>
            <p:ph idx="1" type="body"/>
          </p:nvPr>
        </p:nvSpPr>
        <p:spPr>
          <a:xfrm>
            <a:off x="685800" y="1981200"/>
            <a:ext cx="2743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4487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 barcode</a:t>
            </a:r>
            <a:endParaRPr/>
          </a:p>
          <a:p>
            <a:pPr indent="-287337" lvl="1" marL="782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UPC</a:t>
            </a:r>
            <a:endParaRPr/>
          </a:p>
          <a:p>
            <a:pPr indent="-287337" lvl="1" marL="782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39</a:t>
            </a:r>
            <a:endParaRPr/>
          </a:p>
          <a:p>
            <a:pPr indent="-287337" lvl="1" marL="782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128</a:t>
            </a:r>
            <a:endParaRPr/>
          </a:p>
          <a:p>
            <a:pPr indent="-287337" lvl="1" marL="782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barcode</a:t>
            </a:r>
            <a:endParaRPr/>
          </a:p>
          <a:p>
            <a:pPr indent="-287337" lvl="1" marL="782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 417</a:t>
            </a:r>
            <a:endParaRPr/>
          </a:p>
          <a:p>
            <a:pPr indent="-287337" lvl="1" marL="782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MaxiCode</a:t>
            </a:r>
            <a:endParaRPr/>
          </a:p>
          <a:p>
            <a:pPr indent="-287337" lvl="1" marL="782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/>
          </a:p>
        </p:txBody>
      </p:sp>
      <p:pic>
        <p:nvPicPr>
          <p:cNvPr id="391" name="Google Shape;39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4648200"/>
            <a:ext cx="32543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1828800"/>
            <a:ext cx="22860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1000" y="1828800"/>
            <a:ext cx="17145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05200" y="4724400"/>
            <a:ext cx="14478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8400" y="32004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/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2075" wrap="square" tIns="50800">
            <a:noAutofit/>
          </a:bodyPr>
          <a:lstStyle/>
          <a:p>
            <a:pPr indent="-1587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 laser scanner works</a:t>
            </a:r>
            <a:endParaRPr/>
          </a:p>
        </p:txBody>
      </p:sp>
      <p:pic>
        <p:nvPicPr>
          <p:cNvPr id="403" name="Google Shape;40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905000"/>
            <a:ext cx="2133600" cy="3525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62"/>
          <p:cNvCxnSpPr/>
          <p:nvPr/>
        </p:nvCxnSpPr>
        <p:spPr>
          <a:xfrm>
            <a:off x="6080125" y="4852987"/>
            <a:ext cx="0" cy="8620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05" name="Google Shape;405;p62"/>
          <p:cNvGrpSpPr/>
          <p:nvPr/>
        </p:nvGrpSpPr>
        <p:grpSpPr>
          <a:xfrm>
            <a:off x="5168900" y="5707062"/>
            <a:ext cx="1731962" cy="693737"/>
            <a:chOff x="0" y="0"/>
            <a:chExt cx="1731962" cy="693737"/>
          </a:xfrm>
        </p:grpSpPr>
        <p:sp>
          <p:nvSpPr>
            <p:cNvPr id="406" name="Google Shape;406;p62"/>
            <p:cNvSpPr txBox="1"/>
            <p:nvPr/>
          </p:nvSpPr>
          <p:spPr>
            <a:xfrm>
              <a:off x="0" y="0"/>
              <a:ext cx="1731962" cy="693737"/>
            </a:xfrm>
            <a:prstGeom prst="rect">
              <a:avLst/>
            </a:prstGeom>
            <a:noFill/>
            <a:ln cap="flat" cmpd="sng" w="25400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62"/>
            <p:cNvSpPr txBox="1"/>
            <p:nvPr/>
          </p:nvSpPr>
          <p:spPr>
            <a:xfrm>
              <a:off x="0" y="0"/>
              <a:ext cx="17272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Signal Processing: Hardware and Software</a:t>
              </a:r>
              <a:endParaRPr/>
            </a:p>
          </p:txBody>
        </p:sp>
      </p:grpSp>
      <p:cxnSp>
        <p:nvCxnSpPr>
          <p:cNvPr id="408" name="Google Shape;408;p62"/>
          <p:cNvCxnSpPr/>
          <p:nvPr/>
        </p:nvCxnSpPr>
        <p:spPr>
          <a:xfrm flipH="1" rot="10800000">
            <a:off x="5233987" y="3900487"/>
            <a:ext cx="128587" cy="1746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685800" y="1981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4487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laser spot is scanned across the bar code symbol that is to be read. 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light reflected from the symbol is directed to a photodiode where it is converted from optical energy to electrical current.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signal is processed through both hardware and software, and the information it carries is extracted.</a:t>
            </a:r>
            <a:endParaRPr/>
          </a:p>
        </p:txBody>
      </p:sp>
      <p:pic>
        <p:nvPicPr>
          <p:cNvPr id="410" name="Google Shape;410;p62"/>
          <p:cNvPicPr preferRelativeResize="0"/>
          <p:nvPr/>
        </p:nvPicPr>
        <p:blipFill rotWithShape="1">
          <a:blip r:embed="rId4">
            <a:alphaModFix/>
          </a:blip>
          <a:srcRect b="22486" l="0" r="0" t="0"/>
          <a:stretch/>
        </p:blipFill>
        <p:spPr>
          <a:xfrm>
            <a:off x="7429500" y="1600200"/>
            <a:ext cx="1714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2"/>
          <p:cNvPicPr preferRelativeResize="0"/>
          <p:nvPr/>
        </p:nvPicPr>
        <p:blipFill rotWithShape="1">
          <a:blip r:embed="rId5">
            <a:alphaModFix/>
          </a:blip>
          <a:srcRect b="11110" l="0" r="0" t="9875"/>
          <a:stretch/>
        </p:blipFill>
        <p:spPr>
          <a:xfrm>
            <a:off x="7086600" y="4648200"/>
            <a:ext cx="20574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2"/>
          <p:cNvSpPr/>
          <p:nvPr/>
        </p:nvSpPr>
        <p:spPr>
          <a:xfrm>
            <a:off x="8229600" y="2590800"/>
            <a:ext cx="152400" cy="1981200"/>
          </a:xfrm>
          <a:custGeom>
            <a:rect b="b" l="l" r="r" t="t"/>
            <a:pathLst>
              <a:path extrusionOk="0" h="120000" w="120000">
                <a:moveTo>
                  <a:pt x="0" y="90000"/>
                </a:moveTo>
                <a:lnTo>
                  <a:pt x="30000" y="90000"/>
                </a:lnTo>
                <a:lnTo>
                  <a:pt x="30000" y="0"/>
                </a:lnTo>
                <a:lnTo>
                  <a:pt x="90000" y="0"/>
                </a:lnTo>
                <a:lnTo>
                  <a:pt x="90000" y="9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close/>
                <a:moveTo>
                  <a:pt x="0" y="90000"/>
                </a:move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3" name="Google Shape;413;p62"/>
          <p:cNvPicPr preferRelativeResize="0"/>
          <p:nvPr/>
        </p:nvPicPr>
        <p:blipFill rotWithShape="1">
          <a:blip r:embed="rId6">
            <a:alphaModFix/>
          </a:blip>
          <a:srcRect b="41629" l="18751" r="38255" t="45878"/>
          <a:stretch/>
        </p:blipFill>
        <p:spPr>
          <a:xfrm>
            <a:off x="7696200" y="5934075"/>
            <a:ext cx="14478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2"/>
          <p:cNvSpPr/>
          <p:nvPr/>
        </p:nvSpPr>
        <p:spPr>
          <a:xfrm>
            <a:off x="8229600" y="5257800"/>
            <a:ext cx="76200" cy="609600"/>
          </a:xfrm>
          <a:custGeom>
            <a:rect b="b" l="l" r="r" t="t"/>
            <a:pathLst>
              <a:path extrusionOk="0" h="120000" w="120000">
                <a:moveTo>
                  <a:pt x="0" y="90000"/>
                </a:moveTo>
                <a:lnTo>
                  <a:pt x="30000" y="90000"/>
                </a:lnTo>
                <a:lnTo>
                  <a:pt x="30000" y="0"/>
                </a:lnTo>
                <a:lnTo>
                  <a:pt x="90000" y="0"/>
                </a:lnTo>
                <a:lnTo>
                  <a:pt x="90000" y="9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close/>
                <a:moveTo>
                  <a:pt x="0" y="90000"/>
                </a:move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63"/>
          <p:cNvPicPr preferRelativeResize="0"/>
          <p:nvPr/>
        </p:nvPicPr>
        <p:blipFill rotWithShape="1">
          <a:blip r:embed="rId3">
            <a:alphaModFix/>
          </a:blip>
          <a:srcRect b="0" l="0" r="0" t="969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3"/>
          <p:cNvSpPr txBox="1"/>
          <p:nvPr/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1" name="Google Shape;421;p63"/>
          <p:cNvSpPr txBox="1"/>
          <p:nvPr>
            <p:ph type="title"/>
          </p:nvPr>
        </p:nvSpPr>
        <p:spPr>
          <a:xfrm>
            <a:off x="474662" y="307975"/>
            <a:ext cx="7772400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Barcode Label</a:t>
            </a:r>
            <a:endParaRPr/>
          </a:p>
        </p:txBody>
      </p:sp>
      <p:pic>
        <p:nvPicPr>
          <p:cNvPr id="422" name="Google Shape;422;p63"/>
          <p:cNvPicPr preferRelativeResize="0"/>
          <p:nvPr/>
        </p:nvPicPr>
        <p:blipFill rotWithShape="1">
          <a:blip r:embed="rId4">
            <a:alphaModFix/>
          </a:blip>
          <a:srcRect b="19341" l="0" r="0" t="61996"/>
          <a:stretch/>
        </p:blipFill>
        <p:spPr>
          <a:xfrm>
            <a:off x="2046287" y="4541837"/>
            <a:ext cx="4716462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3"/>
          <p:cNvPicPr preferRelativeResize="0"/>
          <p:nvPr/>
        </p:nvPicPr>
        <p:blipFill rotWithShape="1">
          <a:blip r:embed="rId4">
            <a:alphaModFix/>
          </a:blip>
          <a:srcRect b="38264" l="0" r="0" t="54153"/>
          <a:stretch/>
        </p:blipFill>
        <p:spPr>
          <a:xfrm>
            <a:off x="2046287" y="4198937"/>
            <a:ext cx="4716462" cy="23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3"/>
          <p:cNvPicPr preferRelativeResize="0"/>
          <p:nvPr/>
        </p:nvPicPr>
        <p:blipFill rotWithShape="1">
          <a:blip r:embed="rId4">
            <a:alphaModFix/>
          </a:blip>
          <a:srcRect b="58494" l="0" r="0" t="26242"/>
          <a:stretch/>
        </p:blipFill>
        <p:spPr>
          <a:xfrm>
            <a:off x="2051050" y="3019425"/>
            <a:ext cx="4716462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3"/>
          <p:cNvPicPr preferRelativeResize="0"/>
          <p:nvPr/>
        </p:nvPicPr>
        <p:blipFill rotWithShape="1">
          <a:blip r:embed="rId4">
            <a:alphaModFix/>
          </a:blip>
          <a:srcRect b="73129" l="0" r="0" t="0"/>
          <a:stretch/>
        </p:blipFill>
        <p:spPr>
          <a:xfrm>
            <a:off x="2047875" y="1916112"/>
            <a:ext cx="4716462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3"/>
          <p:cNvPicPr preferRelativeResize="0"/>
          <p:nvPr/>
        </p:nvPicPr>
        <p:blipFill rotWithShape="1">
          <a:blip r:embed="rId4">
            <a:alphaModFix/>
          </a:blip>
          <a:srcRect b="45580" l="0" r="0" t="41401"/>
          <a:stretch/>
        </p:blipFill>
        <p:spPr>
          <a:xfrm>
            <a:off x="2049462" y="3660775"/>
            <a:ext cx="4716462" cy="39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3"/>
          <p:cNvPicPr preferRelativeResize="0"/>
          <p:nvPr/>
        </p:nvPicPr>
        <p:blipFill rotWithShape="1">
          <a:blip r:embed="rId4">
            <a:alphaModFix/>
          </a:blip>
          <a:srcRect b="0" l="0" r="0" t="80447"/>
          <a:stretch/>
        </p:blipFill>
        <p:spPr>
          <a:xfrm>
            <a:off x="2049462" y="5319712"/>
            <a:ext cx="4716462" cy="5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3"/>
          <p:cNvSpPr/>
          <p:nvPr/>
        </p:nvSpPr>
        <p:spPr>
          <a:xfrm>
            <a:off x="2162175" y="5048250"/>
            <a:ext cx="2390775" cy="695325"/>
          </a:xfrm>
          <a:prstGeom prst="ellipse">
            <a:avLst/>
          </a:prstGeom>
          <a:solidFill>
            <a:schemeClr val="accent1">
              <a:alpha val="22352"/>
            </a:schemeClr>
          </a:solidFill>
          <a:ln cap="flat" cmpd="sng" w="9525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64"/>
          <p:cNvPicPr preferRelativeResize="0"/>
          <p:nvPr/>
        </p:nvPicPr>
        <p:blipFill rotWithShape="1">
          <a:blip r:embed="rId3">
            <a:alphaModFix/>
          </a:blip>
          <a:srcRect b="0" l="0" r="0" t="969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4"/>
          <p:cNvSpPr txBox="1"/>
          <p:nvPr/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5" name="Google Shape;435;p64"/>
          <p:cNvSpPr txBox="1"/>
          <p:nvPr>
            <p:ph type="title"/>
          </p:nvPr>
        </p:nvSpPr>
        <p:spPr>
          <a:xfrm>
            <a:off x="474662" y="577850"/>
            <a:ext cx="7772400" cy="887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36" name="Google Shape;436;p64"/>
          <p:cNvSpPr txBox="1"/>
          <p:nvPr>
            <p:ph idx="1" type="body"/>
          </p:nvPr>
        </p:nvSpPr>
        <p:spPr>
          <a:xfrm>
            <a:off x="463550" y="2439987"/>
            <a:ext cx="7772400" cy="2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3350" wrap="square" tIns="50800">
            <a:noAutofit/>
          </a:bodyPr>
          <a:lstStyle/>
          <a:p>
            <a:pPr indent="-346075" lvl="0" marL="384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Barcode system are much efficient and make the whole management a lot simpler.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5"/>
          <p:cNvPicPr preferRelativeResize="0"/>
          <p:nvPr/>
        </p:nvPicPr>
        <p:blipFill rotWithShape="1">
          <a:blip r:embed="rId3">
            <a:alphaModFix/>
          </a:blip>
          <a:srcRect b="0" l="0" r="0" t="969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5"/>
          <p:cNvSpPr txBox="1"/>
          <p:nvPr/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3" name="Google Shape;443;p65"/>
          <p:cNvSpPr txBox="1"/>
          <p:nvPr>
            <p:ph type="title"/>
          </p:nvPr>
        </p:nvSpPr>
        <p:spPr>
          <a:xfrm>
            <a:off x="474662" y="577850"/>
            <a:ext cx="7772400" cy="887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  Used</a:t>
            </a:r>
            <a:endParaRPr/>
          </a:p>
        </p:txBody>
      </p:sp>
      <p:sp>
        <p:nvSpPr>
          <p:cNvPr id="444" name="Google Shape;444;p65"/>
          <p:cNvSpPr txBox="1"/>
          <p:nvPr/>
        </p:nvSpPr>
        <p:spPr>
          <a:xfrm>
            <a:off x="457200" y="213201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44"/>
              <a:buFont typeface="Noto Sans Symbols"/>
              <a:buChar char="●"/>
            </a:pPr>
            <a:r>
              <a:rPr b="0" i="0" lang="en-US" sz="2600" u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Advance JAVA (J2EE)(Servlets, Jquery, JavaScript)</a:t>
            </a:r>
            <a:endParaRPr/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2444"/>
              <a:buFont typeface="Noto Sans Symbols"/>
              <a:buChar char="●"/>
            </a:pPr>
            <a:r>
              <a:rPr b="0" i="0" lang="en-US" sz="2600" u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Mysql:- Online Server Databases</a:t>
            </a:r>
            <a:endParaRPr/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2444"/>
              <a:buFont typeface="Noto Sans Symbols"/>
              <a:buChar char="●"/>
            </a:pPr>
            <a:r>
              <a:rPr b="0" i="0" lang="en-US" sz="2600" u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Sqlite :-Local database for mobile Application </a:t>
            </a:r>
            <a:endParaRPr/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2444"/>
              <a:buFont typeface="Noto Sans Symbols"/>
              <a:buChar char="●"/>
            </a:pPr>
            <a:r>
              <a:rPr b="0" i="0" lang="en-US" sz="2600" u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Apache Tomcat Server to run web-Application locally</a:t>
            </a:r>
            <a:endParaRPr/>
          </a:p>
          <a:p>
            <a:pPr indent="-234950" lvl="0" marL="234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ts val="2444"/>
              <a:buFont typeface="Noto Sans Symbols"/>
              <a:buChar char="●"/>
            </a:pPr>
            <a:r>
              <a:rPr b="0" i="0" lang="en-US" sz="2600" u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Barcode Scanners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66"/>
          <p:cNvPicPr preferRelativeResize="0"/>
          <p:nvPr/>
        </p:nvPicPr>
        <p:blipFill rotWithShape="1">
          <a:blip r:embed="rId3">
            <a:alphaModFix/>
          </a:blip>
          <a:srcRect b="0" l="0" r="0" t="969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6"/>
          <p:cNvSpPr txBox="1"/>
          <p:nvPr/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1" name="Google Shape;451;p66"/>
          <p:cNvSpPr txBox="1"/>
          <p:nvPr>
            <p:ph type="title"/>
          </p:nvPr>
        </p:nvSpPr>
        <p:spPr>
          <a:xfrm>
            <a:off x="474662" y="307975"/>
            <a:ext cx="7772400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Application</a:t>
            </a:r>
            <a:endParaRPr/>
          </a:p>
        </p:txBody>
      </p:sp>
      <p:sp>
        <p:nvSpPr>
          <p:cNvPr id="452" name="Google Shape;452;p66"/>
          <p:cNvSpPr txBox="1"/>
          <p:nvPr>
            <p:ph idx="1" type="body"/>
          </p:nvPr>
        </p:nvSpPr>
        <p:spPr>
          <a:xfrm>
            <a:off x="476250" y="1735137"/>
            <a:ext cx="7772400" cy="51228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133350" wrap="square" tIns="50800">
            <a:noAutofit/>
          </a:bodyPr>
          <a:lstStyle/>
          <a:p>
            <a:pPr indent="-346075" lvl="0" marL="384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mobile application can be used instead of Barcode Scanner for remote barcode scanning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7"/>
          <p:cNvPicPr preferRelativeResize="0"/>
          <p:nvPr/>
        </p:nvPicPr>
        <p:blipFill rotWithShape="1">
          <a:blip r:embed="rId3">
            <a:alphaModFix/>
          </a:blip>
          <a:srcRect b="0" l="0" r="0" t="969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7"/>
          <p:cNvSpPr txBox="1"/>
          <p:nvPr/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p67"/>
          <p:cNvSpPr txBox="1"/>
          <p:nvPr>
            <p:ph type="title"/>
          </p:nvPr>
        </p:nvSpPr>
        <p:spPr>
          <a:xfrm>
            <a:off x="1516062" y="1447800"/>
            <a:ext cx="61087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Snapshots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0"/>
          <p:cNvSpPr txBox="1"/>
          <p:nvPr/>
        </p:nvSpPr>
        <p:spPr>
          <a:xfrm>
            <a:off x="457200" y="121920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50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50"/>
          <p:cNvSpPr txBox="1"/>
          <p:nvPr/>
        </p:nvSpPr>
        <p:spPr>
          <a:xfrm>
            <a:off x="762000" y="1600200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50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50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50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50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Tahoma"/>
              <a:buNone/>
            </a:pPr>
            <a:b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9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Barcode Inventory Management System</a:t>
            </a:r>
            <a:r>
              <a:rPr b="0" i="0" lang="en-US" sz="40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/>
          </a:p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4487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Barcodes &amp; Print Barcodes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 barcode on IN or OUT items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Take snapshot by Camera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barcodes on IN OUT and match records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8500" y="0"/>
            <a:ext cx="11722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8"/>
          <p:cNvSpPr txBox="1"/>
          <p:nvPr/>
        </p:nvSpPr>
        <p:spPr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C:\Users\admin\Desktop\snapshots\Home.jpg" id="466" name="Google Shape;46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000"/>
            <a:ext cx="8382000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snapshots\admin page.jpg" id="472" name="Google Shape;47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80518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snapshots\add security manager.jpg" id="478" name="Google Shape;47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33575" y="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"/>
            <a:ext cx="8610600" cy="608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snapshots\Generate Barcode.jpg" id="484" name="Google Shape;48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72"/>
          <p:cNvSpPr txBox="1"/>
          <p:nvPr/>
        </p:nvSpPr>
        <p:spPr>
          <a:xfrm>
            <a:off x="981075" y="1600200"/>
            <a:ext cx="8162925" cy="224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72"/>
          <p:cNvSpPr txBox="1"/>
          <p:nvPr/>
        </p:nvSpPr>
        <p:spPr>
          <a:xfrm>
            <a:off x="0" y="1666875"/>
            <a:ext cx="9144000" cy="2112962"/>
          </a:xfrm>
          <a:prstGeom prst="rect">
            <a:avLst/>
          </a:prstGeom>
          <a:solidFill>
            <a:srgbClr val="1347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72"/>
          <p:cNvSpPr txBox="1"/>
          <p:nvPr/>
        </p:nvSpPr>
        <p:spPr>
          <a:xfrm>
            <a:off x="1676400" y="2286000"/>
            <a:ext cx="7480300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Presentation Title Goes Here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…presentation subtitle.</a:t>
            </a:r>
            <a:r>
              <a:rPr b="0" i="0" lang="en-US" sz="2800" u="none">
                <a:solidFill>
                  <a:srgbClr val="0066CC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sp>
        <p:nvSpPr>
          <p:cNvPr id="493" name="Google Shape;493;p72"/>
          <p:cNvSpPr txBox="1"/>
          <p:nvPr/>
        </p:nvSpPr>
        <p:spPr>
          <a:xfrm>
            <a:off x="0" y="1600200"/>
            <a:ext cx="9144000" cy="224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72"/>
          <p:cNvSpPr txBox="1"/>
          <p:nvPr/>
        </p:nvSpPr>
        <p:spPr>
          <a:xfrm>
            <a:off x="0" y="1666875"/>
            <a:ext cx="9144000" cy="2112962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72"/>
          <p:cNvSpPr txBox="1"/>
          <p:nvPr>
            <p:ph type="title"/>
          </p:nvPr>
        </p:nvSpPr>
        <p:spPr>
          <a:xfrm>
            <a:off x="609600" y="1257300"/>
            <a:ext cx="8001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grpSp>
        <p:nvGrpSpPr>
          <p:cNvPr id="496" name="Google Shape;496;p72"/>
          <p:cNvGrpSpPr/>
          <p:nvPr/>
        </p:nvGrpSpPr>
        <p:grpSpPr>
          <a:xfrm>
            <a:off x="209550" y="2119312"/>
            <a:ext cx="3197224" cy="1498600"/>
            <a:chOff x="0" y="0"/>
            <a:chExt cx="3197224" cy="1498600"/>
          </a:xfrm>
        </p:grpSpPr>
        <p:pic>
          <p:nvPicPr>
            <p:cNvPr id="497" name="Google Shape;497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7550" y="555625"/>
              <a:ext cx="12192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72"/>
            <p:cNvPicPr preferRelativeResize="0"/>
            <p:nvPr/>
          </p:nvPicPr>
          <p:blipFill rotWithShape="1">
            <a:blip r:embed="rId5">
              <a:alphaModFix/>
            </a:blip>
            <a:srcRect b="0" l="0" r="0" t="19532"/>
            <a:stretch/>
          </p:blipFill>
          <p:spPr>
            <a:xfrm>
              <a:off x="1587" y="7937"/>
              <a:ext cx="904875" cy="109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8525" y="12700"/>
              <a:ext cx="1023937" cy="773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72"/>
            <p:cNvPicPr preferRelativeResize="0"/>
            <p:nvPr/>
          </p:nvPicPr>
          <p:blipFill rotWithShape="1">
            <a:blip r:embed="rId7">
              <a:alphaModFix/>
            </a:blip>
            <a:srcRect b="0" l="0" r="40314" t="0"/>
            <a:stretch/>
          </p:blipFill>
          <p:spPr>
            <a:xfrm>
              <a:off x="1919287" y="0"/>
              <a:ext cx="1277937" cy="147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717550"/>
              <a:ext cx="1041400" cy="781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1"/>
          <p:cNvSpPr txBox="1"/>
          <p:nvPr/>
        </p:nvSpPr>
        <p:spPr>
          <a:xfrm>
            <a:off x="457200" y="121920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5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51"/>
          <p:cNvSpPr txBox="1"/>
          <p:nvPr/>
        </p:nvSpPr>
        <p:spPr>
          <a:xfrm>
            <a:off x="762000" y="1600200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5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5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5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1600200" y="0"/>
            <a:ext cx="754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Tahoma"/>
              <a:buNone/>
            </a:pPr>
            <a:r>
              <a:rPr b="0" i="0" lang="en-US" sz="39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Generating &amp; Printing barcode</a:t>
            </a:r>
            <a:endParaRPr/>
          </a:p>
        </p:txBody>
      </p:sp>
      <p:sp>
        <p:nvSpPr>
          <p:cNvPr id="224" name="Google Shape;224;p5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344487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Unique barcode for each Item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of item is scanned and stored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Barcode and attach on item</a:t>
            </a:r>
            <a:endParaRPr/>
          </a:p>
          <a:p>
            <a:pPr indent="-222568" lvl="0" marL="382588" marR="0" rtl="0" algn="l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2"/>
          <p:cNvSpPr txBox="1"/>
          <p:nvPr/>
        </p:nvSpPr>
        <p:spPr>
          <a:xfrm>
            <a:off x="457200" y="121920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52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52"/>
          <p:cNvSpPr txBox="1"/>
          <p:nvPr/>
        </p:nvSpPr>
        <p:spPr>
          <a:xfrm>
            <a:off x="762000" y="1600200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52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52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52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2"/>
          <p:cNvSpPr txBox="1"/>
          <p:nvPr>
            <p:ph type="title"/>
          </p:nvPr>
        </p:nvSpPr>
        <p:spPr>
          <a:xfrm>
            <a:off x="1600200" y="0"/>
            <a:ext cx="75438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39675" wrap="square" tIns="5080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Tahoma"/>
              <a:buNone/>
            </a:pPr>
            <a: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Types of Inventories (Cont’d)</a:t>
            </a:r>
            <a:endParaRPr/>
          </a:p>
        </p:txBody>
      </p:sp>
      <p:sp>
        <p:nvSpPr>
          <p:cNvPr id="236" name="Google Shape;236;p52"/>
          <p:cNvSpPr txBox="1"/>
          <p:nvPr>
            <p:ph idx="1" type="body"/>
          </p:nvPr>
        </p:nvSpPr>
        <p:spPr>
          <a:xfrm>
            <a:off x="852487" y="1905000"/>
            <a:ext cx="7758112" cy="2590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50800" lIns="50800" spcFirstLastPara="1" rIns="39675" wrap="square" tIns="50800">
            <a:noAutofit/>
          </a:bodyPr>
          <a:lstStyle/>
          <a:p>
            <a:pPr indent="-344487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Replacement parts, tools, &amp; supplies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Goods-in-transit to Department or customers</a:t>
            </a:r>
            <a:endParaRPr/>
          </a:p>
        </p:txBody>
      </p:sp>
      <p:pic>
        <p:nvPicPr>
          <p:cNvPr id="237" name="Google Shape;23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648200"/>
            <a:ext cx="60198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53"/>
          <p:cNvPicPr preferRelativeResize="0"/>
          <p:nvPr/>
        </p:nvPicPr>
        <p:blipFill rotWithShape="1">
          <a:blip r:embed="rId3">
            <a:alphaModFix/>
          </a:blip>
          <a:srcRect b="0" l="0" r="0" t="969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3"/>
          <p:cNvSpPr txBox="1"/>
          <p:nvPr/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" name="Google Shape;244;p53"/>
          <p:cNvSpPr txBox="1"/>
          <p:nvPr>
            <p:ph type="title"/>
          </p:nvPr>
        </p:nvSpPr>
        <p:spPr>
          <a:xfrm>
            <a:off x="2438400" y="2667000"/>
            <a:ext cx="43053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Challenge??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"/>
          <p:cNvSpPr txBox="1"/>
          <p:nvPr/>
        </p:nvSpPr>
        <p:spPr>
          <a:xfrm>
            <a:off x="457200" y="121920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54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54"/>
          <p:cNvSpPr txBox="1"/>
          <p:nvPr/>
        </p:nvSpPr>
        <p:spPr>
          <a:xfrm>
            <a:off x="762000" y="1600200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54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54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54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54"/>
          <p:cNvSpPr txBox="1"/>
          <p:nvPr>
            <p:ph type="title"/>
          </p:nvPr>
        </p:nvSpPr>
        <p:spPr>
          <a:xfrm>
            <a:off x="1600200" y="0"/>
            <a:ext cx="754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Tahoma"/>
              <a:buNone/>
            </a:pPr>
            <a: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The Problems</a:t>
            </a:r>
            <a:endParaRPr/>
          </a:p>
        </p:txBody>
      </p:sp>
      <p:sp>
        <p:nvSpPr>
          <p:cNvPr id="256" name="Google Shape;256;p5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222566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Detailed study of Inventory model is required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Inventory movement is monitored and tracked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5"/>
          <p:cNvSpPr txBox="1"/>
          <p:nvPr/>
        </p:nvSpPr>
        <p:spPr>
          <a:xfrm>
            <a:off x="457200" y="121920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55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55"/>
          <p:cNvSpPr txBox="1"/>
          <p:nvPr/>
        </p:nvSpPr>
        <p:spPr>
          <a:xfrm>
            <a:off x="762000" y="1600200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55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55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55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55"/>
          <p:cNvSpPr txBox="1"/>
          <p:nvPr>
            <p:ph type="title"/>
          </p:nvPr>
        </p:nvSpPr>
        <p:spPr>
          <a:xfrm>
            <a:off x="1600200" y="0"/>
            <a:ext cx="754380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132075" wrap="square" tIns="50800">
            <a:noAutofit/>
          </a:bodyPr>
          <a:lstStyle/>
          <a:p>
            <a:pPr indent="-15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Tahoma"/>
              <a:buNone/>
            </a:pPr>
            <a:r>
              <a:rPr b="0" i="0" lang="en-US" sz="44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The Problems</a:t>
            </a:r>
            <a:endParaRPr/>
          </a:p>
        </p:txBody>
      </p:sp>
      <p:sp>
        <p:nvSpPr>
          <p:cNvPr id="268" name="Google Shape;268;p55"/>
          <p:cNvSpPr txBox="1"/>
          <p:nvPr>
            <p:ph idx="1" type="body"/>
          </p:nvPr>
        </p:nvSpPr>
        <p:spPr>
          <a:xfrm>
            <a:off x="1676400" y="2166937"/>
            <a:ext cx="6723062" cy="3929062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50800" lIns="50800" spcFirstLastPara="1" rIns="39675" wrap="square" tIns="50800">
            <a:noAutofit/>
          </a:bodyPr>
          <a:lstStyle/>
          <a:p>
            <a:pPr indent="-302576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66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4487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Char char="■"/>
            </a:pPr>
            <a:r>
              <a:rPr b="0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help security staff to easily locate inventory 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Char char="■"/>
            </a:pPr>
            <a:r>
              <a:rPr b="0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stop fraud</a:t>
            </a:r>
            <a:endParaRPr/>
          </a:p>
          <a:p>
            <a:pPr indent="-344487" lvl="0" marL="38258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333CC"/>
              </a:buClr>
              <a:buSzPts val="2160"/>
              <a:buFont typeface="Noto Sans Symbols"/>
              <a:buChar char="■"/>
            </a:pPr>
            <a:r>
              <a:rPr b="0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smoothly transfer ownership of products.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6"/>
          <p:cNvPicPr preferRelativeResize="0"/>
          <p:nvPr/>
        </p:nvPicPr>
        <p:blipFill rotWithShape="1">
          <a:blip r:embed="rId3">
            <a:alphaModFix/>
          </a:blip>
          <a:srcRect b="0" l="0" r="0" t="969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6"/>
          <p:cNvSpPr txBox="1"/>
          <p:nvPr/>
        </p:nvSpPr>
        <p:spPr>
          <a:xfrm>
            <a:off x="7824787" y="6303962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56"/>
          <p:cNvSpPr txBox="1"/>
          <p:nvPr>
            <p:ph type="title"/>
          </p:nvPr>
        </p:nvSpPr>
        <p:spPr>
          <a:xfrm>
            <a:off x="1516062" y="1985962"/>
            <a:ext cx="61087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133350" wrap="square" tIns="50800">
            <a:noAutofit/>
          </a:bodyPr>
          <a:lstStyle/>
          <a:p>
            <a:pPr indent="-3175" lvl="0" marL="412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Computerized Management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7"/>
          <p:cNvSpPr txBox="1"/>
          <p:nvPr/>
        </p:nvSpPr>
        <p:spPr>
          <a:xfrm>
            <a:off x="457200" y="121920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57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57"/>
          <p:cNvSpPr txBox="1"/>
          <p:nvPr/>
        </p:nvSpPr>
        <p:spPr>
          <a:xfrm>
            <a:off x="762000" y="1600200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57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57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57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57"/>
          <p:cNvSpPr txBox="1"/>
          <p:nvPr>
            <p:ph idx="1" type="body"/>
          </p:nvPr>
        </p:nvSpPr>
        <p:spPr>
          <a:xfrm>
            <a:off x="857250" y="1238250"/>
            <a:ext cx="7772400" cy="5334000"/>
          </a:xfrm>
          <a:prstGeom prst="rect">
            <a:avLst/>
          </a:prstGeom>
          <a:solidFill>
            <a:srgbClr val="C7F698"/>
          </a:solidFill>
          <a:ln>
            <a:noFill/>
          </a:ln>
        </p:spPr>
        <p:txBody>
          <a:bodyPr anchorCtr="0" anchor="t" bIns="50800" lIns="50800" spcFirstLastPara="1" rIns="132075" wrap="square" tIns="50800">
            <a:noAutofit/>
          </a:bodyPr>
          <a:lstStyle/>
          <a:p>
            <a:pPr indent="-222566" lvl="0" marL="3825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566" lvl="0" marL="38258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4487" lvl="0" marL="38258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system to keep track of inventory</a:t>
            </a:r>
            <a:endParaRPr/>
          </a:p>
          <a:p>
            <a:pPr indent="-344487" lvl="0" marL="38258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Easy Management</a:t>
            </a:r>
            <a:endParaRPr/>
          </a:p>
          <a:p>
            <a:pPr indent="-344487" lvl="0" marL="38258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of product location</a:t>
            </a:r>
            <a:endParaRPr/>
          </a:p>
          <a:p>
            <a:pPr indent="-344487" lvl="0" marL="38258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classification system</a:t>
            </a:r>
            <a:endParaRPr/>
          </a:p>
        </p:txBody>
      </p:sp>
      <p:sp>
        <p:nvSpPr>
          <p:cNvPr id="287" name="Google Shape;287;p57"/>
          <p:cNvSpPr txBox="1"/>
          <p:nvPr>
            <p:ph type="title"/>
          </p:nvPr>
        </p:nvSpPr>
        <p:spPr>
          <a:xfrm>
            <a:off x="914400" y="0"/>
            <a:ext cx="7543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39675" wrap="square" tIns="50800">
            <a:noAutofit/>
          </a:bodyPr>
          <a:lstStyle/>
          <a:p>
            <a:pPr indent="-1587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Tahoma"/>
              <a:buNone/>
            </a:pPr>
            <a:r>
              <a:rPr b="0" i="0" lang="en-US" sz="4000" u="none" cap="none" strike="noStrik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Effective Inventory Management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E4A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RI-Green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333399"/>
      </a:accent2>
      <a:accent3>
        <a:srgbClr val="FFFFFF"/>
      </a:accent3>
      <a:accent4>
        <a:srgbClr val="DADADA"/>
      </a:accent4>
      <a:accent5>
        <a:srgbClr val="AACAC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333399"/>
      </a:accent2>
      <a:accent3>
        <a:srgbClr val="FFFFFF"/>
      </a:accent3>
      <a:accent4>
        <a:srgbClr val="DADADA"/>
      </a:accent4>
      <a:accent5>
        <a:srgbClr val="AACAC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