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301" r:id="rId7"/>
    <p:sldId id="285" r:id="rId8"/>
    <p:sldId id="297" r:id="rId9"/>
    <p:sldId id="300" r:id="rId10"/>
    <p:sldId id="298" r:id="rId11"/>
    <p:sldId id="304" r:id="rId12"/>
    <p:sldId id="305" r:id="rId13"/>
    <p:sldId id="306" r:id="rId14"/>
    <p:sldId id="307" r:id="rId15"/>
    <p:sldId id="308" r:id="rId16"/>
    <p:sldId id="309" r:id="rId17"/>
    <p:sldId id="310" r:id="rId18"/>
    <p:sldId id="288" r:id="rId19"/>
    <p:sldId id="289" r:id="rId20"/>
    <p:sldId id="286" r:id="rId21"/>
    <p:sldId id="287" r:id="rId22"/>
    <p:sldId id="303" r:id="rId23"/>
    <p:sldId id="311" r:id="rId24"/>
    <p:sldId id="312" r:id="rId25"/>
    <p:sldId id="319" r:id="rId26"/>
    <p:sldId id="320" r:id="rId27"/>
    <p:sldId id="321" r:id="rId28"/>
    <p:sldId id="322" r:id="rId29"/>
    <p:sldId id="313" r:id="rId30"/>
    <p:sldId id="314" r:id="rId31"/>
    <p:sldId id="315" r:id="rId32"/>
    <p:sldId id="316" r:id="rId33"/>
    <p:sldId id="317" r:id="rId34"/>
    <p:sldId id="318"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eeexplore.ieee.org/document/894586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jraset.com/best-journal/survey-paper-on-resume-building-applic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5325144" y="561789"/>
            <a:ext cx="6160572" cy="2707277"/>
          </a:xfrm>
        </p:spPr>
        <p:txBody>
          <a:bodyPr anchor="ctr">
            <a:normAutofit/>
          </a:bodyPr>
          <a:lstStyle/>
          <a:p>
            <a:r>
              <a:rPr lang="en-US" sz="4400" dirty="0">
                <a:solidFill>
                  <a:schemeClr val="tx1"/>
                </a:solidFill>
              </a:rPr>
              <a:t>Resume builder</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7733851" y="3444082"/>
            <a:ext cx="3511233" cy="2569945"/>
          </a:xfrm>
        </p:spPr>
        <p:txBody>
          <a:bodyPr anchor="t">
            <a:noAutofit/>
          </a:bodyPr>
          <a:lstStyle/>
          <a:p>
            <a:r>
              <a:rPr lang="en-US" sz="2400" dirty="0">
                <a:solidFill>
                  <a:schemeClr val="tx1"/>
                </a:solidFill>
                <a:latin typeface="Bahnschrift SemiBold Condensed" panose="020B0502040204020203" pitchFamily="34" charset="0"/>
              </a:rPr>
              <a:t>Batch no</a:t>
            </a:r>
            <a:r>
              <a:rPr lang="en-US" sz="2400">
                <a:solidFill>
                  <a:schemeClr val="tx1"/>
                </a:solidFill>
                <a:latin typeface="Bahnschrift SemiBold Condensed" panose="020B0502040204020203" pitchFamily="34" charset="0"/>
              </a:rPr>
              <a:t>:25</a:t>
            </a:r>
            <a:endParaRPr lang="en-US" sz="2400" dirty="0">
              <a:solidFill>
                <a:schemeClr val="tx1"/>
              </a:solidFill>
              <a:latin typeface="Bahnschrift SemiBold Condensed" panose="020B0502040204020203" pitchFamily="34" charset="0"/>
            </a:endParaRPr>
          </a:p>
          <a:p>
            <a:r>
              <a:rPr lang="en-US" sz="2400" dirty="0">
                <a:latin typeface="Bahnschrift SemiBold Condensed" panose="020B0502040204020203" pitchFamily="34" charset="0"/>
              </a:rPr>
              <a:t>S. Ishani-211419104107</a:t>
            </a:r>
          </a:p>
          <a:p>
            <a:r>
              <a:rPr lang="en-US" sz="2400" dirty="0">
                <a:latin typeface="Bahnschrift SemiBold Condensed" panose="020B0502040204020203" pitchFamily="34" charset="0"/>
              </a:rPr>
              <a:t>V. Madhumitha-211419104157</a:t>
            </a:r>
          </a:p>
          <a:p>
            <a:r>
              <a:rPr lang="en-US" sz="2400" dirty="0">
                <a:solidFill>
                  <a:schemeClr val="tx1"/>
                </a:solidFill>
                <a:latin typeface="Bahnschrift SemiBold Condensed" panose="020B0502040204020203" pitchFamily="34" charset="0"/>
              </a:rPr>
              <a:t>GUIDE:</a:t>
            </a:r>
          </a:p>
          <a:p>
            <a:r>
              <a:rPr lang="en-US" sz="2400" dirty="0">
                <a:solidFill>
                  <a:schemeClr val="tx1"/>
                </a:solidFill>
                <a:latin typeface="Bahnschrift SemiBold Condensed" panose="020B0502040204020203" pitchFamily="34" charset="0"/>
              </a:rPr>
              <a:t>MRS.P.VIJAYALAKSHMI</a:t>
            </a:r>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1FC02D3D-11E3-4FCE-AC3F-469CB0981363}"/>
              </a:ext>
            </a:extLst>
          </p:cNvPr>
          <p:cNvPicPr>
            <a:picLocks noChangeAspect="1"/>
          </p:cNvPicPr>
          <p:nvPr/>
        </p:nvPicPr>
        <p:blipFill>
          <a:blip r:embed="rId3"/>
          <a:stretch>
            <a:fillRect/>
          </a:stretch>
        </p:blipFill>
        <p:spPr>
          <a:xfrm>
            <a:off x="0" y="0"/>
            <a:ext cx="4848606" cy="6858000"/>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4B7E-88A1-96E9-5F8C-65E9632E3EB4}"/>
              </a:ext>
            </a:extLst>
          </p:cNvPr>
          <p:cNvSpPr>
            <a:spLocks noGrp="1"/>
          </p:cNvSpPr>
          <p:nvPr>
            <p:ph type="title"/>
          </p:nvPr>
        </p:nvSpPr>
        <p:spPr/>
        <p:txBody>
          <a:bodyPr/>
          <a:lstStyle/>
          <a:p>
            <a:r>
              <a:rPr lang="en-IN" dirty="0"/>
              <a:t>environment</a:t>
            </a:r>
          </a:p>
        </p:txBody>
      </p:sp>
      <p:sp>
        <p:nvSpPr>
          <p:cNvPr id="3" name="Content Placeholder 2">
            <a:extLst>
              <a:ext uri="{FF2B5EF4-FFF2-40B4-BE49-F238E27FC236}">
                <a16:creationId xmlns:a16="http://schemas.microsoft.com/office/drawing/2014/main" id="{C1BC509C-C722-BE12-9E94-3C77A5CAD7DF}"/>
              </a:ext>
            </a:extLst>
          </p:cNvPr>
          <p:cNvSpPr>
            <a:spLocks noGrp="1"/>
          </p:cNvSpPr>
          <p:nvPr>
            <p:ph idx="1"/>
          </p:nvPr>
        </p:nvSpPr>
        <p:spPr/>
        <p:txBody>
          <a:bodyPr>
            <a:normAutofit/>
          </a:bodyPr>
          <a:lstStyle/>
          <a:p>
            <a:pPr marL="0" indent="0" algn="l">
              <a:buNone/>
            </a:pPr>
            <a:r>
              <a:rPr lang="en-US" sz="1800" b="1" i="0" dirty="0">
                <a:effectLst/>
                <a:latin typeface="Times New Roman" panose="02020603050405020304" pitchFamily="18" charset="0"/>
                <a:cs typeface="Times New Roman" panose="02020603050405020304" pitchFamily="18" charset="0"/>
              </a:rPr>
              <a:t>Software Requirements</a:t>
            </a:r>
          </a:p>
          <a:p>
            <a:pPr rtl="0"/>
            <a:r>
              <a:rPr lang="en-US" dirty="0">
                <a:effectLst/>
                <a:latin typeface="Times New Roman" panose="02020603050405020304" pitchFamily="18" charset="0"/>
                <a:cs typeface="Times New Roman" panose="02020603050405020304" pitchFamily="18" charset="0"/>
              </a:rPr>
              <a:t>Operating System : Windows 2000/xp-sp2</a:t>
            </a:r>
          </a:p>
          <a:p>
            <a:pPr rtl="0"/>
            <a:r>
              <a:rPr lang="en-US" dirty="0">
                <a:effectLst/>
                <a:latin typeface="Times New Roman" panose="02020603050405020304" pitchFamily="18" charset="0"/>
                <a:cs typeface="Times New Roman" panose="02020603050405020304" pitchFamily="18" charset="0"/>
              </a:rPr>
              <a:t>Back -End : </a:t>
            </a:r>
          </a:p>
          <a:p>
            <a:pPr rtl="0"/>
            <a:r>
              <a:rPr lang="en-US" dirty="0">
                <a:effectLst/>
                <a:latin typeface="Times New Roman" panose="02020603050405020304" pitchFamily="18" charset="0"/>
                <a:cs typeface="Times New Roman" panose="02020603050405020304" pitchFamily="18" charset="0"/>
              </a:rPr>
              <a:t>Front -End : JSP</a:t>
            </a:r>
          </a:p>
          <a:p>
            <a:pPr rtl="0"/>
            <a:r>
              <a:rPr lang="en-US" dirty="0">
                <a:effectLst/>
                <a:latin typeface="Times New Roman" panose="02020603050405020304" pitchFamily="18" charset="0"/>
                <a:cs typeface="Times New Roman" panose="02020603050405020304" pitchFamily="18" charset="0"/>
              </a:rPr>
              <a:t>Browser : IE 7</a:t>
            </a:r>
            <a:br>
              <a:rPr lang="en-US" b="0" i="0" dirty="0">
                <a:solidFill>
                  <a:srgbClr val="000000"/>
                </a:solidFill>
                <a:effectLst/>
                <a:latin typeface="Times New Roman" panose="02020603050405020304" pitchFamily="18" charset="0"/>
                <a:cs typeface="Times New Roman" panose="02020603050405020304" pitchFamily="18" charset="0"/>
              </a:rPr>
            </a:br>
            <a:endParaRPr lang="en-US" b="1"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366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210C-1FF0-54E2-E27B-16F5DE2144F6}"/>
              </a:ext>
            </a:extLst>
          </p:cNvPr>
          <p:cNvSpPr>
            <a:spLocks noGrp="1"/>
          </p:cNvSpPr>
          <p:nvPr>
            <p:ph type="title"/>
          </p:nvPr>
        </p:nvSpPr>
        <p:spPr/>
        <p:txBody>
          <a:bodyPr/>
          <a:lstStyle/>
          <a:p>
            <a:r>
              <a:rPr lang="en-IN" dirty="0"/>
              <a:t>System architecture</a:t>
            </a:r>
          </a:p>
        </p:txBody>
      </p:sp>
      <p:pic>
        <p:nvPicPr>
          <p:cNvPr id="5" name="Content Placeholder 4">
            <a:extLst>
              <a:ext uri="{FF2B5EF4-FFF2-40B4-BE49-F238E27FC236}">
                <a16:creationId xmlns:a16="http://schemas.microsoft.com/office/drawing/2014/main" id="{0C127BF7-CB28-4944-D115-68A44F425FA6}"/>
              </a:ext>
            </a:extLst>
          </p:cNvPr>
          <p:cNvPicPr>
            <a:picLocks noGrp="1" noChangeAspect="1"/>
          </p:cNvPicPr>
          <p:nvPr>
            <p:ph idx="1"/>
          </p:nvPr>
        </p:nvPicPr>
        <p:blipFill>
          <a:blip r:embed="rId2"/>
          <a:stretch>
            <a:fillRect/>
          </a:stretch>
        </p:blipFill>
        <p:spPr>
          <a:xfrm>
            <a:off x="3233737" y="2472531"/>
            <a:ext cx="5724525" cy="3371850"/>
          </a:xfrm>
        </p:spPr>
      </p:pic>
    </p:spTree>
    <p:extLst>
      <p:ext uri="{BB962C8B-B14F-4D97-AF65-F5344CB8AC3E}">
        <p14:creationId xmlns:p14="http://schemas.microsoft.com/office/powerpoint/2010/main" val="91072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70E7-8281-84CF-AE57-11A10FDACD4F}"/>
              </a:ext>
            </a:extLst>
          </p:cNvPr>
          <p:cNvSpPr>
            <a:spLocks noGrp="1"/>
          </p:cNvSpPr>
          <p:nvPr>
            <p:ph type="title"/>
          </p:nvPr>
        </p:nvSpPr>
        <p:spPr/>
        <p:txBody>
          <a:bodyPr/>
          <a:lstStyle/>
          <a:p>
            <a:r>
              <a:rPr lang="en-IN" dirty="0"/>
              <a:t>System design</a:t>
            </a:r>
          </a:p>
        </p:txBody>
      </p:sp>
      <p:pic>
        <p:nvPicPr>
          <p:cNvPr id="5" name="Content Placeholder 4">
            <a:extLst>
              <a:ext uri="{FF2B5EF4-FFF2-40B4-BE49-F238E27FC236}">
                <a16:creationId xmlns:a16="http://schemas.microsoft.com/office/drawing/2014/main" id="{08E0A6B8-D2BA-24A3-4213-DE8A95600DDB}"/>
              </a:ext>
            </a:extLst>
          </p:cNvPr>
          <p:cNvPicPr>
            <a:picLocks noGrp="1" noChangeAspect="1"/>
          </p:cNvPicPr>
          <p:nvPr>
            <p:ph idx="1"/>
          </p:nvPr>
        </p:nvPicPr>
        <p:blipFill>
          <a:blip r:embed="rId2"/>
          <a:stretch>
            <a:fillRect/>
          </a:stretch>
        </p:blipFill>
        <p:spPr>
          <a:xfrm>
            <a:off x="3368841" y="1703673"/>
            <a:ext cx="5390147" cy="4899258"/>
          </a:xfrm>
        </p:spPr>
      </p:pic>
      <p:sp>
        <p:nvSpPr>
          <p:cNvPr id="6" name="TextBox 5">
            <a:extLst>
              <a:ext uri="{FF2B5EF4-FFF2-40B4-BE49-F238E27FC236}">
                <a16:creationId xmlns:a16="http://schemas.microsoft.com/office/drawing/2014/main" id="{A3D18A55-E18D-7A7F-AA97-771ED9D1677E}"/>
              </a:ext>
            </a:extLst>
          </p:cNvPr>
          <p:cNvSpPr txBox="1"/>
          <p:nvPr/>
        </p:nvSpPr>
        <p:spPr>
          <a:xfrm>
            <a:off x="760396" y="3059668"/>
            <a:ext cx="22811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ER-DIAGRAM:</a:t>
            </a:r>
          </a:p>
        </p:txBody>
      </p:sp>
    </p:spTree>
    <p:extLst>
      <p:ext uri="{BB962C8B-B14F-4D97-AF65-F5344CB8AC3E}">
        <p14:creationId xmlns:p14="http://schemas.microsoft.com/office/powerpoint/2010/main" val="197694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70E7-8281-84CF-AE57-11A10FDACD4F}"/>
              </a:ext>
            </a:extLst>
          </p:cNvPr>
          <p:cNvSpPr>
            <a:spLocks noGrp="1"/>
          </p:cNvSpPr>
          <p:nvPr>
            <p:ph type="title"/>
          </p:nvPr>
        </p:nvSpPr>
        <p:spPr/>
        <p:txBody>
          <a:bodyPr/>
          <a:lstStyle/>
          <a:p>
            <a:r>
              <a:rPr lang="en-IN" dirty="0"/>
              <a:t>System design</a:t>
            </a:r>
          </a:p>
        </p:txBody>
      </p:sp>
      <p:sp>
        <p:nvSpPr>
          <p:cNvPr id="6" name="TextBox 5">
            <a:extLst>
              <a:ext uri="{FF2B5EF4-FFF2-40B4-BE49-F238E27FC236}">
                <a16:creationId xmlns:a16="http://schemas.microsoft.com/office/drawing/2014/main" id="{A3D18A55-E18D-7A7F-AA97-771ED9D1677E}"/>
              </a:ext>
            </a:extLst>
          </p:cNvPr>
          <p:cNvSpPr txBox="1"/>
          <p:nvPr/>
        </p:nvSpPr>
        <p:spPr>
          <a:xfrm>
            <a:off x="760396" y="3059668"/>
            <a:ext cx="22811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USECASE:</a:t>
            </a:r>
          </a:p>
        </p:txBody>
      </p:sp>
      <p:pic>
        <p:nvPicPr>
          <p:cNvPr id="12" name="Content Placeholder 11">
            <a:extLst>
              <a:ext uri="{FF2B5EF4-FFF2-40B4-BE49-F238E27FC236}">
                <a16:creationId xmlns:a16="http://schemas.microsoft.com/office/drawing/2014/main" id="{9162F935-4236-A34C-FA13-A845E8121FFF}"/>
              </a:ext>
            </a:extLst>
          </p:cNvPr>
          <p:cNvPicPr>
            <a:picLocks noGrp="1" noChangeAspect="1"/>
          </p:cNvPicPr>
          <p:nvPr>
            <p:ph idx="1"/>
          </p:nvPr>
        </p:nvPicPr>
        <p:blipFill>
          <a:blip r:embed="rId2"/>
          <a:stretch>
            <a:fillRect/>
          </a:stretch>
        </p:blipFill>
        <p:spPr>
          <a:xfrm>
            <a:off x="4004109" y="1626669"/>
            <a:ext cx="5399773" cy="4831883"/>
          </a:xfrm>
        </p:spPr>
      </p:pic>
    </p:spTree>
    <p:extLst>
      <p:ext uri="{BB962C8B-B14F-4D97-AF65-F5344CB8AC3E}">
        <p14:creationId xmlns:p14="http://schemas.microsoft.com/office/powerpoint/2010/main" val="147853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70E7-8281-84CF-AE57-11A10FDACD4F}"/>
              </a:ext>
            </a:extLst>
          </p:cNvPr>
          <p:cNvSpPr>
            <a:spLocks noGrp="1"/>
          </p:cNvSpPr>
          <p:nvPr>
            <p:ph type="title"/>
          </p:nvPr>
        </p:nvSpPr>
        <p:spPr/>
        <p:txBody>
          <a:bodyPr/>
          <a:lstStyle/>
          <a:p>
            <a:r>
              <a:rPr lang="en-IN" dirty="0"/>
              <a:t>System design</a:t>
            </a:r>
          </a:p>
        </p:txBody>
      </p:sp>
      <p:sp>
        <p:nvSpPr>
          <p:cNvPr id="6" name="TextBox 5">
            <a:extLst>
              <a:ext uri="{FF2B5EF4-FFF2-40B4-BE49-F238E27FC236}">
                <a16:creationId xmlns:a16="http://schemas.microsoft.com/office/drawing/2014/main" id="{A3D18A55-E18D-7A7F-AA97-771ED9D1677E}"/>
              </a:ext>
            </a:extLst>
          </p:cNvPr>
          <p:cNvSpPr txBox="1"/>
          <p:nvPr/>
        </p:nvSpPr>
        <p:spPr>
          <a:xfrm>
            <a:off x="760396" y="3059668"/>
            <a:ext cx="22811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CLASS-DIAGRAM:</a:t>
            </a:r>
          </a:p>
        </p:txBody>
      </p:sp>
      <p:pic>
        <p:nvPicPr>
          <p:cNvPr id="7" name="Content Placeholder 6">
            <a:extLst>
              <a:ext uri="{FF2B5EF4-FFF2-40B4-BE49-F238E27FC236}">
                <a16:creationId xmlns:a16="http://schemas.microsoft.com/office/drawing/2014/main" id="{A16045E6-BF0F-933D-C7D9-F2CC9F1DF22E}"/>
              </a:ext>
            </a:extLst>
          </p:cNvPr>
          <p:cNvPicPr>
            <a:picLocks noGrp="1" noChangeAspect="1"/>
          </p:cNvPicPr>
          <p:nvPr>
            <p:ph idx="1"/>
          </p:nvPr>
        </p:nvPicPr>
        <p:blipFill>
          <a:blip r:embed="rId2"/>
          <a:stretch>
            <a:fillRect/>
          </a:stretch>
        </p:blipFill>
        <p:spPr>
          <a:xfrm>
            <a:off x="3022744" y="1890877"/>
            <a:ext cx="7680549" cy="4740930"/>
          </a:xfrm>
        </p:spPr>
      </p:pic>
    </p:spTree>
    <p:extLst>
      <p:ext uri="{BB962C8B-B14F-4D97-AF65-F5344CB8AC3E}">
        <p14:creationId xmlns:p14="http://schemas.microsoft.com/office/powerpoint/2010/main" val="2706391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014F-AC49-4088-B3FB-D2471B0F82C2}"/>
              </a:ext>
            </a:extLst>
          </p:cNvPr>
          <p:cNvSpPr>
            <a:spLocks noGrp="1"/>
          </p:cNvSpPr>
          <p:nvPr>
            <p:ph type="title"/>
          </p:nvPr>
        </p:nvSpPr>
        <p:spPr/>
        <p:txBody>
          <a:bodyPr/>
          <a:lstStyle/>
          <a:p>
            <a:r>
              <a:rPr lang="en-IN" dirty="0"/>
              <a:t>Modules DESCRIPTION</a:t>
            </a:r>
          </a:p>
        </p:txBody>
      </p:sp>
      <p:sp>
        <p:nvSpPr>
          <p:cNvPr id="3" name="Content Placeholder 2">
            <a:extLst>
              <a:ext uri="{FF2B5EF4-FFF2-40B4-BE49-F238E27FC236}">
                <a16:creationId xmlns:a16="http://schemas.microsoft.com/office/drawing/2014/main" id="{A123902F-6172-4ABF-902B-5757CE527DD3}"/>
              </a:ext>
            </a:extLst>
          </p:cNvPr>
          <p:cNvSpPr>
            <a:spLocks noGrp="1"/>
          </p:cNvSpPr>
          <p:nvPr>
            <p:ph idx="1"/>
          </p:nvPr>
        </p:nvSpPr>
        <p:spPr/>
        <p:txBody>
          <a:bodyPr>
            <a:normAutofit fontScale="92500" lnSpcReduction="10000"/>
          </a:bodyPr>
          <a:lstStyle/>
          <a:p>
            <a:pPr marL="457200" indent="-457200">
              <a:buFont typeface="+mj-lt"/>
              <a:buAutoNum type="arabicPeriod"/>
            </a:pPr>
            <a:r>
              <a:rPr lang="en-US" sz="1900" b="0" i="0" dirty="0">
                <a:solidFill>
                  <a:srgbClr val="333333"/>
                </a:solidFill>
                <a:effectLst/>
                <a:latin typeface="Times New Roman" panose="02020603050405020304" pitchFamily="18" charset="0"/>
                <a:cs typeface="Times New Roman" panose="02020603050405020304" pitchFamily="18" charset="0"/>
              </a:rPr>
              <a:t> </a:t>
            </a:r>
            <a:r>
              <a:rPr lang="en-US" sz="1900" b="1" i="0" dirty="0">
                <a:solidFill>
                  <a:srgbClr val="333333"/>
                </a:solidFill>
                <a:effectLst/>
                <a:latin typeface="Times New Roman" panose="02020603050405020304" pitchFamily="18" charset="0"/>
                <a:cs typeface="Times New Roman" panose="02020603050405020304" pitchFamily="18" charset="0"/>
              </a:rPr>
              <a:t>USER MODULE</a:t>
            </a:r>
            <a:br>
              <a:rPr lang="en-US" sz="1900" dirty="0">
                <a:latin typeface="Times New Roman" panose="02020603050405020304" pitchFamily="18" charset="0"/>
                <a:cs typeface="Times New Roman" panose="02020603050405020304" pitchFamily="18" charset="0"/>
              </a:rPr>
            </a:br>
            <a:r>
              <a:rPr lang="en-US" sz="1900" b="0" i="0" dirty="0">
                <a:solidFill>
                  <a:srgbClr val="333333"/>
                </a:solidFill>
                <a:effectLst/>
                <a:latin typeface="Times New Roman" panose="02020603050405020304" pitchFamily="18" charset="0"/>
                <a:cs typeface="Times New Roman" panose="02020603050405020304" pitchFamily="18" charset="0"/>
              </a:rPr>
              <a:t>This module is mainly dedicated to the candidates who are looking for resumes. They can log in into the system, via the credentials provided to them &amp; once they are in, they have to choose a format of the resume which they like the most &amp; have to fill the online form where different questions relevant to their resume will be asked. They can download the resume from the same module, in any file format they required.</a:t>
            </a:r>
          </a:p>
          <a:p>
            <a:pPr marL="457200" indent="-457200">
              <a:buFont typeface="+mj-lt"/>
              <a:buAutoNum type="arabicPeriod"/>
            </a:pPr>
            <a:r>
              <a:rPr lang="en-US" sz="1900" b="1" i="0" dirty="0">
                <a:solidFill>
                  <a:srgbClr val="333333"/>
                </a:solidFill>
                <a:effectLst/>
                <a:latin typeface="Times New Roman" panose="02020603050405020304" pitchFamily="18" charset="0"/>
                <a:cs typeface="Times New Roman" panose="02020603050405020304" pitchFamily="18" charset="0"/>
              </a:rPr>
              <a:t>RESUME </a:t>
            </a:r>
            <a:r>
              <a:rPr lang="en-US" sz="1900" b="1" dirty="0">
                <a:solidFill>
                  <a:srgbClr val="333333"/>
                </a:solidFill>
                <a:latin typeface="Times New Roman" panose="02020603050405020304" pitchFamily="18" charset="0"/>
                <a:cs typeface="Times New Roman" panose="02020603050405020304" pitchFamily="18" charset="0"/>
              </a:rPr>
              <a:t>BUILDING </a:t>
            </a:r>
            <a:r>
              <a:rPr lang="en-US" sz="1900" b="1" i="0" dirty="0">
                <a:solidFill>
                  <a:srgbClr val="333333"/>
                </a:solidFill>
                <a:effectLst/>
                <a:latin typeface="Times New Roman" panose="02020603050405020304" pitchFamily="18" charset="0"/>
                <a:cs typeface="Times New Roman" panose="02020603050405020304" pitchFamily="18" charset="0"/>
              </a:rPr>
              <a:t> MODULE</a:t>
            </a:r>
            <a:br>
              <a:rPr lang="en-US" sz="1900" b="0" i="0" dirty="0">
                <a:solidFill>
                  <a:srgbClr val="333333"/>
                </a:solidFill>
                <a:effectLst/>
                <a:latin typeface="Times New Roman" panose="02020603050405020304" pitchFamily="18" charset="0"/>
                <a:cs typeface="Times New Roman" panose="02020603050405020304" pitchFamily="18" charset="0"/>
              </a:rPr>
            </a:br>
            <a:r>
              <a:rPr lang="en-US" sz="1900" b="0" i="0" dirty="0">
                <a:solidFill>
                  <a:srgbClr val="333333"/>
                </a:solidFill>
                <a:effectLst/>
                <a:latin typeface="Times New Roman" panose="02020603050405020304" pitchFamily="18" charset="0"/>
                <a:cs typeface="Times New Roman" panose="02020603050405020304" pitchFamily="18" charset="0"/>
              </a:rPr>
              <a:t>Many different samples of the resumes will be attached here. Users can check this module, from their module and choose any kind of resume they are looking for. Different designs of resumes for different professionals can be seen here. Candidates can also change the fonts and other styles as per their requirements in this module.</a:t>
            </a:r>
          </a:p>
          <a:p>
            <a:pPr marL="0" indent="0">
              <a:buNone/>
            </a:pPr>
            <a:br>
              <a:rPr lang="en-US" sz="2000" dirty="0"/>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21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5845-AA0D-4AB5-99FF-43E4798226EF}"/>
              </a:ext>
            </a:extLst>
          </p:cNvPr>
          <p:cNvSpPr>
            <a:spLocks noGrp="1"/>
          </p:cNvSpPr>
          <p:nvPr>
            <p:ph type="title"/>
          </p:nvPr>
        </p:nvSpPr>
        <p:spPr/>
        <p:txBody>
          <a:bodyPr/>
          <a:lstStyle/>
          <a:p>
            <a:r>
              <a:rPr lang="en-IN" dirty="0"/>
              <a:t>Modules DESCRIPTION</a:t>
            </a:r>
          </a:p>
        </p:txBody>
      </p:sp>
      <p:sp>
        <p:nvSpPr>
          <p:cNvPr id="3" name="Content Placeholder 2">
            <a:extLst>
              <a:ext uri="{FF2B5EF4-FFF2-40B4-BE49-F238E27FC236}">
                <a16:creationId xmlns:a16="http://schemas.microsoft.com/office/drawing/2014/main" id="{D03B3E1E-BBB4-4070-883D-130FE40768C8}"/>
              </a:ext>
            </a:extLst>
          </p:cNvPr>
          <p:cNvSpPr>
            <a:spLocks noGrp="1"/>
          </p:cNvSpPr>
          <p:nvPr>
            <p:ph idx="1"/>
          </p:nvPr>
        </p:nvSpPr>
        <p:spPr/>
        <p:txBody>
          <a:bodyPr/>
          <a:lstStyle/>
          <a:p>
            <a:pPr marL="0" indent="0">
              <a:buNone/>
            </a:pPr>
            <a:r>
              <a:rPr lang="en-US" sz="1800" b="0" i="0" dirty="0">
                <a:solidFill>
                  <a:schemeClr val="accent1">
                    <a:lumMod val="60000"/>
                    <a:lumOff val="40000"/>
                  </a:schemeClr>
                </a:solidFill>
                <a:effectLst/>
                <a:latin typeface="Times New Roman" panose="02020603050405020304" pitchFamily="18" charset="0"/>
                <a:cs typeface="Times New Roman" panose="02020603050405020304" pitchFamily="18" charset="0"/>
              </a:rPr>
              <a:t>3</a:t>
            </a:r>
            <a:r>
              <a:rPr lang="en-US" sz="1800" b="0" i="0" dirty="0">
                <a:solidFill>
                  <a:srgbClr val="333333"/>
                </a:solidFill>
                <a:effectLst/>
                <a:latin typeface="Times New Roman" panose="02020603050405020304" pitchFamily="18" charset="0"/>
                <a:cs typeface="Times New Roman" panose="02020603050405020304" pitchFamily="18" charset="0"/>
              </a:rPr>
              <a:t>. 	</a:t>
            </a:r>
            <a:r>
              <a:rPr lang="en-US" sz="1800" b="1" i="0" dirty="0">
                <a:solidFill>
                  <a:srgbClr val="333333"/>
                </a:solidFill>
                <a:effectLst/>
                <a:latin typeface="Times New Roman" panose="02020603050405020304" pitchFamily="18" charset="0"/>
                <a:cs typeface="Times New Roman" panose="02020603050405020304" pitchFamily="18" charset="0"/>
              </a:rPr>
              <a:t>ADMIN MODULE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0" i="0" dirty="0">
                <a:solidFill>
                  <a:srgbClr val="333333"/>
                </a:solidFill>
                <a:effectLst/>
                <a:latin typeface="Times New Roman" panose="02020603050405020304" pitchFamily="18" charset="0"/>
                <a:cs typeface="Times New Roman" panose="02020603050405020304" pitchFamily="18" charset="0"/>
              </a:rPr>
              <a:t>This module is maintained by the admin and only he/she can manage and have access to every account. Admin 	can add or delete the format of the resumes as well. They can modify the functionalities of the system, too. 	Admin can also add users on the fly to the application to make the application full of new functionalities. Admin 	will be like super use having control over each and everything which make application more secure and with 	single security control.</a:t>
            </a:r>
            <a:endParaRPr lang="en-IN" dirty="0"/>
          </a:p>
        </p:txBody>
      </p:sp>
    </p:spTree>
    <p:extLst>
      <p:ext uri="{BB962C8B-B14F-4D97-AF65-F5344CB8AC3E}">
        <p14:creationId xmlns:p14="http://schemas.microsoft.com/office/powerpoint/2010/main" val="369940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B6142-50E7-4757-81D6-4CADD5D92568}"/>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AE6B9BCA-79A2-4377-A76A-F8717F59641F}"/>
              </a:ext>
            </a:extLst>
          </p:cNvPr>
          <p:cNvSpPr>
            <a:spLocks noGrp="1"/>
          </p:cNvSpPr>
          <p:nvPr>
            <p:ph idx="1"/>
          </p:nvPr>
        </p:nvSpPr>
        <p:spPr/>
        <p:txBody>
          <a:bodyPr/>
          <a:lstStyle/>
          <a:p>
            <a:r>
              <a:rPr lang="en-US" sz="1800" b="0" i="0">
                <a:solidFill>
                  <a:srgbClr val="333333"/>
                </a:solidFill>
                <a:effectLst/>
                <a:latin typeface="Times New Roman" panose="02020603050405020304" pitchFamily="18" charset="0"/>
                <a:cs typeface="Times New Roman" panose="02020603050405020304" pitchFamily="18" charset="0"/>
              </a:rPr>
              <a:t>If </a:t>
            </a:r>
            <a:r>
              <a:rPr lang="en-US" sz="1800" b="0" i="0" dirty="0">
                <a:solidFill>
                  <a:srgbClr val="333333"/>
                </a:solidFill>
                <a:effectLst/>
                <a:latin typeface="Times New Roman" panose="02020603050405020304" pitchFamily="18" charset="0"/>
                <a:cs typeface="Times New Roman" panose="02020603050405020304" pitchFamily="18" charset="0"/>
              </a:rPr>
              <a:t>someone wants to make his/her resume, then he/she have to look for every single detail such as formatting, alignment, designs, patterns. </a:t>
            </a:r>
          </a:p>
          <a:p>
            <a:r>
              <a:rPr lang="en-US" sz="1800" b="0" i="0" dirty="0">
                <a:solidFill>
                  <a:srgbClr val="333333"/>
                </a:solidFill>
                <a:effectLst/>
                <a:latin typeface="Times New Roman" panose="02020603050405020304" pitchFamily="18" charset="0"/>
                <a:cs typeface="Times New Roman" panose="02020603050405020304" pitchFamily="18" charset="0"/>
              </a:rPr>
              <a:t>So, it is a very complex process and thus, the productivity of the resume also decreases.</a:t>
            </a:r>
          </a:p>
          <a:p>
            <a:r>
              <a:rPr lang="en-US" sz="1800" b="0" i="0" dirty="0">
                <a:solidFill>
                  <a:srgbClr val="333333"/>
                </a:solidFill>
                <a:effectLst/>
                <a:latin typeface="Times New Roman" panose="02020603050405020304" pitchFamily="18" charset="0"/>
                <a:cs typeface="Times New Roman" panose="02020603050405020304" pitchFamily="18" charset="0"/>
              </a:rPr>
              <a:t>Many websites that are related to this charge a fee for membership. </a:t>
            </a:r>
          </a:p>
          <a:p>
            <a:r>
              <a:rPr lang="en-US" sz="1800" b="0" i="0" dirty="0">
                <a:solidFill>
                  <a:srgbClr val="333333"/>
                </a:solidFill>
                <a:effectLst/>
                <a:latin typeface="Times New Roman" panose="02020603050405020304" pitchFamily="18" charset="0"/>
                <a:cs typeface="Times New Roman" panose="02020603050405020304" pitchFamily="18" charset="0"/>
              </a:rPr>
              <a:t>The existing system is very complex and making resume via word files and excels is a tough task. </a:t>
            </a:r>
          </a:p>
          <a:p>
            <a:r>
              <a:rPr lang="en-US" sz="1800" b="0" i="0" dirty="0">
                <a:solidFill>
                  <a:srgbClr val="333333"/>
                </a:solidFill>
                <a:effectLst/>
                <a:latin typeface="Times New Roman" panose="02020603050405020304" pitchFamily="18" charset="0"/>
                <a:cs typeface="Times New Roman" panose="02020603050405020304" pitchFamily="18" charset="0"/>
              </a:rPr>
              <a:t>Sometimes, while making a resume, a person ends up forgetting some very crucial information while going through all these designs and formats.</a:t>
            </a:r>
          </a:p>
          <a:p>
            <a:endParaRPr lang="en-IN" dirty="0"/>
          </a:p>
        </p:txBody>
      </p:sp>
    </p:spTree>
    <p:extLst>
      <p:ext uri="{BB962C8B-B14F-4D97-AF65-F5344CB8AC3E}">
        <p14:creationId xmlns:p14="http://schemas.microsoft.com/office/powerpoint/2010/main" val="299754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4A675-6D1B-4BCF-BCF9-AEFF7325E8E1}"/>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50BB0E0-C1C7-4365-B125-ABF881FB1F8E}"/>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A person merely needs to fill out the questions asked by the website in the proposed Online resume builder.</a:t>
            </a:r>
          </a:p>
          <a:p>
            <a:r>
              <a:rPr lang="en-US" sz="1800" dirty="0">
                <a:latin typeface="Times New Roman" panose="02020603050405020304" pitchFamily="18" charset="0"/>
                <a:cs typeface="Times New Roman" panose="02020603050405020304" pitchFamily="18" charset="0"/>
              </a:rPr>
              <a:t> All of the resume's additional alignments and formats are handled by the system directly. </a:t>
            </a:r>
          </a:p>
          <a:p>
            <a:r>
              <a:rPr lang="en-US" sz="1800" dirty="0">
                <a:latin typeface="Times New Roman" panose="02020603050405020304" pitchFamily="18" charset="0"/>
                <a:cs typeface="Times New Roman" panose="02020603050405020304" pitchFamily="18" charset="0"/>
              </a:rPr>
              <a:t>Even yet, the final resume that was produced is quite professional and meets industry standards, and the candidate can download it in the file format that he or she prefers. </a:t>
            </a:r>
          </a:p>
          <a:p>
            <a:r>
              <a:rPr lang="en-US" sz="1800" dirty="0">
                <a:latin typeface="Times New Roman" panose="02020603050405020304" pitchFamily="18" charset="0"/>
                <a:cs typeface="Times New Roman" panose="02020603050405020304" pitchFamily="18" charset="0"/>
              </a:rPr>
              <a:t>This eliminates the need for manual work when writing a resume.</a:t>
            </a:r>
          </a:p>
          <a:p>
            <a:r>
              <a:rPr lang="en-US" sz="1800" dirty="0">
                <a:latin typeface="Times New Roman" panose="02020603050405020304" pitchFamily="18" charset="0"/>
                <a:cs typeface="Times New Roman" panose="02020603050405020304" pitchFamily="18" charset="0"/>
              </a:rPr>
              <a:t>This is a no-cost service. </a:t>
            </a:r>
          </a:p>
          <a:p>
            <a:endParaRPr lang="en-US" dirty="0"/>
          </a:p>
        </p:txBody>
      </p:sp>
    </p:spTree>
    <p:extLst>
      <p:ext uri="{BB962C8B-B14F-4D97-AF65-F5344CB8AC3E}">
        <p14:creationId xmlns:p14="http://schemas.microsoft.com/office/powerpoint/2010/main" val="362002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5AFD-307D-949D-9F55-EA2CED395F3E}"/>
              </a:ext>
            </a:extLst>
          </p:cNvPr>
          <p:cNvSpPr>
            <a:spLocks noGrp="1"/>
          </p:cNvSpPr>
          <p:nvPr>
            <p:ph type="title"/>
          </p:nvPr>
        </p:nvSpPr>
        <p:spPr/>
        <p:txBody>
          <a:bodyPr/>
          <a:lstStyle/>
          <a:p>
            <a:r>
              <a:rPr lang="en-IN" dirty="0"/>
              <a:t>workflow</a:t>
            </a:r>
          </a:p>
        </p:txBody>
      </p:sp>
      <p:pic>
        <p:nvPicPr>
          <p:cNvPr id="5" name="Content Placeholder 4">
            <a:extLst>
              <a:ext uri="{FF2B5EF4-FFF2-40B4-BE49-F238E27FC236}">
                <a16:creationId xmlns:a16="http://schemas.microsoft.com/office/drawing/2014/main" id="{AF4A4CD8-8755-C0DD-4F2F-EA1723554F3E}"/>
              </a:ext>
            </a:extLst>
          </p:cNvPr>
          <p:cNvPicPr>
            <a:picLocks noGrp="1" noChangeAspect="1"/>
          </p:cNvPicPr>
          <p:nvPr>
            <p:ph idx="1"/>
          </p:nvPr>
        </p:nvPicPr>
        <p:blipFill>
          <a:blip r:embed="rId2"/>
          <a:stretch>
            <a:fillRect/>
          </a:stretch>
        </p:blipFill>
        <p:spPr>
          <a:xfrm>
            <a:off x="2685447" y="702155"/>
            <a:ext cx="7757963" cy="6155845"/>
          </a:xfrm>
        </p:spPr>
      </p:pic>
    </p:spTree>
    <p:extLst>
      <p:ext uri="{BB962C8B-B14F-4D97-AF65-F5344CB8AC3E}">
        <p14:creationId xmlns:p14="http://schemas.microsoft.com/office/powerpoint/2010/main" val="271837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D82-943D-45D4-9F33-08E87A1F434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6043F33-5B80-4877-8D40-EB381E2EDF64}"/>
              </a:ext>
            </a:extLst>
          </p:cNvPr>
          <p:cNvSpPr>
            <a:spLocks noGrp="1"/>
          </p:cNvSpPr>
          <p:nvPr>
            <p:ph idx="1"/>
          </p:nvPr>
        </p:nvSpPr>
        <p:spPr/>
        <p:txBody>
          <a:bodyPr>
            <a:normAutofit fontScale="92500"/>
          </a:bodyPr>
          <a:lstStyle/>
          <a:p>
            <a:r>
              <a:rPr lang="en-US" sz="2000" dirty="0">
                <a:latin typeface="Times New Roman" panose="02020603050405020304" pitchFamily="18" charset="0"/>
                <a:cs typeface="Times New Roman" panose="02020603050405020304" pitchFamily="18" charset="0"/>
              </a:rPr>
              <a:t>The primary goal of the  program that makes the process of making a Resume for individuals more easier. </a:t>
            </a:r>
          </a:p>
          <a:p>
            <a:r>
              <a:rPr lang="en-US" sz="2000" dirty="0">
                <a:latin typeface="Times New Roman" panose="02020603050405020304" pitchFamily="18" charset="0"/>
                <a:cs typeface="Times New Roman" panose="02020603050405020304" pitchFamily="18" charset="0"/>
              </a:rPr>
              <a:t>The method is simple to use and eliminates the need to consider and construct an appropriate resume based on qualifications.</a:t>
            </a:r>
          </a:p>
          <a:p>
            <a:r>
              <a:rPr lang="en-US" sz="2000" dirty="0">
                <a:latin typeface="Times New Roman" panose="02020603050405020304" pitchFamily="18" charset="0"/>
                <a:cs typeface="Times New Roman" panose="02020603050405020304" pitchFamily="18" charset="0"/>
              </a:rPr>
              <a:t> The system was created to make it simple to create a professional-looking resume. </a:t>
            </a:r>
          </a:p>
          <a:p>
            <a:r>
              <a:rPr lang="en-US" sz="2000" dirty="0">
                <a:latin typeface="Times New Roman" panose="02020603050405020304" pitchFamily="18" charset="0"/>
                <a:cs typeface="Times New Roman" panose="02020603050405020304" pitchFamily="18" charset="0"/>
              </a:rPr>
              <a:t>Individuals must simply complete a form that includes questions from all needed fields, including personal questions, educational questions, traits, interests, and skills, among others. </a:t>
            </a:r>
          </a:p>
          <a:p>
            <a:r>
              <a:rPr lang="en-US" sz="2000" dirty="0">
                <a:latin typeface="Times New Roman" panose="02020603050405020304" pitchFamily="18" charset="0"/>
                <a:cs typeface="Times New Roman" panose="02020603050405020304" pitchFamily="18" charset="0"/>
              </a:rPr>
              <a:t>The answers given by the users are saved, and the system generates a well-structured résumé automatically. </a:t>
            </a:r>
          </a:p>
          <a:p>
            <a:r>
              <a:rPr lang="en-US" sz="2000" dirty="0">
                <a:latin typeface="Times New Roman" panose="02020603050405020304" pitchFamily="18" charset="0"/>
                <a:cs typeface="Times New Roman" panose="02020603050405020304" pitchFamily="18" charset="0"/>
              </a:rPr>
              <a:t>Users can produce resumes in any format and file type.</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68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80F7-2CB7-4ACE-A53C-F998A8B0B247}"/>
              </a:ext>
            </a:extLst>
          </p:cNvPr>
          <p:cNvSpPr>
            <a:spLocks noGrp="1"/>
          </p:cNvSpPr>
          <p:nvPr>
            <p:ph type="title"/>
          </p:nvPr>
        </p:nvSpPr>
        <p:spPr/>
        <p:txBody>
          <a:bodyPr/>
          <a:lstStyle/>
          <a:p>
            <a:r>
              <a:rPr lang="en-IN" dirty="0"/>
              <a:t>TESTING</a:t>
            </a:r>
          </a:p>
        </p:txBody>
      </p:sp>
      <p:graphicFrame>
        <p:nvGraphicFramePr>
          <p:cNvPr id="4" name="Table 4">
            <a:extLst>
              <a:ext uri="{FF2B5EF4-FFF2-40B4-BE49-F238E27FC236}">
                <a16:creationId xmlns:a16="http://schemas.microsoft.com/office/drawing/2014/main" id="{1E04BB8F-EE1E-2467-6A46-22B8F361FA17}"/>
              </a:ext>
            </a:extLst>
          </p:cNvPr>
          <p:cNvGraphicFramePr>
            <a:graphicFrameLocks noGrp="1"/>
          </p:cNvGraphicFramePr>
          <p:nvPr>
            <p:ph idx="1"/>
            <p:extLst>
              <p:ext uri="{D42A27DB-BD31-4B8C-83A1-F6EECF244321}">
                <p14:modId xmlns:p14="http://schemas.microsoft.com/office/powerpoint/2010/main" val="1493633747"/>
              </p:ext>
            </p:extLst>
          </p:nvPr>
        </p:nvGraphicFramePr>
        <p:xfrm>
          <a:off x="581026" y="2341562"/>
          <a:ext cx="10189645" cy="3698291"/>
        </p:xfrm>
        <a:graphic>
          <a:graphicData uri="http://schemas.openxmlformats.org/drawingml/2006/table">
            <a:tbl>
              <a:tblPr firstRow="1" bandRow="1">
                <a:tableStyleId>{5940675A-B579-460E-94D1-54222C63F5DA}</a:tableStyleId>
              </a:tblPr>
              <a:tblGrid>
                <a:gridCol w="1632881">
                  <a:extLst>
                    <a:ext uri="{9D8B030D-6E8A-4147-A177-3AD203B41FA5}">
                      <a16:colId xmlns:a16="http://schemas.microsoft.com/office/drawing/2014/main" val="2526535878"/>
                    </a:ext>
                  </a:extLst>
                </a:gridCol>
                <a:gridCol w="2442977">
                  <a:extLst>
                    <a:ext uri="{9D8B030D-6E8A-4147-A177-3AD203B41FA5}">
                      <a16:colId xmlns:a16="http://schemas.microsoft.com/office/drawing/2014/main" val="447818567"/>
                    </a:ext>
                  </a:extLst>
                </a:gridCol>
                <a:gridCol w="2037929">
                  <a:extLst>
                    <a:ext uri="{9D8B030D-6E8A-4147-A177-3AD203B41FA5}">
                      <a16:colId xmlns:a16="http://schemas.microsoft.com/office/drawing/2014/main" val="229789519"/>
                    </a:ext>
                  </a:extLst>
                </a:gridCol>
                <a:gridCol w="2037929">
                  <a:extLst>
                    <a:ext uri="{9D8B030D-6E8A-4147-A177-3AD203B41FA5}">
                      <a16:colId xmlns:a16="http://schemas.microsoft.com/office/drawing/2014/main" val="1365908755"/>
                    </a:ext>
                  </a:extLst>
                </a:gridCol>
                <a:gridCol w="2037929">
                  <a:extLst>
                    <a:ext uri="{9D8B030D-6E8A-4147-A177-3AD203B41FA5}">
                      <a16:colId xmlns:a16="http://schemas.microsoft.com/office/drawing/2014/main" val="840430338"/>
                    </a:ext>
                  </a:extLst>
                </a:gridCol>
              </a:tblGrid>
              <a:tr h="826009">
                <a:tc>
                  <a:txBody>
                    <a:bodyPr/>
                    <a:lstStyle/>
                    <a:p>
                      <a:r>
                        <a:rPr lang="en-IN" sz="1700" b="1" dirty="0">
                          <a:latin typeface="Times New Roman" panose="02020603050405020304" pitchFamily="18" charset="0"/>
                          <a:cs typeface="Times New Roman" panose="02020603050405020304" pitchFamily="18" charset="0"/>
                        </a:rPr>
                        <a:t>TEST CASE NO</a:t>
                      </a:r>
                    </a:p>
                  </a:txBody>
                  <a:tcPr/>
                </a:tc>
                <a:tc>
                  <a:txBody>
                    <a:bodyPr/>
                    <a:lstStyle/>
                    <a:p>
                      <a:r>
                        <a:rPr lang="en-IN" sz="1700" b="1" dirty="0">
                          <a:latin typeface="Times New Roman" panose="02020603050405020304" pitchFamily="18" charset="0"/>
                          <a:cs typeface="Times New Roman" panose="02020603050405020304" pitchFamily="18" charset="0"/>
                        </a:rPr>
                        <a:t>ACTION</a:t>
                      </a:r>
                    </a:p>
                  </a:txBody>
                  <a:tcPr/>
                </a:tc>
                <a:tc>
                  <a:txBody>
                    <a:bodyPr/>
                    <a:lstStyle/>
                    <a:p>
                      <a:r>
                        <a:rPr lang="en-IN" sz="1700" b="1" dirty="0">
                          <a:latin typeface="Times New Roman" panose="02020603050405020304" pitchFamily="18" charset="0"/>
                          <a:cs typeface="Times New Roman" panose="02020603050405020304" pitchFamily="18" charset="0"/>
                        </a:rPr>
                        <a:t>EXPECTED OUTPUT</a:t>
                      </a:r>
                    </a:p>
                  </a:txBody>
                  <a:tcPr/>
                </a:tc>
                <a:tc>
                  <a:txBody>
                    <a:bodyPr/>
                    <a:lstStyle/>
                    <a:p>
                      <a:r>
                        <a:rPr lang="en-IN" sz="1700" b="1" dirty="0">
                          <a:latin typeface="Times New Roman" panose="02020603050405020304" pitchFamily="18" charset="0"/>
                          <a:cs typeface="Times New Roman" panose="02020603050405020304" pitchFamily="18" charset="0"/>
                        </a:rPr>
                        <a:t>ACTUAL OUTPUT</a:t>
                      </a:r>
                    </a:p>
                  </a:txBody>
                  <a:tcPr/>
                </a:tc>
                <a:tc>
                  <a:txBody>
                    <a:bodyPr/>
                    <a:lstStyle/>
                    <a:p>
                      <a:r>
                        <a:rPr lang="en-IN" sz="1700" b="1"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549266114"/>
                  </a:ext>
                </a:extLst>
              </a:tr>
              <a:tr h="867310">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Click create resume</a:t>
                      </a:r>
                    </a:p>
                  </a:txBody>
                  <a:tcPr/>
                </a:tc>
                <a:tc>
                  <a:txBody>
                    <a:bodyPr/>
                    <a:lstStyle/>
                    <a:p>
                      <a:r>
                        <a:rPr lang="en-IN" dirty="0">
                          <a:latin typeface="Times New Roman" panose="02020603050405020304" pitchFamily="18" charset="0"/>
                          <a:cs typeface="Times New Roman" panose="02020603050405020304" pitchFamily="18" charset="0"/>
                        </a:rPr>
                        <a:t>Enters to template</a:t>
                      </a:r>
                    </a:p>
                  </a:txBody>
                  <a:tcPr/>
                </a:tc>
                <a:tc>
                  <a:txBody>
                    <a:bodyPr/>
                    <a:lstStyle/>
                    <a:p>
                      <a:r>
                        <a:rPr lang="en-IN" dirty="0">
                          <a:latin typeface="Times New Roman" panose="02020603050405020304" pitchFamily="18" charset="0"/>
                          <a:cs typeface="Times New Roman" panose="02020603050405020304" pitchFamily="18" charset="0"/>
                        </a:rPr>
                        <a:t>Enters to template</a:t>
                      </a:r>
                    </a:p>
                  </a:txBody>
                  <a:tcPr/>
                </a:tc>
                <a:tc>
                  <a:txBody>
                    <a:bodyPr/>
                    <a:lstStyle/>
                    <a:p>
                      <a:r>
                        <a:rPr lang="en-IN" dirty="0">
                          <a:latin typeface="Times New Roman" panose="02020603050405020304" pitchFamily="18" charset="0"/>
                          <a:cs typeface="Times New Roman" panose="02020603050405020304" pitchFamily="18" charset="0"/>
                        </a:rPr>
                        <a:t>Pass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9186479"/>
                  </a:ext>
                </a:extLst>
              </a:tr>
              <a:tr h="502489">
                <a:tc>
                  <a:txBody>
                    <a:bodyPr/>
                    <a:lstStyle/>
                    <a:p>
                      <a:pPr algn="ctr"/>
                      <a:r>
                        <a:rPr lang="en-IN" sz="1600" dirty="0">
                          <a:latin typeface="Times New Roman" panose="02020603050405020304" pitchFamily="18" charset="0"/>
                          <a:cs typeface="Times New Roman" panose="02020603050405020304" pitchFamily="18" charset="0"/>
                        </a:rPr>
                        <a:t>2</a:t>
                      </a:r>
                    </a:p>
                  </a:txBody>
                  <a:tcPr/>
                </a:tc>
                <a:tc>
                  <a:txBody>
                    <a:bodyPr/>
                    <a:lstStyle/>
                    <a:p>
                      <a:r>
                        <a:rPr lang="en-IN" dirty="0">
                          <a:latin typeface="Times New Roman" panose="02020603050405020304" pitchFamily="18" charset="0"/>
                          <a:cs typeface="Times New Roman" panose="02020603050405020304" pitchFamily="18" charset="0"/>
                        </a:rPr>
                        <a:t>Click signup</a:t>
                      </a:r>
                    </a:p>
                  </a:txBody>
                  <a:tcPr/>
                </a:tc>
                <a:tc>
                  <a:txBody>
                    <a:bodyPr/>
                    <a:lstStyle/>
                    <a:p>
                      <a:r>
                        <a:rPr lang="en-IN" dirty="0">
                          <a:latin typeface="Times New Roman" panose="02020603050405020304" pitchFamily="18" charset="0"/>
                          <a:cs typeface="Times New Roman" panose="02020603050405020304" pitchFamily="18" charset="0"/>
                        </a:rPr>
                        <a:t>Enters to signup page</a:t>
                      </a:r>
                    </a:p>
                  </a:txBody>
                  <a:tcPr/>
                </a:tc>
                <a:tc>
                  <a:txBody>
                    <a:bodyPr/>
                    <a:lstStyle/>
                    <a:p>
                      <a:r>
                        <a:rPr lang="en-IN" dirty="0">
                          <a:latin typeface="Times New Roman" panose="02020603050405020304" pitchFamily="18" charset="0"/>
                          <a:cs typeface="Times New Roman" panose="02020603050405020304" pitchFamily="18" charset="0"/>
                        </a:rPr>
                        <a:t>Enters to signup page</a:t>
                      </a:r>
                    </a:p>
                  </a:txBody>
                  <a:tcPr/>
                </a:tc>
                <a:tc>
                  <a:txBody>
                    <a:bodyPr/>
                    <a:lstStyle/>
                    <a:p>
                      <a:r>
                        <a:rPr lang="en-IN" dirty="0">
                          <a:latin typeface="Times New Roman" panose="02020603050405020304" pitchFamily="18" charset="0"/>
                          <a:cs typeface="Times New Roman" panose="02020603050405020304" pitchFamily="18" charset="0"/>
                        </a:rPr>
                        <a:t>Pass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3566037"/>
                  </a:ext>
                </a:extLst>
              </a:tr>
              <a:tr h="724812">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Fill the form</a:t>
                      </a:r>
                    </a:p>
                  </a:txBody>
                  <a:tcPr/>
                </a:tc>
                <a:tc>
                  <a:txBody>
                    <a:bodyPr/>
                    <a:lstStyle/>
                    <a:p>
                      <a:r>
                        <a:rPr lang="en-IN" dirty="0">
                          <a:latin typeface="Times New Roman" panose="02020603050405020304" pitchFamily="18" charset="0"/>
                          <a:cs typeface="Times New Roman" panose="02020603050405020304" pitchFamily="18" charset="0"/>
                        </a:rPr>
                        <a:t>Details filled</a:t>
                      </a:r>
                    </a:p>
                  </a:txBody>
                  <a:tcPr/>
                </a:tc>
                <a:tc>
                  <a:txBody>
                    <a:bodyPr/>
                    <a:lstStyle/>
                    <a:p>
                      <a:r>
                        <a:rPr lang="en-IN" dirty="0">
                          <a:latin typeface="Times New Roman" panose="02020603050405020304" pitchFamily="18" charset="0"/>
                          <a:cs typeface="Times New Roman" panose="02020603050405020304" pitchFamily="18" charset="0"/>
                        </a:rPr>
                        <a:t>Details filled</a:t>
                      </a: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1366712110"/>
                  </a:ext>
                </a:extLst>
              </a:tr>
              <a:tr h="495606">
                <a:tc>
                  <a:txBody>
                    <a:bodyPr/>
                    <a:lstStyle/>
                    <a:p>
                      <a:pPr algn="ctr"/>
                      <a:r>
                        <a:rPr lang="en-IN" sz="1600" dirty="0">
                          <a:latin typeface="Times New Roman" panose="02020603050405020304" pitchFamily="18" charset="0"/>
                          <a:cs typeface="Times New Roman" panose="02020603050405020304" pitchFamily="18" charset="0"/>
                        </a:rPr>
                        <a:t>4</a:t>
                      </a:r>
                    </a:p>
                  </a:txBody>
                  <a:tcPr/>
                </a:tc>
                <a:tc>
                  <a:txBody>
                    <a:bodyPr/>
                    <a:lstStyle/>
                    <a:p>
                      <a:r>
                        <a:rPr lang="en-IN" dirty="0">
                          <a:latin typeface="Times New Roman" panose="02020603050405020304" pitchFamily="18" charset="0"/>
                          <a:cs typeface="Times New Roman" panose="02020603050405020304" pitchFamily="18" charset="0"/>
                        </a:rPr>
                        <a:t>Click </a:t>
                      </a:r>
                      <a:r>
                        <a:rPr lang="en-IN" dirty="0" err="1">
                          <a:latin typeface="Times New Roman" panose="02020603050405020304" pitchFamily="18" charset="0"/>
                          <a:cs typeface="Times New Roman" panose="02020603050405020304" pitchFamily="18" charset="0"/>
                        </a:rPr>
                        <a:t>PrintCV</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Resume downloaded</a:t>
                      </a:r>
                    </a:p>
                  </a:txBody>
                  <a:tcPr/>
                </a:tc>
                <a:tc>
                  <a:txBody>
                    <a:bodyPr/>
                    <a:lstStyle/>
                    <a:p>
                      <a:r>
                        <a:rPr lang="en-IN" dirty="0">
                          <a:latin typeface="Times New Roman" panose="02020603050405020304" pitchFamily="18" charset="0"/>
                          <a:cs typeface="Times New Roman" panose="02020603050405020304" pitchFamily="18" charset="0"/>
                        </a:rPr>
                        <a:t>Resume downloaded</a:t>
                      </a:r>
                    </a:p>
                  </a:txBody>
                  <a:tcPr/>
                </a:tc>
                <a:tc>
                  <a:txBody>
                    <a:bodyPr/>
                    <a:lstStyle/>
                    <a:p>
                      <a:r>
                        <a:rPr lang="en-IN"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190132870"/>
                  </a:ext>
                </a:extLst>
              </a:tr>
            </a:tbl>
          </a:graphicData>
        </a:graphic>
      </p:graphicFrame>
    </p:spTree>
    <p:extLst>
      <p:ext uri="{BB962C8B-B14F-4D97-AF65-F5344CB8AC3E}">
        <p14:creationId xmlns:p14="http://schemas.microsoft.com/office/powerpoint/2010/main" val="4139803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60874-5B07-79A2-0D98-43ACE667C141}"/>
              </a:ext>
            </a:extLst>
          </p:cNvPr>
          <p:cNvSpPr>
            <a:spLocks noGrp="1"/>
          </p:cNvSpPr>
          <p:nvPr>
            <p:ph type="title"/>
          </p:nvPr>
        </p:nvSpPr>
        <p:spPr/>
        <p:txBody>
          <a:bodyPr/>
          <a:lstStyle/>
          <a:p>
            <a:r>
              <a:rPr lang="en-IN" dirty="0"/>
              <a:t>Testing strategies</a:t>
            </a:r>
          </a:p>
        </p:txBody>
      </p:sp>
      <p:sp>
        <p:nvSpPr>
          <p:cNvPr id="3" name="Content Placeholder 2">
            <a:extLst>
              <a:ext uri="{FF2B5EF4-FFF2-40B4-BE49-F238E27FC236}">
                <a16:creationId xmlns:a16="http://schemas.microsoft.com/office/drawing/2014/main" id="{ABEBA4C9-EDEA-3FF9-8F9D-2C84EF9425EC}"/>
              </a:ext>
            </a:extLst>
          </p:cNvPr>
          <p:cNvSpPr>
            <a:spLocks noGrp="1"/>
          </p:cNvSpPr>
          <p:nvPr>
            <p:ph idx="1"/>
          </p:nvPr>
        </p:nvSpPr>
        <p:spPr/>
        <p:txBody>
          <a:bodyPr>
            <a:normAutofit fontScale="92500" lnSpcReduction="10000"/>
          </a:bodyPr>
          <a:lstStyle/>
          <a:p>
            <a:pPr marL="0" marR="40005" indent="0" algn="just">
              <a:lnSpc>
                <a:spcPct val="149000"/>
              </a:lnSpc>
              <a:spcAft>
                <a:spcPts val="15"/>
              </a:spcAft>
              <a:buNone/>
            </a:pPr>
            <a:r>
              <a:rPr lang="en-IN" sz="1800" dirty="0">
                <a:solidFill>
                  <a:srgbClr val="000000"/>
                </a:solidFill>
                <a:effectLst/>
                <a:latin typeface="Times New Roman" panose="02020603050405020304" pitchFamily="18" charset="0"/>
                <a:ea typeface="Times New Roman" panose="02020603050405020304" pitchFamily="18" charset="0"/>
              </a:rPr>
              <a:t>In order to make sure that the system does not have errors, the different levels of testing strategies that are applied at differing phases of software development are: </a:t>
            </a:r>
          </a:p>
          <a:p>
            <a:pPr>
              <a:lnSpc>
                <a:spcPct val="107000"/>
              </a:lnSpc>
              <a:spcAft>
                <a:spcPts val="675"/>
              </a:spcAft>
            </a:pPr>
            <a:r>
              <a:rPr lang="en-IN" sz="1800" dirty="0">
                <a:solidFill>
                  <a:srgbClr val="000000"/>
                </a:solidFill>
                <a:effectLst/>
                <a:latin typeface="Times New Roman" panose="02020603050405020304" pitchFamily="18" charset="0"/>
                <a:ea typeface="Times New Roman" panose="02020603050405020304" pitchFamily="18" charset="0"/>
              </a:rPr>
              <a:t> Unit Testing</a:t>
            </a:r>
          </a:p>
          <a:p>
            <a:pPr>
              <a:lnSpc>
                <a:spcPct val="107000"/>
              </a:lnSpc>
              <a:spcAft>
                <a:spcPts val="675"/>
              </a:spcAft>
            </a:pPr>
            <a:r>
              <a:rPr lang="en-IN" sz="1800" dirty="0">
                <a:solidFill>
                  <a:srgbClr val="000000"/>
                </a:solidFill>
                <a:latin typeface="Times New Roman" panose="02020603050405020304" pitchFamily="18" charset="0"/>
                <a:ea typeface="Times New Roman" panose="02020603050405020304" pitchFamily="18" charset="0"/>
              </a:rPr>
              <a:t>Integration Testing</a:t>
            </a:r>
          </a:p>
          <a:p>
            <a:pPr>
              <a:lnSpc>
                <a:spcPct val="107000"/>
              </a:lnSpc>
              <a:spcAft>
                <a:spcPts val="675"/>
              </a:spcAft>
            </a:pPr>
            <a:r>
              <a:rPr lang="en-IN" sz="1800" dirty="0">
                <a:solidFill>
                  <a:srgbClr val="000000"/>
                </a:solidFill>
                <a:effectLst/>
                <a:latin typeface="Times New Roman" panose="02020603050405020304" pitchFamily="18" charset="0"/>
                <a:ea typeface="Times New Roman" panose="02020603050405020304" pitchFamily="18" charset="0"/>
              </a:rPr>
              <a:t>System Testing</a:t>
            </a:r>
          </a:p>
          <a:p>
            <a:pPr>
              <a:lnSpc>
                <a:spcPct val="107000"/>
              </a:lnSpc>
              <a:spcAft>
                <a:spcPts val="675"/>
              </a:spcAft>
            </a:pPr>
            <a:r>
              <a:rPr lang="en-IN" sz="1800" dirty="0">
                <a:solidFill>
                  <a:srgbClr val="000000"/>
                </a:solidFill>
                <a:latin typeface="Times New Roman" panose="02020603050405020304" pitchFamily="18" charset="0"/>
                <a:ea typeface="Times New Roman" panose="02020603050405020304" pitchFamily="18" charset="0"/>
              </a:rPr>
              <a:t>Acceptance Testing</a:t>
            </a:r>
          </a:p>
          <a:p>
            <a:pPr marL="0" indent="0" algn="l">
              <a:lnSpc>
                <a:spcPct val="107000"/>
              </a:lnSpc>
              <a:spcAft>
                <a:spcPts val="675"/>
              </a:spcAft>
              <a:buNone/>
            </a:pPr>
            <a:r>
              <a:rPr lang="en-IN" sz="1800" dirty="0">
                <a:solidFill>
                  <a:srgbClr val="000000"/>
                </a:solidFill>
                <a:latin typeface="Times New Roman" panose="02020603050405020304" pitchFamily="18" charset="0"/>
                <a:ea typeface="Times New Roman" panose="02020603050405020304" pitchFamily="18" charset="0"/>
              </a:rPr>
              <a:t>Testing Approaches: 2 ways</a:t>
            </a:r>
          </a:p>
          <a:p>
            <a:pPr>
              <a:lnSpc>
                <a:spcPct val="107000"/>
              </a:lnSpc>
              <a:spcAft>
                <a:spcPts val="675"/>
              </a:spcAft>
            </a:pPr>
            <a:r>
              <a:rPr lang="en-IN" sz="1800" dirty="0">
                <a:solidFill>
                  <a:srgbClr val="000000"/>
                </a:solidFill>
                <a:latin typeface="Times New Roman" panose="02020603050405020304" pitchFamily="18" charset="0"/>
                <a:ea typeface="Times New Roman" panose="02020603050405020304" pitchFamily="18" charset="0"/>
              </a:rPr>
              <a:t>Bottom up Approach</a:t>
            </a:r>
          </a:p>
          <a:p>
            <a:pPr>
              <a:lnSpc>
                <a:spcPct val="107000"/>
              </a:lnSpc>
              <a:spcAft>
                <a:spcPts val="675"/>
              </a:spcAft>
            </a:pPr>
            <a:r>
              <a:rPr lang="en-IN" sz="1800" dirty="0">
                <a:solidFill>
                  <a:srgbClr val="000000"/>
                </a:solidFill>
                <a:effectLst/>
                <a:latin typeface="Times New Roman" panose="02020603050405020304" pitchFamily="18" charset="0"/>
                <a:ea typeface="Times New Roman" panose="02020603050405020304" pitchFamily="18" charset="0"/>
              </a:rPr>
              <a:t>Top Down Approach</a:t>
            </a:r>
          </a:p>
          <a:p>
            <a:endParaRPr lang="en-IN" dirty="0"/>
          </a:p>
        </p:txBody>
      </p:sp>
    </p:spTree>
    <p:extLst>
      <p:ext uri="{BB962C8B-B14F-4D97-AF65-F5344CB8AC3E}">
        <p14:creationId xmlns:p14="http://schemas.microsoft.com/office/powerpoint/2010/main" val="2697384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F7D7-C5AC-B67B-32B4-1CBC24F855AC}"/>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063A97AE-36A8-BFBD-87F4-0998A1742D25}"/>
              </a:ext>
            </a:extLst>
          </p:cNvPr>
          <p:cNvPicPr>
            <a:picLocks noGrp="1" noChangeAspect="1"/>
          </p:cNvPicPr>
          <p:nvPr>
            <p:ph idx="1"/>
          </p:nvPr>
        </p:nvPicPr>
        <p:blipFill>
          <a:blip r:embed="rId2"/>
          <a:stretch>
            <a:fillRect/>
          </a:stretch>
        </p:blipFill>
        <p:spPr>
          <a:xfrm>
            <a:off x="3860403" y="2264561"/>
            <a:ext cx="7497407" cy="3891283"/>
          </a:xfrm>
        </p:spPr>
      </p:pic>
      <p:sp>
        <p:nvSpPr>
          <p:cNvPr id="9" name="Rectangle 8">
            <a:extLst>
              <a:ext uri="{FF2B5EF4-FFF2-40B4-BE49-F238E27FC236}">
                <a16:creationId xmlns:a16="http://schemas.microsoft.com/office/drawing/2014/main" id="{CA8733E3-7BC6-1460-76C8-BF38128B5979}"/>
              </a:ext>
            </a:extLst>
          </p:cNvPr>
          <p:cNvSpPr/>
          <p:nvPr/>
        </p:nvSpPr>
        <p:spPr>
          <a:xfrm>
            <a:off x="1078029" y="2967335"/>
            <a:ext cx="2310064" cy="523220"/>
          </a:xfrm>
          <a:prstGeom prst="rect">
            <a:avLst/>
          </a:prstGeom>
          <a:noFill/>
        </p:spPr>
        <p:txBody>
          <a:bodyPr wrap="square" lIns="91440" tIns="45720" rIns="91440" bIns="45720">
            <a:spAutoFit/>
          </a:bodyPr>
          <a:lstStyle/>
          <a:p>
            <a:pPr algn="ctr"/>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Website</a:t>
            </a:r>
          </a:p>
        </p:txBody>
      </p:sp>
    </p:spTree>
    <p:extLst>
      <p:ext uri="{BB962C8B-B14F-4D97-AF65-F5344CB8AC3E}">
        <p14:creationId xmlns:p14="http://schemas.microsoft.com/office/powerpoint/2010/main" val="243547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F7D7-C5AC-B67B-32B4-1CBC24F855AC}"/>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2CF88C1B-D064-0B86-57ED-59B084E5EE4B}"/>
              </a:ext>
            </a:extLst>
          </p:cNvPr>
          <p:cNvPicPr>
            <a:picLocks noGrp="1" noChangeAspect="1"/>
          </p:cNvPicPr>
          <p:nvPr>
            <p:ph idx="1"/>
          </p:nvPr>
        </p:nvPicPr>
        <p:blipFill>
          <a:blip r:embed="rId2"/>
          <a:stretch>
            <a:fillRect/>
          </a:stretch>
        </p:blipFill>
        <p:spPr>
          <a:xfrm>
            <a:off x="3898232" y="2360814"/>
            <a:ext cx="7492119" cy="4001485"/>
          </a:xfrm>
        </p:spPr>
      </p:pic>
      <p:sp>
        <p:nvSpPr>
          <p:cNvPr id="9" name="TextBox 8">
            <a:extLst>
              <a:ext uri="{FF2B5EF4-FFF2-40B4-BE49-F238E27FC236}">
                <a16:creationId xmlns:a16="http://schemas.microsoft.com/office/drawing/2014/main" id="{215F56D6-D607-74ED-A755-3E04529C59BC}"/>
              </a:ext>
            </a:extLst>
          </p:cNvPr>
          <p:cNvSpPr txBox="1"/>
          <p:nvPr/>
        </p:nvSpPr>
        <p:spPr>
          <a:xfrm>
            <a:off x="581191" y="3108960"/>
            <a:ext cx="3086033" cy="523220"/>
          </a:xfrm>
          <a:prstGeom prst="rect">
            <a:avLst/>
          </a:prstGeom>
          <a:noFill/>
        </p:spPr>
        <p:txBody>
          <a:bodyPr wrap="square">
            <a:spAutoFit/>
          </a:bodyPr>
          <a:lstStyle/>
          <a:p>
            <a:pPr algn="ctr"/>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Website</a:t>
            </a:r>
          </a:p>
        </p:txBody>
      </p:sp>
    </p:spTree>
    <p:extLst>
      <p:ext uri="{BB962C8B-B14F-4D97-AF65-F5344CB8AC3E}">
        <p14:creationId xmlns:p14="http://schemas.microsoft.com/office/powerpoint/2010/main" val="223371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F7D7-C5AC-B67B-32B4-1CBC24F855AC}"/>
              </a:ext>
            </a:extLst>
          </p:cNvPr>
          <p:cNvSpPr>
            <a:spLocks noGrp="1"/>
          </p:cNvSpPr>
          <p:nvPr>
            <p:ph type="title"/>
          </p:nvPr>
        </p:nvSpPr>
        <p:spPr/>
        <p:txBody>
          <a:bodyPr/>
          <a:lstStyle/>
          <a:p>
            <a:r>
              <a:rPr lang="en-IN" dirty="0"/>
              <a:t>screenshots</a:t>
            </a:r>
          </a:p>
        </p:txBody>
      </p:sp>
      <p:pic>
        <p:nvPicPr>
          <p:cNvPr id="6" name="Content Placeholder 5">
            <a:extLst>
              <a:ext uri="{FF2B5EF4-FFF2-40B4-BE49-F238E27FC236}">
                <a16:creationId xmlns:a16="http://schemas.microsoft.com/office/drawing/2014/main" id="{86A606DF-D081-2A70-2245-7BCE979C6C20}"/>
              </a:ext>
            </a:extLst>
          </p:cNvPr>
          <p:cNvPicPr>
            <a:picLocks noGrp="1" noChangeAspect="1"/>
          </p:cNvPicPr>
          <p:nvPr>
            <p:ph idx="1"/>
          </p:nvPr>
        </p:nvPicPr>
        <p:blipFill>
          <a:blip r:embed="rId2"/>
          <a:stretch>
            <a:fillRect/>
          </a:stretch>
        </p:blipFill>
        <p:spPr>
          <a:xfrm>
            <a:off x="3944286" y="2322312"/>
            <a:ext cx="6921499" cy="3633787"/>
          </a:xfrm>
        </p:spPr>
      </p:pic>
      <p:sp>
        <p:nvSpPr>
          <p:cNvPr id="9" name="TextBox 8">
            <a:extLst>
              <a:ext uri="{FF2B5EF4-FFF2-40B4-BE49-F238E27FC236}">
                <a16:creationId xmlns:a16="http://schemas.microsoft.com/office/drawing/2014/main" id="{C4C4D0D8-3B48-7E7F-7286-C511509D7970}"/>
              </a:ext>
            </a:extLst>
          </p:cNvPr>
          <p:cNvSpPr txBox="1"/>
          <p:nvPr/>
        </p:nvSpPr>
        <p:spPr>
          <a:xfrm>
            <a:off x="-964933" y="3244334"/>
            <a:ext cx="6097604" cy="523220"/>
          </a:xfrm>
          <a:prstGeom prst="rect">
            <a:avLst/>
          </a:prstGeom>
          <a:noFill/>
        </p:spPr>
        <p:txBody>
          <a:bodyPr wrap="square">
            <a:spAutoFit/>
          </a:bodyPr>
          <a:lstStyle/>
          <a:p>
            <a:pPr algn="ctr"/>
            <a:r>
              <a:rPr lang="en-US" sz="280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Sign in</a:t>
            </a:r>
            <a:endPar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342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F7D7-C5AC-B67B-32B4-1CBC24F855AC}"/>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4DF75C10-FCB4-D491-54E1-D2CB9A2E3FEF}"/>
              </a:ext>
            </a:extLst>
          </p:cNvPr>
          <p:cNvPicPr>
            <a:picLocks noGrp="1" noChangeAspect="1"/>
          </p:cNvPicPr>
          <p:nvPr>
            <p:ph idx="1"/>
          </p:nvPr>
        </p:nvPicPr>
        <p:blipFill>
          <a:blip r:embed="rId2"/>
          <a:stretch>
            <a:fillRect/>
          </a:stretch>
        </p:blipFill>
        <p:spPr>
          <a:xfrm>
            <a:off x="3686477" y="2331937"/>
            <a:ext cx="7557962" cy="3823907"/>
          </a:xfrm>
        </p:spPr>
      </p:pic>
      <p:sp>
        <p:nvSpPr>
          <p:cNvPr id="9" name="TextBox 8">
            <a:extLst>
              <a:ext uri="{FF2B5EF4-FFF2-40B4-BE49-F238E27FC236}">
                <a16:creationId xmlns:a16="http://schemas.microsoft.com/office/drawing/2014/main" id="{CB7DABB0-E29C-A33D-F363-B5F737667FDF}"/>
              </a:ext>
            </a:extLst>
          </p:cNvPr>
          <p:cNvSpPr txBox="1"/>
          <p:nvPr/>
        </p:nvSpPr>
        <p:spPr>
          <a:xfrm>
            <a:off x="-1080436" y="3244334"/>
            <a:ext cx="6097604" cy="523220"/>
          </a:xfrm>
          <a:prstGeom prst="rect">
            <a:avLst/>
          </a:prstGeom>
          <a:noFill/>
        </p:spPr>
        <p:txBody>
          <a:bodyPr wrap="square">
            <a:spAutoFit/>
          </a:bodyPr>
          <a:lstStyle/>
          <a:p>
            <a:pPr algn="ctr"/>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Login</a:t>
            </a:r>
          </a:p>
        </p:txBody>
      </p:sp>
    </p:spTree>
    <p:extLst>
      <p:ext uri="{BB962C8B-B14F-4D97-AF65-F5344CB8AC3E}">
        <p14:creationId xmlns:p14="http://schemas.microsoft.com/office/powerpoint/2010/main" val="1942468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FD-C8C2-0FC8-70B4-7E11FF349328}"/>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14DCE725-C2BF-0CAC-3702-459F62C65613}"/>
              </a:ext>
            </a:extLst>
          </p:cNvPr>
          <p:cNvPicPr>
            <a:picLocks noGrp="1" noChangeAspect="1"/>
          </p:cNvPicPr>
          <p:nvPr>
            <p:ph idx="1"/>
          </p:nvPr>
        </p:nvPicPr>
        <p:blipFill>
          <a:blip r:embed="rId2"/>
          <a:stretch>
            <a:fillRect/>
          </a:stretch>
        </p:blipFill>
        <p:spPr>
          <a:xfrm>
            <a:off x="3051209" y="1990490"/>
            <a:ext cx="8181474" cy="4165353"/>
          </a:xfrm>
        </p:spPr>
      </p:pic>
      <p:sp>
        <p:nvSpPr>
          <p:cNvPr id="7" name="TextBox 6">
            <a:extLst>
              <a:ext uri="{FF2B5EF4-FFF2-40B4-BE49-F238E27FC236}">
                <a16:creationId xmlns:a16="http://schemas.microsoft.com/office/drawing/2014/main" id="{83192A75-A6D2-6222-72D8-4E4F972F688B}"/>
              </a:ext>
            </a:extLst>
          </p:cNvPr>
          <p:cNvSpPr txBox="1"/>
          <p:nvPr/>
        </p:nvSpPr>
        <p:spPr>
          <a:xfrm>
            <a:off x="-1561699" y="3429000"/>
            <a:ext cx="6097604" cy="523220"/>
          </a:xfrm>
          <a:prstGeom prst="rect">
            <a:avLst/>
          </a:prstGeom>
          <a:noFill/>
        </p:spPr>
        <p:txBody>
          <a:bodyPr wrap="square">
            <a:spAutoFit/>
          </a:bodyPr>
          <a:lstStyle/>
          <a:p>
            <a:pPr algn="ctr"/>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Form</a:t>
            </a:r>
          </a:p>
        </p:txBody>
      </p:sp>
    </p:spTree>
    <p:extLst>
      <p:ext uri="{BB962C8B-B14F-4D97-AF65-F5344CB8AC3E}">
        <p14:creationId xmlns:p14="http://schemas.microsoft.com/office/powerpoint/2010/main" val="2145685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FD-C8C2-0FC8-70B4-7E11FF349328}"/>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25589E5A-33E5-6C22-B238-CE6D0082A5B8}"/>
              </a:ext>
            </a:extLst>
          </p:cNvPr>
          <p:cNvPicPr>
            <a:picLocks noGrp="1" noChangeAspect="1"/>
          </p:cNvPicPr>
          <p:nvPr>
            <p:ph idx="1"/>
          </p:nvPr>
        </p:nvPicPr>
        <p:blipFill>
          <a:blip r:embed="rId2"/>
          <a:stretch>
            <a:fillRect/>
          </a:stretch>
        </p:blipFill>
        <p:spPr>
          <a:xfrm>
            <a:off x="2628369" y="2341563"/>
            <a:ext cx="7892043" cy="3814281"/>
          </a:xfrm>
        </p:spPr>
      </p:pic>
      <p:sp>
        <p:nvSpPr>
          <p:cNvPr id="9" name="TextBox 8">
            <a:extLst>
              <a:ext uri="{FF2B5EF4-FFF2-40B4-BE49-F238E27FC236}">
                <a16:creationId xmlns:a16="http://schemas.microsoft.com/office/drawing/2014/main" id="{F6596913-635D-FAD3-77AE-2DE1D2728528}"/>
              </a:ext>
            </a:extLst>
          </p:cNvPr>
          <p:cNvSpPr txBox="1"/>
          <p:nvPr/>
        </p:nvSpPr>
        <p:spPr>
          <a:xfrm>
            <a:off x="-1552073" y="3429000"/>
            <a:ext cx="6097604" cy="523220"/>
          </a:xfrm>
          <a:prstGeom prst="rect">
            <a:avLst/>
          </a:prstGeom>
          <a:noFill/>
        </p:spPr>
        <p:txBody>
          <a:bodyPr wrap="square">
            <a:spAutoFit/>
          </a:bodyPr>
          <a:lstStyle/>
          <a:p>
            <a:pPr algn="ctr"/>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Form</a:t>
            </a:r>
          </a:p>
        </p:txBody>
      </p:sp>
    </p:spTree>
    <p:extLst>
      <p:ext uri="{BB962C8B-B14F-4D97-AF65-F5344CB8AC3E}">
        <p14:creationId xmlns:p14="http://schemas.microsoft.com/office/powerpoint/2010/main" val="1533681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FD-C8C2-0FC8-70B4-7E11FF349328}"/>
              </a:ext>
            </a:extLst>
          </p:cNvPr>
          <p:cNvSpPr>
            <a:spLocks noGrp="1"/>
          </p:cNvSpPr>
          <p:nvPr>
            <p:ph type="title"/>
          </p:nvPr>
        </p:nvSpPr>
        <p:spPr/>
        <p:txBody>
          <a:bodyPr/>
          <a:lstStyle/>
          <a:p>
            <a:r>
              <a:rPr lang="en-IN" dirty="0"/>
              <a:t>screenshots</a:t>
            </a:r>
          </a:p>
        </p:txBody>
      </p:sp>
      <p:pic>
        <p:nvPicPr>
          <p:cNvPr id="6" name="Content Placeholder 5">
            <a:extLst>
              <a:ext uri="{FF2B5EF4-FFF2-40B4-BE49-F238E27FC236}">
                <a16:creationId xmlns:a16="http://schemas.microsoft.com/office/drawing/2014/main" id="{7B21B2CA-17AB-0C8E-4600-308F1D2AC1EE}"/>
              </a:ext>
            </a:extLst>
          </p:cNvPr>
          <p:cNvPicPr>
            <a:picLocks noGrp="1" noChangeAspect="1"/>
          </p:cNvPicPr>
          <p:nvPr>
            <p:ph idx="1"/>
          </p:nvPr>
        </p:nvPicPr>
        <p:blipFill>
          <a:blip r:embed="rId2"/>
          <a:stretch>
            <a:fillRect/>
          </a:stretch>
        </p:blipFill>
        <p:spPr>
          <a:xfrm>
            <a:off x="3356439" y="2274186"/>
            <a:ext cx="8357505" cy="3881658"/>
          </a:xfrm>
        </p:spPr>
      </p:pic>
      <p:sp>
        <p:nvSpPr>
          <p:cNvPr id="9" name="TextBox 8">
            <a:extLst>
              <a:ext uri="{FF2B5EF4-FFF2-40B4-BE49-F238E27FC236}">
                <a16:creationId xmlns:a16="http://schemas.microsoft.com/office/drawing/2014/main" id="{BD84F46E-047E-AFCA-C703-08B40FC87D69}"/>
              </a:ext>
            </a:extLst>
          </p:cNvPr>
          <p:cNvSpPr txBox="1"/>
          <p:nvPr/>
        </p:nvSpPr>
        <p:spPr>
          <a:xfrm>
            <a:off x="1306630" y="3429000"/>
            <a:ext cx="6097604" cy="523220"/>
          </a:xfrm>
          <a:prstGeom prst="rect">
            <a:avLst/>
          </a:prstGeom>
          <a:noFill/>
        </p:spPr>
        <p:txBody>
          <a:bodyPr wrap="square">
            <a:spAutoFit/>
          </a:bodyPr>
          <a:lstStyle/>
          <a:p>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Form</a:t>
            </a:r>
            <a:endParaRPr lang="en-IN" sz="2800" dirty="0"/>
          </a:p>
        </p:txBody>
      </p:sp>
    </p:spTree>
    <p:extLst>
      <p:ext uri="{BB962C8B-B14F-4D97-AF65-F5344CB8AC3E}">
        <p14:creationId xmlns:p14="http://schemas.microsoft.com/office/powerpoint/2010/main" val="318608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FD-C8C2-0FC8-70B4-7E11FF349328}"/>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D036FD1A-C948-359F-CF5D-B20790D13D6D}"/>
              </a:ext>
            </a:extLst>
          </p:cNvPr>
          <p:cNvPicPr>
            <a:picLocks noGrp="1" noChangeAspect="1"/>
          </p:cNvPicPr>
          <p:nvPr>
            <p:ph idx="1"/>
          </p:nvPr>
        </p:nvPicPr>
        <p:blipFill>
          <a:blip r:embed="rId2"/>
          <a:stretch>
            <a:fillRect/>
          </a:stretch>
        </p:blipFill>
        <p:spPr>
          <a:xfrm>
            <a:off x="3395452" y="2312687"/>
            <a:ext cx="8328120" cy="3770479"/>
          </a:xfrm>
        </p:spPr>
      </p:pic>
      <p:sp>
        <p:nvSpPr>
          <p:cNvPr id="9" name="TextBox 8">
            <a:extLst>
              <a:ext uri="{FF2B5EF4-FFF2-40B4-BE49-F238E27FC236}">
                <a16:creationId xmlns:a16="http://schemas.microsoft.com/office/drawing/2014/main" id="{D27A6302-DD2F-95D2-E657-0715DF18186D}"/>
              </a:ext>
            </a:extLst>
          </p:cNvPr>
          <p:cNvSpPr txBox="1"/>
          <p:nvPr/>
        </p:nvSpPr>
        <p:spPr>
          <a:xfrm>
            <a:off x="1171876" y="3516247"/>
            <a:ext cx="6097604" cy="523220"/>
          </a:xfrm>
          <a:prstGeom prst="rect">
            <a:avLst/>
          </a:prstGeom>
          <a:noFill/>
        </p:spPr>
        <p:txBody>
          <a:bodyPr wrap="square">
            <a:spAutoFit/>
          </a:bodyPr>
          <a:lstStyle/>
          <a:p>
            <a:r>
              <a:rPr lang="en-US" sz="2800" b="0" cap="none" spc="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Form</a:t>
            </a:r>
            <a:endParaRPr lang="en-IN" sz="2800" dirty="0"/>
          </a:p>
        </p:txBody>
      </p:sp>
    </p:spTree>
    <p:extLst>
      <p:ext uri="{BB962C8B-B14F-4D97-AF65-F5344CB8AC3E}">
        <p14:creationId xmlns:p14="http://schemas.microsoft.com/office/powerpoint/2010/main" val="30562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1341-2923-47E2-BD0B-EC946994CE5F}"/>
              </a:ext>
            </a:extLst>
          </p:cNvPr>
          <p:cNvSpPr>
            <a:spLocks noGrp="1"/>
          </p:cNvSpPr>
          <p:nvPr>
            <p:ph type="title"/>
          </p:nvPr>
        </p:nvSpPr>
        <p:spPr/>
        <p:txBody>
          <a:bodyPr/>
          <a:lstStyle/>
          <a:p>
            <a:r>
              <a:rPr lang="en-IN" dirty="0"/>
              <a:t>Literature survey</a:t>
            </a:r>
          </a:p>
        </p:txBody>
      </p:sp>
      <p:graphicFrame>
        <p:nvGraphicFramePr>
          <p:cNvPr id="6" name="Table 6">
            <a:extLst>
              <a:ext uri="{FF2B5EF4-FFF2-40B4-BE49-F238E27FC236}">
                <a16:creationId xmlns:a16="http://schemas.microsoft.com/office/drawing/2014/main" id="{6568CD5C-2F5A-C68F-DC06-18DFF1D20930}"/>
              </a:ext>
            </a:extLst>
          </p:cNvPr>
          <p:cNvGraphicFramePr>
            <a:graphicFrameLocks noGrp="1"/>
          </p:cNvGraphicFramePr>
          <p:nvPr>
            <p:ph idx="1"/>
            <p:extLst>
              <p:ext uri="{D42A27DB-BD31-4B8C-83A1-F6EECF244321}">
                <p14:modId xmlns:p14="http://schemas.microsoft.com/office/powerpoint/2010/main" val="1720314495"/>
              </p:ext>
            </p:extLst>
          </p:nvPr>
        </p:nvGraphicFramePr>
        <p:xfrm>
          <a:off x="720289" y="2107934"/>
          <a:ext cx="11128410" cy="4639376"/>
        </p:xfrm>
        <a:graphic>
          <a:graphicData uri="http://schemas.openxmlformats.org/drawingml/2006/table">
            <a:tbl>
              <a:tblPr firstRow="1" bandRow="1">
                <a:tableStyleId>{5940675A-B579-460E-94D1-54222C63F5DA}</a:tableStyleId>
              </a:tblPr>
              <a:tblGrid>
                <a:gridCol w="1823187">
                  <a:extLst>
                    <a:ext uri="{9D8B030D-6E8A-4147-A177-3AD203B41FA5}">
                      <a16:colId xmlns:a16="http://schemas.microsoft.com/office/drawing/2014/main" val="1006859546"/>
                    </a:ext>
                  </a:extLst>
                </a:gridCol>
                <a:gridCol w="1305122">
                  <a:extLst>
                    <a:ext uri="{9D8B030D-6E8A-4147-A177-3AD203B41FA5}">
                      <a16:colId xmlns:a16="http://schemas.microsoft.com/office/drawing/2014/main" val="419991761"/>
                    </a:ext>
                  </a:extLst>
                </a:gridCol>
                <a:gridCol w="1281667">
                  <a:extLst>
                    <a:ext uri="{9D8B030D-6E8A-4147-A177-3AD203B41FA5}">
                      <a16:colId xmlns:a16="http://schemas.microsoft.com/office/drawing/2014/main" val="1665236418"/>
                    </a:ext>
                  </a:extLst>
                </a:gridCol>
                <a:gridCol w="4870383">
                  <a:extLst>
                    <a:ext uri="{9D8B030D-6E8A-4147-A177-3AD203B41FA5}">
                      <a16:colId xmlns:a16="http://schemas.microsoft.com/office/drawing/2014/main" val="2883089551"/>
                    </a:ext>
                  </a:extLst>
                </a:gridCol>
                <a:gridCol w="1848051">
                  <a:extLst>
                    <a:ext uri="{9D8B030D-6E8A-4147-A177-3AD203B41FA5}">
                      <a16:colId xmlns:a16="http://schemas.microsoft.com/office/drawing/2014/main" val="2724356551"/>
                    </a:ext>
                  </a:extLst>
                </a:gridCol>
              </a:tblGrid>
              <a:tr h="927875">
                <a:tc>
                  <a:txBody>
                    <a:bodyPr/>
                    <a:lstStyle/>
                    <a:p>
                      <a:r>
                        <a:rPr lang="en-IN" b="1" dirty="0">
                          <a:latin typeface="Times New Roman" panose="02020603050405020304" pitchFamily="18" charset="0"/>
                          <a:cs typeface="Times New Roman" panose="02020603050405020304" pitchFamily="18" charset="0"/>
                        </a:rPr>
                        <a:t>YEAR OF PUBLISHING</a:t>
                      </a:r>
                    </a:p>
                  </a:txBody>
                  <a:tcPr/>
                </a:tc>
                <a:tc>
                  <a: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TITLE OF THE PAPER</a:t>
                      </a:r>
                    </a:p>
                  </a:txBody>
                  <a:tcPr/>
                </a:tc>
                <a:tc>
                  <a:txBody>
                    <a:bodyPr/>
                    <a:lstStyle/>
                    <a:p>
                      <a:r>
                        <a:rPr lang="en-IN" b="1" dirty="0">
                          <a:latin typeface="Times New Roman" panose="02020603050405020304" pitchFamily="18" charset="0"/>
                          <a:cs typeface="Times New Roman" panose="02020603050405020304" pitchFamily="18" charset="0"/>
                        </a:rPr>
                        <a:t>AUTHOR</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ABSTRACT</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523868148"/>
                  </a:ext>
                </a:extLst>
              </a:tr>
              <a:tr h="3711501">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Web Application for Screening Resume</a:t>
                      </a:r>
                    </a:p>
                  </a:txBody>
                  <a:tcPr/>
                </a:tc>
                <a:tc>
                  <a:txBody>
                    <a:bodyPr/>
                    <a:lstStyle/>
                    <a:p>
                      <a:pPr font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Sujit Amin, Nikita </a:t>
                      </a: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Jayakar</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Sonia Sunny</a:t>
                      </a:r>
                    </a:p>
                    <a:p>
                      <a:br>
                        <a:rPr lang="en-IN" dirty="0">
                          <a:latin typeface="Times New Roman" panose="02020603050405020304" pitchFamily="18" charset="0"/>
                          <a:cs typeface="Times New Roman" panose="02020603050405020304" pitchFamily="18" charset="0"/>
                        </a:rPr>
                      </a:b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This paper focuses majorly on the design of the web application which will be used to screen resumes (Curriculum Vitae) for a particular job posting. In the proposed system, a web application will encourage the job applicant candidates as well as the recruiters to use it for job applications and screening of resumes. Recruitment is a tedious process wherein the first task for any recruiter is to screen the resumes. The proposed web application is designed in such a way that job applicant as well as recruiters can use it with ease for applying for job openings and screening respectively. </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https://ieeexplore.ieee.org/document/8945869</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9212292"/>
                  </a:ext>
                </a:extLst>
              </a:tr>
            </a:tbl>
          </a:graphicData>
        </a:graphic>
      </p:graphicFrame>
    </p:spTree>
    <p:extLst>
      <p:ext uri="{BB962C8B-B14F-4D97-AF65-F5344CB8AC3E}">
        <p14:creationId xmlns:p14="http://schemas.microsoft.com/office/powerpoint/2010/main" val="3733735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FD-C8C2-0FC8-70B4-7E11FF349328}"/>
              </a:ext>
            </a:extLst>
          </p:cNvPr>
          <p:cNvSpPr>
            <a:spLocks noGrp="1"/>
          </p:cNvSpPr>
          <p:nvPr>
            <p:ph type="title"/>
          </p:nvPr>
        </p:nvSpPr>
        <p:spPr/>
        <p:txBody>
          <a:bodyPr/>
          <a:lstStyle/>
          <a:p>
            <a:r>
              <a:rPr lang="en-IN" dirty="0"/>
              <a:t>screenshots</a:t>
            </a:r>
          </a:p>
        </p:txBody>
      </p:sp>
      <p:pic>
        <p:nvPicPr>
          <p:cNvPr id="6" name="Content Placeholder 5">
            <a:extLst>
              <a:ext uri="{FF2B5EF4-FFF2-40B4-BE49-F238E27FC236}">
                <a16:creationId xmlns:a16="http://schemas.microsoft.com/office/drawing/2014/main" id="{B1F68DFE-3100-7622-F1C6-E8EEB5CE9A17}"/>
              </a:ext>
            </a:extLst>
          </p:cNvPr>
          <p:cNvPicPr>
            <a:picLocks noGrp="1" noChangeAspect="1"/>
          </p:cNvPicPr>
          <p:nvPr>
            <p:ph idx="1"/>
          </p:nvPr>
        </p:nvPicPr>
        <p:blipFill>
          <a:blip r:embed="rId2"/>
          <a:stretch>
            <a:fillRect/>
          </a:stretch>
        </p:blipFill>
        <p:spPr>
          <a:xfrm>
            <a:off x="3213102" y="2293437"/>
            <a:ext cx="8397706" cy="4039986"/>
          </a:xfrm>
        </p:spPr>
      </p:pic>
      <p:sp>
        <p:nvSpPr>
          <p:cNvPr id="9" name="TextBox 8">
            <a:extLst>
              <a:ext uri="{FF2B5EF4-FFF2-40B4-BE49-F238E27FC236}">
                <a16:creationId xmlns:a16="http://schemas.microsoft.com/office/drawing/2014/main" id="{DD66DDEA-D442-9681-A192-055D0E740117}"/>
              </a:ext>
            </a:extLst>
          </p:cNvPr>
          <p:cNvSpPr txBox="1"/>
          <p:nvPr/>
        </p:nvSpPr>
        <p:spPr>
          <a:xfrm>
            <a:off x="581192" y="3429000"/>
            <a:ext cx="6097604" cy="523220"/>
          </a:xfrm>
          <a:prstGeom prst="rect">
            <a:avLst/>
          </a:prstGeom>
          <a:noFill/>
        </p:spPr>
        <p:txBody>
          <a:bodyPr wrap="square">
            <a:spAutoFit/>
          </a:bodyPr>
          <a:lstStyle/>
          <a:p>
            <a:r>
              <a:rPr lang="en-US" sz="280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Build Resume</a:t>
            </a:r>
            <a:endParaRPr lang="en-IN" sz="2800" dirty="0"/>
          </a:p>
        </p:txBody>
      </p:sp>
    </p:spTree>
    <p:extLst>
      <p:ext uri="{BB962C8B-B14F-4D97-AF65-F5344CB8AC3E}">
        <p14:creationId xmlns:p14="http://schemas.microsoft.com/office/powerpoint/2010/main" val="3646816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FD-C8C2-0FC8-70B4-7E11FF349328}"/>
              </a:ext>
            </a:extLst>
          </p:cNvPr>
          <p:cNvSpPr>
            <a:spLocks noGrp="1"/>
          </p:cNvSpPr>
          <p:nvPr>
            <p:ph type="title"/>
          </p:nvPr>
        </p:nvSpPr>
        <p:spPr/>
        <p:txBody>
          <a:bodyPr/>
          <a:lstStyle/>
          <a:p>
            <a:r>
              <a:rPr lang="en-IN" dirty="0"/>
              <a:t>screenshots</a:t>
            </a:r>
          </a:p>
        </p:txBody>
      </p:sp>
      <p:pic>
        <p:nvPicPr>
          <p:cNvPr id="7" name="Content Placeholder 6">
            <a:extLst>
              <a:ext uri="{FF2B5EF4-FFF2-40B4-BE49-F238E27FC236}">
                <a16:creationId xmlns:a16="http://schemas.microsoft.com/office/drawing/2014/main" id="{8D956DBD-27BC-24C3-1C29-C0D554EE7AAA}"/>
              </a:ext>
            </a:extLst>
          </p:cNvPr>
          <p:cNvPicPr>
            <a:picLocks noGrp="1" noChangeAspect="1"/>
          </p:cNvPicPr>
          <p:nvPr>
            <p:ph idx="1"/>
          </p:nvPr>
        </p:nvPicPr>
        <p:blipFill>
          <a:blip r:embed="rId2"/>
          <a:stretch>
            <a:fillRect/>
          </a:stretch>
        </p:blipFill>
        <p:spPr>
          <a:xfrm>
            <a:off x="3966966" y="2303062"/>
            <a:ext cx="7236840" cy="3972610"/>
          </a:xfrm>
        </p:spPr>
      </p:pic>
      <p:sp>
        <p:nvSpPr>
          <p:cNvPr id="9" name="TextBox 8">
            <a:extLst>
              <a:ext uri="{FF2B5EF4-FFF2-40B4-BE49-F238E27FC236}">
                <a16:creationId xmlns:a16="http://schemas.microsoft.com/office/drawing/2014/main" id="{F43C8293-E78E-B5E3-D456-B18B4309F094}"/>
              </a:ext>
            </a:extLst>
          </p:cNvPr>
          <p:cNvSpPr txBox="1"/>
          <p:nvPr/>
        </p:nvSpPr>
        <p:spPr>
          <a:xfrm>
            <a:off x="581192" y="3354405"/>
            <a:ext cx="6097604" cy="461665"/>
          </a:xfrm>
          <a:prstGeom prst="rect">
            <a:avLst/>
          </a:prstGeom>
          <a:noFill/>
        </p:spPr>
        <p:txBody>
          <a:bodyPr wrap="square">
            <a:spAutoFit/>
          </a:bodyPr>
          <a:lstStyle/>
          <a:p>
            <a:r>
              <a:rPr lang="en-US" sz="2400" dirty="0">
                <a:ln w="0"/>
                <a:solidFill>
                  <a:srgbClr val="7030A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Downloaded Resume</a:t>
            </a:r>
            <a:endParaRPr lang="en-IN" sz="2400" dirty="0"/>
          </a:p>
        </p:txBody>
      </p:sp>
    </p:spTree>
    <p:extLst>
      <p:ext uri="{BB962C8B-B14F-4D97-AF65-F5344CB8AC3E}">
        <p14:creationId xmlns:p14="http://schemas.microsoft.com/office/powerpoint/2010/main" val="14701798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0ABC0-928D-5131-A66E-36DC9F90A39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E0B9B28-3FA2-8B67-A7B4-1570DA5E8EFF}"/>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Our goal with this project is to encourage people to pick a template, fill out the form, and create their own resume. This makes the user more easier to create their resume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35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1341-2923-47E2-BD0B-EC946994CE5F}"/>
              </a:ext>
            </a:extLst>
          </p:cNvPr>
          <p:cNvSpPr>
            <a:spLocks noGrp="1"/>
          </p:cNvSpPr>
          <p:nvPr>
            <p:ph type="title"/>
          </p:nvPr>
        </p:nvSpPr>
        <p:spPr/>
        <p:txBody>
          <a:bodyPr/>
          <a:lstStyle/>
          <a:p>
            <a:r>
              <a:rPr lang="en-IN" dirty="0"/>
              <a:t>Literature survey</a:t>
            </a:r>
          </a:p>
        </p:txBody>
      </p:sp>
      <p:graphicFrame>
        <p:nvGraphicFramePr>
          <p:cNvPr id="6" name="Table 6">
            <a:extLst>
              <a:ext uri="{FF2B5EF4-FFF2-40B4-BE49-F238E27FC236}">
                <a16:creationId xmlns:a16="http://schemas.microsoft.com/office/drawing/2014/main" id="{6568CD5C-2F5A-C68F-DC06-18DFF1D20930}"/>
              </a:ext>
            </a:extLst>
          </p:cNvPr>
          <p:cNvGraphicFramePr>
            <a:graphicFrameLocks noGrp="1"/>
          </p:cNvGraphicFramePr>
          <p:nvPr>
            <p:ph idx="1"/>
            <p:extLst>
              <p:ext uri="{D42A27DB-BD31-4B8C-83A1-F6EECF244321}">
                <p14:modId xmlns:p14="http://schemas.microsoft.com/office/powerpoint/2010/main" val="1680992680"/>
              </p:ext>
            </p:extLst>
          </p:nvPr>
        </p:nvGraphicFramePr>
        <p:xfrm>
          <a:off x="712269" y="2271564"/>
          <a:ext cx="10751420" cy="457200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val="1006859546"/>
                    </a:ext>
                  </a:extLst>
                </a:gridCol>
                <a:gridCol w="1376413">
                  <a:extLst>
                    <a:ext uri="{9D8B030D-6E8A-4147-A177-3AD203B41FA5}">
                      <a16:colId xmlns:a16="http://schemas.microsoft.com/office/drawing/2014/main" val="419991761"/>
                    </a:ext>
                  </a:extLst>
                </a:gridCol>
                <a:gridCol w="1395663">
                  <a:extLst>
                    <a:ext uri="{9D8B030D-6E8A-4147-A177-3AD203B41FA5}">
                      <a16:colId xmlns:a16="http://schemas.microsoft.com/office/drawing/2014/main" val="1665236418"/>
                    </a:ext>
                  </a:extLst>
                </a:gridCol>
                <a:gridCol w="4456497">
                  <a:extLst>
                    <a:ext uri="{9D8B030D-6E8A-4147-A177-3AD203B41FA5}">
                      <a16:colId xmlns:a16="http://schemas.microsoft.com/office/drawing/2014/main" val="2883089551"/>
                    </a:ext>
                  </a:extLst>
                </a:gridCol>
                <a:gridCol w="1876927">
                  <a:extLst>
                    <a:ext uri="{9D8B030D-6E8A-4147-A177-3AD203B41FA5}">
                      <a16:colId xmlns:a16="http://schemas.microsoft.com/office/drawing/2014/main" val="2724356551"/>
                    </a:ext>
                  </a:extLst>
                </a:gridCol>
              </a:tblGrid>
              <a:tr h="870123">
                <a:tc>
                  <a:txBody>
                    <a:bodyPr/>
                    <a:lstStyle/>
                    <a:p>
                      <a:r>
                        <a:rPr lang="en-IN" b="1" dirty="0">
                          <a:latin typeface="Times New Roman" panose="02020603050405020304" pitchFamily="18" charset="0"/>
                          <a:cs typeface="Times New Roman" panose="02020603050405020304" pitchFamily="18" charset="0"/>
                        </a:rPr>
                        <a:t>YEAR OF PUBLISHING</a:t>
                      </a:r>
                    </a:p>
                  </a:txBody>
                  <a:tcPr/>
                </a:tc>
                <a:tc>
                  <a: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TITLE OF THE PAPER</a:t>
                      </a:r>
                    </a:p>
                  </a:txBody>
                  <a:tcPr/>
                </a:tc>
                <a:tc>
                  <a:txBody>
                    <a:bodyPr/>
                    <a:lstStyle/>
                    <a:p>
                      <a:r>
                        <a:rPr lang="en-IN" b="1" dirty="0">
                          <a:latin typeface="Times New Roman" panose="02020603050405020304" pitchFamily="18" charset="0"/>
                          <a:cs typeface="Times New Roman" panose="02020603050405020304" pitchFamily="18" charset="0"/>
                        </a:rPr>
                        <a:t>AUTHOR</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ABSTRACT</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523868148"/>
                  </a:ext>
                </a:extLst>
              </a:tr>
              <a:tr h="3480495">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US" dirty="0">
                          <a:latin typeface="Times New Roman" panose="02020603050405020304" pitchFamily="18" charset="0"/>
                          <a:cs typeface="Times New Roman" panose="02020603050405020304" pitchFamily="18" charset="0"/>
                        </a:rPr>
                        <a:t>Analytical Resume Builder – A web Application for creating a resume which gives a best impact in this competitive world.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Bharti </a:t>
                      </a:r>
                      <a:r>
                        <a:rPr lang="en-IN" dirty="0" err="1">
                          <a:latin typeface="Times New Roman" panose="02020603050405020304" pitchFamily="18" charset="0"/>
                          <a:cs typeface="Times New Roman" panose="02020603050405020304" pitchFamily="18" charset="0"/>
                        </a:rPr>
                        <a:t>Kungwani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Amisha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Manglani</a:t>
                      </a:r>
                      <a:r>
                        <a:rPr lang="en-IN" dirty="0">
                          <a:latin typeface="Times New Roman" panose="02020603050405020304" pitchFamily="18" charset="0"/>
                          <a:cs typeface="Times New Roman" panose="02020603050405020304" pitchFamily="18" charset="0"/>
                        </a:rPr>
                        <a:t>, Naman </a:t>
                      </a:r>
                      <a:r>
                        <a:rPr lang="en-IN" dirty="0" err="1">
                          <a:latin typeface="Times New Roman" panose="02020603050405020304" pitchFamily="18" charset="0"/>
                          <a:cs typeface="Times New Roman" panose="02020603050405020304" pitchFamily="18" charset="0"/>
                        </a:rPr>
                        <a:t>Dembal</a:t>
                      </a:r>
                      <a:r>
                        <a:rPr lang="en-IN" dirty="0">
                          <a:latin typeface="Times New Roman" panose="02020603050405020304" pitchFamily="18" charset="0"/>
                          <a:cs typeface="Times New Roman" panose="02020603050405020304" pitchFamily="18" charset="0"/>
                        </a:rPr>
                        <a:t>, Hiten Hirani,  Laveen </a:t>
                      </a:r>
                      <a:r>
                        <a:rPr lang="en-IN" dirty="0" err="1">
                          <a:latin typeface="Times New Roman" panose="02020603050405020304" pitchFamily="18" charset="0"/>
                          <a:cs typeface="Times New Roman" panose="02020603050405020304" pitchFamily="18" charset="0"/>
                        </a:rPr>
                        <a:t>Sawlani</a:t>
                      </a:r>
                      <a:r>
                        <a:rPr lang="en-IN" dirty="0">
                          <a:latin typeface="Times New Roman" panose="02020603050405020304" pitchFamily="18" charset="0"/>
                          <a:cs typeface="Times New Roman" panose="02020603050405020304" pitchFamily="18" charset="0"/>
                        </a:rPr>
                        <a:t> </a:t>
                      </a:r>
                    </a:p>
                  </a:txBody>
                  <a:tcPr/>
                </a:tc>
                <a:tc>
                  <a:txBody>
                    <a:bodyPr/>
                    <a:lstStyle/>
                    <a:p>
                      <a:pPr rtl="0"/>
                      <a:r>
                        <a:rPr lang="en-US" sz="1800" kern="1200" dirty="0">
                          <a:solidFill>
                            <a:schemeClr val="tx1"/>
                          </a:solidFill>
                          <a:effectLst/>
                          <a:latin typeface="Times New Roman" panose="02020603050405020304" pitchFamily="18" charset="0"/>
                          <a:ea typeface="+mn-ea"/>
                          <a:cs typeface="Times New Roman" panose="02020603050405020304" pitchFamily="18" charset="0"/>
                        </a:rPr>
                        <a:t>A resume is a document that contains a summary or listing of relevant job experience and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education.The</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list of qualifications or CV is normally the principal thing that a potential business experiences with respect to the work searcher and is regularly used to screen candidates, frequently followed by a meeting, when looking for business Our program does the reasoning and composing for you. In the job search process, a well-written and well-designed résumé is essential. Our program does the thinking and writing for you. </a:t>
                      </a:r>
                      <a:endParaRPr lang="en-IN" dirty="0">
                        <a:latin typeface="Times New Roman" panose="02020603050405020304" pitchFamily="18" charset="0"/>
                        <a:cs typeface="Times New Roman" panose="02020603050405020304" pitchFamily="18" charset="0"/>
                      </a:endParaRPr>
                    </a:p>
                  </a:txBody>
                  <a:tcPr/>
                </a:tc>
                <a:tc>
                  <a:txBody>
                    <a:bodyPr/>
                    <a:lstStyle/>
                    <a:p>
                      <a:r>
                        <a:rPr lang="en-IN" b="0" u="sng" dirty="0">
                          <a:solidFill>
                            <a:schemeClr val="tx1"/>
                          </a:solidFill>
                          <a:latin typeface="Times New Roman" panose="02020603050405020304" pitchFamily="18" charset="0"/>
                          <a:cs typeface="Times New Roman" panose="02020603050405020304" pitchFamily="18" charset="0"/>
                        </a:rPr>
                        <a:t>https://annalsofrscb.ro/index.php/journal/article/view/8908/6491</a:t>
                      </a:r>
                    </a:p>
                  </a:txBody>
                  <a:tcPr/>
                </a:tc>
                <a:extLst>
                  <a:ext uri="{0D108BD9-81ED-4DB2-BD59-A6C34878D82A}">
                    <a16:rowId xmlns:a16="http://schemas.microsoft.com/office/drawing/2014/main" val="2179212292"/>
                  </a:ext>
                </a:extLst>
              </a:tr>
            </a:tbl>
          </a:graphicData>
        </a:graphic>
      </p:graphicFrame>
    </p:spTree>
    <p:extLst>
      <p:ext uri="{BB962C8B-B14F-4D97-AF65-F5344CB8AC3E}">
        <p14:creationId xmlns:p14="http://schemas.microsoft.com/office/powerpoint/2010/main" val="215660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1341-2923-47E2-BD0B-EC946994CE5F}"/>
              </a:ext>
            </a:extLst>
          </p:cNvPr>
          <p:cNvSpPr>
            <a:spLocks noGrp="1"/>
          </p:cNvSpPr>
          <p:nvPr>
            <p:ph type="title"/>
          </p:nvPr>
        </p:nvSpPr>
        <p:spPr/>
        <p:txBody>
          <a:bodyPr/>
          <a:lstStyle/>
          <a:p>
            <a:r>
              <a:rPr lang="en-IN" dirty="0"/>
              <a:t>Literature survey</a:t>
            </a:r>
          </a:p>
        </p:txBody>
      </p:sp>
      <p:graphicFrame>
        <p:nvGraphicFramePr>
          <p:cNvPr id="6" name="Table 6">
            <a:extLst>
              <a:ext uri="{FF2B5EF4-FFF2-40B4-BE49-F238E27FC236}">
                <a16:creationId xmlns:a16="http://schemas.microsoft.com/office/drawing/2014/main" id="{6568CD5C-2F5A-C68F-DC06-18DFF1D20930}"/>
              </a:ext>
            </a:extLst>
          </p:cNvPr>
          <p:cNvGraphicFramePr>
            <a:graphicFrameLocks noGrp="1"/>
          </p:cNvGraphicFramePr>
          <p:nvPr>
            <p:ph idx="1"/>
            <p:extLst>
              <p:ext uri="{D42A27DB-BD31-4B8C-83A1-F6EECF244321}">
                <p14:modId xmlns:p14="http://schemas.microsoft.com/office/powerpoint/2010/main" val="2970860880"/>
              </p:ext>
            </p:extLst>
          </p:nvPr>
        </p:nvGraphicFramePr>
        <p:xfrm>
          <a:off x="712269" y="2152210"/>
          <a:ext cx="10751420" cy="4632960"/>
        </p:xfrm>
        <a:graphic>
          <a:graphicData uri="http://schemas.openxmlformats.org/drawingml/2006/table">
            <a:tbl>
              <a:tblPr firstRow="1" bandRow="1">
                <a:tableStyleId>{5940675A-B579-460E-94D1-54222C63F5DA}</a:tableStyleId>
              </a:tblPr>
              <a:tblGrid>
                <a:gridCol w="1626670">
                  <a:extLst>
                    <a:ext uri="{9D8B030D-6E8A-4147-A177-3AD203B41FA5}">
                      <a16:colId xmlns:a16="http://schemas.microsoft.com/office/drawing/2014/main" val="1006859546"/>
                    </a:ext>
                  </a:extLst>
                </a:gridCol>
                <a:gridCol w="1453415">
                  <a:extLst>
                    <a:ext uri="{9D8B030D-6E8A-4147-A177-3AD203B41FA5}">
                      <a16:colId xmlns:a16="http://schemas.microsoft.com/office/drawing/2014/main" val="419991761"/>
                    </a:ext>
                  </a:extLst>
                </a:gridCol>
                <a:gridCol w="1337911">
                  <a:extLst>
                    <a:ext uri="{9D8B030D-6E8A-4147-A177-3AD203B41FA5}">
                      <a16:colId xmlns:a16="http://schemas.microsoft.com/office/drawing/2014/main" val="1665236418"/>
                    </a:ext>
                  </a:extLst>
                </a:gridCol>
                <a:gridCol w="4726004">
                  <a:extLst>
                    <a:ext uri="{9D8B030D-6E8A-4147-A177-3AD203B41FA5}">
                      <a16:colId xmlns:a16="http://schemas.microsoft.com/office/drawing/2014/main" val="2883089551"/>
                    </a:ext>
                  </a:extLst>
                </a:gridCol>
                <a:gridCol w="1607420">
                  <a:extLst>
                    <a:ext uri="{9D8B030D-6E8A-4147-A177-3AD203B41FA5}">
                      <a16:colId xmlns:a16="http://schemas.microsoft.com/office/drawing/2014/main" val="2724356551"/>
                    </a:ext>
                  </a:extLst>
                </a:gridCol>
              </a:tblGrid>
              <a:tr h="870123">
                <a:tc>
                  <a:txBody>
                    <a:bodyPr/>
                    <a:lstStyle/>
                    <a:p>
                      <a:r>
                        <a:rPr lang="en-IN" b="1" dirty="0">
                          <a:latin typeface="Times New Roman" panose="02020603050405020304" pitchFamily="18" charset="0"/>
                          <a:cs typeface="Times New Roman" panose="02020603050405020304" pitchFamily="18" charset="0"/>
                        </a:rPr>
                        <a:t>YEAR OF PUBLISHING</a:t>
                      </a:r>
                    </a:p>
                  </a:txBody>
                  <a:tcPr/>
                </a:tc>
                <a:tc>
                  <a: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TITLE OF THE PAPER</a:t>
                      </a:r>
                    </a:p>
                  </a:txBody>
                  <a:tcPr/>
                </a:tc>
                <a:tc>
                  <a:txBody>
                    <a:bodyPr/>
                    <a:lstStyle/>
                    <a:p>
                      <a:r>
                        <a:rPr lang="en-IN" b="1" dirty="0">
                          <a:latin typeface="Times New Roman" panose="02020603050405020304" pitchFamily="18" charset="0"/>
                          <a:cs typeface="Times New Roman" panose="02020603050405020304" pitchFamily="18" charset="0"/>
                        </a:rPr>
                        <a:t>AUTHOR</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ABSTRACT</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523868148"/>
                  </a:ext>
                </a:extLst>
              </a:tr>
              <a:tr h="3548708">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RESUME BUILDER APPLICATION </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Shreekanth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Marapaka</a:t>
                      </a:r>
                      <a:r>
                        <a:rPr lang="en-IN" dirty="0">
                          <a:latin typeface="Times New Roman" panose="02020603050405020304" pitchFamily="18" charset="0"/>
                          <a:cs typeface="Times New Roman" panose="02020603050405020304" pitchFamily="18" charset="0"/>
                        </a:rPr>
                        <a:t>, Ms. Shweta Ramteke</a:t>
                      </a:r>
                      <a:br>
                        <a:rPr lang="en-IN" dirty="0">
                          <a:latin typeface="Times New Roman" panose="02020603050405020304" pitchFamily="18" charset="0"/>
                          <a:cs typeface="Times New Roman" panose="02020603050405020304" pitchFamily="18" charset="0"/>
                        </a:rPr>
                      </a:b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sz="1800" b="0" i="0" kern="1200" dirty="0">
                        <a:solidFill>
                          <a:schemeClr val="tx1"/>
                        </a:solidFill>
                        <a:effectLst/>
                        <a:latin typeface="Times New Roman" panose="02020603050405020304" pitchFamily="18" charset="0"/>
                        <a:ea typeface="+mn-ea"/>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A resume is a document used by individuals to present their background and skill sets. A resume also spelled resume or resume also called curriculum vitae or CV. A document that has a brief summary or listing about relevant education and experience. The resume or CV is typically the first item that a potential user encounters regarding the job seeker and is mostly used for screening an applicant’s which is often followed by an interview, while seeking employment in the job search process and well-designed resume. The Resume Builder will help user build his/her personal advertisement through Resume Builder system develop a resume builder with job placement system</a:t>
                      </a:r>
                      <a:endParaRPr lang="en-IN" sz="17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b="0" u="sng" dirty="0">
                          <a:solidFill>
                            <a:schemeClr val="tx1"/>
                          </a:solidFill>
                          <a:latin typeface="Times New Roman" panose="02020603050405020304" pitchFamily="18" charset="0"/>
                          <a:cs typeface="Times New Roman" panose="02020603050405020304" pitchFamily="18" charset="0"/>
                        </a:rPr>
                        <a:t>https://www.jetir.org/view?paper=JETIREN06004</a:t>
                      </a:r>
                    </a:p>
                  </a:txBody>
                  <a:tcPr/>
                </a:tc>
                <a:extLst>
                  <a:ext uri="{0D108BD9-81ED-4DB2-BD59-A6C34878D82A}">
                    <a16:rowId xmlns:a16="http://schemas.microsoft.com/office/drawing/2014/main" val="2179212292"/>
                  </a:ext>
                </a:extLst>
              </a:tr>
            </a:tbl>
          </a:graphicData>
        </a:graphic>
      </p:graphicFrame>
    </p:spTree>
    <p:extLst>
      <p:ext uri="{BB962C8B-B14F-4D97-AF65-F5344CB8AC3E}">
        <p14:creationId xmlns:p14="http://schemas.microsoft.com/office/powerpoint/2010/main" val="2621301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1341-2923-47E2-BD0B-EC946994CE5F}"/>
              </a:ext>
            </a:extLst>
          </p:cNvPr>
          <p:cNvSpPr>
            <a:spLocks noGrp="1"/>
          </p:cNvSpPr>
          <p:nvPr>
            <p:ph type="title"/>
          </p:nvPr>
        </p:nvSpPr>
        <p:spPr/>
        <p:txBody>
          <a:bodyPr/>
          <a:lstStyle/>
          <a:p>
            <a:r>
              <a:rPr lang="en-IN" dirty="0"/>
              <a:t>Literature survey</a:t>
            </a:r>
          </a:p>
        </p:txBody>
      </p:sp>
      <p:graphicFrame>
        <p:nvGraphicFramePr>
          <p:cNvPr id="6" name="Table 6">
            <a:extLst>
              <a:ext uri="{FF2B5EF4-FFF2-40B4-BE49-F238E27FC236}">
                <a16:creationId xmlns:a16="http://schemas.microsoft.com/office/drawing/2014/main" id="{6568CD5C-2F5A-C68F-DC06-18DFF1D20930}"/>
              </a:ext>
            </a:extLst>
          </p:cNvPr>
          <p:cNvGraphicFramePr>
            <a:graphicFrameLocks noGrp="1"/>
          </p:cNvGraphicFramePr>
          <p:nvPr>
            <p:ph idx="1"/>
            <p:extLst>
              <p:ext uri="{D42A27DB-BD31-4B8C-83A1-F6EECF244321}">
                <p14:modId xmlns:p14="http://schemas.microsoft.com/office/powerpoint/2010/main" val="3712411265"/>
              </p:ext>
            </p:extLst>
          </p:nvPr>
        </p:nvGraphicFramePr>
        <p:xfrm>
          <a:off x="122063" y="2161836"/>
          <a:ext cx="11947873" cy="4863003"/>
        </p:xfrm>
        <a:graphic>
          <a:graphicData uri="http://schemas.openxmlformats.org/drawingml/2006/table">
            <a:tbl>
              <a:tblPr firstRow="1" bandRow="1">
                <a:tableStyleId>{5940675A-B579-460E-94D1-54222C63F5DA}</a:tableStyleId>
              </a:tblPr>
              <a:tblGrid>
                <a:gridCol w="1658611">
                  <a:extLst>
                    <a:ext uri="{9D8B030D-6E8A-4147-A177-3AD203B41FA5}">
                      <a16:colId xmlns:a16="http://schemas.microsoft.com/office/drawing/2014/main" val="1006859546"/>
                    </a:ext>
                  </a:extLst>
                </a:gridCol>
                <a:gridCol w="1790299">
                  <a:extLst>
                    <a:ext uri="{9D8B030D-6E8A-4147-A177-3AD203B41FA5}">
                      <a16:colId xmlns:a16="http://schemas.microsoft.com/office/drawing/2014/main" val="419991761"/>
                    </a:ext>
                  </a:extLst>
                </a:gridCol>
                <a:gridCol w="1597793">
                  <a:extLst>
                    <a:ext uri="{9D8B030D-6E8A-4147-A177-3AD203B41FA5}">
                      <a16:colId xmlns:a16="http://schemas.microsoft.com/office/drawing/2014/main" val="1665236418"/>
                    </a:ext>
                  </a:extLst>
                </a:gridCol>
                <a:gridCol w="4658628">
                  <a:extLst>
                    <a:ext uri="{9D8B030D-6E8A-4147-A177-3AD203B41FA5}">
                      <a16:colId xmlns:a16="http://schemas.microsoft.com/office/drawing/2014/main" val="2883089551"/>
                    </a:ext>
                  </a:extLst>
                </a:gridCol>
                <a:gridCol w="2242542">
                  <a:extLst>
                    <a:ext uri="{9D8B030D-6E8A-4147-A177-3AD203B41FA5}">
                      <a16:colId xmlns:a16="http://schemas.microsoft.com/office/drawing/2014/main" val="2724356551"/>
                    </a:ext>
                  </a:extLst>
                </a:gridCol>
              </a:tblGrid>
              <a:tr h="870123">
                <a:tc>
                  <a:txBody>
                    <a:bodyPr/>
                    <a:lstStyle/>
                    <a:p>
                      <a:r>
                        <a:rPr lang="en-IN" b="1" dirty="0">
                          <a:latin typeface="Times New Roman" panose="02020603050405020304" pitchFamily="18" charset="0"/>
                          <a:cs typeface="Times New Roman" panose="02020603050405020304" pitchFamily="18" charset="0"/>
                        </a:rPr>
                        <a:t>YEAR OF PUBLISHING</a:t>
                      </a:r>
                    </a:p>
                  </a:txBody>
                  <a:tcPr/>
                </a:tc>
                <a:tc>
                  <a: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TITLE OF THE PAPER</a:t>
                      </a:r>
                    </a:p>
                  </a:txBody>
                  <a:tcPr/>
                </a:tc>
                <a:tc>
                  <a:txBody>
                    <a:bodyPr/>
                    <a:lstStyle/>
                    <a:p>
                      <a:r>
                        <a:rPr lang="en-IN" b="1" dirty="0">
                          <a:latin typeface="Times New Roman" panose="02020603050405020304" pitchFamily="18" charset="0"/>
                          <a:cs typeface="Times New Roman" panose="02020603050405020304" pitchFamily="18" charset="0"/>
                        </a:rPr>
                        <a:t>AUTHOR</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ABSTRACT</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523868148"/>
                  </a:ext>
                </a:extLst>
              </a:tr>
              <a:tr h="3548708">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r>
                        <a:rPr lang="en-IN" dirty="0">
                          <a:latin typeface="Times New Roman" panose="02020603050405020304" pitchFamily="18" charset="0"/>
                          <a:cs typeface="Times New Roman" panose="02020603050405020304" pitchFamily="18" charset="0"/>
                        </a:rPr>
                        <a:t>RESUME BUILDER WITH CLASSIFIER</a:t>
                      </a:r>
                    </a:p>
                  </a:txBody>
                  <a:tcPr/>
                </a:tc>
                <a:tc>
                  <a:txBody>
                    <a:bodyPr/>
                    <a:lstStyle/>
                    <a:p>
                      <a:r>
                        <a:rPr lang="en-US" dirty="0" err="1">
                          <a:latin typeface="Times New Roman" panose="02020603050405020304" pitchFamily="18" charset="0"/>
                          <a:cs typeface="Times New Roman" panose="02020603050405020304" pitchFamily="18" charset="0"/>
                        </a:rPr>
                        <a:t>Rishil</a:t>
                      </a:r>
                      <a:r>
                        <a:rPr lang="en-US" dirty="0">
                          <a:latin typeface="Times New Roman" panose="02020603050405020304" pitchFamily="18" charset="0"/>
                          <a:cs typeface="Times New Roman" panose="02020603050405020304" pitchFamily="18" charset="0"/>
                        </a:rPr>
                        <a:t> Shah, Vishal Patel, </a:t>
                      </a:r>
                      <a:r>
                        <a:rPr lang="en-US" dirty="0" err="1">
                          <a:latin typeface="Times New Roman" panose="02020603050405020304" pitchFamily="18" charset="0"/>
                          <a:cs typeface="Times New Roman" panose="02020603050405020304" pitchFamily="18" charset="0"/>
                        </a:rPr>
                        <a:t>Hriday</a:t>
                      </a:r>
                      <a:r>
                        <a:rPr lang="en-US" dirty="0">
                          <a:latin typeface="Times New Roman" panose="02020603050405020304" pitchFamily="18" charset="0"/>
                          <a:cs typeface="Times New Roman" panose="02020603050405020304" pitchFamily="18" charset="0"/>
                        </a:rPr>
                        <a:t> Lal</a:t>
                      </a:r>
                      <a:endParaRPr lang="en-IN" dirty="0">
                        <a:latin typeface="Times New Roman" panose="02020603050405020304" pitchFamily="18" charset="0"/>
                        <a:cs typeface="Times New Roman" panose="02020603050405020304" pitchFamily="18" charset="0"/>
                      </a:endParaRPr>
                    </a:p>
                  </a:txBody>
                  <a:tcPr/>
                </a:tc>
                <a:tc>
                  <a:txBody>
                    <a:bodyPr/>
                    <a:lstStyle/>
                    <a:p>
                      <a:pPr rtl="0"/>
                      <a:r>
                        <a:rPr lang="en-US" sz="18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This gadget proposes a version of extracting vital facts from the semi-dependent textual content layout in a curriculum vitae or resume and rating it in step with the desire of the related corporation’s company’s requirements. In order to obtain the very last and preferred end , the complete procedure has been divided into three one-of-a-kind segments. The number one phase includes segmenting the complete CV / Resume primarily based totally on the subject of every part. The 2nd phase consists of extracting facts in dependent shape from the unstructured facts. The very last phase includes comparing the very last dependent facts with the aid of using a choice tree set of rules and via means of educating the device.</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b="0" u="sng" dirty="0">
                          <a:solidFill>
                            <a:schemeClr val="tx1"/>
                          </a:solidFill>
                          <a:latin typeface="Times New Roman" panose="02020603050405020304" pitchFamily="18" charset="0"/>
                          <a:cs typeface="Times New Roman" panose="02020603050405020304" pitchFamily="18" charset="0"/>
                        </a:rPr>
                        <a:t>https://www.irjmets.com/uploadedfiles/paper//issue_5_may_2022/22272/final/fin_irjmets1651835517.pdf</a:t>
                      </a:r>
                    </a:p>
                  </a:txBody>
                  <a:tcPr/>
                </a:tc>
                <a:extLst>
                  <a:ext uri="{0D108BD9-81ED-4DB2-BD59-A6C34878D82A}">
                    <a16:rowId xmlns:a16="http://schemas.microsoft.com/office/drawing/2014/main" val="2179212292"/>
                  </a:ext>
                </a:extLst>
              </a:tr>
            </a:tbl>
          </a:graphicData>
        </a:graphic>
      </p:graphicFrame>
    </p:spTree>
    <p:extLst>
      <p:ext uri="{BB962C8B-B14F-4D97-AF65-F5344CB8AC3E}">
        <p14:creationId xmlns:p14="http://schemas.microsoft.com/office/powerpoint/2010/main" val="1128377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1341-2923-47E2-BD0B-EC946994CE5F}"/>
              </a:ext>
            </a:extLst>
          </p:cNvPr>
          <p:cNvSpPr>
            <a:spLocks noGrp="1"/>
          </p:cNvSpPr>
          <p:nvPr>
            <p:ph type="title"/>
          </p:nvPr>
        </p:nvSpPr>
        <p:spPr/>
        <p:txBody>
          <a:bodyPr/>
          <a:lstStyle/>
          <a:p>
            <a:r>
              <a:rPr lang="en-IN" dirty="0"/>
              <a:t>Literature survey</a:t>
            </a:r>
          </a:p>
        </p:txBody>
      </p:sp>
      <p:graphicFrame>
        <p:nvGraphicFramePr>
          <p:cNvPr id="6" name="Table 6">
            <a:extLst>
              <a:ext uri="{FF2B5EF4-FFF2-40B4-BE49-F238E27FC236}">
                <a16:creationId xmlns:a16="http://schemas.microsoft.com/office/drawing/2014/main" id="{6568CD5C-2F5A-C68F-DC06-18DFF1D20930}"/>
              </a:ext>
            </a:extLst>
          </p:cNvPr>
          <p:cNvGraphicFramePr>
            <a:graphicFrameLocks noGrp="1"/>
          </p:cNvGraphicFramePr>
          <p:nvPr>
            <p:ph idx="1"/>
            <p:extLst>
              <p:ext uri="{D42A27DB-BD31-4B8C-83A1-F6EECF244321}">
                <p14:modId xmlns:p14="http://schemas.microsoft.com/office/powerpoint/2010/main" val="2359830536"/>
              </p:ext>
            </p:extLst>
          </p:nvPr>
        </p:nvGraphicFramePr>
        <p:xfrm>
          <a:off x="712269" y="2107934"/>
          <a:ext cx="10751420" cy="4639376"/>
        </p:xfrm>
        <a:graphic>
          <a:graphicData uri="http://schemas.openxmlformats.org/drawingml/2006/table">
            <a:tbl>
              <a:tblPr firstRow="1" bandRow="1">
                <a:tableStyleId>{5940675A-B579-460E-94D1-54222C63F5DA}</a:tableStyleId>
              </a:tblPr>
              <a:tblGrid>
                <a:gridCol w="1395664">
                  <a:extLst>
                    <a:ext uri="{9D8B030D-6E8A-4147-A177-3AD203B41FA5}">
                      <a16:colId xmlns:a16="http://schemas.microsoft.com/office/drawing/2014/main" val="1006859546"/>
                    </a:ext>
                  </a:extLst>
                </a:gridCol>
                <a:gridCol w="1626669">
                  <a:extLst>
                    <a:ext uri="{9D8B030D-6E8A-4147-A177-3AD203B41FA5}">
                      <a16:colId xmlns:a16="http://schemas.microsoft.com/office/drawing/2014/main" val="419991761"/>
                    </a:ext>
                  </a:extLst>
                </a:gridCol>
                <a:gridCol w="1395663">
                  <a:extLst>
                    <a:ext uri="{9D8B030D-6E8A-4147-A177-3AD203B41FA5}">
                      <a16:colId xmlns:a16="http://schemas.microsoft.com/office/drawing/2014/main" val="1665236418"/>
                    </a:ext>
                  </a:extLst>
                </a:gridCol>
                <a:gridCol w="5265019">
                  <a:extLst>
                    <a:ext uri="{9D8B030D-6E8A-4147-A177-3AD203B41FA5}">
                      <a16:colId xmlns:a16="http://schemas.microsoft.com/office/drawing/2014/main" val="2883089551"/>
                    </a:ext>
                  </a:extLst>
                </a:gridCol>
                <a:gridCol w="1068405">
                  <a:extLst>
                    <a:ext uri="{9D8B030D-6E8A-4147-A177-3AD203B41FA5}">
                      <a16:colId xmlns:a16="http://schemas.microsoft.com/office/drawing/2014/main" val="2724356551"/>
                    </a:ext>
                  </a:extLst>
                </a:gridCol>
              </a:tblGrid>
              <a:tr h="927875">
                <a:tc>
                  <a:txBody>
                    <a:bodyPr/>
                    <a:lstStyle/>
                    <a:p>
                      <a:r>
                        <a:rPr lang="en-IN" b="1" dirty="0">
                          <a:latin typeface="Times New Roman" panose="02020603050405020304" pitchFamily="18" charset="0"/>
                          <a:cs typeface="Times New Roman" panose="02020603050405020304" pitchFamily="18" charset="0"/>
                        </a:rPr>
                        <a:t>YEAR OF PUBLISHING</a:t>
                      </a:r>
                    </a:p>
                  </a:txBody>
                  <a:tcPr/>
                </a:tc>
                <a:tc>
                  <a: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TITLE OF THE PAPER</a:t>
                      </a:r>
                    </a:p>
                  </a:txBody>
                  <a:tcPr/>
                </a:tc>
                <a:tc>
                  <a:txBody>
                    <a:bodyPr/>
                    <a:lstStyle/>
                    <a:p>
                      <a:r>
                        <a:rPr lang="en-IN" b="1" dirty="0">
                          <a:latin typeface="Times New Roman" panose="02020603050405020304" pitchFamily="18" charset="0"/>
                          <a:cs typeface="Times New Roman" panose="02020603050405020304" pitchFamily="18" charset="0"/>
                        </a:rPr>
                        <a:t>AUTHOR</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ABSTRACT</a:t>
                      </a:r>
                    </a:p>
                  </a:txBody>
                  <a:tcPr/>
                </a:tc>
                <a:tc>
                  <a:txBody>
                    <a:bodyPr/>
                    <a:lstStyle/>
                    <a:p>
                      <a:r>
                        <a:rPr lang="en-IN" b="1" dirty="0">
                          <a:solidFill>
                            <a:schemeClr val="tx1"/>
                          </a:solidFill>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1523868148"/>
                  </a:ext>
                </a:extLst>
              </a:tr>
              <a:tr h="3711501">
                <a:tc>
                  <a:txBody>
                    <a:bodyPr/>
                    <a:lstStyle/>
                    <a:p>
                      <a:r>
                        <a:rPr lang="en-IN" dirty="0">
                          <a:latin typeface="Times New Roman" panose="02020603050405020304" pitchFamily="18" charset="0"/>
                          <a:cs typeface="Times New Roman" panose="02020603050405020304" pitchFamily="18" charset="0"/>
                        </a:rPr>
                        <a:t>2022</a:t>
                      </a:r>
                    </a:p>
                  </a:txBody>
                  <a:tcPr/>
                </a:tc>
                <a:tc>
                  <a:txBody>
                    <a:bodyPr/>
                    <a:lstStyle/>
                    <a:p>
                      <a:r>
                        <a:rPr lang="en-US" dirty="0">
                          <a:latin typeface="Times New Roman" panose="02020603050405020304" pitchFamily="18" charset="0"/>
                          <a:cs typeface="Times New Roman" panose="02020603050405020304" pitchFamily="18" charset="0"/>
                        </a:rPr>
                        <a:t>Survey Paper on Resume Building Applications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Kishor Raut , </a:t>
                      </a:r>
                      <a:r>
                        <a:rPr lang="en-IN" dirty="0" err="1">
                          <a:latin typeface="Times New Roman" panose="02020603050405020304" pitchFamily="18" charset="0"/>
                          <a:cs typeface="Times New Roman" panose="02020603050405020304" pitchFamily="18" charset="0"/>
                        </a:rPr>
                        <a:t>Suhas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Dalve</a:t>
                      </a:r>
                      <a:r>
                        <a:rPr lang="en-IN" dirty="0">
                          <a:latin typeface="Times New Roman" panose="02020603050405020304" pitchFamily="18" charset="0"/>
                          <a:cs typeface="Times New Roman" panose="02020603050405020304" pitchFamily="18" charset="0"/>
                        </a:rPr>
                        <a:t>  , Mahesh Jadhav , Harish </a:t>
                      </a:r>
                      <a:r>
                        <a:rPr lang="en-IN" dirty="0" err="1">
                          <a:latin typeface="Times New Roman" panose="02020603050405020304" pitchFamily="18" charset="0"/>
                          <a:cs typeface="Times New Roman" panose="02020603050405020304" pitchFamily="18" charset="0"/>
                        </a:rPr>
                        <a:t>Koli</a:t>
                      </a:r>
                      <a:r>
                        <a:rPr lang="en-IN" dirty="0">
                          <a:latin typeface="Times New Roman" panose="02020603050405020304" pitchFamily="18" charset="0"/>
                          <a:cs typeface="Times New Roman" panose="02020603050405020304" pitchFamily="18" charset="0"/>
                        </a:rPr>
                        <a:t> </a:t>
                      </a:r>
                    </a:p>
                  </a:txBody>
                  <a:tcPr/>
                </a:tc>
                <a:tc>
                  <a:txBody>
                    <a:bodyPr/>
                    <a:lstStyle/>
                    <a:p>
                      <a:r>
                        <a:rPr lang="en-US" dirty="0">
                          <a:latin typeface="Times New Roman" panose="02020603050405020304" pitchFamily="18" charset="0"/>
                          <a:cs typeface="Times New Roman" panose="02020603050405020304" pitchFamily="18" charset="0"/>
                        </a:rPr>
                        <a:t>Nowadays getting a good job is a vigorous and vast competition and many fail in the first step i.e., Resume shortlisting due to either imperfect data in the resume or imperfect/wrong resume format. Recruiter hardly takes 10-15 seconds to judge you upon your resume. In this survey paper, we point out a comparative study on different methods used for resume building and which technology is used to build them. Some of the methods use Android applications, some use Desktop applications. This paper makes a detailed analysis and talks about the merits and demerits of various Resume building methods. Keywords: Android applications, Desktop applications, Recruiter, Vigorous, Vast.</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https://www.ijraset.com/best-journal/survey-paper-on-resume-building-applications</a:t>
                      </a:r>
                      <a:endParaRPr lang="en-IN" dirty="0">
                        <a:solidFill>
                          <a:schemeClr val="tx1"/>
                        </a:solidFill>
                        <a:latin typeface="Times New Roman" panose="02020603050405020304" pitchFamily="18" charset="0"/>
                        <a:cs typeface="Times New Roman" panose="02020603050405020304" pitchFamily="18" charset="0"/>
                      </a:endParaRPr>
                    </a:p>
                    <a:p>
                      <a:endParaRPr lang="en-IN" b="0" u="sng"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9212292"/>
                  </a:ext>
                </a:extLst>
              </a:tr>
            </a:tbl>
          </a:graphicData>
        </a:graphic>
      </p:graphicFrame>
    </p:spTree>
    <p:extLst>
      <p:ext uri="{BB962C8B-B14F-4D97-AF65-F5344CB8AC3E}">
        <p14:creationId xmlns:p14="http://schemas.microsoft.com/office/powerpoint/2010/main" val="159081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595E-91DB-51DB-8DD4-4731E18D902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7D99090-6218-5D49-2606-F315E2D3F52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existing system is creating resumes manually either by using word or Google doc so there are some issues with the existing system. The existing system was suffering from a series of drawbacks. Since the whole of the system was to be maintained with hands the process of keeping, maintaining and retrieving the information was very tedious and lengthy. The records were never used to be in a systematic order there used to be lots of difficulties in associating any particular transaction with a particular context If any information was to be found it was required to go through the different registers, documents there would never exist anything like report generation There would always be unnecessary consumption of time while entering records and retrieving records One more problem was that it was very difficult to find errors while entering the records Once the records were entered it was very difficult to update these records.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32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A148-985A-D299-5CCB-881DA855CF72}"/>
              </a:ext>
            </a:extLst>
          </p:cNvPr>
          <p:cNvSpPr>
            <a:spLocks noGrp="1"/>
          </p:cNvSpPr>
          <p:nvPr>
            <p:ph type="title"/>
          </p:nvPr>
        </p:nvSpPr>
        <p:spPr/>
        <p:txBody>
          <a:bodyPr/>
          <a:lstStyle/>
          <a:p>
            <a:r>
              <a:rPr lang="en-IN" dirty="0"/>
              <a:t>environment</a:t>
            </a:r>
          </a:p>
        </p:txBody>
      </p:sp>
      <p:sp>
        <p:nvSpPr>
          <p:cNvPr id="3" name="Content Placeholder 2">
            <a:extLst>
              <a:ext uri="{FF2B5EF4-FFF2-40B4-BE49-F238E27FC236}">
                <a16:creationId xmlns:a16="http://schemas.microsoft.com/office/drawing/2014/main" id="{39BD6E1B-C6F1-14A9-71CC-6ED4E9710C06}"/>
              </a:ext>
            </a:extLst>
          </p:cNvPr>
          <p:cNvSpPr>
            <a:spLocks noGrp="1"/>
          </p:cNvSpPr>
          <p:nvPr>
            <p:ph idx="1"/>
          </p:nvPr>
        </p:nvSpPr>
        <p:spPr>
          <a:xfrm>
            <a:off x="341930" y="1890876"/>
            <a:ext cx="11508139" cy="4517136"/>
          </a:xfrm>
        </p:spPr>
        <p:txBody>
          <a:bodyPr>
            <a:normAutofit/>
          </a:bodyPr>
          <a:lstStyle/>
          <a:p>
            <a:pPr marL="0" indent="0" algn="l">
              <a:buNone/>
            </a:pPr>
            <a:r>
              <a:rPr lang="en-US" sz="2000" b="1" i="0" dirty="0">
                <a:effectLst/>
                <a:latin typeface="Times New Roman" panose="02020603050405020304" pitchFamily="18" charset="0"/>
                <a:cs typeface="Times New Roman" panose="02020603050405020304" pitchFamily="18" charset="0"/>
              </a:rPr>
              <a:t>Hardware Requirements</a:t>
            </a:r>
            <a:r>
              <a:rPr lang="en-US" sz="1800" b="1" i="0" dirty="0">
                <a:effectLst/>
                <a:latin typeface="Times New Roman" panose="02020603050405020304" pitchFamily="18" charset="0"/>
                <a:cs typeface="Times New Roman" panose="02020603050405020304" pitchFamily="18" charset="0"/>
              </a:rPr>
              <a:t> </a:t>
            </a:r>
          </a:p>
          <a:p>
            <a:pPr algn="l"/>
            <a:r>
              <a:rPr lang="en-US" b="0" i="0" dirty="0">
                <a:effectLst/>
                <a:latin typeface="Times New Roman" panose="02020603050405020304" pitchFamily="18" charset="0"/>
                <a:cs typeface="Times New Roman" panose="02020603050405020304" pitchFamily="18" charset="0"/>
              </a:rPr>
              <a:t>CPU : Pentium 4, 1.7 GHZ</a:t>
            </a:r>
          </a:p>
          <a:p>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AM : 512Mb</a:t>
            </a:r>
          </a:p>
          <a:p>
            <a:pPr algn="l"/>
            <a:r>
              <a:rPr lang="en-US" b="0" i="0" dirty="0">
                <a:effectLst/>
                <a:latin typeface="Times New Roman" panose="02020603050405020304" pitchFamily="18" charset="0"/>
                <a:cs typeface="Times New Roman" panose="02020603050405020304" pitchFamily="18" charset="0"/>
              </a:rPr>
              <a:t>Hard disc : 80 GB</a:t>
            </a:r>
          </a:p>
          <a:p>
            <a:pPr algn="l"/>
            <a:endParaRPr lang="en-US" b="0" i="0" dirty="0">
              <a:effectLst/>
              <a:latin typeface="Times New Roman" panose="02020603050405020304" pitchFamily="18" charset="0"/>
              <a:cs typeface="Times New Roman" panose="02020603050405020304" pitchFamily="18" charset="0"/>
            </a:endParaRPr>
          </a:p>
          <a:p>
            <a:pPr marL="0" indent="0">
              <a:buNone/>
            </a:pPr>
            <a:endParaRPr lang="en-IN" dirty="0"/>
          </a:p>
          <a:p>
            <a:endParaRPr lang="en-IN" dirty="0"/>
          </a:p>
          <a:p>
            <a:pPr marL="0" indent="0">
              <a:buNone/>
            </a:pPr>
            <a:endParaRPr lang="en-IN" dirty="0"/>
          </a:p>
        </p:txBody>
      </p:sp>
    </p:spTree>
    <p:extLst>
      <p:ext uri="{BB962C8B-B14F-4D97-AF65-F5344CB8AC3E}">
        <p14:creationId xmlns:p14="http://schemas.microsoft.com/office/powerpoint/2010/main" val="3157083245"/>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{19AD4751-0D6C-46EB-8E9E-6D6F755431F9}tf11964407_win32</Template>
  <TotalTime>1016</TotalTime>
  <Words>1773</Words>
  <Application>Microsoft Office PowerPoint</Application>
  <PresentationFormat>Widescreen</PresentationFormat>
  <Paragraphs>171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Bahnschrift SemiBold Condensed</vt:lpstr>
      <vt:lpstr>Franklin Gothic Book</vt:lpstr>
      <vt:lpstr>Franklin Gothic Demi</vt:lpstr>
      <vt:lpstr>Gill Sans MT</vt:lpstr>
      <vt:lpstr>Times New Roman</vt:lpstr>
      <vt:lpstr>Wingdings 2</vt:lpstr>
      <vt:lpstr>DividendVTI</vt:lpstr>
      <vt:lpstr>Resume builder</vt:lpstr>
      <vt:lpstr>INTRODUCTION</vt:lpstr>
      <vt:lpstr>Literature survey</vt:lpstr>
      <vt:lpstr>Literature survey</vt:lpstr>
      <vt:lpstr>Literature survey</vt:lpstr>
      <vt:lpstr>Literature survey</vt:lpstr>
      <vt:lpstr>Literature survey</vt:lpstr>
      <vt:lpstr>PROBLEM STATEMENT</vt:lpstr>
      <vt:lpstr>environment</vt:lpstr>
      <vt:lpstr>environment</vt:lpstr>
      <vt:lpstr>System architecture</vt:lpstr>
      <vt:lpstr>System design</vt:lpstr>
      <vt:lpstr>System design</vt:lpstr>
      <vt:lpstr>System design</vt:lpstr>
      <vt:lpstr>Modules DESCRIPTION</vt:lpstr>
      <vt:lpstr>Modules DESCRIPTION</vt:lpstr>
      <vt:lpstr>Existing system</vt:lpstr>
      <vt:lpstr>Proposed system</vt:lpstr>
      <vt:lpstr>workflow</vt:lpstr>
      <vt:lpstr>TESTING</vt:lpstr>
      <vt:lpstr>Testing strategies</vt:lpstr>
      <vt:lpstr>screenshots</vt:lpstr>
      <vt:lpstr>screenshots</vt:lpstr>
      <vt:lpstr>screenshots</vt:lpstr>
      <vt:lpstr>screenshots</vt:lpstr>
      <vt:lpstr>screenshots</vt:lpstr>
      <vt:lpstr>screenshots</vt:lpstr>
      <vt:lpstr>screenshots</vt:lpstr>
      <vt:lpstr>screenshots</vt:lpstr>
      <vt:lpstr>screenshots</vt:lpstr>
      <vt:lpstr>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builder</dc:title>
  <dc:creator>Madhu Vasanth</dc:creator>
  <cp:lastModifiedBy>Madhu Vasanth</cp:lastModifiedBy>
  <cp:revision>12</cp:revision>
  <dcterms:created xsi:type="dcterms:W3CDTF">2022-04-26T13:44:17Z</dcterms:created>
  <dcterms:modified xsi:type="dcterms:W3CDTF">2022-05-29T15:33:45Z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