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258" r:id="rId5"/>
    <p:sldId id="259" r:id="rId6"/>
    <p:sldId id="279" r:id="rId7"/>
    <p:sldId id="282" r:id="rId8"/>
    <p:sldId id="281" r:id="rId9"/>
    <p:sldId id="28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01BF"/>
    <a:srgbClr val="143975"/>
    <a:srgbClr val="8FAADC"/>
    <a:srgbClr val="153A75"/>
    <a:srgbClr val="918F90"/>
    <a:srgbClr val="DBDBDB"/>
    <a:srgbClr val="BBD0F3"/>
    <a:srgbClr val="83AAE9"/>
    <a:srgbClr val="F0F0F0"/>
    <a:srgbClr val="7DA5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2A57B2-3C77-2E44-8603-75F8575DB30C}" v="393" dt="2025-06-21T15:48:5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44" autoAdjust="0"/>
    <p:restoredTop sz="89409"/>
  </p:normalViewPr>
  <p:slideViewPr>
    <p:cSldViewPr snapToGrid="0" showGuides="1">
      <p:cViewPr>
        <p:scale>
          <a:sx n="100" d="100"/>
          <a:sy n="100" d="100"/>
        </p:scale>
        <p:origin x="462" y="1332"/>
      </p:cViewPr>
      <p:guideLst>
        <p:guide orient="horz" pos="2160"/>
        <p:guide pos="3840"/>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96F689-0ADE-EF4A-B396-36BF8C4A06C0}" type="datetimeFigureOut">
              <a:rPr lang="en-US" smtClean="0"/>
              <a:t>7/4/2025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E034B9-D8E7-CC4F-9D41-384A35FEF84C}" type="slidenum">
              <a:rPr lang="en-US" smtClean="0"/>
              <a:t>‹#›</a:t>
            </a:fld>
            <a:endParaRPr lang="en-US"/>
          </a:p>
        </p:txBody>
      </p:sp>
    </p:spTree>
    <p:extLst>
      <p:ext uri="{BB962C8B-B14F-4D97-AF65-F5344CB8AC3E}">
        <p14:creationId xmlns:p14="http://schemas.microsoft.com/office/powerpoint/2010/main" val="10232193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0" indent="-342900">
              <a:lnSpc>
                <a:spcPct val="115000"/>
              </a:lnSpc>
              <a:buFont typeface="+mj-lt"/>
              <a:buAutoNum type="arabicParenR"/>
            </a:pP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Negative Arbitrage: When Futures are trading at a discount (Futures &lt; Spot Price), and the funding rate is negative:</a:t>
            </a:r>
            <a:endParaRPr lang="en-SG"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buFont typeface="Courier New" panose="02070309020205020404" pitchFamily="49" charset="0"/>
              <a:buChar char="o"/>
            </a:pP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Buy Futures and Sell Spot in 1:1 ratio</a:t>
            </a:r>
            <a:endParaRPr lang="en-SG"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buFont typeface="Courier New" panose="02070309020205020404" pitchFamily="49" charset="0"/>
              <a:buChar char="o"/>
            </a:pP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Collect funding payments and spread reversion. </a:t>
            </a:r>
            <a:endParaRPr lang="en-SG" sz="12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22E034B9-D8E7-CC4F-9D41-384A35FEF84C}" type="slidenum">
              <a:rPr lang="en-US" smtClean="0"/>
              <a:t>2</a:t>
            </a:fld>
            <a:endParaRPr lang="en-US"/>
          </a:p>
        </p:txBody>
      </p:sp>
    </p:spTree>
    <p:extLst>
      <p:ext uri="{BB962C8B-B14F-4D97-AF65-F5344CB8AC3E}">
        <p14:creationId xmlns:p14="http://schemas.microsoft.com/office/powerpoint/2010/main" val="3575910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E034B9-D8E7-CC4F-9D41-384A35FEF84C}" type="slidenum">
              <a:rPr lang="en-US" smtClean="0"/>
              <a:t>4</a:t>
            </a:fld>
            <a:endParaRPr lang="en-US"/>
          </a:p>
        </p:txBody>
      </p:sp>
    </p:spTree>
    <p:extLst>
      <p:ext uri="{BB962C8B-B14F-4D97-AF65-F5344CB8AC3E}">
        <p14:creationId xmlns:p14="http://schemas.microsoft.com/office/powerpoint/2010/main" val="3703875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40BBB3E-3DC2-7842-8327-1BE0C0F95F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 xmlns:a16="http://schemas.microsoft.com/office/drawing/2014/main" id="{5436F368-D213-5875-B4B8-0284199F43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 xmlns:a16="http://schemas.microsoft.com/office/drawing/2014/main" id="{C03C4065-7A8D-57F6-9587-26D07CE5340C}"/>
              </a:ext>
            </a:extLst>
          </p:cNvPr>
          <p:cNvSpPr>
            <a:spLocks noGrp="1"/>
          </p:cNvSpPr>
          <p:nvPr>
            <p:ph type="dt" sz="half" idx="10"/>
          </p:nvPr>
        </p:nvSpPr>
        <p:spPr/>
        <p:txBody>
          <a:bodyPr/>
          <a:lstStyle/>
          <a:p>
            <a:fld id="{7B48C66F-04AD-4E4F-93F9-3DCB4FD2AB1E}" type="datetimeFigureOut">
              <a:rPr lang="en-SG" smtClean="0"/>
              <a:t>4/7/2025</a:t>
            </a:fld>
            <a:endParaRPr lang="en-SG"/>
          </a:p>
        </p:txBody>
      </p:sp>
      <p:sp>
        <p:nvSpPr>
          <p:cNvPr id="5" name="Footer Placeholder 4">
            <a:extLst>
              <a:ext uri="{FF2B5EF4-FFF2-40B4-BE49-F238E27FC236}">
                <a16:creationId xmlns="" xmlns:a16="http://schemas.microsoft.com/office/drawing/2014/main" id="{C0FFFA56-3051-E636-776A-6200A072083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 xmlns:a16="http://schemas.microsoft.com/office/drawing/2014/main" id="{E6B9057C-E8A0-B20A-6631-21E480C23C80}"/>
              </a:ext>
            </a:extLst>
          </p:cNvPr>
          <p:cNvSpPr>
            <a:spLocks noGrp="1"/>
          </p:cNvSpPr>
          <p:nvPr>
            <p:ph type="sldNum" sz="quarter" idx="12"/>
          </p:nvPr>
        </p:nvSpPr>
        <p:spPr/>
        <p:txBody>
          <a:bodyPr/>
          <a:lstStyle/>
          <a:p>
            <a:fld id="{21BBF4CD-958D-4417-983B-F835829E4C10}" type="slidenum">
              <a:rPr lang="en-SG" smtClean="0"/>
              <a:t>‹#›</a:t>
            </a:fld>
            <a:endParaRPr lang="en-SG"/>
          </a:p>
        </p:txBody>
      </p:sp>
    </p:spTree>
    <p:extLst>
      <p:ext uri="{BB962C8B-B14F-4D97-AF65-F5344CB8AC3E}">
        <p14:creationId xmlns:p14="http://schemas.microsoft.com/office/powerpoint/2010/main" val="457476253"/>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772EEFF1-7E9D-C8B2-5106-F1AFD626A53B}"/>
              </a:ext>
            </a:extLst>
          </p:cNvPr>
          <p:cNvSpPr/>
          <p:nvPr userDrawn="1"/>
        </p:nvSpPr>
        <p:spPr>
          <a:xfrm>
            <a:off x="0" y="0"/>
            <a:ext cx="12192000" cy="6858000"/>
          </a:xfrm>
          <a:prstGeom prst="rect">
            <a:avLst/>
          </a:prstGeom>
          <a:solidFill>
            <a:schemeClr val="tx1">
              <a:alpha val="5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b="1">
              <a:latin typeface="Open Sans Light" panose="020B0306030504020204" pitchFamily="34" charset="0"/>
              <a:ea typeface="Open Sans Light" panose="020B0306030504020204" pitchFamily="34" charset="0"/>
              <a:cs typeface="Open Sans Light" panose="020B0306030504020204" pitchFamily="34" charset="0"/>
            </a:endParaRPr>
          </a:p>
        </p:txBody>
      </p:sp>
      <p:cxnSp>
        <p:nvCxnSpPr>
          <p:cNvPr id="5" name="Straight Connector 4">
            <a:extLst>
              <a:ext uri="{FF2B5EF4-FFF2-40B4-BE49-F238E27FC236}">
                <a16:creationId xmlns="" xmlns:a16="http://schemas.microsoft.com/office/drawing/2014/main" id="{10BF9F9C-0B51-FF78-A181-7842B4914891}"/>
              </a:ext>
            </a:extLst>
          </p:cNvPr>
          <p:cNvCxnSpPr>
            <a:cxnSpLocks/>
          </p:cNvCxnSpPr>
          <p:nvPr userDrawn="1"/>
        </p:nvCxnSpPr>
        <p:spPr>
          <a:xfrm>
            <a:off x="846082" y="3691757"/>
            <a:ext cx="10499835"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1694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3 Quadrants">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156EC894-440C-8943-4600-3CF5A059BFD2}"/>
              </a:ext>
            </a:extLst>
          </p:cNvPr>
          <p:cNvSpPr>
            <a:spLocks noGrp="1"/>
          </p:cNvSpPr>
          <p:nvPr>
            <p:ph type="sldNum" sz="quarter" idx="12"/>
          </p:nvPr>
        </p:nvSpPr>
        <p:spPr>
          <a:xfrm>
            <a:off x="9200489" y="6409715"/>
            <a:ext cx="2743200" cy="365125"/>
          </a:xfrm>
        </p:spPr>
        <p:txBody>
          <a:bodyPr/>
          <a:lstStyle>
            <a:lvl1pPr>
              <a:defRPr sz="1200">
                <a:solidFill>
                  <a:schemeClr val="bg2">
                    <a:lumMod val="50000"/>
                  </a:schemeClr>
                </a:solidFill>
              </a:defRPr>
            </a:lvl1pPr>
          </a:lstStyle>
          <a:p>
            <a:fld id="{6190EF26-EDE1-0F43-9FF4-426AD0E3E204}" type="slidenum">
              <a:rPr lang="en-US" smtClean="0"/>
              <a:pPr/>
              <a:t>‹#›</a:t>
            </a:fld>
            <a:endParaRPr lang="en-US"/>
          </a:p>
        </p:txBody>
      </p:sp>
      <p:sp>
        <p:nvSpPr>
          <p:cNvPr id="5" name="object 3">
            <a:extLst>
              <a:ext uri="{FF2B5EF4-FFF2-40B4-BE49-F238E27FC236}">
                <a16:creationId xmlns="" xmlns:a16="http://schemas.microsoft.com/office/drawing/2014/main" id="{6D8D2951-9F0A-1610-A586-9526636C69E0}"/>
              </a:ext>
            </a:extLst>
          </p:cNvPr>
          <p:cNvSpPr/>
          <p:nvPr userDrawn="1"/>
        </p:nvSpPr>
        <p:spPr>
          <a:xfrm flipV="1">
            <a:off x="271559" y="304801"/>
            <a:ext cx="11664000" cy="45719"/>
          </a:xfrm>
          <a:custGeom>
            <a:avLst/>
            <a:gdLst/>
            <a:ahLst/>
            <a:cxnLst/>
            <a:rect l="l" t="t" r="r" b="b"/>
            <a:pathLst>
              <a:path w="8641080" h="48895">
                <a:moveTo>
                  <a:pt x="8641080" y="0"/>
                </a:moveTo>
                <a:lnTo>
                  <a:pt x="0" y="0"/>
                </a:lnTo>
                <a:lnTo>
                  <a:pt x="0" y="48767"/>
                </a:lnTo>
                <a:lnTo>
                  <a:pt x="8641080" y="48767"/>
                </a:lnTo>
                <a:lnTo>
                  <a:pt x="8641080" y="0"/>
                </a:lnTo>
                <a:close/>
              </a:path>
            </a:pathLst>
          </a:custGeom>
          <a:solidFill>
            <a:srgbClr val="153A75"/>
          </a:solidFill>
        </p:spPr>
        <p:txBody>
          <a:bodyPr wrap="square" lIns="0" tIns="0" rIns="0" bIns="0" rtlCol="0"/>
          <a:lstStyle/>
          <a:p>
            <a:endParaRPr/>
          </a:p>
        </p:txBody>
      </p:sp>
      <p:sp>
        <p:nvSpPr>
          <p:cNvPr id="3" name="Content Placeholder 2">
            <a:extLst>
              <a:ext uri="{FF2B5EF4-FFF2-40B4-BE49-F238E27FC236}">
                <a16:creationId xmlns="" xmlns:a16="http://schemas.microsoft.com/office/drawing/2014/main" id="{B0C58112-15DA-BED5-9DD4-5D72563E415F}"/>
              </a:ext>
            </a:extLst>
          </p:cNvPr>
          <p:cNvSpPr>
            <a:spLocks noGrp="1"/>
          </p:cNvSpPr>
          <p:nvPr>
            <p:ph sz="quarter" idx="13"/>
          </p:nvPr>
        </p:nvSpPr>
        <p:spPr>
          <a:xfrm>
            <a:off x="263525" y="64395"/>
            <a:ext cx="4383088" cy="277812"/>
          </a:xfrm>
        </p:spPr>
        <p:txBody>
          <a:bodyPr lIns="0">
            <a:noAutofit/>
          </a:bodyPr>
          <a:lstStyle>
            <a:lvl1pPr marL="0" indent="0">
              <a:buNone/>
              <a:defRPr sz="1200">
                <a:latin typeface="+mj-lt"/>
              </a:defRPr>
            </a:lvl1pPr>
          </a:lstStyle>
          <a:p>
            <a:pPr lvl="0"/>
            <a:endParaRPr lang="en-SG" dirty="0"/>
          </a:p>
        </p:txBody>
      </p:sp>
      <p:sp>
        <p:nvSpPr>
          <p:cNvPr id="30" name="Content Placeholder 29">
            <a:extLst>
              <a:ext uri="{FF2B5EF4-FFF2-40B4-BE49-F238E27FC236}">
                <a16:creationId xmlns="" xmlns:a16="http://schemas.microsoft.com/office/drawing/2014/main" id="{67AE63C9-5979-DCC0-2549-62291BDAABD3}"/>
              </a:ext>
            </a:extLst>
          </p:cNvPr>
          <p:cNvSpPr>
            <a:spLocks noGrp="1"/>
          </p:cNvSpPr>
          <p:nvPr>
            <p:ph sz="quarter" idx="16" hasCustomPrompt="1"/>
          </p:nvPr>
        </p:nvSpPr>
        <p:spPr>
          <a:xfrm>
            <a:off x="278740" y="761747"/>
            <a:ext cx="11664949" cy="313266"/>
          </a:xfrm>
        </p:spPr>
        <p:txBody>
          <a:bodyPr lIns="0">
            <a:normAutofit/>
          </a:bodyPr>
          <a:lstStyle>
            <a:lvl1pPr marL="0" indent="0">
              <a:buNone/>
              <a:defRPr sz="1600" i="1">
                <a:solidFill>
                  <a:schemeClr val="bg2">
                    <a:lumMod val="25000"/>
                  </a:schemeClr>
                </a:solidFill>
              </a:defRPr>
            </a:lvl1pPr>
          </a:lstStyle>
          <a:p>
            <a:pPr lvl="0"/>
            <a:r>
              <a:rPr lang="en-US" sz="1600"/>
              <a:t>Subtitles</a:t>
            </a:r>
            <a:endParaRPr lang="en-SG"/>
          </a:p>
        </p:txBody>
      </p:sp>
      <p:sp>
        <p:nvSpPr>
          <p:cNvPr id="32" name="Content Placeholder 31">
            <a:extLst>
              <a:ext uri="{FF2B5EF4-FFF2-40B4-BE49-F238E27FC236}">
                <a16:creationId xmlns="" xmlns:a16="http://schemas.microsoft.com/office/drawing/2014/main" id="{1F0C4DEF-B01B-D737-79F3-CB159E96E3DF}"/>
              </a:ext>
            </a:extLst>
          </p:cNvPr>
          <p:cNvSpPr>
            <a:spLocks noGrp="1"/>
          </p:cNvSpPr>
          <p:nvPr>
            <p:ph sz="quarter" idx="17" hasCustomPrompt="1"/>
          </p:nvPr>
        </p:nvSpPr>
        <p:spPr>
          <a:xfrm>
            <a:off x="263525" y="385822"/>
            <a:ext cx="4724400" cy="411162"/>
          </a:xfrm>
        </p:spPr>
        <p:txBody>
          <a:bodyPr lIns="0">
            <a:noAutofit/>
          </a:bodyPr>
          <a:lstStyle>
            <a:lvl1pPr marL="0" indent="0">
              <a:buNone/>
              <a:defRPr sz="2400" b="1">
                <a:latin typeface="Times New Roman" panose="02020603050405020304" pitchFamily="18" charset="0"/>
                <a:cs typeface="Times New Roman" panose="02020603050405020304" pitchFamily="18" charset="0"/>
              </a:defRPr>
            </a:lvl1pPr>
          </a:lstStyle>
          <a:p>
            <a:pPr lvl="0"/>
            <a:r>
              <a:rPr lang="en-SG"/>
              <a:t>Title</a:t>
            </a:r>
          </a:p>
        </p:txBody>
      </p:sp>
      <p:sp>
        <p:nvSpPr>
          <p:cNvPr id="2" name="Content Placeholder 34">
            <a:extLst>
              <a:ext uri="{FF2B5EF4-FFF2-40B4-BE49-F238E27FC236}">
                <a16:creationId xmlns="" xmlns:a16="http://schemas.microsoft.com/office/drawing/2014/main" id="{7C065109-9807-6ECC-F9DD-A7E854688EE2}"/>
              </a:ext>
            </a:extLst>
          </p:cNvPr>
          <p:cNvSpPr>
            <a:spLocks noGrp="1"/>
          </p:cNvSpPr>
          <p:nvPr>
            <p:ph sz="quarter" idx="18" hasCustomPrompt="1"/>
          </p:nvPr>
        </p:nvSpPr>
        <p:spPr>
          <a:xfrm>
            <a:off x="263525" y="1093034"/>
            <a:ext cx="5580000" cy="261937"/>
          </a:xfrm>
          <a:solidFill>
            <a:srgbClr val="153A75"/>
          </a:solidFill>
        </p:spPr>
        <p:txBody>
          <a:bodyPr>
            <a:noAutofit/>
          </a:bodyPr>
          <a:lstStyle>
            <a:lvl1pPr marL="0" indent="0" algn="ctr">
              <a:buNone/>
              <a:defRPr sz="1400" b="1">
                <a:solidFill>
                  <a:schemeClr val="bg1"/>
                </a:solidFill>
              </a:defRPr>
            </a:lvl1pPr>
          </a:lstStyle>
          <a:p>
            <a:pPr lvl="0"/>
            <a:r>
              <a:rPr lang="en-SG" sz="1400" b="1"/>
              <a:t>Heading</a:t>
            </a:r>
            <a:endParaRPr lang="en-SG"/>
          </a:p>
        </p:txBody>
      </p:sp>
      <p:sp>
        <p:nvSpPr>
          <p:cNvPr id="8" name="Content Placeholder 34">
            <a:extLst>
              <a:ext uri="{FF2B5EF4-FFF2-40B4-BE49-F238E27FC236}">
                <a16:creationId xmlns="" xmlns:a16="http://schemas.microsoft.com/office/drawing/2014/main" id="{67A3569A-930C-1845-6358-8B69B087D99C}"/>
              </a:ext>
            </a:extLst>
          </p:cNvPr>
          <p:cNvSpPr>
            <a:spLocks noGrp="1"/>
          </p:cNvSpPr>
          <p:nvPr>
            <p:ph sz="quarter" idx="19" hasCustomPrompt="1"/>
          </p:nvPr>
        </p:nvSpPr>
        <p:spPr>
          <a:xfrm>
            <a:off x="6349003" y="1093033"/>
            <a:ext cx="5580000" cy="261937"/>
          </a:xfrm>
          <a:solidFill>
            <a:srgbClr val="153A75"/>
          </a:solidFill>
        </p:spPr>
        <p:txBody>
          <a:bodyPr>
            <a:noAutofit/>
          </a:bodyPr>
          <a:lstStyle>
            <a:lvl1pPr marL="0" indent="0" algn="ctr">
              <a:buNone/>
              <a:defRPr sz="1400" b="1">
                <a:solidFill>
                  <a:schemeClr val="bg1"/>
                </a:solidFill>
              </a:defRPr>
            </a:lvl1pPr>
          </a:lstStyle>
          <a:p>
            <a:pPr lvl="0"/>
            <a:r>
              <a:rPr lang="en-SG" sz="1400" b="1"/>
              <a:t>Heading</a:t>
            </a:r>
            <a:endParaRPr lang="en-SG"/>
          </a:p>
        </p:txBody>
      </p:sp>
      <p:sp>
        <p:nvSpPr>
          <p:cNvPr id="10" name="Content Placeholder 8">
            <a:extLst>
              <a:ext uri="{FF2B5EF4-FFF2-40B4-BE49-F238E27FC236}">
                <a16:creationId xmlns="" xmlns:a16="http://schemas.microsoft.com/office/drawing/2014/main" id="{5B22AA4A-6609-200B-563C-5314CEC98691}"/>
              </a:ext>
            </a:extLst>
          </p:cNvPr>
          <p:cNvSpPr>
            <a:spLocks noGrp="1"/>
          </p:cNvSpPr>
          <p:nvPr>
            <p:ph sz="quarter" idx="14" hasCustomPrompt="1"/>
          </p:nvPr>
        </p:nvSpPr>
        <p:spPr>
          <a:xfrm>
            <a:off x="1158705" y="6488902"/>
            <a:ext cx="2611497" cy="365125"/>
          </a:xfrm>
        </p:spPr>
        <p:txBody>
          <a:bodyPr lIns="0">
            <a:normAutofit/>
          </a:bodyPr>
          <a:lstStyle>
            <a:lvl1pPr marL="0" indent="0">
              <a:buNone/>
              <a:defRPr sz="1200" i="1">
                <a:solidFill>
                  <a:schemeClr val="bg2">
                    <a:lumMod val="50000"/>
                  </a:schemeClr>
                </a:solidFill>
              </a:defRPr>
            </a:lvl1pPr>
          </a:lstStyle>
          <a:p>
            <a:pPr lvl="0"/>
            <a:r>
              <a:rPr lang="en-US" sz="1200" dirty="0"/>
              <a:t>Sources: </a:t>
            </a:r>
            <a:endParaRPr lang="en-SG" dirty="0"/>
          </a:p>
        </p:txBody>
      </p:sp>
    </p:spTree>
    <p:extLst>
      <p:ext uri="{BB962C8B-B14F-4D97-AF65-F5344CB8AC3E}">
        <p14:creationId xmlns:p14="http://schemas.microsoft.com/office/powerpoint/2010/main" val="253053721"/>
      </p:ext>
    </p:extLst>
  </p:cSld>
  <p:clrMapOvr>
    <a:masterClrMapping/>
  </p:clrMapOvr>
  <p:extLst>
    <p:ext uri="{DCECCB84-F9BA-43D5-87BE-67443E8EF086}">
      <p15:sldGuideLst xmlns="" xmlns:p15="http://schemas.microsoft.com/office/powerpoint/2012/main">
        <p15:guide id="1" pos="166">
          <p15:clr>
            <a:srgbClr val="FBAE40"/>
          </p15:clr>
        </p15:guide>
        <p15:guide id="2" pos="7514">
          <p15:clr>
            <a:srgbClr val="FBAE40"/>
          </p15:clr>
        </p15:guide>
        <p15:guide id="3" orient="horz" pos="2001" userDrawn="1">
          <p15:clr>
            <a:srgbClr val="FBAE40"/>
          </p15:clr>
        </p15:guide>
        <p15:guide id="4" orient="horz" pos="2296" userDrawn="1">
          <p15:clr>
            <a:srgbClr val="FBAE40"/>
          </p15:clr>
        </p15:guide>
        <p15:guide id="5" orient="horz" pos="3725">
          <p15:clr>
            <a:srgbClr val="FBAE40"/>
          </p15:clr>
        </p15:guide>
        <p15:guide id="6" orient="horz" pos="4020">
          <p15:clr>
            <a:srgbClr val="FBAE40"/>
          </p15:clr>
        </p15:guide>
        <p15:guide id="7" pos="3545">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 Quadrants (no body)">
    <p:spTree>
      <p:nvGrpSpPr>
        <p:cNvPr id="1" name=""/>
        <p:cNvGrpSpPr/>
        <p:nvPr/>
      </p:nvGrpSpPr>
      <p:grpSpPr>
        <a:xfrm>
          <a:off x="0" y="0"/>
          <a:ext cx="0" cy="0"/>
          <a:chOff x="0" y="0"/>
          <a:chExt cx="0" cy="0"/>
        </a:xfrm>
      </p:grpSpPr>
      <p:sp>
        <p:nvSpPr>
          <p:cNvPr id="5" name="object 3">
            <a:extLst>
              <a:ext uri="{FF2B5EF4-FFF2-40B4-BE49-F238E27FC236}">
                <a16:creationId xmlns="" xmlns:a16="http://schemas.microsoft.com/office/drawing/2014/main" id="{6D8D2951-9F0A-1610-A586-9526636C69E0}"/>
              </a:ext>
            </a:extLst>
          </p:cNvPr>
          <p:cNvSpPr/>
          <p:nvPr userDrawn="1"/>
        </p:nvSpPr>
        <p:spPr>
          <a:xfrm flipV="1">
            <a:off x="271559" y="304801"/>
            <a:ext cx="11664000" cy="45719"/>
          </a:xfrm>
          <a:custGeom>
            <a:avLst/>
            <a:gdLst/>
            <a:ahLst/>
            <a:cxnLst/>
            <a:rect l="l" t="t" r="r" b="b"/>
            <a:pathLst>
              <a:path w="8641080" h="48895">
                <a:moveTo>
                  <a:pt x="8641080" y="0"/>
                </a:moveTo>
                <a:lnTo>
                  <a:pt x="0" y="0"/>
                </a:lnTo>
                <a:lnTo>
                  <a:pt x="0" y="48767"/>
                </a:lnTo>
                <a:lnTo>
                  <a:pt x="8641080" y="48767"/>
                </a:lnTo>
                <a:lnTo>
                  <a:pt x="8641080" y="0"/>
                </a:lnTo>
                <a:close/>
              </a:path>
            </a:pathLst>
          </a:custGeom>
          <a:solidFill>
            <a:srgbClr val="153A75"/>
          </a:solidFill>
        </p:spPr>
        <p:txBody>
          <a:bodyPr wrap="square" lIns="0" tIns="0" rIns="0" bIns="0" rtlCol="0"/>
          <a:lstStyle/>
          <a:p>
            <a:endParaRPr/>
          </a:p>
        </p:txBody>
      </p:sp>
      <p:sp>
        <p:nvSpPr>
          <p:cNvPr id="3" name="Content Placeholder 2">
            <a:extLst>
              <a:ext uri="{FF2B5EF4-FFF2-40B4-BE49-F238E27FC236}">
                <a16:creationId xmlns="" xmlns:a16="http://schemas.microsoft.com/office/drawing/2014/main" id="{B0C58112-15DA-BED5-9DD4-5D72563E415F}"/>
              </a:ext>
            </a:extLst>
          </p:cNvPr>
          <p:cNvSpPr>
            <a:spLocks noGrp="1"/>
          </p:cNvSpPr>
          <p:nvPr>
            <p:ph sz="quarter" idx="13" hasCustomPrompt="1"/>
          </p:nvPr>
        </p:nvSpPr>
        <p:spPr>
          <a:xfrm>
            <a:off x="263525" y="64395"/>
            <a:ext cx="4383088" cy="277812"/>
          </a:xfrm>
        </p:spPr>
        <p:txBody>
          <a:bodyPr lIns="0">
            <a:noAutofit/>
          </a:bodyPr>
          <a:lstStyle>
            <a:lvl1pPr marL="0" indent="0">
              <a:buNone/>
              <a:defRPr sz="1200">
                <a:latin typeface="+mj-lt"/>
              </a:defRPr>
            </a:lvl1pPr>
          </a:lstStyle>
          <a:p>
            <a:pPr lvl="0"/>
            <a:r>
              <a:rPr lang="en-SG" dirty="0"/>
              <a:t>I N D U S T R Y   O V E R V I E W</a:t>
            </a:r>
          </a:p>
        </p:txBody>
      </p:sp>
      <p:sp>
        <p:nvSpPr>
          <p:cNvPr id="30" name="Content Placeholder 29">
            <a:extLst>
              <a:ext uri="{FF2B5EF4-FFF2-40B4-BE49-F238E27FC236}">
                <a16:creationId xmlns="" xmlns:a16="http://schemas.microsoft.com/office/drawing/2014/main" id="{67AE63C9-5979-DCC0-2549-62291BDAABD3}"/>
              </a:ext>
            </a:extLst>
          </p:cNvPr>
          <p:cNvSpPr>
            <a:spLocks noGrp="1"/>
          </p:cNvSpPr>
          <p:nvPr>
            <p:ph sz="quarter" idx="16" hasCustomPrompt="1"/>
          </p:nvPr>
        </p:nvSpPr>
        <p:spPr>
          <a:xfrm>
            <a:off x="278740" y="761747"/>
            <a:ext cx="11664949" cy="313266"/>
          </a:xfrm>
        </p:spPr>
        <p:txBody>
          <a:bodyPr lIns="0">
            <a:normAutofit/>
          </a:bodyPr>
          <a:lstStyle>
            <a:lvl1pPr marL="0" indent="0">
              <a:buNone/>
              <a:defRPr sz="1600" i="1">
                <a:solidFill>
                  <a:schemeClr val="bg2">
                    <a:lumMod val="25000"/>
                  </a:schemeClr>
                </a:solidFill>
              </a:defRPr>
            </a:lvl1pPr>
          </a:lstStyle>
          <a:p>
            <a:pPr lvl="0"/>
            <a:r>
              <a:rPr lang="en-US" sz="1600"/>
              <a:t>Subtitles</a:t>
            </a:r>
            <a:endParaRPr lang="en-SG"/>
          </a:p>
        </p:txBody>
      </p:sp>
      <p:sp>
        <p:nvSpPr>
          <p:cNvPr id="35" name="Content Placeholder 34">
            <a:extLst>
              <a:ext uri="{FF2B5EF4-FFF2-40B4-BE49-F238E27FC236}">
                <a16:creationId xmlns="" xmlns:a16="http://schemas.microsoft.com/office/drawing/2014/main" id="{E6AE4F10-3B61-08CE-60AF-E86F82E119A4}"/>
              </a:ext>
            </a:extLst>
          </p:cNvPr>
          <p:cNvSpPr>
            <a:spLocks noGrp="1"/>
          </p:cNvSpPr>
          <p:nvPr>
            <p:ph sz="quarter" idx="18" hasCustomPrompt="1"/>
          </p:nvPr>
        </p:nvSpPr>
        <p:spPr>
          <a:xfrm>
            <a:off x="263525" y="1093034"/>
            <a:ext cx="5580000" cy="261937"/>
          </a:xfrm>
          <a:solidFill>
            <a:srgbClr val="153A75"/>
          </a:solidFill>
        </p:spPr>
        <p:txBody>
          <a:bodyPr>
            <a:noAutofit/>
          </a:bodyPr>
          <a:lstStyle>
            <a:lvl1pPr marL="0" indent="0" algn="ctr">
              <a:buNone/>
              <a:defRPr sz="1400" b="1">
                <a:solidFill>
                  <a:schemeClr val="bg1"/>
                </a:solidFill>
              </a:defRPr>
            </a:lvl1pPr>
          </a:lstStyle>
          <a:p>
            <a:pPr lvl="0"/>
            <a:r>
              <a:rPr lang="en-SG" sz="1400" b="1"/>
              <a:t>Heading</a:t>
            </a:r>
            <a:endParaRPr lang="en-SG"/>
          </a:p>
        </p:txBody>
      </p:sp>
      <p:sp>
        <p:nvSpPr>
          <p:cNvPr id="36" name="Content Placeholder 34">
            <a:extLst>
              <a:ext uri="{FF2B5EF4-FFF2-40B4-BE49-F238E27FC236}">
                <a16:creationId xmlns="" xmlns:a16="http://schemas.microsoft.com/office/drawing/2014/main" id="{D96B1DC6-F5CE-908A-E6B0-E52D978FC1C6}"/>
              </a:ext>
            </a:extLst>
          </p:cNvPr>
          <p:cNvSpPr>
            <a:spLocks noGrp="1"/>
          </p:cNvSpPr>
          <p:nvPr>
            <p:ph sz="quarter" idx="19" hasCustomPrompt="1"/>
          </p:nvPr>
        </p:nvSpPr>
        <p:spPr>
          <a:xfrm>
            <a:off x="6349003" y="1093033"/>
            <a:ext cx="5580000" cy="261937"/>
          </a:xfrm>
          <a:solidFill>
            <a:srgbClr val="153A75"/>
          </a:solidFill>
        </p:spPr>
        <p:txBody>
          <a:bodyPr>
            <a:noAutofit/>
          </a:bodyPr>
          <a:lstStyle>
            <a:lvl1pPr marL="0" indent="0" algn="ctr">
              <a:buNone/>
              <a:defRPr sz="1400" b="1">
                <a:solidFill>
                  <a:schemeClr val="bg1"/>
                </a:solidFill>
              </a:defRPr>
            </a:lvl1pPr>
          </a:lstStyle>
          <a:p>
            <a:pPr lvl="0"/>
            <a:r>
              <a:rPr lang="en-SG" sz="1400" b="1"/>
              <a:t>Heading</a:t>
            </a:r>
            <a:endParaRPr lang="en-SG"/>
          </a:p>
        </p:txBody>
      </p:sp>
      <p:sp>
        <p:nvSpPr>
          <p:cNvPr id="37" name="Content Placeholder 34">
            <a:extLst>
              <a:ext uri="{FF2B5EF4-FFF2-40B4-BE49-F238E27FC236}">
                <a16:creationId xmlns="" xmlns:a16="http://schemas.microsoft.com/office/drawing/2014/main" id="{7318F46F-567E-8693-810F-0F047CA1D213}"/>
              </a:ext>
            </a:extLst>
          </p:cNvPr>
          <p:cNvSpPr>
            <a:spLocks noGrp="1"/>
          </p:cNvSpPr>
          <p:nvPr>
            <p:ph sz="quarter" idx="20" hasCustomPrompt="1"/>
          </p:nvPr>
        </p:nvSpPr>
        <p:spPr>
          <a:xfrm>
            <a:off x="271571" y="3790967"/>
            <a:ext cx="5580000" cy="261937"/>
          </a:xfrm>
          <a:solidFill>
            <a:srgbClr val="153A75"/>
          </a:solidFill>
        </p:spPr>
        <p:txBody>
          <a:bodyPr>
            <a:noAutofit/>
          </a:bodyPr>
          <a:lstStyle>
            <a:lvl1pPr marL="0" indent="0" algn="ctr">
              <a:buNone/>
              <a:defRPr sz="1400" b="1">
                <a:solidFill>
                  <a:schemeClr val="bg1"/>
                </a:solidFill>
              </a:defRPr>
            </a:lvl1pPr>
          </a:lstStyle>
          <a:p>
            <a:pPr lvl="0"/>
            <a:r>
              <a:rPr lang="en-SG" sz="1400" b="1"/>
              <a:t>Heading</a:t>
            </a:r>
            <a:endParaRPr lang="en-SG"/>
          </a:p>
        </p:txBody>
      </p:sp>
      <p:sp>
        <p:nvSpPr>
          <p:cNvPr id="38" name="Content Placeholder 34">
            <a:extLst>
              <a:ext uri="{FF2B5EF4-FFF2-40B4-BE49-F238E27FC236}">
                <a16:creationId xmlns="" xmlns:a16="http://schemas.microsoft.com/office/drawing/2014/main" id="{DAE694DF-77E8-BF9A-9231-B601201873C9}"/>
              </a:ext>
            </a:extLst>
          </p:cNvPr>
          <p:cNvSpPr>
            <a:spLocks noGrp="1"/>
          </p:cNvSpPr>
          <p:nvPr>
            <p:ph sz="quarter" idx="21" hasCustomPrompt="1"/>
          </p:nvPr>
        </p:nvSpPr>
        <p:spPr>
          <a:xfrm>
            <a:off x="6349003" y="3790966"/>
            <a:ext cx="5580000" cy="261937"/>
          </a:xfrm>
          <a:solidFill>
            <a:srgbClr val="153A75"/>
          </a:solidFill>
        </p:spPr>
        <p:txBody>
          <a:bodyPr>
            <a:noAutofit/>
          </a:bodyPr>
          <a:lstStyle>
            <a:lvl1pPr marL="0" indent="0" algn="ctr">
              <a:buNone/>
              <a:defRPr sz="1400" b="1">
                <a:solidFill>
                  <a:schemeClr val="bg1"/>
                </a:solidFill>
              </a:defRPr>
            </a:lvl1pPr>
          </a:lstStyle>
          <a:p>
            <a:pPr lvl="0"/>
            <a:r>
              <a:rPr lang="en-SG" sz="1400" b="1"/>
              <a:t>Heading</a:t>
            </a:r>
            <a:endParaRPr lang="en-SG"/>
          </a:p>
        </p:txBody>
      </p:sp>
      <p:sp>
        <p:nvSpPr>
          <p:cNvPr id="2" name="Slide Number Placeholder 3">
            <a:extLst>
              <a:ext uri="{FF2B5EF4-FFF2-40B4-BE49-F238E27FC236}">
                <a16:creationId xmlns="" xmlns:a16="http://schemas.microsoft.com/office/drawing/2014/main" id="{F9050E63-A075-69BB-B537-ADE07CE35676}"/>
              </a:ext>
            </a:extLst>
          </p:cNvPr>
          <p:cNvSpPr>
            <a:spLocks noGrp="1"/>
          </p:cNvSpPr>
          <p:nvPr>
            <p:ph type="sldNum" sz="quarter" idx="12"/>
          </p:nvPr>
        </p:nvSpPr>
        <p:spPr>
          <a:xfrm>
            <a:off x="9200489" y="6409715"/>
            <a:ext cx="2743200" cy="365125"/>
          </a:xfrm>
        </p:spPr>
        <p:txBody>
          <a:bodyPr/>
          <a:lstStyle>
            <a:lvl1pPr>
              <a:defRPr sz="1200">
                <a:solidFill>
                  <a:schemeClr val="bg2">
                    <a:lumMod val="50000"/>
                  </a:schemeClr>
                </a:solidFill>
              </a:defRPr>
            </a:lvl1pPr>
          </a:lstStyle>
          <a:p>
            <a:fld id="{6190EF26-EDE1-0F43-9FF4-426AD0E3E204}" type="slidenum">
              <a:rPr lang="en-US" smtClean="0"/>
              <a:pPr/>
              <a:t>‹#›</a:t>
            </a:fld>
            <a:endParaRPr lang="en-US"/>
          </a:p>
        </p:txBody>
      </p:sp>
      <p:sp>
        <p:nvSpPr>
          <p:cNvPr id="4" name="Content Placeholder 31">
            <a:extLst>
              <a:ext uri="{FF2B5EF4-FFF2-40B4-BE49-F238E27FC236}">
                <a16:creationId xmlns="" xmlns:a16="http://schemas.microsoft.com/office/drawing/2014/main" id="{41E4B40E-C711-345A-0359-55A2B10A1E02}"/>
              </a:ext>
            </a:extLst>
          </p:cNvPr>
          <p:cNvSpPr>
            <a:spLocks noGrp="1"/>
          </p:cNvSpPr>
          <p:nvPr>
            <p:ph sz="quarter" idx="17" hasCustomPrompt="1"/>
          </p:nvPr>
        </p:nvSpPr>
        <p:spPr>
          <a:xfrm>
            <a:off x="263525" y="385822"/>
            <a:ext cx="4724400" cy="411162"/>
          </a:xfrm>
        </p:spPr>
        <p:txBody>
          <a:bodyPr lIns="0">
            <a:noAutofit/>
          </a:bodyPr>
          <a:lstStyle>
            <a:lvl1pPr marL="0" indent="0">
              <a:buNone/>
              <a:defRPr sz="2400" b="1">
                <a:latin typeface="Times New Roman" panose="02020603050405020304" pitchFamily="18" charset="0"/>
                <a:cs typeface="Times New Roman" panose="02020603050405020304" pitchFamily="18" charset="0"/>
              </a:defRPr>
            </a:lvl1pPr>
          </a:lstStyle>
          <a:p>
            <a:pPr lvl="0"/>
            <a:r>
              <a:rPr lang="en-SG"/>
              <a:t>Title</a:t>
            </a:r>
          </a:p>
        </p:txBody>
      </p:sp>
      <p:sp>
        <p:nvSpPr>
          <p:cNvPr id="7" name="Content Placeholder 8">
            <a:extLst>
              <a:ext uri="{FF2B5EF4-FFF2-40B4-BE49-F238E27FC236}">
                <a16:creationId xmlns="" xmlns:a16="http://schemas.microsoft.com/office/drawing/2014/main" id="{DF716352-3F0D-81EF-49F7-E648E49DEBC6}"/>
              </a:ext>
            </a:extLst>
          </p:cNvPr>
          <p:cNvSpPr>
            <a:spLocks noGrp="1"/>
          </p:cNvSpPr>
          <p:nvPr>
            <p:ph sz="quarter" idx="14" hasCustomPrompt="1"/>
          </p:nvPr>
        </p:nvSpPr>
        <p:spPr>
          <a:xfrm>
            <a:off x="1158705" y="6488902"/>
            <a:ext cx="2611497" cy="365125"/>
          </a:xfrm>
        </p:spPr>
        <p:txBody>
          <a:bodyPr lIns="0">
            <a:normAutofit/>
          </a:bodyPr>
          <a:lstStyle>
            <a:lvl1pPr marL="0" indent="0">
              <a:buNone/>
              <a:defRPr sz="1200" i="1">
                <a:solidFill>
                  <a:schemeClr val="bg2">
                    <a:lumMod val="50000"/>
                  </a:schemeClr>
                </a:solidFill>
              </a:defRPr>
            </a:lvl1pPr>
          </a:lstStyle>
          <a:p>
            <a:pPr lvl="0"/>
            <a:r>
              <a:rPr lang="en-US" sz="1200" dirty="0"/>
              <a:t>Sources: </a:t>
            </a:r>
            <a:endParaRPr lang="en-SG" dirty="0"/>
          </a:p>
        </p:txBody>
      </p:sp>
    </p:spTree>
    <p:extLst>
      <p:ext uri="{BB962C8B-B14F-4D97-AF65-F5344CB8AC3E}">
        <p14:creationId xmlns:p14="http://schemas.microsoft.com/office/powerpoint/2010/main" val="3083307614"/>
      </p:ext>
    </p:extLst>
  </p:cSld>
  <p:clrMapOvr>
    <a:masterClrMapping/>
  </p:clrMapOvr>
  <p:extLst>
    <p:ext uri="{DCECCB84-F9BA-43D5-87BE-67443E8EF086}">
      <p15:sldGuideLst xmlns="" xmlns:p15="http://schemas.microsoft.com/office/powerpoint/2012/main">
        <p15:guide id="1" pos="166" userDrawn="1">
          <p15:clr>
            <a:srgbClr val="FBAE40"/>
          </p15:clr>
        </p15:guide>
        <p15:guide id="2" pos="7514">
          <p15:clr>
            <a:srgbClr val="FBAE40"/>
          </p15:clr>
        </p15:guide>
        <p15:guide id="3" orient="horz" pos="4020" userDrawn="1">
          <p15:clr>
            <a:srgbClr val="FBAE40"/>
          </p15:clr>
        </p15:guide>
        <p15:guide id="4" orient="horz" pos="2296" userDrawn="1">
          <p15:clr>
            <a:srgbClr val="FBAE40"/>
          </p15:clr>
        </p15:guide>
        <p15:guide id="5" orient="horz" pos="2001" userDrawn="1">
          <p15:clr>
            <a:srgbClr val="FBAE40"/>
          </p15:clr>
        </p15:guide>
        <p15:guide id="6" orient="horz" pos="372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 Quadrants">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156EC894-440C-8943-4600-3CF5A059BFD2}"/>
              </a:ext>
            </a:extLst>
          </p:cNvPr>
          <p:cNvSpPr>
            <a:spLocks noGrp="1"/>
          </p:cNvSpPr>
          <p:nvPr>
            <p:ph type="sldNum" sz="quarter" idx="12"/>
          </p:nvPr>
        </p:nvSpPr>
        <p:spPr>
          <a:xfrm>
            <a:off x="9200489" y="6409715"/>
            <a:ext cx="2743200" cy="365125"/>
          </a:xfrm>
        </p:spPr>
        <p:txBody>
          <a:bodyPr/>
          <a:lstStyle>
            <a:lvl1pPr>
              <a:defRPr sz="1200">
                <a:solidFill>
                  <a:schemeClr val="bg2">
                    <a:lumMod val="50000"/>
                  </a:schemeClr>
                </a:solidFill>
              </a:defRPr>
            </a:lvl1pPr>
          </a:lstStyle>
          <a:p>
            <a:fld id="{6190EF26-EDE1-0F43-9FF4-426AD0E3E204}" type="slidenum">
              <a:rPr lang="en-US" smtClean="0"/>
              <a:pPr/>
              <a:t>‹#›</a:t>
            </a:fld>
            <a:endParaRPr lang="en-US"/>
          </a:p>
        </p:txBody>
      </p:sp>
      <p:sp>
        <p:nvSpPr>
          <p:cNvPr id="5" name="object 3">
            <a:extLst>
              <a:ext uri="{FF2B5EF4-FFF2-40B4-BE49-F238E27FC236}">
                <a16:creationId xmlns="" xmlns:a16="http://schemas.microsoft.com/office/drawing/2014/main" id="{6D8D2951-9F0A-1610-A586-9526636C69E0}"/>
              </a:ext>
            </a:extLst>
          </p:cNvPr>
          <p:cNvSpPr/>
          <p:nvPr userDrawn="1"/>
        </p:nvSpPr>
        <p:spPr>
          <a:xfrm flipV="1">
            <a:off x="271559" y="304801"/>
            <a:ext cx="11664000" cy="45719"/>
          </a:xfrm>
          <a:custGeom>
            <a:avLst/>
            <a:gdLst/>
            <a:ahLst/>
            <a:cxnLst/>
            <a:rect l="l" t="t" r="r" b="b"/>
            <a:pathLst>
              <a:path w="8641080" h="48895">
                <a:moveTo>
                  <a:pt x="8641080" y="0"/>
                </a:moveTo>
                <a:lnTo>
                  <a:pt x="0" y="0"/>
                </a:lnTo>
                <a:lnTo>
                  <a:pt x="0" y="48767"/>
                </a:lnTo>
                <a:lnTo>
                  <a:pt x="8641080" y="48767"/>
                </a:lnTo>
                <a:lnTo>
                  <a:pt x="8641080" y="0"/>
                </a:lnTo>
                <a:close/>
              </a:path>
            </a:pathLst>
          </a:custGeom>
          <a:solidFill>
            <a:srgbClr val="153A75"/>
          </a:solidFill>
        </p:spPr>
        <p:txBody>
          <a:bodyPr wrap="square" lIns="0" tIns="0" rIns="0" bIns="0" rtlCol="0"/>
          <a:lstStyle/>
          <a:p>
            <a:endParaRPr/>
          </a:p>
        </p:txBody>
      </p:sp>
      <p:sp>
        <p:nvSpPr>
          <p:cNvPr id="3" name="Content Placeholder 2">
            <a:extLst>
              <a:ext uri="{FF2B5EF4-FFF2-40B4-BE49-F238E27FC236}">
                <a16:creationId xmlns="" xmlns:a16="http://schemas.microsoft.com/office/drawing/2014/main" id="{B0C58112-15DA-BED5-9DD4-5D72563E415F}"/>
              </a:ext>
            </a:extLst>
          </p:cNvPr>
          <p:cNvSpPr>
            <a:spLocks noGrp="1"/>
          </p:cNvSpPr>
          <p:nvPr>
            <p:ph sz="quarter" idx="13" hasCustomPrompt="1"/>
          </p:nvPr>
        </p:nvSpPr>
        <p:spPr>
          <a:xfrm>
            <a:off x="263525" y="64395"/>
            <a:ext cx="4383088" cy="277812"/>
          </a:xfrm>
        </p:spPr>
        <p:txBody>
          <a:bodyPr lIns="0">
            <a:noAutofit/>
          </a:bodyPr>
          <a:lstStyle>
            <a:lvl1pPr marL="0" indent="0">
              <a:buNone/>
              <a:defRPr sz="1200">
                <a:latin typeface="+mj-lt"/>
              </a:defRPr>
            </a:lvl1pPr>
          </a:lstStyle>
          <a:p>
            <a:pPr lvl="0"/>
            <a:r>
              <a:rPr lang="en-SG" dirty="0"/>
              <a:t>I N D U S T R Y   O V E R V I E W</a:t>
            </a:r>
          </a:p>
        </p:txBody>
      </p:sp>
      <p:sp>
        <p:nvSpPr>
          <p:cNvPr id="30" name="Content Placeholder 29">
            <a:extLst>
              <a:ext uri="{FF2B5EF4-FFF2-40B4-BE49-F238E27FC236}">
                <a16:creationId xmlns="" xmlns:a16="http://schemas.microsoft.com/office/drawing/2014/main" id="{67AE63C9-5979-DCC0-2549-62291BDAABD3}"/>
              </a:ext>
            </a:extLst>
          </p:cNvPr>
          <p:cNvSpPr>
            <a:spLocks noGrp="1"/>
          </p:cNvSpPr>
          <p:nvPr>
            <p:ph sz="quarter" idx="16" hasCustomPrompt="1"/>
          </p:nvPr>
        </p:nvSpPr>
        <p:spPr>
          <a:xfrm>
            <a:off x="278740" y="761747"/>
            <a:ext cx="11664949" cy="313266"/>
          </a:xfrm>
        </p:spPr>
        <p:txBody>
          <a:bodyPr lIns="0">
            <a:normAutofit/>
          </a:bodyPr>
          <a:lstStyle>
            <a:lvl1pPr marL="0" indent="0">
              <a:buNone/>
              <a:defRPr sz="1600" i="1">
                <a:solidFill>
                  <a:schemeClr val="bg2">
                    <a:lumMod val="25000"/>
                  </a:schemeClr>
                </a:solidFill>
              </a:defRPr>
            </a:lvl1pPr>
          </a:lstStyle>
          <a:p>
            <a:pPr lvl="0"/>
            <a:r>
              <a:rPr lang="en-US" sz="1600"/>
              <a:t>Subtitles</a:t>
            </a:r>
            <a:endParaRPr lang="en-SG"/>
          </a:p>
        </p:txBody>
      </p:sp>
      <p:sp>
        <p:nvSpPr>
          <p:cNvPr id="32" name="Content Placeholder 31">
            <a:extLst>
              <a:ext uri="{FF2B5EF4-FFF2-40B4-BE49-F238E27FC236}">
                <a16:creationId xmlns="" xmlns:a16="http://schemas.microsoft.com/office/drawing/2014/main" id="{1F0C4DEF-B01B-D737-79F3-CB159E96E3DF}"/>
              </a:ext>
            </a:extLst>
          </p:cNvPr>
          <p:cNvSpPr>
            <a:spLocks noGrp="1"/>
          </p:cNvSpPr>
          <p:nvPr>
            <p:ph sz="quarter" idx="17" hasCustomPrompt="1"/>
          </p:nvPr>
        </p:nvSpPr>
        <p:spPr>
          <a:xfrm>
            <a:off x="263525" y="385822"/>
            <a:ext cx="4724400" cy="411162"/>
          </a:xfrm>
        </p:spPr>
        <p:txBody>
          <a:bodyPr lIns="0">
            <a:noAutofit/>
          </a:bodyPr>
          <a:lstStyle>
            <a:lvl1pPr marL="0" indent="0">
              <a:buNone/>
              <a:defRPr sz="2400" b="1">
                <a:latin typeface="Times New Roman" panose="02020603050405020304" pitchFamily="18" charset="0"/>
                <a:cs typeface="Times New Roman" panose="02020603050405020304" pitchFamily="18" charset="0"/>
              </a:defRPr>
            </a:lvl1pPr>
          </a:lstStyle>
          <a:p>
            <a:pPr lvl="0"/>
            <a:r>
              <a:rPr lang="en-SG"/>
              <a:t>Title</a:t>
            </a:r>
          </a:p>
        </p:txBody>
      </p:sp>
      <p:sp>
        <p:nvSpPr>
          <p:cNvPr id="2" name="Content Placeholder 34">
            <a:extLst>
              <a:ext uri="{FF2B5EF4-FFF2-40B4-BE49-F238E27FC236}">
                <a16:creationId xmlns="" xmlns:a16="http://schemas.microsoft.com/office/drawing/2014/main" id="{03853EC7-1A60-99B1-ADBF-D5A9B35137A9}"/>
              </a:ext>
            </a:extLst>
          </p:cNvPr>
          <p:cNvSpPr>
            <a:spLocks noGrp="1"/>
          </p:cNvSpPr>
          <p:nvPr>
            <p:ph sz="quarter" idx="18" hasCustomPrompt="1"/>
          </p:nvPr>
        </p:nvSpPr>
        <p:spPr>
          <a:xfrm>
            <a:off x="263525" y="1093034"/>
            <a:ext cx="5580000" cy="261937"/>
          </a:xfrm>
          <a:solidFill>
            <a:srgbClr val="153A75"/>
          </a:solidFill>
        </p:spPr>
        <p:txBody>
          <a:bodyPr>
            <a:noAutofit/>
          </a:bodyPr>
          <a:lstStyle>
            <a:lvl1pPr marL="0" indent="0" algn="ctr">
              <a:buNone/>
              <a:defRPr sz="1400" b="1">
                <a:solidFill>
                  <a:schemeClr val="bg1"/>
                </a:solidFill>
              </a:defRPr>
            </a:lvl1pPr>
          </a:lstStyle>
          <a:p>
            <a:pPr lvl="0"/>
            <a:r>
              <a:rPr lang="en-SG" sz="1400" b="1"/>
              <a:t>Heading</a:t>
            </a:r>
            <a:endParaRPr lang="en-SG"/>
          </a:p>
        </p:txBody>
      </p:sp>
      <p:sp>
        <p:nvSpPr>
          <p:cNvPr id="8" name="Content Placeholder 34">
            <a:extLst>
              <a:ext uri="{FF2B5EF4-FFF2-40B4-BE49-F238E27FC236}">
                <a16:creationId xmlns="" xmlns:a16="http://schemas.microsoft.com/office/drawing/2014/main" id="{FCB79CB0-6430-3B91-081E-CB4ABB600188}"/>
              </a:ext>
            </a:extLst>
          </p:cNvPr>
          <p:cNvSpPr>
            <a:spLocks noGrp="1"/>
          </p:cNvSpPr>
          <p:nvPr>
            <p:ph sz="quarter" idx="19" hasCustomPrompt="1"/>
          </p:nvPr>
        </p:nvSpPr>
        <p:spPr>
          <a:xfrm>
            <a:off x="6349003" y="1093033"/>
            <a:ext cx="5580000" cy="261937"/>
          </a:xfrm>
          <a:solidFill>
            <a:srgbClr val="153A75"/>
          </a:solidFill>
        </p:spPr>
        <p:txBody>
          <a:bodyPr>
            <a:noAutofit/>
          </a:bodyPr>
          <a:lstStyle>
            <a:lvl1pPr marL="0" indent="0" algn="ctr">
              <a:buNone/>
              <a:defRPr sz="1400" b="1">
                <a:solidFill>
                  <a:schemeClr val="bg1"/>
                </a:solidFill>
              </a:defRPr>
            </a:lvl1pPr>
          </a:lstStyle>
          <a:p>
            <a:pPr lvl="0"/>
            <a:r>
              <a:rPr lang="en-SG" sz="1400" b="1"/>
              <a:t>Heading</a:t>
            </a:r>
            <a:endParaRPr lang="en-SG"/>
          </a:p>
        </p:txBody>
      </p:sp>
      <p:sp>
        <p:nvSpPr>
          <p:cNvPr id="10" name="Content Placeholder 8">
            <a:extLst>
              <a:ext uri="{FF2B5EF4-FFF2-40B4-BE49-F238E27FC236}">
                <a16:creationId xmlns="" xmlns:a16="http://schemas.microsoft.com/office/drawing/2014/main" id="{6F44A965-7404-5B38-695A-2E1155EFCCDC}"/>
              </a:ext>
            </a:extLst>
          </p:cNvPr>
          <p:cNvSpPr>
            <a:spLocks noGrp="1"/>
          </p:cNvSpPr>
          <p:nvPr>
            <p:ph sz="quarter" idx="14" hasCustomPrompt="1"/>
          </p:nvPr>
        </p:nvSpPr>
        <p:spPr>
          <a:xfrm>
            <a:off x="1158705" y="6488902"/>
            <a:ext cx="2611497" cy="365125"/>
          </a:xfrm>
        </p:spPr>
        <p:txBody>
          <a:bodyPr lIns="0">
            <a:normAutofit/>
          </a:bodyPr>
          <a:lstStyle>
            <a:lvl1pPr marL="0" indent="0">
              <a:buNone/>
              <a:defRPr sz="1200" i="1">
                <a:solidFill>
                  <a:schemeClr val="bg2">
                    <a:lumMod val="50000"/>
                  </a:schemeClr>
                </a:solidFill>
              </a:defRPr>
            </a:lvl1pPr>
          </a:lstStyle>
          <a:p>
            <a:pPr lvl="0"/>
            <a:r>
              <a:rPr lang="en-US" sz="1200" dirty="0"/>
              <a:t>Sources: </a:t>
            </a:r>
            <a:endParaRPr lang="en-SG" dirty="0"/>
          </a:p>
        </p:txBody>
      </p:sp>
      <p:sp>
        <p:nvSpPr>
          <p:cNvPr id="12" name="Content Placeholder 34">
            <a:extLst>
              <a:ext uri="{FF2B5EF4-FFF2-40B4-BE49-F238E27FC236}">
                <a16:creationId xmlns="" xmlns:a16="http://schemas.microsoft.com/office/drawing/2014/main" id="{AAD8001A-DB75-DD05-B9FD-E387EBDCB4CE}"/>
              </a:ext>
            </a:extLst>
          </p:cNvPr>
          <p:cNvSpPr>
            <a:spLocks noGrp="1"/>
          </p:cNvSpPr>
          <p:nvPr>
            <p:ph sz="quarter" idx="21" hasCustomPrompt="1"/>
          </p:nvPr>
        </p:nvSpPr>
        <p:spPr>
          <a:xfrm>
            <a:off x="6349003" y="3790966"/>
            <a:ext cx="5580000" cy="261937"/>
          </a:xfrm>
          <a:solidFill>
            <a:srgbClr val="153A75"/>
          </a:solidFill>
        </p:spPr>
        <p:txBody>
          <a:bodyPr>
            <a:noAutofit/>
          </a:bodyPr>
          <a:lstStyle>
            <a:lvl1pPr marL="0" indent="0" algn="ctr">
              <a:buNone/>
              <a:defRPr sz="1400" b="1">
                <a:solidFill>
                  <a:schemeClr val="bg1"/>
                </a:solidFill>
              </a:defRPr>
            </a:lvl1pPr>
          </a:lstStyle>
          <a:p>
            <a:pPr lvl="0"/>
            <a:r>
              <a:rPr lang="en-SG" sz="1400" b="1"/>
              <a:t>Heading</a:t>
            </a:r>
            <a:endParaRPr lang="en-SG"/>
          </a:p>
        </p:txBody>
      </p:sp>
    </p:spTree>
    <p:extLst>
      <p:ext uri="{BB962C8B-B14F-4D97-AF65-F5344CB8AC3E}">
        <p14:creationId xmlns:p14="http://schemas.microsoft.com/office/powerpoint/2010/main" val="42741832"/>
      </p:ext>
    </p:extLst>
  </p:cSld>
  <p:clrMapOvr>
    <a:masterClrMapping/>
  </p:clrMapOvr>
  <p:extLst>
    <p:ext uri="{DCECCB84-F9BA-43D5-87BE-67443E8EF086}">
      <p15:sldGuideLst xmlns="" xmlns:p15="http://schemas.microsoft.com/office/powerpoint/2012/main">
        <p15:guide id="1" pos="166">
          <p15:clr>
            <a:srgbClr val="FBAE40"/>
          </p15:clr>
        </p15:guide>
        <p15:guide id="2" pos="7514">
          <p15:clr>
            <a:srgbClr val="FBAE40"/>
          </p15:clr>
        </p15:guide>
        <p15:guide id="3" orient="horz" pos="4020" userDrawn="1">
          <p15:clr>
            <a:srgbClr val="FBAE40"/>
          </p15:clr>
        </p15:guide>
        <p15:guide id="4" orient="horz" pos="2296" userDrawn="1">
          <p15:clr>
            <a:srgbClr val="FBAE40"/>
          </p15:clr>
        </p15:guide>
        <p15:guide id="5" orient="horz" pos="3725" userDrawn="1">
          <p15:clr>
            <a:srgbClr val="FBAE40"/>
          </p15:clr>
        </p15:guide>
        <p15:guide id="6" orient="horz" pos="2001"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Quadrants">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156EC894-440C-8943-4600-3CF5A059BFD2}"/>
              </a:ext>
            </a:extLst>
          </p:cNvPr>
          <p:cNvSpPr>
            <a:spLocks noGrp="1"/>
          </p:cNvSpPr>
          <p:nvPr>
            <p:ph type="sldNum" sz="quarter" idx="12"/>
          </p:nvPr>
        </p:nvSpPr>
        <p:spPr>
          <a:xfrm>
            <a:off x="9200489" y="6409715"/>
            <a:ext cx="2743200" cy="365125"/>
          </a:xfrm>
        </p:spPr>
        <p:txBody>
          <a:bodyPr/>
          <a:lstStyle>
            <a:lvl1pPr>
              <a:defRPr sz="1200">
                <a:solidFill>
                  <a:schemeClr val="bg2">
                    <a:lumMod val="50000"/>
                  </a:schemeClr>
                </a:solidFill>
              </a:defRPr>
            </a:lvl1pPr>
          </a:lstStyle>
          <a:p>
            <a:fld id="{6190EF26-EDE1-0F43-9FF4-426AD0E3E204}" type="slidenum">
              <a:rPr lang="en-US" smtClean="0"/>
              <a:pPr/>
              <a:t>‹#›</a:t>
            </a:fld>
            <a:endParaRPr lang="en-US"/>
          </a:p>
        </p:txBody>
      </p:sp>
      <p:sp>
        <p:nvSpPr>
          <p:cNvPr id="5" name="object 3">
            <a:extLst>
              <a:ext uri="{FF2B5EF4-FFF2-40B4-BE49-F238E27FC236}">
                <a16:creationId xmlns="" xmlns:a16="http://schemas.microsoft.com/office/drawing/2014/main" id="{6D8D2951-9F0A-1610-A586-9526636C69E0}"/>
              </a:ext>
            </a:extLst>
          </p:cNvPr>
          <p:cNvSpPr/>
          <p:nvPr userDrawn="1"/>
        </p:nvSpPr>
        <p:spPr>
          <a:xfrm flipV="1">
            <a:off x="271559" y="304801"/>
            <a:ext cx="11664000" cy="45719"/>
          </a:xfrm>
          <a:custGeom>
            <a:avLst/>
            <a:gdLst/>
            <a:ahLst/>
            <a:cxnLst/>
            <a:rect l="l" t="t" r="r" b="b"/>
            <a:pathLst>
              <a:path w="8641080" h="48895">
                <a:moveTo>
                  <a:pt x="8641080" y="0"/>
                </a:moveTo>
                <a:lnTo>
                  <a:pt x="0" y="0"/>
                </a:lnTo>
                <a:lnTo>
                  <a:pt x="0" y="48767"/>
                </a:lnTo>
                <a:lnTo>
                  <a:pt x="8641080" y="48767"/>
                </a:lnTo>
                <a:lnTo>
                  <a:pt x="8641080" y="0"/>
                </a:lnTo>
                <a:close/>
              </a:path>
            </a:pathLst>
          </a:custGeom>
          <a:solidFill>
            <a:srgbClr val="153A75"/>
          </a:solidFill>
        </p:spPr>
        <p:txBody>
          <a:bodyPr wrap="square" lIns="0" tIns="0" rIns="0" bIns="0" rtlCol="0"/>
          <a:lstStyle/>
          <a:p>
            <a:endParaRPr/>
          </a:p>
        </p:txBody>
      </p:sp>
      <p:sp>
        <p:nvSpPr>
          <p:cNvPr id="3" name="Content Placeholder 2">
            <a:extLst>
              <a:ext uri="{FF2B5EF4-FFF2-40B4-BE49-F238E27FC236}">
                <a16:creationId xmlns="" xmlns:a16="http://schemas.microsoft.com/office/drawing/2014/main" id="{B0C58112-15DA-BED5-9DD4-5D72563E415F}"/>
              </a:ext>
            </a:extLst>
          </p:cNvPr>
          <p:cNvSpPr>
            <a:spLocks noGrp="1"/>
          </p:cNvSpPr>
          <p:nvPr>
            <p:ph sz="quarter" idx="13" hasCustomPrompt="1"/>
          </p:nvPr>
        </p:nvSpPr>
        <p:spPr>
          <a:xfrm>
            <a:off x="263525" y="64395"/>
            <a:ext cx="4383088" cy="277812"/>
          </a:xfrm>
        </p:spPr>
        <p:txBody>
          <a:bodyPr lIns="0">
            <a:noAutofit/>
          </a:bodyPr>
          <a:lstStyle>
            <a:lvl1pPr marL="0" indent="0">
              <a:buNone/>
              <a:defRPr sz="1200">
                <a:latin typeface="+mj-lt"/>
              </a:defRPr>
            </a:lvl1pPr>
          </a:lstStyle>
          <a:p>
            <a:pPr lvl="0"/>
            <a:r>
              <a:rPr lang="en-SG"/>
              <a:t>I N D U S T R Y   O V E R V I  E W</a:t>
            </a:r>
          </a:p>
        </p:txBody>
      </p:sp>
      <p:sp>
        <p:nvSpPr>
          <p:cNvPr id="30" name="Content Placeholder 29">
            <a:extLst>
              <a:ext uri="{FF2B5EF4-FFF2-40B4-BE49-F238E27FC236}">
                <a16:creationId xmlns="" xmlns:a16="http://schemas.microsoft.com/office/drawing/2014/main" id="{67AE63C9-5979-DCC0-2549-62291BDAABD3}"/>
              </a:ext>
            </a:extLst>
          </p:cNvPr>
          <p:cNvSpPr>
            <a:spLocks noGrp="1"/>
          </p:cNvSpPr>
          <p:nvPr>
            <p:ph sz="quarter" idx="16" hasCustomPrompt="1"/>
          </p:nvPr>
        </p:nvSpPr>
        <p:spPr>
          <a:xfrm>
            <a:off x="278740" y="761747"/>
            <a:ext cx="11664949" cy="313266"/>
          </a:xfrm>
        </p:spPr>
        <p:txBody>
          <a:bodyPr lIns="0">
            <a:normAutofit/>
          </a:bodyPr>
          <a:lstStyle>
            <a:lvl1pPr marL="0" indent="0">
              <a:buNone/>
              <a:defRPr sz="1600" i="1">
                <a:solidFill>
                  <a:schemeClr val="bg2">
                    <a:lumMod val="25000"/>
                  </a:schemeClr>
                </a:solidFill>
              </a:defRPr>
            </a:lvl1pPr>
          </a:lstStyle>
          <a:p>
            <a:pPr lvl="0"/>
            <a:r>
              <a:rPr lang="en-US" sz="1600"/>
              <a:t>Subtitles</a:t>
            </a:r>
            <a:endParaRPr lang="en-SG"/>
          </a:p>
        </p:txBody>
      </p:sp>
      <p:sp>
        <p:nvSpPr>
          <p:cNvPr id="32" name="Content Placeholder 31">
            <a:extLst>
              <a:ext uri="{FF2B5EF4-FFF2-40B4-BE49-F238E27FC236}">
                <a16:creationId xmlns="" xmlns:a16="http://schemas.microsoft.com/office/drawing/2014/main" id="{1F0C4DEF-B01B-D737-79F3-CB159E96E3DF}"/>
              </a:ext>
            </a:extLst>
          </p:cNvPr>
          <p:cNvSpPr>
            <a:spLocks noGrp="1"/>
          </p:cNvSpPr>
          <p:nvPr>
            <p:ph sz="quarter" idx="17" hasCustomPrompt="1"/>
          </p:nvPr>
        </p:nvSpPr>
        <p:spPr>
          <a:xfrm>
            <a:off x="263525" y="385822"/>
            <a:ext cx="4724400" cy="411162"/>
          </a:xfrm>
        </p:spPr>
        <p:txBody>
          <a:bodyPr lIns="0">
            <a:noAutofit/>
          </a:bodyPr>
          <a:lstStyle>
            <a:lvl1pPr marL="0" indent="0">
              <a:buNone/>
              <a:defRPr sz="2400" b="1">
                <a:latin typeface="Times New Roman" panose="02020603050405020304" pitchFamily="18" charset="0"/>
                <a:cs typeface="Times New Roman" panose="02020603050405020304" pitchFamily="18" charset="0"/>
              </a:defRPr>
            </a:lvl1pPr>
          </a:lstStyle>
          <a:p>
            <a:pPr lvl="0"/>
            <a:r>
              <a:rPr lang="en-SG"/>
              <a:t>Title</a:t>
            </a:r>
          </a:p>
        </p:txBody>
      </p:sp>
      <p:sp>
        <p:nvSpPr>
          <p:cNvPr id="2" name="Content Placeholder 34">
            <a:extLst>
              <a:ext uri="{FF2B5EF4-FFF2-40B4-BE49-F238E27FC236}">
                <a16:creationId xmlns="" xmlns:a16="http://schemas.microsoft.com/office/drawing/2014/main" id="{7C065109-9807-6ECC-F9DD-A7E854688EE2}"/>
              </a:ext>
            </a:extLst>
          </p:cNvPr>
          <p:cNvSpPr>
            <a:spLocks noGrp="1"/>
          </p:cNvSpPr>
          <p:nvPr>
            <p:ph sz="quarter" idx="18" hasCustomPrompt="1"/>
          </p:nvPr>
        </p:nvSpPr>
        <p:spPr>
          <a:xfrm>
            <a:off x="263525" y="1093034"/>
            <a:ext cx="5580000" cy="261937"/>
          </a:xfrm>
          <a:solidFill>
            <a:srgbClr val="153A75"/>
          </a:solidFill>
        </p:spPr>
        <p:txBody>
          <a:bodyPr>
            <a:noAutofit/>
          </a:bodyPr>
          <a:lstStyle>
            <a:lvl1pPr marL="0" indent="0" algn="ctr">
              <a:buNone/>
              <a:defRPr sz="1400" b="1">
                <a:solidFill>
                  <a:schemeClr val="bg1"/>
                </a:solidFill>
              </a:defRPr>
            </a:lvl1pPr>
          </a:lstStyle>
          <a:p>
            <a:pPr lvl="0"/>
            <a:r>
              <a:rPr lang="en-SG" sz="1400" b="1"/>
              <a:t>Heading</a:t>
            </a:r>
            <a:endParaRPr lang="en-SG"/>
          </a:p>
        </p:txBody>
      </p:sp>
      <p:sp>
        <p:nvSpPr>
          <p:cNvPr id="8" name="Content Placeholder 34">
            <a:extLst>
              <a:ext uri="{FF2B5EF4-FFF2-40B4-BE49-F238E27FC236}">
                <a16:creationId xmlns="" xmlns:a16="http://schemas.microsoft.com/office/drawing/2014/main" id="{67A3569A-930C-1845-6358-8B69B087D99C}"/>
              </a:ext>
            </a:extLst>
          </p:cNvPr>
          <p:cNvSpPr>
            <a:spLocks noGrp="1"/>
          </p:cNvSpPr>
          <p:nvPr>
            <p:ph sz="quarter" idx="19" hasCustomPrompt="1"/>
          </p:nvPr>
        </p:nvSpPr>
        <p:spPr>
          <a:xfrm>
            <a:off x="6349003" y="1093033"/>
            <a:ext cx="5580000" cy="261937"/>
          </a:xfrm>
          <a:solidFill>
            <a:srgbClr val="153A75"/>
          </a:solidFill>
        </p:spPr>
        <p:txBody>
          <a:bodyPr>
            <a:noAutofit/>
          </a:bodyPr>
          <a:lstStyle>
            <a:lvl1pPr marL="0" indent="0" algn="ctr">
              <a:buNone/>
              <a:defRPr sz="1400" b="1">
                <a:solidFill>
                  <a:schemeClr val="bg1"/>
                </a:solidFill>
              </a:defRPr>
            </a:lvl1pPr>
          </a:lstStyle>
          <a:p>
            <a:pPr lvl="0"/>
            <a:r>
              <a:rPr lang="en-SG" sz="1400" b="1"/>
              <a:t>Heading</a:t>
            </a:r>
            <a:endParaRPr lang="en-SG"/>
          </a:p>
        </p:txBody>
      </p:sp>
      <p:sp>
        <p:nvSpPr>
          <p:cNvPr id="10" name="Content Placeholder 8">
            <a:extLst>
              <a:ext uri="{FF2B5EF4-FFF2-40B4-BE49-F238E27FC236}">
                <a16:creationId xmlns="" xmlns:a16="http://schemas.microsoft.com/office/drawing/2014/main" id="{5B22AA4A-6609-200B-563C-5314CEC98691}"/>
              </a:ext>
            </a:extLst>
          </p:cNvPr>
          <p:cNvSpPr>
            <a:spLocks noGrp="1"/>
          </p:cNvSpPr>
          <p:nvPr>
            <p:ph sz="quarter" idx="14" hasCustomPrompt="1"/>
          </p:nvPr>
        </p:nvSpPr>
        <p:spPr>
          <a:xfrm>
            <a:off x="1158705" y="6488902"/>
            <a:ext cx="2611497" cy="365125"/>
          </a:xfrm>
        </p:spPr>
        <p:txBody>
          <a:bodyPr lIns="0">
            <a:normAutofit/>
          </a:bodyPr>
          <a:lstStyle>
            <a:lvl1pPr marL="0" indent="0">
              <a:buNone/>
              <a:defRPr sz="1200" i="1">
                <a:solidFill>
                  <a:schemeClr val="bg2">
                    <a:lumMod val="50000"/>
                  </a:schemeClr>
                </a:solidFill>
              </a:defRPr>
            </a:lvl1pPr>
          </a:lstStyle>
          <a:p>
            <a:pPr lvl="0"/>
            <a:r>
              <a:rPr lang="en-US" sz="1200" dirty="0"/>
              <a:t>Sources: </a:t>
            </a:r>
            <a:endParaRPr lang="en-SG" dirty="0"/>
          </a:p>
        </p:txBody>
      </p:sp>
      <p:sp>
        <p:nvSpPr>
          <p:cNvPr id="12" name="Content Placeholder 34">
            <a:extLst>
              <a:ext uri="{FF2B5EF4-FFF2-40B4-BE49-F238E27FC236}">
                <a16:creationId xmlns="" xmlns:a16="http://schemas.microsoft.com/office/drawing/2014/main" id="{5D5F7FC6-CBD6-4DE4-5899-E6EFD260D0FF}"/>
              </a:ext>
            </a:extLst>
          </p:cNvPr>
          <p:cNvSpPr>
            <a:spLocks noGrp="1"/>
          </p:cNvSpPr>
          <p:nvPr>
            <p:ph sz="quarter" idx="20" hasCustomPrompt="1"/>
          </p:nvPr>
        </p:nvSpPr>
        <p:spPr>
          <a:xfrm>
            <a:off x="270991" y="3790968"/>
            <a:ext cx="5580000" cy="261937"/>
          </a:xfrm>
          <a:solidFill>
            <a:srgbClr val="153A75"/>
          </a:solidFill>
        </p:spPr>
        <p:txBody>
          <a:bodyPr>
            <a:noAutofit/>
          </a:bodyPr>
          <a:lstStyle>
            <a:lvl1pPr marL="0" indent="0" algn="ctr">
              <a:buNone/>
              <a:defRPr sz="1400" b="1">
                <a:solidFill>
                  <a:schemeClr val="bg1"/>
                </a:solidFill>
              </a:defRPr>
            </a:lvl1pPr>
          </a:lstStyle>
          <a:p>
            <a:pPr lvl="0"/>
            <a:r>
              <a:rPr lang="en-SG" sz="1400" b="1"/>
              <a:t>Heading</a:t>
            </a:r>
            <a:endParaRPr lang="en-SG"/>
          </a:p>
        </p:txBody>
      </p:sp>
    </p:spTree>
    <p:extLst>
      <p:ext uri="{BB962C8B-B14F-4D97-AF65-F5344CB8AC3E}">
        <p14:creationId xmlns:p14="http://schemas.microsoft.com/office/powerpoint/2010/main" val="572490215"/>
      </p:ext>
    </p:extLst>
  </p:cSld>
  <p:clrMapOvr>
    <a:masterClrMapping/>
  </p:clrMapOvr>
  <p:extLst>
    <p:ext uri="{DCECCB84-F9BA-43D5-87BE-67443E8EF086}">
      <p15:sldGuideLst xmlns="" xmlns:p15="http://schemas.microsoft.com/office/powerpoint/2012/main">
        <p15:guide id="1" pos="166">
          <p15:clr>
            <a:srgbClr val="FBAE40"/>
          </p15:clr>
        </p15:guide>
        <p15:guide id="2" pos="7514">
          <p15:clr>
            <a:srgbClr val="FBAE40"/>
          </p15:clr>
        </p15:guide>
        <p15:guide id="3" orient="horz" pos="2001" userDrawn="1">
          <p15:clr>
            <a:srgbClr val="FBAE40"/>
          </p15:clr>
        </p15:guide>
        <p15:guide id="4" orient="horz" pos="2296" userDrawn="1">
          <p15:clr>
            <a:srgbClr val="FBAE40"/>
          </p15:clr>
        </p15:guide>
        <p15:guide id="5" orient="horz" pos="3725">
          <p15:clr>
            <a:srgbClr val="FBAE40"/>
          </p15:clr>
        </p15:guide>
        <p15:guide id="6" orient="horz" pos="4020">
          <p15:clr>
            <a:srgbClr val="FBAE40"/>
          </p15:clr>
        </p15:guide>
        <p15:guide id="7" pos="354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Quandrants (Top)">
    <p:spTree>
      <p:nvGrpSpPr>
        <p:cNvPr id="1" name=""/>
        <p:cNvGrpSpPr/>
        <p:nvPr/>
      </p:nvGrpSpPr>
      <p:grpSpPr>
        <a:xfrm>
          <a:off x="0" y="0"/>
          <a:ext cx="0" cy="0"/>
          <a:chOff x="0" y="0"/>
          <a:chExt cx="0" cy="0"/>
        </a:xfrm>
      </p:grpSpPr>
      <p:sp>
        <p:nvSpPr>
          <p:cNvPr id="5" name="object 3">
            <a:extLst>
              <a:ext uri="{FF2B5EF4-FFF2-40B4-BE49-F238E27FC236}">
                <a16:creationId xmlns="" xmlns:a16="http://schemas.microsoft.com/office/drawing/2014/main" id="{6D8D2951-9F0A-1610-A586-9526636C69E0}"/>
              </a:ext>
            </a:extLst>
          </p:cNvPr>
          <p:cNvSpPr/>
          <p:nvPr userDrawn="1"/>
        </p:nvSpPr>
        <p:spPr>
          <a:xfrm flipV="1">
            <a:off x="271559" y="304801"/>
            <a:ext cx="11664000" cy="45719"/>
          </a:xfrm>
          <a:custGeom>
            <a:avLst/>
            <a:gdLst/>
            <a:ahLst/>
            <a:cxnLst/>
            <a:rect l="l" t="t" r="r" b="b"/>
            <a:pathLst>
              <a:path w="8641080" h="48895">
                <a:moveTo>
                  <a:pt x="8641080" y="0"/>
                </a:moveTo>
                <a:lnTo>
                  <a:pt x="0" y="0"/>
                </a:lnTo>
                <a:lnTo>
                  <a:pt x="0" y="48767"/>
                </a:lnTo>
                <a:lnTo>
                  <a:pt x="8641080" y="48767"/>
                </a:lnTo>
                <a:lnTo>
                  <a:pt x="8641080" y="0"/>
                </a:lnTo>
                <a:close/>
              </a:path>
            </a:pathLst>
          </a:custGeom>
          <a:solidFill>
            <a:srgbClr val="153A75"/>
          </a:solidFill>
        </p:spPr>
        <p:txBody>
          <a:bodyPr wrap="square" lIns="0" tIns="0" rIns="0" bIns="0" rtlCol="0"/>
          <a:lstStyle/>
          <a:p>
            <a:endParaRPr/>
          </a:p>
        </p:txBody>
      </p:sp>
      <p:sp>
        <p:nvSpPr>
          <p:cNvPr id="3" name="Content Placeholder 2">
            <a:extLst>
              <a:ext uri="{FF2B5EF4-FFF2-40B4-BE49-F238E27FC236}">
                <a16:creationId xmlns="" xmlns:a16="http://schemas.microsoft.com/office/drawing/2014/main" id="{B0C58112-15DA-BED5-9DD4-5D72563E415F}"/>
              </a:ext>
            </a:extLst>
          </p:cNvPr>
          <p:cNvSpPr>
            <a:spLocks noGrp="1"/>
          </p:cNvSpPr>
          <p:nvPr>
            <p:ph sz="quarter" idx="13"/>
          </p:nvPr>
        </p:nvSpPr>
        <p:spPr>
          <a:xfrm>
            <a:off x="263525" y="64395"/>
            <a:ext cx="4383088" cy="277812"/>
          </a:xfrm>
        </p:spPr>
        <p:txBody>
          <a:bodyPr lIns="0">
            <a:noAutofit/>
          </a:bodyPr>
          <a:lstStyle>
            <a:lvl1pPr marL="0" indent="0">
              <a:buNone/>
              <a:defRPr sz="1200">
                <a:latin typeface="+mj-lt"/>
              </a:defRPr>
            </a:lvl1pPr>
          </a:lstStyle>
          <a:p>
            <a:pPr lvl="0"/>
            <a:endParaRPr lang="en-SG" dirty="0"/>
          </a:p>
        </p:txBody>
      </p:sp>
      <p:sp>
        <p:nvSpPr>
          <p:cNvPr id="30" name="Content Placeholder 29">
            <a:extLst>
              <a:ext uri="{FF2B5EF4-FFF2-40B4-BE49-F238E27FC236}">
                <a16:creationId xmlns="" xmlns:a16="http://schemas.microsoft.com/office/drawing/2014/main" id="{67AE63C9-5979-DCC0-2549-62291BDAABD3}"/>
              </a:ext>
            </a:extLst>
          </p:cNvPr>
          <p:cNvSpPr>
            <a:spLocks noGrp="1"/>
          </p:cNvSpPr>
          <p:nvPr>
            <p:ph sz="quarter" idx="16" hasCustomPrompt="1"/>
          </p:nvPr>
        </p:nvSpPr>
        <p:spPr>
          <a:xfrm>
            <a:off x="278740" y="761747"/>
            <a:ext cx="11664949" cy="313266"/>
          </a:xfrm>
        </p:spPr>
        <p:txBody>
          <a:bodyPr lIns="0">
            <a:normAutofit/>
          </a:bodyPr>
          <a:lstStyle>
            <a:lvl1pPr marL="0" indent="0">
              <a:buNone/>
              <a:defRPr sz="1600" i="1">
                <a:solidFill>
                  <a:schemeClr val="bg2">
                    <a:lumMod val="25000"/>
                  </a:schemeClr>
                </a:solidFill>
              </a:defRPr>
            </a:lvl1pPr>
          </a:lstStyle>
          <a:p>
            <a:pPr lvl="0"/>
            <a:r>
              <a:rPr lang="en-US" sz="1600"/>
              <a:t>Subtitles</a:t>
            </a:r>
            <a:endParaRPr lang="en-SG"/>
          </a:p>
        </p:txBody>
      </p:sp>
      <p:sp>
        <p:nvSpPr>
          <p:cNvPr id="35" name="Content Placeholder 34">
            <a:extLst>
              <a:ext uri="{FF2B5EF4-FFF2-40B4-BE49-F238E27FC236}">
                <a16:creationId xmlns="" xmlns:a16="http://schemas.microsoft.com/office/drawing/2014/main" id="{E6AE4F10-3B61-08CE-60AF-E86F82E119A4}"/>
              </a:ext>
            </a:extLst>
          </p:cNvPr>
          <p:cNvSpPr>
            <a:spLocks noGrp="1"/>
          </p:cNvSpPr>
          <p:nvPr>
            <p:ph sz="quarter" idx="18" hasCustomPrompt="1"/>
          </p:nvPr>
        </p:nvSpPr>
        <p:spPr>
          <a:xfrm>
            <a:off x="263525" y="1093034"/>
            <a:ext cx="11664949" cy="261937"/>
          </a:xfrm>
          <a:solidFill>
            <a:srgbClr val="153A75"/>
          </a:solidFill>
        </p:spPr>
        <p:txBody>
          <a:bodyPr>
            <a:noAutofit/>
          </a:bodyPr>
          <a:lstStyle>
            <a:lvl1pPr marL="0" indent="0" algn="ctr">
              <a:buNone/>
              <a:defRPr sz="1400" b="1">
                <a:solidFill>
                  <a:schemeClr val="bg1"/>
                </a:solidFill>
              </a:defRPr>
            </a:lvl1pPr>
          </a:lstStyle>
          <a:p>
            <a:pPr lvl="0"/>
            <a:r>
              <a:rPr lang="en-SG" sz="1400" b="1" dirty="0"/>
              <a:t>Heading</a:t>
            </a:r>
            <a:endParaRPr lang="en-SG" dirty="0"/>
          </a:p>
        </p:txBody>
      </p:sp>
      <p:sp>
        <p:nvSpPr>
          <p:cNvPr id="2" name="Slide Number Placeholder 3">
            <a:extLst>
              <a:ext uri="{FF2B5EF4-FFF2-40B4-BE49-F238E27FC236}">
                <a16:creationId xmlns="" xmlns:a16="http://schemas.microsoft.com/office/drawing/2014/main" id="{62D2439F-1518-0D0B-A901-54C12F6A27C6}"/>
              </a:ext>
            </a:extLst>
          </p:cNvPr>
          <p:cNvSpPr>
            <a:spLocks noGrp="1"/>
          </p:cNvSpPr>
          <p:nvPr>
            <p:ph type="sldNum" sz="quarter" idx="12"/>
          </p:nvPr>
        </p:nvSpPr>
        <p:spPr>
          <a:xfrm>
            <a:off x="9200489" y="6409715"/>
            <a:ext cx="2743200" cy="365125"/>
          </a:xfrm>
        </p:spPr>
        <p:txBody>
          <a:bodyPr/>
          <a:lstStyle>
            <a:lvl1pPr>
              <a:defRPr sz="1200">
                <a:solidFill>
                  <a:schemeClr val="bg2">
                    <a:lumMod val="50000"/>
                  </a:schemeClr>
                </a:solidFill>
              </a:defRPr>
            </a:lvl1pPr>
          </a:lstStyle>
          <a:p>
            <a:fld id="{6190EF26-EDE1-0F43-9FF4-426AD0E3E204}" type="slidenum">
              <a:rPr lang="en-US" smtClean="0"/>
              <a:pPr/>
              <a:t>‹#›</a:t>
            </a:fld>
            <a:endParaRPr lang="en-US"/>
          </a:p>
        </p:txBody>
      </p:sp>
      <p:sp>
        <p:nvSpPr>
          <p:cNvPr id="4" name="Content Placeholder 31">
            <a:extLst>
              <a:ext uri="{FF2B5EF4-FFF2-40B4-BE49-F238E27FC236}">
                <a16:creationId xmlns="" xmlns:a16="http://schemas.microsoft.com/office/drawing/2014/main" id="{F51D13FD-3EA0-00D6-1DA5-3AFCF00B204C}"/>
              </a:ext>
            </a:extLst>
          </p:cNvPr>
          <p:cNvSpPr>
            <a:spLocks noGrp="1"/>
          </p:cNvSpPr>
          <p:nvPr>
            <p:ph sz="quarter" idx="17" hasCustomPrompt="1"/>
          </p:nvPr>
        </p:nvSpPr>
        <p:spPr>
          <a:xfrm>
            <a:off x="263525" y="385822"/>
            <a:ext cx="4724400" cy="411162"/>
          </a:xfrm>
        </p:spPr>
        <p:txBody>
          <a:bodyPr lIns="0">
            <a:noAutofit/>
          </a:bodyPr>
          <a:lstStyle>
            <a:lvl1pPr marL="0" indent="0">
              <a:buNone/>
              <a:defRPr sz="2400" b="1">
                <a:latin typeface="Times New Roman" panose="02020603050405020304" pitchFamily="18" charset="0"/>
                <a:cs typeface="Times New Roman" panose="02020603050405020304" pitchFamily="18" charset="0"/>
              </a:defRPr>
            </a:lvl1pPr>
          </a:lstStyle>
          <a:p>
            <a:pPr lvl="0"/>
            <a:r>
              <a:rPr lang="en-SG"/>
              <a:t>Title</a:t>
            </a:r>
          </a:p>
        </p:txBody>
      </p:sp>
      <p:sp>
        <p:nvSpPr>
          <p:cNvPr id="7" name="Content Placeholder 34">
            <a:extLst>
              <a:ext uri="{FF2B5EF4-FFF2-40B4-BE49-F238E27FC236}">
                <a16:creationId xmlns="" xmlns:a16="http://schemas.microsoft.com/office/drawing/2014/main" id="{9B075615-36F5-DBB4-3EEE-2DF198415E7C}"/>
              </a:ext>
            </a:extLst>
          </p:cNvPr>
          <p:cNvSpPr>
            <a:spLocks noGrp="1"/>
          </p:cNvSpPr>
          <p:nvPr>
            <p:ph sz="quarter" idx="20" hasCustomPrompt="1"/>
          </p:nvPr>
        </p:nvSpPr>
        <p:spPr>
          <a:xfrm>
            <a:off x="271571" y="3790967"/>
            <a:ext cx="5580000" cy="261937"/>
          </a:xfrm>
          <a:solidFill>
            <a:srgbClr val="153A75"/>
          </a:solidFill>
        </p:spPr>
        <p:txBody>
          <a:bodyPr>
            <a:noAutofit/>
          </a:bodyPr>
          <a:lstStyle>
            <a:lvl1pPr marL="0" indent="0" algn="ctr">
              <a:buNone/>
              <a:defRPr sz="1400" b="1">
                <a:solidFill>
                  <a:schemeClr val="bg1"/>
                </a:solidFill>
              </a:defRPr>
            </a:lvl1pPr>
          </a:lstStyle>
          <a:p>
            <a:pPr lvl="0"/>
            <a:r>
              <a:rPr lang="en-SG" sz="1400" b="1"/>
              <a:t>Heading</a:t>
            </a:r>
            <a:endParaRPr lang="en-SG"/>
          </a:p>
        </p:txBody>
      </p:sp>
      <p:sp>
        <p:nvSpPr>
          <p:cNvPr id="9" name="Content Placeholder 34">
            <a:extLst>
              <a:ext uri="{FF2B5EF4-FFF2-40B4-BE49-F238E27FC236}">
                <a16:creationId xmlns="" xmlns:a16="http://schemas.microsoft.com/office/drawing/2014/main" id="{39A952F7-FF8E-9DF7-6108-F4172C8DFB69}"/>
              </a:ext>
            </a:extLst>
          </p:cNvPr>
          <p:cNvSpPr>
            <a:spLocks noGrp="1"/>
          </p:cNvSpPr>
          <p:nvPr>
            <p:ph sz="quarter" idx="21" hasCustomPrompt="1"/>
          </p:nvPr>
        </p:nvSpPr>
        <p:spPr>
          <a:xfrm>
            <a:off x="6349003" y="3790966"/>
            <a:ext cx="5580000" cy="261937"/>
          </a:xfrm>
          <a:solidFill>
            <a:srgbClr val="153A75"/>
          </a:solidFill>
        </p:spPr>
        <p:txBody>
          <a:bodyPr>
            <a:noAutofit/>
          </a:bodyPr>
          <a:lstStyle>
            <a:lvl1pPr marL="0" indent="0" algn="ctr">
              <a:buNone/>
              <a:defRPr sz="1400" b="1">
                <a:solidFill>
                  <a:schemeClr val="bg1"/>
                </a:solidFill>
              </a:defRPr>
            </a:lvl1pPr>
          </a:lstStyle>
          <a:p>
            <a:pPr lvl="0"/>
            <a:r>
              <a:rPr lang="en-SG" sz="1400" b="1"/>
              <a:t>Heading</a:t>
            </a:r>
            <a:endParaRPr lang="en-SG"/>
          </a:p>
        </p:txBody>
      </p:sp>
      <p:sp>
        <p:nvSpPr>
          <p:cNvPr id="10" name="Content Placeholder 8">
            <a:extLst>
              <a:ext uri="{FF2B5EF4-FFF2-40B4-BE49-F238E27FC236}">
                <a16:creationId xmlns="" xmlns:a16="http://schemas.microsoft.com/office/drawing/2014/main" id="{58EA630D-5765-CB56-89C9-218119401283}"/>
              </a:ext>
            </a:extLst>
          </p:cNvPr>
          <p:cNvSpPr>
            <a:spLocks noGrp="1"/>
          </p:cNvSpPr>
          <p:nvPr>
            <p:ph sz="quarter" idx="14" hasCustomPrompt="1"/>
          </p:nvPr>
        </p:nvSpPr>
        <p:spPr>
          <a:xfrm>
            <a:off x="1158705" y="6488902"/>
            <a:ext cx="2611497" cy="365125"/>
          </a:xfrm>
        </p:spPr>
        <p:txBody>
          <a:bodyPr lIns="0">
            <a:normAutofit/>
          </a:bodyPr>
          <a:lstStyle>
            <a:lvl1pPr marL="0" indent="0">
              <a:buNone/>
              <a:defRPr sz="1200" i="1">
                <a:solidFill>
                  <a:schemeClr val="bg2">
                    <a:lumMod val="50000"/>
                  </a:schemeClr>
                </a:solidFill>
              </a:defRPr>
            </a:lvl1pPr>
          </a:lstStyle>
          <a:p>
            <a:pPr lvl="0"/>
            <a:r>
              <a:rPr lang="en-US" sz="1200" dirty="0"/>
              <a:t>Sources: </a:t>
            </a:r>
            <a:endParaRPr lang="en-SG" dirty="0"/>
          </a:p>
        </p:txBody>
      </p:sp>
    </p:spTree>
    <p:extLst>
      <p:ext uri="{BB962C8B-B14F-4D97-AF65-F5344CB8AC3E}">
        <p14:creationId xmlns:p14="http://schemas.microsoft.com/office/powerpoint/2010/main" val="3967172795"/>
      </p:ext>
    </p:extLst>
  </p:cSld>
  <p:clrMapOvr>
    <a:masterClrMapping/>
  </p:clrMapOvr>
  <p:extLst>
    <p:ext uri="{DCECCB84-F9BA-43D5-87BE-67443E8EF086}">
      <p15:sldGuideLst xmlns="" xmlns:p15="http://schemas.microsoft.com/office/powerpoint/2012/main">
        <p15:guide id="1" pos="166">
          <p15:clr>
            <a:srgbClr val="FBAE40"/>
          </p15:clr>
        </p15:guide>
        <p15:guide id="2" pos="751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Quadrants (Bottom)">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156EC894-440C-8943-4600-3CF5A059BFD2}"/>
              </a:ext>
            </a:extLst>
          </p:cNvPr>
          <p:cNvSpPr>
            <a:spLocks noGrp="1"/>
          </p:cNvSpPr>
          <p:nvPr>
            <p:ph type="sldNum" sz="quarter" idx="12"/>
          </p:nvPr>
        </p:nvSpPr>
        <p:spPr>
          <a:xfrm>
            <a:off x="9200489" y="6409715"/>
            <a:ext cx="2743200" cy="365125"/>
          </a:xfrm>
        </p:spPr>
        <p:txBody>
          <a:bodyPr/>
          <a:lstStyle>
            <a:lvl1pPr>
              <a:defRPr sz="1200">
                <a:solidFill>
                  <a:schemeClr val="bg2">
                    <a:lumMod val="50000"/>
                  </a:schemeClr>
                </a:solidFill>
              </a:defRPr>
            </a:lvl1pPr>
          </a:lstStyle>
          <a:p>
            <a:fld id="{6190EF26-EDE1-0F43-9FF4-426AD0E3E204}" type="slidenum">
              <a:rPr lang="en-US" smtClean="0"/>
              <a:pPr/>
              <a:t>‹#›</a:t>
            </a:fld>
            <a:endParaRPr lang="en-US"/>
          </a:p>
        </p:txBody>
      </p:sp>
      <p:sp>
        <p:nvSpPr>
          <p:cNvPr id="5" name="object 3">
            <a:extLst>
              <a:ext uri="{FF2B5EF4-FFF2-40B4-BE49-F238E27FC236}">
                <a16:creationId xmlns="" xmlns:a16="http://schemas.microsoft.com/office/drawing/2014/main" id="{6D8D2951-9F0A-1610-A586-9526636C69E0}"/>
              </a:ext>
            </a:extLst>
          </p:cNvPr>
          <p:cNvSpPr/>
          <p:nvPr userDrawn="1"/>
        </p:nvSpPr>
        <p:spPr>
          <a:xfrm flipV="1">
            <a:off x="271559" y="304801"/>
            <a:ext cx="11664000" cy="45719"/>
          </a:xfrm>
          <a:custGeom>
            <a:avLst/>
            <a:gdLst/>
            <a:ahLst/>
            <a:cxnLst/>
            <a:rect l="l" t="t" r="r" b="b"/>
            <a:pathLst>
              <a:path w="8641080" h="48895">
                <a:moveTo>
                  <a:pt x="8641080" y="0"/>
                </a:moveTo>
                <a:lnTo>
                  <a:pt x="0" y="0"/>
                </a:lnTo>
                <a:lnTo>
                  <a:pt x="0" y="48767"/>
                </a:lnTo>
                <a:lnTo>
                  <a:pt x="8641080" y="48767"/>
                </a:lnTo>
                <a:lnTo>
                  <a:pt x="8641080" y="0"/>
                </a:lnTo>
                <a:close/>
              </a:path>
            </a:pathLst>
          </a:custGeom>
          <a:solidFill>
            <a:srgbClr val="153A75"/>
          </a:solidFill>
        </p:spPr>
        <p:txBody>
          <a:bodyPr wrap="square" lIns="0" tIns="0" rIns="0" bIns="0" rtlCol="0"/>
          <a:lstStyle/>
          <a:p>
            <a:endParaRPr/>
          </a:p>
        </p:txBody>
      </p:sp>
      <p:sp>
        <p:nvSpPr>
          <p:cNvPr id="3" name="Content Placeholder 2">
            <a:extLst>
              <a:ext uri="{FF2B5EF4-FFF2-40B4-BE49-F238E27FC236}">
                <a16:creationId xmlns="" xmlns:a16="http://schemas.microsoft.com/office/drawing/2014/main" id="{B0C58112-15DA-BED5-9DD4-5D72563E415F}"/>
              </a:ext>
            </a:extLst>
          </p:cNvPr>
          <p:cNvSpPr>
            <a:spLocks noGrp="1"/>
          </p:cNvSpPr>
          <p:nvPr>
            <p:ph sz="quarter" idx="13" hasCustomPrompt="1"/>
          </p:nvPr>
        </p:nvSpPr>
        <p:spPr>
          <a:xfrm>
            <a:off x="263525" y="64395"/>
            <a:ext cx="4383088" cy="277812"/>
          </a:xfrm>
        </p:spPr>
        <p:txBody>
          <a:bodyPr lIns="0">
            <a:noAutofit/>
          </a:bodyPr>
          <a:lstStyle>
            <a:lvl1pPr marL="0" indent="0">
              <a:buNone/>
              <a:defRPr sz="1200">
                <a:latin typeface="+mj-lt"/>
              </a:defRPr>
            </a:lvl1pPr>
          </a:lstStyle>
          <a:p>
            <a:pPr lvl="0"/>
            <a:r>
              <a:rPr lang="en-SG" dirty="0"/>
              <a:t>I N D U S T R Y   O V E R V I E W</a:t>
            </a:r>
          </a:p>
        </p:txBody>
      </p:sp>
      <p:sp>
        <p:nvSpPr>
          <p:cNvPr id="30" name="Content Placeholder 29">
            <a:extLst>
              <a:ext uri="{FF2B5EF4-FFF2-40B4-BE49-F238E27FC236}">
                <a16:creationId xmlns="" xmlns:a16="http://schemas.microsoft.com/office/drawing/2014/main" id="{67AE63C9-5979-DCC0-2549-62291BDAABD3}"/>
              </a:ext>
            </a:extLst>
          </p:cNvPr>
          <p:cNvSpPr>
            <a:spLocks noGrp="1"/>
          </p:cNvSpPr>
          <p:nvPr>
            <p:ph sz="quarter" idx="16" hasCustomPrompt="1"/>
          </p:nvPr>
        </p:nvSpPr>
        <p:spPr>
          <a:xfrm>
            <a:off x="278740" y="761747"/>
            <a:ext cx="11664949" cy="313266"/>
          </a:xfrm>
        </p:spPr>
        <p:txBody>
          <a:bodyPr lIns="0">
            <a:normAutofit/>
          </a:bodyPr>
          <a:lstStyle>
            <a:lvl1pPr marL="0" indent="0">
              <a:buNone/>
              <a:defRPr sz="1600" i="1">
                <a:solidFill>
                  <a:schemeClr val="bg2">
                    <a:lumMod val="25000"/>
                  </a:schemeClr>
                </a:solidFill>
              </a:defRPr>
            </a:lvl1pPr>
          </a:lstStyle>
          <a:p>
            <a:pPr lvl="0"/>
            <a:r>
              <a:rPr lang="en-US" sz="1600"/>
              <a:t>Subtitles</a:t>
            </a:r>
            <a:endParaRPr lang="en-SG"/>
          </a:p>
        </p:txBody>
      </p:sp>
      <p:sp>
        <p:nvSpPr>
          <p:cNvPr id="32" name="Content Placeholder 31">
            <a:extLst>
              <a:ext uri="{FF2B5EF4-FFF2-40B4-BE49-F238E27FC236}">
                <a16:creationId xmlns="" xmlns:a16="http://schemas.microsoft.com/office/drawing/2014/main" id="{1F0C4DEF-B01B-D737-79F3-CB159E96E3DF}"/>
              </a:ext>
            </a:extLst>
          </p:cNvPr>
          <p:cNvSpPr>
            <a:spLocks noGrp="1"/>
          </p:cNvSpPr>
          <p:nvPr>
            <p:ph sz="quarter" idx="17" hasCustomPrompt="1"/>
          </p:nvPr>
        </p:nvSpPr>
        <p:spPr>
          <a:xfrm>
            <a:off x="263525" y="385822"/>
            <a:ext cx="4724400" cy="411162"/>
          </a:xfrm>
        </p:spPr>
        <p:txBody>
          <a:bodyPr lIns="0">
            <a:noAutofit/>
          </a:bodyPr>
          <a:lstStyle>
            <a:lvl1pPr marL="0" indent="0">
              <a:buNone/>
              <a:defRPr sz="2400" b="1">
                <a:latin typeface="Times New Roman" panose="02020603050405020304" pitchFamily="18" charset="0"/>
                <a:cs typeface="Times New Roman" panose="02020603050405020304" pitchFamily="18" charset="0"/>
              </a:defRPr>
            </a:lvl1pPr>
          </a:lstStyle>
          <a:p>
            <a:pPr lvl="0"/>
            <a:r>
              <a:rPr lang="en-SG"/>
              <a:t>Title</a:t>
            </a:r>
          </a:p>
        </p:txBody>
      </p:sp>
      <p:sp>
        <p:nvSpPr>
          <p:cNvPr id="35" name="Content Placeholder 34">
            <a:extLst>
              <a:ext uri="{FF2B5EF4-FFF2-40B4-BE49-F238E27FC236}">
                <a16:creationId xmlns="" xmlns:a16="http://schemas.microsoft.com/office/drawing/2014/main" id="{E6AE4F10-3B61-08CE-60AF-E86F82E119A4}"/>
              </a:ext>
            </a:extLst>
          </p:cNvPr>
          <p:cNvSpPr>
            <a:spLocks noGrp="1"/>
          </p:cNvSpPr>
          <p:nvPr>
            <p:ph sz="quarter" idx="18" hasCustomPrompt="1"/>
          </p:nvPr>
        </p:nvSpPr>
        <p:spPr>
          <a:xfrm>
            <a:off x="263525" y="1093033"/>
            <a:ext cx="5400000" cy="262800"/>
          </a:xfrm>
          <a:solidFill>
            <a:srgbClr val="153A75"/>
          </a:solidFill>
        </p:spPr>
        <p:txBody>
          <a:bodyPr>
            <a:noAutofit/>
          </a:bodyPr>
          <a:lstStyle>
            <a:lvl1pPr marL="0" indent="0" algn="ctr">
              <a:buNone/>
              <a:defRPr sz="1400" b="1">
                <a:solidFill>
                  <a:schemeClr val="bg1"/>
                </a:solidFill>
              </a:defRPr>
            </a:lvl1pPr>
          </a:lstStyle>
          <a:p>
            <a:pPr lvl="0"/>
            <a:r>
              <a:rPr lang="en-SG" sz="1400" b="1" dirty="0"/>
              <a:t>Heading</a:t>
            </a:r>
            <a:endParaRPr lang="en-SG" dirty="0"/>
          </a:p>
        </p:txBody>
      </p:sp>
      <p:sp>
        <p:nvSpPr>
          <p:cNvPr id="36" name="Content Placeholder 34">
            <a:extLst>
              <a:ext uri="{FF2B5EF4-FFF2-40B4-BE49-F238E27FC236}">
                <a16:creationId xmlns="" xmlns:a16="http://schemas.microsoft.com/office/drawing/2014/main" id="{D96B1DC6-F5CE-908A-E6B0-E52D978FC1C6}"/>
              </a:ext>
            </a:extLst>
          </p:cNvPr>
          <p:cNvSpPr>
            <a:spLocks noGrp="1"/>
          </p:cNvSpPr>
          <p:nvPr>
            <p:ph sz="quarter" idx="19" hasCustomPrompt="1"/>
          </p:nvPr>
        </p:nvSpPr>
        <p:spPr>
          <a:xfrm>
            <a:off x="6522072" y="1093032"/>
            <a:ext cx="5400000" cy="262800"/>
          </a:xfrm>
          <a:solidFill>
            <a:srgbClr val="153A75"/>
          </a:solidFill>
        </p:spPr>
        <p:txBody>
          <a:bodyPr>
            <a:noAutofit/>
          </a:bodyPr>
          <a:lstStyle>
            <a:lvl1pPr marL="0" indent="0" algn="ctr">
              <a:buNone/>
              <a:defRPr sz="1400" b="1">
                <a:solidFill>
                  <a:schemeClr val="bg1"/>
                </a:solidFill>
              </a:defRPr>
            </a:lvl1pPr>
          </a:lstStyle>
          <a:p>
            <a:pPr lvl="0"/>
            <a:r>
              <a:rPr lang="en-SG" sz="1400" b="1" dirty="0"/>
              <a:t>Heading</a:t>
            </a:r>
            <a:endParaRPr lang="en-SG" dirty="0"/>
          </a:p>
        </p:txBody>
      </p:sp>
      <p:sp>
        <p:nvSpPr>
          <p:cNvPr id="2" name="Content Placeholder 34">
            <a:extLst>
              <a:ext uri="{FF2B5EF4-FFF2-40B4-BE49-F238E27FC236}">
                <a16:creationId xmlns="" xmlns:a16="http://schemas.microsoft.com/office/drawing/2014/main" id="{B6601EB3-B595-EFA5-A0D3-D14D11D24355}"/>
              </a:ext>
            </a:extLst>
          </p:cNvPr>
          <p:cNvSpPr>
            <a:spLocks noGrp="1"/>
          </p:cNvSpPr>
          <p:nvPr>
            <p:ph sz="quarter" idx="20" hasCustomPrompt="1"/>
          </p:nvPr>
        </p:nvSpPr>
        <p:spPr>
          <a:xfrm>
            <a:off x="265360" y="3790967"/>
            <a:ext cx="11664000" cy="261937"/>
          </a:xfrm>
          <a:solidFill>
            <a:srgbClr val="153A75"/>
          </a:solidFill>
        </p:spPr>
        <p:txBody>
          <a:bodyPr>
            <a:noAutofit/>
          </a:bodyPr>
          <a:lstStyle>
            <a:lvl1pPr marL="0" indent="0" algn="ctr">
              <a:buNone/>
              <a:defRPr sz="1400" b="1">
                <a:solidFill>
                  <a:schemeClr val="bg1"/>
                </a:solidFill>
              </a:defRPr>
            </a:lvl1pPr>
          </a:lstStyle>
          <a:p>
            <a:pPr lvl="0"/>
            <a:r>
              <a:rPr lang="en-SG" sz="1400" b="1" dirty="0"/>
              <a:t>Heading</a:t>
            </a:r>
            <a:endParaRPr lang="en-SG" dirty="0"/>
          </a:p>
        </p:txBody>
      </p:sp>
      <p:sp>
        <p:nvSpPr>
          <p:cNvPr id="8" name="Content Placeholder 8">
            <a:extLst>
              <a:ext uri="{FF2B5EF4-FFF2-40B4-BE49-F238E27FC236}">
                <a16:creationId xmlns="" xmlns:a16="http://schemas.microsoft.com/office/drawing/2014/main" id="{4731DDD5-2C1E-0412-CBFF-1FD194739220}"/>
              </a:ext>
            </a:extLst>
          </p:cNvPr>
          <p:cNvSpPr>
            <a:spLocks noGrp="1"/>
          </p:cNvSpPr>
          <p:nvPr>
            <p:ph sz="quarter" idx="14" hasCustomPrompt="1"/>
          </p:nvPr>
        </p:nvSpPr>
        <p:spPr>
          <a:xfrm>
            <a:off x="1158705" y="6488902"/>
            <a:ext cx="2611497" cy="365125"/>
          </a:xfrm>
        </p:spPr>
        <p:txBody>
          <a:bodyPr lIns="0">
            <a:normAutofit/>
          </a:bodyPr>
          <a:lstStyle>
            <a:lvl1pPr marL="0" indent="0">
              <a:buNone/>
              <a:defRPr sz="1200" i="1">
                <a:solidFill>
                  <a:schemeClr val="bg2">
                    <a:lumMod val="50000"/>
                  </a:schemeClr>
                </a:solidFill>
              </a:defRPr>
            </a:lvl1pPr>
          </a:lstStyle>
          <a:p>
            <a:pPr lvl="0"/>
            <a:r>
              <a:rPr lang="en-US" sz="1200" dirty="0"/>
              <a:t>Sources: </a:t>
            </a:r>
            <a:endParaRPr lang="en-SG" dirty="0"/>
          </a:p>
        </p:txBody>
      </p:sp>
    </p:spTree>
    <p:extLst>
      <p:ext uri="{BB962C8B-B14F-4D97-AF65-F5344CB8AC3E}">
        <p14:creationId xmlns:p14="http://schemas.microsoft.com/office/powerpoint/2010/main" val="3078127935"/>
      </p:ext>
    </p:extLst>
  </p:cSld>
  <p:clrMapOvr>
    <a:masterClrMapping/>
  </p:clrMapOvr>
  <p:extLst>
    <p:ext uri="{DCECCB84-F9BA-43D5-87BE-67443E8EF086}">
      <p15:sldGuideLst xmlns="" xmlns:p15="http://schemas.microsoft.com/office/powerpoint/2012/main">
        <p15:guide id="1" pos="166">
          <p15:clr>
            <a:srgbClr val="FBAE40"/>
          </p15:clr>
        </p15:guide>
        <p15:guide id="2" pos="7514">
          <p15:clr>
            <a:srgbClr val="FBAE40"/>
          </p15:clr>
        </p15:guide>
        <p15:guide id="3" orient="horz" pos="1979">
          <p15:clr>
            <a:srgbClr val="FBAE40"/>
          </p15:clr>
        </p15:guide>
        <p15:guide id="4" orient="horz" pos="2273">
          <p15:clr>
            <a:srgbClr val="FBAE40"/>
          </p15:clr>
        </p15:guide>
        <p15:guide id="5" orient="horz" pos="3725">
          <p15:clr>
            <a:srgbClr val="FBAE40"/>
          </p15:clr>
        </p15:guide>
        <p15:guide id="6" orient="horz" pos="4020">
          <p15:clr>
            <a:srgbClr val="FBAE40"/>
          </p15:clr>
        </p15:guide>
        <p15:guide id="7" pos="3545">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Quadrants (Top Bottom)">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156EC894-440C-8943-4600-3CF5A059BFD2}"/>
              </a:ext>
            </a:extLst>
          </p:cNvPr>
          <p:cNvSpPr>
            <a:spLocks noGrp="1"/>
          </p:cNvSpPr>
          <p:nvPr>
            <p:ph type="sldNum" sz="quarter" idx="12"/>
          </p:nvPr>
        </p:nvSpPr>
        <p:spPr>
          <a:xfrm>
            <a:off x="9200489" y="6409715"/>
            <a:ext cx="2743200" cy="365125"/>
          </a:xfrm>
        </p:spPr>
        <p:txBody>
          <a:bodyPr/>
          <a:lstStyle>
            <a:lvl1pPr>
              <a:defRPr sz="1200">
                <a:solidFill>
                  <a:schemeClr val="bg2">
                    <a:lumMod val="50000"/>
                  </a:schemeClr>
                </a:solidFill>
              </a:defRPr>
            </a:lvl1pPr>
          </a:lstStyle>
          <a:p>
            <a:fld id="{6190EF26-EDE1-0F43-9FF4-426AD0E3E204}" type="slidenum">
              <a:rPr lang="en-US" smtClean="0"/>
              <a:pPr/>
              <a:t>‹#›</a:t>
            </a:fld>
            <a:endParaRPr lang="en-US"/>
          </a:p>
        </p:txBody>
      </p:sp>
      <p:sp>
        <p:nvSpPr>
          <p:cNvPr id="5" name="object 3">
            <a:extLst>
              <a:ext uri="{FF2B5EF4-FFF2-40B4-BE49-F238E27FC236}">
                <a16:creationId xmlns="" xmlns:a16="http://schemas.microsoft.com/office/drawing/2014/main" id="{6D8D2951-9F0A-1610-A586-9526636C69E0}"/>
              </a:ext>
            </a:extLst>
          </p:cNvPr>
          <p:cNvSpPr/>
          <p:nvPr userDrawn="1"/>
        </p:nvSpPr>
        <p:spPr>
          <a:xfrm flipV="1">
            <a:off x="271559" y="304801"/>
            <a:ext cx="11664000" cy="45719"/>
          </a:xfrm>
          <a:custGeom>
            <a:avLst/>
            <a:gdLst/>
            <a:ahLst/>
            <a:cxnLst/>
            <a:rect l="l" t="t" r="r" b="b"/>
            <a:pathLst>
              <a:path w="8641080" h="48895">
                <a:moveTo>
                  <a:pt x="8641080" y="0"/>
                </a:moveTo>
                <a:lnTo>
                  <a:pt x="0" y="0"/>
                </a:lnTo>
                <a:lnTo>
                  <a:pt x="0" y="48767"/>
                </a:lnTo>
                <a:lnTo>
                  <a:pt x="8641080" y="48767"/>
                </a:lnTo>
                <a:lnTo>
                  <a:pt x="8641080" y="0"/>
                </a:lnTo>
                <a:close/>
              </a:path>
            </a:pathLst>
          </a:custGeom>
          <a:solidFill>
            <a:srgbClr val="153A75"/>
          </a:solidFill>
        </p:spPr>
        <p:txBody>
          <a:bodyPr wrap="square" lIns="0" tIns="0" rIns="0" bIns="0" rtlCol="0"/>
          <a:lstStyle/>
          <a:p>
            <a:endParaRPr/>
          </a:p>
        </p:txBody>
      </p:sp>
      <p:sp>
        <p:nvSpPr>
          <p:cNvPr id="3" name="Content Placeholder 2">
            <a:extLst>
              <a:ext uri="{FF2B5EF4-FFF2-40B4-BE49-F238E27FC236}">
                <a16:creationId xmlns="" xmlns:a16="http://schemas.microsoft.com/office/drawing/2014/main" id="{B0C58112-15DA-BED5-9DD4-5D72563E415F}"/>
              </a:ext>
            </a:extLst>
          </p:cNvPr>
          <p:cNvSpPr>
            <a:spLocks noGrp="1"/>
          </p:cNvSpPr>
          <p:nvPr>
            <p:ph sz="quarter" idx="13" hasCustomPrompt="1"/>
          </p:nvPr>
        </p:nvSpPr>
        <p:spPr>
          <a:xfrm>
            <a:off x="263525" y="64395"/>
            <a:ext cx="4383088" cy="277812"/>
          </a:xfrm>
        </p:spPr>
        <p:txBody>
          <a:bodyPr lIns="0">
            <a:noAutofit/>
          </a:bodyPr>
          <a:lstStyle>
            <a:lvl1pPr marL="0" indent="0">
              <a:buNone/>
              <a:defRPr sz="1200">
                <a:latin typeface="+mj-lt"/>
              </a:defRPr>
            </a:lvl1pPr>
          </a:lstStyle>
          <a:p>
            <a:pPr lvl="0"/>
            <a:r>
              <a:rPr lang="en-SG" dirty="0"/>
              <a:t>I N D U S T R Y   O V E R V I E W</a:t>
            </a:r>
          </a:p>
        </p:txBody>
      </p:sp>
      <p:sp>
        <p:nvSpPr>
          <p:cNvPr id="30" name="Content Placeholder 29">
            <a:extLst>
              <a:ext uri="{FF2B5EF4-FFF2-40B4-BE49-F238E27FC236}">
                <a16:creationId xmlns="" xmlns:a16="http://schemas.microsoft.com/office/drawing/2014/main" id="{67AE63C9-5979-DCC0-2549-62291BDAABD3}"/>
              </a:ext>
            </a:extLst>
          </p:cNvPr>
          <p:cNvSpPr>
            <a:spLocks noGrp="1"/>
          </p:cNvSpPr>
          <p:nvPr>
            <p:ph sz="quarter" idx="16" hasCustomPrompt="1"/>
          </p:nvPr>
        </p:nvSpPr>
        <p:spPr>
          <a:xfrm>
            <a:off x="278740" y="761747"/>
            <a:ext cx="11664949" cy="313266"/>
          </a:xfrm>
        </p:spPr>
        <p:txBody>
          <a:bodyPr lIns="0">
            <a:normAutofit/>
          </a:bodyPr>
          <a:lstStyle>
            <a:lvl1pPr marL="0" indent="0">
              <a:buNone/>
              <a:defRPr sz="1600" i="1">
                <a:solidFill>
                  <a:schemeClr val="bg2">
                    <a:lumMod val="25000"/>
                  </a:schemeClr>
                </a:solidFill>
              </a:defRPr>
            </a:lvl1pPr>
          </a:lstStyle>
          <a:p>
            <a:pPr lvl="0"/>
            <a:r>
              <a:rPr lang="en-US" sz="1600"/>
              <a:t>Subtitles</a:t>
            </a:r>
            <a:endParaRPr lang="en-SG"/>
          </a:p>
        </p:txBody>
      </p:sp>
      <p:sp>
        <p:nvSpPr>
          <p:cNvPr id="32" name="Content Placeholder 31">
            <a:extLst>
              <a:ext uri="{FF2B5EF4-FFF2-40B4-BE49-F238E27FC236}">
                <a16:creationId xmlns="" xmlns:a16="http://schemas.microsoft.com/office/drawing/2014/main" id="{1F0C4DEF-B01B-D737-79F3-CB159E96E3DF}"/>
              </a:ext>
            </a:extLst>
          </p:cNvPr>
          <p:cNvSpPr>
            <a:spLocks noGrp="1"/>
          </p:cNvSpPr>
          <p:nvPr>
            <p:ph sz="quarter" idx="17" hasCustomPrompt="1"/>
          </p:nvPr>
        </p:nvSpPr>
        <p:spPr>
          <a:xfrm>
            <a:off x="263525" y="385822"/>
            <a:ext cx="4724400" cy="411162"/>
          </a:xfrm>
        </p:spPr>
        <p:txBody>
          <a:bodyPr lIns="0">
            <a:noAutofit/>
          </a:bodyPr>
          <a:lstStyle>
            <a:lvl1pPr marL="0" indent="0">
              <a:buNone/>
              <a:defRPr sz="2400" b="1">
                <a:latin typeface="Times New Roman" panose="02020603050405020304" pitchFamily="18" charset="0"/>
                <a:cs typeface="Times New Roman" panose="02020603050405020304" pitchFamily="18" charset="0"/>
              </a:defRPr>
            </a:lvl1pPr>
          </a:lstStyle>
          <a:p>
            <a:pPr lvl="0"/>
            <a:r>
              <a:rPr lang="en-SG"/>
              <a:t>Title</a:t>
            </a:r>
          </a:p>
        </p:txBody>
      </p:sp>
      <p:sp>
        <p:nvSpPr>
          <p:cNvPr id="6" name="Content Placeholder 34">
            <a:extLst>
              <a:ext uri="{FF2B5EF4-FFF2-40B4-BE49-F238E27FC236}">
                <a16:creationId xmlns="" xmlns:a16="http://schemas.microsoft.com/office/drawing/2014/main" id="{85105F83-404E-E129-B488-0DCA3499F914}"/>
              </a:ext>
            </a:extLst>
          </p:cNvPr>
          <p:cNvSpPr>
            <a:spLocks noGrp="1"/>
          </p:cNvSpPr>
          <p:nvPr>
            <p:ph sz="quarter" idx="18" hasCustomPrompt="1"/>
          </p:nvPr>
        </p:nvSpPr>
        <p:spPr>
          <a:xfrm>
            <a:off x="263525" y="1093034"/>
            <a:ext cx="11664949" cy="261937"/>
          </a:xfrm>
          <a:solidFill>
            <a:srgbClr val="153A75"/>
          </a:solidFill>
        </p:spPr>
        <p:txBody>
          <a:bodyPr>
            <a:noAutofit/>
          </a:bodyPr>
          <a:lstStyle>
            <a:lvl1pPr marL="0" indent="0" algn="ctr">
              <a:buNone/>
              <a:defRPr sz="1400" b="1">
                <a:solidFill>
                  <a:schemeClr val="bg1"/>
                </a:solidFill>
              </a:defRPr>
            </a:lvl1pPr>
          </a:lstStyle>
          <a:p>
            <a:pPr lvl="0"/>
            <a:r>
              <a:rPr lang="en-SG" sz="1400" b="1" dirty="0"/>
              <a:t>Heading</a:t>
            </a:r>
            <a:endParaRPr lang="en-SG" dirty="0"/>
          </a:p>
        </p:txBody>
      </p:sp>
      <p:sp>
        <p:nvSpPr>
          <p:cNvPr id="10" name="Content Placeholder 8">
            <a:extLst>
              <a:ext uri="{FF2B5EF4-FFF2-40B4-BE49-F238E27FC236}">
                <a16:creationId xmlns="" xmlns:a16="http://schemas.microsoft.com/office/drawing/2014/main" id="{5E14D577-7279-0776-0F1E-F1020AA2057F}"/>
              </a:ext>
            </a:extLst>
          </p:cNvPr>
          <p:cNvSpPr>
            <a:spLocks noGrp="1"/>
          </p:cNvSpPr>
          <p:nvPr>
            <p:ph sz="quarter" idx="14" hasCustomPrompt="1"/>
          </p:nvPr>
        </p:nvSpPr>
        <p:spPr>
          <a:xfrm>
            <a:off x="1158705" y="6488902"/>
            <a:ext cx="2611497" cy="365125"/>
          </a:xfrm>
        </p:spPr>
        <p:txBody>
          <a:bodyPr lIns="0">
            <a:normAutofit/>
          </a:bodyPr>
          <a:lstStyle>
            <a:lvl1pPr marL="0" indent="0">
              <a:buNone/>
              <a:defRPr sz="1200" i="1">
                <a:solidFill>
                  <a:schemeClr val="bg2">
                    <a:lumMod val="50000"/>
                  </a:schemeClr>
                </a:solidFill>
              </a:defRPr>
            </a:lvl1pPr>
          </a:lstStyle>
          <a:p>
            <a:pPr lvl="0"/>
            <a:r>
              <a:rPr lang="en-US" sz="1200" dirty="0"/>
              <a:t>Sources: </a:t>
            </a:r>
            <a:endParaRPr lang="en-SG" dirty="0"/>
          </a:p>
        </p:txBody>
      </p:sp>
      <p:sp>
        <p:nvSpPr>
          <p:cNvPr id="12" name="Content Placeholder 34">
            <a:extLst>
              <a:ext uri="{FF2B5EF4-FFF2-40B4-BE49-F238E27FC236}">
                <a16:creationId xmlns="" xmlns:a16="http://schemas.microsoft.com/office/drawing/2014/main" id="{A1154ACD-CDC5-D8E1-28EE-F9F78F983665}"/>
              </a:ext>
            </a:extLst>
          </p:cNvPr>
          <p:cNvSpPr>
            <a:spLocks noGrp="1"/>
          </p:cNvSpPr>
          <p:nvPr>
            <p:ph sz="quarter" idx="20" hasCustomPrompt="1"/>
          </p:nvPr>
        </p:nvSpPr>
        <p:spPr>
          <a:xfrm>
            <a:off x="265360" y="3790967"/>
            <a:ext cx="11664000" cy="261937"/>
          </a:xfrm>
          <a:solidFill>
            <a:srgbClr val="153A75"/>
          </a:solidFill>
        </p:spPr>
        <p:txBody>
          <a:bodyPr>
            <a:noAutofit/>
          </a:bodyPr>
          <a:lstStyle>
            <a:lvl1pPr marL="0" indent="0" algn="ctr">
              <a:buNone/>
              <a:defRPr sz="1400" b="1">
                <a:solidFill>
                  <a:schemeClr val="bg1"/>
                </a:solidFill>
              </a:defRPr>
            </a:lvl1pPr>
          </a:lstStyle>
          <a:p>
            <a:pPr lvl="0"/>
            <a:r>
              <a:rPr lang="en-SG" sz="1400" b="1" dirty="0"/>
              <a:t>Heading</a:t>
            </a:r>
            <a:endParaRPr lang="en-SG" dirty="0"/>
          </a:p>
        </p:txBody>
      </p:sp>
    </p:spTree>
    <p:extLst>
      <p:ext uri="{BB962C8B-B14F-4D97-AF65-F5344CB8AC3E}">
        <p14:creationId xmlns:p14="http://schemas.microsoft.com/office/powerpoint/2010/main" val="1272704135"/>
      </p:ext>
    </p:extLst>
  </p:cSld>
  <p:clrMapOvr>
    <a:masterClrMapping/>
  </p:clrMapOvr>
  <p:extLst>
    <p:ext uri="{DCECCB84-F9BA-43D5-87BE-67443E8EF086}">
      <p15:sldGuideLst xmlns="" xmlns:p15="http://schemas.microsoft.com/office/powerpoint/2012/main">
        <p15:guide id="1" pos="166">
          <p15:clr>
            <a:srgbClr val="FBAE40"/>
          </p15:clr>
        </p15:guide>
        <p15:guide id="2" pos="7514">
          <p15:clr>
            <a:srgbClr val="FBAE40"/>
          </p15:clr>
        </p15:guide>
        <p15:guide id="3" orient="horz" pos="1979">
          <p15:clr>
            <a:srgbClr val="FBAE40"/>
          </p15:clr>
        </p15:guide>
        <p15:guide id="4" orient="horz" pos="2273">
          <p15:clr>
            <a:srgbClr val="FBAE40"/>
          </p15:clr>
        </p15:guide>
        <p15:guide id="5" orient="horz" pos="3725">
          <p15:clr>
            <a:srgbClr val="FBAE40"/>
          </p15:clr>
        </p15:guide>
        <p15:guide id="6" orient="horz" pos="4020">
          <p15:clr>
            <a:srgbClr val="FBAE40"/>
          </p15:clr>
        </p15:guide>
        <p15:guide id="7" pos="354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O QUADRANTS">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0C58112-15DA-BED5-9DD4-5D72563E415F}"/>
              </a:ext>
            </a:extLst>
          </p:cNvPr>
          <p:cNvSpPr>
            <a:spLocks noGrp="1"/>
          </p:cNvSpPr>
          <p:nvPr>
            <p:ph sz="quarter" idx="13" hasCustomPrompt="1"/>
          </p:nvPr>
        </p:nvSpPr>
        <p:spPr>
          <a:xfrm>
            <a:off x="263525" y="64395"/>
            <a:ext cx="4383088" cy="277812"/>
          </a:xfrm>
        </p:spPr>
        <p:txBody>
          <a:bodyPr lIns="0">
            <a:noAutofit/>
          </a:bodyPr>
          <a:lstStyle>
            <a:lvl1pPr marL="0" indent="0">
              <a:buNone/>
              <a:defRPr sz="1200">
                <a:latin typeface="+mj-lt"/>
              </a:defRPr>
            </a:lvl1pPr>
          </a:lstStyle>
          <a:p>
            <a:pPr lvl="0"/>
            <a:r>
              <a:rPr lang="en-SG"/>
              <a:t>I N D U S T R Y   O V E R V I  E W</a:t>
            </a:r>
          </a:p>
        </p:txBody>
      </p:sp>
      <p:sp>
        <p:nvSpPr>
          <p:cNvPr id="30" name="Content Placeholder 29">
            <a:extLst>
              <a:ext uri="{FF2B5EF4-FFF2-40B4-BE49-F238E27FC236}">
                <a16:creationId xmlns="" xmlns:a16="http://schemas.microsoft.com/office/drawing/2014/main" id="{67AE63C9-5979-DCC0-2549-62291BDAABD3}"/>
              </a:ext>
            </a:extLst>
          </p:cNvPr>
          <p:cNvSpPr>
            <a:spLocks noGrp="1"/>
          </p:cNvSpPr>
          <p:nvPr>
            <p:ph sz="quarter" idx="16" hasCustomPrompt="1"/>
          </p:nvPr>
        </p:nvSpPr>
        <p:spPr>
          <a:xfrm>
            <a:off x="278740" y="761747"/>
            <a:ext cx="11664949" cy="313266"/>
          </a:xfrm>
        </p:spPr>
        <p:txBody>
          <a:bodyPr lIns="0">
            <a:normAutofit/>
          </a:bodyPr>
          <a:lstStyle>
            <a:lvl1pPr marL="0" indent="0">
              <a:buNone/>
              <a:defRPr sz="1600" i="1">
                <a:solidFill>
                  <a:schemeClr val="bg2">
                    <a:lumMod val="25000"/>
                  </a:schemeClr>
                </a:solidFill>
              </a:defRPr>
            </a:lvl1pPr>
          </a:lstStyle>
          <a:p>
            <a:pPr lvl="0"/>
            <a:r>
              <a:rPr lang="en-US" sz="1600"/>
              <a:t>Subtitles</a:t>
            </a:r>
            <a:endParaRPr lang="en-SG"/>
          </a:p>
        </p:txBody>
      </p:sp>
      <p:sp>
        <p:nvSpPr>
          <p:cNvPr id="11" name="Slide Number Placeholder 3">
            <a:extLst>
              <a:ext uri="{FF2B5EF4-FFF2-40B4-BE49-F238E27FC236}">
                <a16:creationId xmlns="" xmlns:a16="http://schemas.microsoft.com/office/drawing/2014/main" id="{1D30FD05-9BA1-A856-5964-16B52B4E1EF1}"/>
              </a:ext>
            </a:extLst>
          </p:cNvPr>
          <p:cNvSpPr>
            <a:spLocks noGrp="1"/>
          </p:cNvSpPr>
          <p:nvPr>
            <p:ph type="sldNum" sz="quarter" idx="12"/>
          </p:nvPr>
        </p:nvSpPr>
        <p:spPr>
          <a:xfrm>
            <a:off x="9200489" y="6409715"/>
            <a:ext cx="2743200" cy="365125"/>
          </a:xfrm>
        </p:spPr>
        <p:txBody>
          <a:bodyPr/>
          <a:lstStyle>
            <a:lvl1pPr>
              <a:defRPr sz="1200">
                <a:solidFill>
                  <a:schemeClr val="bg2">
                    <a:lumMod val="50000"/>
                  </a:schemeClr>
                </a:solidFill>
              </a:defRPr>
            </a:lvl1pPr>
          </a:lstStyle>
          <a:p>
            <a:fld id="{6190EF26-EDE1-0F43-9FF4-426AD0E3E204}" type="slidenum">
              <a:rPr lang="en-US" smtClean="0"/>
              <a:pPr/>
              <a:t>‹#›</a:t>
            </a:fld>
            <a:endParaRPr lang="en-US"/>
          </a:p>
        </p:txBody>
      </p:sp>
      <p:sp>
        <p:nvSpPr>
          <p:cNvPr id="2" name="Content Placeholder 31">
            <a:extLst>
              <a:ext uri="{FF2B5EF4-FFF2-40B4-BE49-F238E27FC236}">
                <a16:creationId xmlns="" xmlns:a16="http://schemas.microsoft.com/office/drawing/2014/main" id="{16B3B7AA-6EE7-0028-DAF7-DF91BE7E758F}"/>
              </a:ext>
            </a:extLst>
          </p:cNvPr>
          <p:cNvSpPr>
            <a:spLocks noGrp="1"/>
          </p:cNvSpPr>
          <p:nvPr>
            <p:ph sz="quarter" idx="17" hasCustomPrompt="1"/>
          </p:nvPr>
        </p:nvSpPr>
        <p:spPr>
          <a:xfrm>
            <a:off x="263525" y="385822"/>
            <a:ext cx="4724400" cy="411162"/>
          </a:xfrm>
        </p:spPr>
        <p:txBody>
          <a:bodyPr lIns="0">
            <a:noAutofit/>
          </a:bodyPr>
          <a:lstStyle>
            <a:lvl1pPr marL="0" indent="0">
              <a:buNone/>
              <a:defRPr sz="2400" b="1">
                <a:latin typeface="Times New Roman" panose="02020603050405020304" pitchFamily="18" charset="0"/>
                <a:cs typeface="Times New Roman" panose="02020603050405020304" pitchFamily="18" charset="0"/>
              </a:defRPr>
            </a:lvl1pPr>
          </a:lstStyle>
          <a:p>
            <a:pPr lvl="0"/>
            <a:r>
              <a:rPr lang="en-SG"/>
              <a:t>Title</a:t>
            </a:r>
          </a:p>
        </p:txBody>
      </p:sp>
      <p:sp>
        <p:nvSpPr>
          <p:cNvPr id="4" name="Content Placeholder 8">
            <a:extLst>
              <a:ext uri="{FF2B5EF4-FFF2-40B4-BE49-F238E27FC236}">
                <a16:creationId xmlns="" xmlns:a16="http://schemas.microsoft.com/office/drawing/2014/main" id="{79F05C58-ED1B-49E5-4E1E-801514CB8E14}"/>
              </a:ext>
            </a:extLst>
          </p:cNvPr>
          <p:cNvSpPr>
            <a:spLocks noGrp="1"/>
          </p:cNvSpPr>
          <p:nvPr>
            <p:ph sz="quarter" idx="14" hasCustomPrompt="1"/>
          </p:nvPr>
        </p:nvSpPr>
        <p:spPr>
          <a:xfrm>
            <a:off x="1158705" y="6488902"/>
            <a:ext cx="2611497" cy="365125"/>
          </a:xfrm>
        </p:spPr>
        <p:txBody>
          <a:bodyPr lIns="0">
            <a:normAutofit/>
          </a:bodyPr>
          <a:lstStyle>
            <a:lvl1pPr marL="0" indent="0">
              <a:buNone/>
              <a:defRPr sz="1200" i="1">
                <a:solidFill>
                  <a:schemeClr val="bg2">
                    <a:lumMod val="50000"/>
                  </a:schemeClr>
                </a:solidFill>
              </a:defRPr>
            </a:lvl1pPr>
          </a:lstStyle>
          <a:p>
            <a:pPr lvl="0"/>
            <a:r>
              <a:rPr lang="en-US" sz="1200" dirty="0"/>
              <a:t>Sources: </a:t>
            </a:r>
            <a:endParaRPr lang="en-SG" dirty="0"/>
          </a:p>
        </p:txBody>
      </p:sp>
      <p:sp>
        <p:nvSpPr>
          <p:cNvPr id="9" name="object 3">
            <a:extLst>
              <a:ext uri="{FF2B5EF4-FFF2-40B4-BE49-F238E27FC236}">
                <a16:creationId xmlns="" xmlns:a16="http://schemas.microsoft.com/office/drawing/2014/main" id="{6D30B9E0-2DAB-263F-386C-D1E791036E64}"/>
              </a:ext>
            </a:extLst>
          </p:cNvPr>
          <p:cNvSpPr/>
          <p:nvPr userDrawn="1"/>
        </p:nvSpPr>
        <p:spPr>
          <a:xfrm flipV="1">
            <a:off x="271559" y="304801"/>
            <a:ext cx="11664000" cy="45719"/>
          </a:xfrm>
          <a:custGeom>
            <a:avLst/>
            <a:gdLst/>
            <a:ahLst/>
            <a:cxnLst/>
            <a:rect l="l" t="t" r="r" b="b"/>
            <a:pathLst>
              <a:path w="8641080" h="48895">
                <a:moveTo>
                  <a:pt x="8641080" y="0"/>
                </a:moveTo>
                <a:lnTo>
                  <a:pt x="0" y="0"/>
                </a:lnTo>
                <a:lnTo>
                  <a:pt x="0" y="48767"/>
                </a:lnTo>
                <a:lnTo>
                  <a:pt x="8641080" y="48767"/>
                </a:lnTo>
                <a:lnTo>
                  <a:pt x="8641080" y="0"/>
                </a:lnTo>
                <a:close/>
              </a:path>
            </a:pathLst>
          </a:custGeom>
          <a:solidFill>
            <a:srgbClr val="153A75"/>
          </a:solidFill>
        </p:spPr>
        <p:txBody>
          <a:bodyPr wrap="square" lIns="0" tIns="0" rIns="0" bIns="0" rtlCol="0"/>
          <a:lstStyle/>
          <a:p>
            <a:endParaRPr/>
          </a:p>
        </p:txBody>
      </p:sp>
    </p:spTree>
    <p:extLst>
      <p:ext uri="{BB962C8B-B14F-4D97-AF65-F5344CB8AC3E}">
        <p14:creationId xmlns:p14="http://schemas.microsoft.com/office/powerpoint/2010/main" val="3669972381"/>
      </p:ext>
    </p:extLst>
  </p:cSld>
  <p:clrMapOvr>
    <a:masterClrMapping/>
  </p:clrMapOvr>
  <p:extLst>
    <p:ext uri="{DCECCB84-F9BA-43D5-87BE-67443E8EF086}">
      <p15:sldGuideLst xmlns="" xmlns:p15="http://schemas.microsoft.com/office/powerpoint/2012/main">
        <p15:guide id="1" pos="166">
          <p15:clr>
            <a:srgbClr val="FBAE40"/>
          </p15:clr>
        </p15:guide>
        <p15:guide id="2" pos="751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E07BF1CA-A7C9-28C6-D7EB-12F30B52E4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 xmlns:a16="http://schemas.microsoft.com/office/drawing/2014/main" id="{C2A200AC-6314-72B1-3CF6-A7BBE1BB81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 xmlns:a16="http://schemas.microsoft.com/office/drawing/2014/main" id="{46E29767-9CF2-47A0-F4F7-AF4446AF9D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48C66F-04AD-4E4F-93F9-3DCB4FD2AB1E}" type="datetimeFigureOut">
              <a:rPr lang="en-SG" smtClean="0"/>
              <a:t>4/7/2025</a:t>
            </a:fld>
            <a:endParaRPr lang="en-SG"/>
          </a:p>
        </p:txBody>
      </p:sp>
      <p:sp>
        <p:nvSpPr>
          <p:cNvPr id="5" name="Footer Placeholder 4">
            <a:extLst>
              <a:ext uri="{FF2B5EF4-FFF2-40B4-BE49-F238E27FC236}">
                <a16:creationId xmlns="" xmlns:a16="http://schemas.microsoft.com/office/drawing/2014/main" id="{39EEA204-8455-E8A5-270F-45C2B31BABC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 xmlns:a16="http://schemas.microsoft.com/office/drawing/2014/main" id="{1B93887C-4B13-0C7E-677D-2A9D726BE7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BBF4CD-958D-4417-983B-F835829E4C10}" type="slidenum">
              <a:rPr lang="en-SG" smtClean="0"/>
              <a:t>‹#›</a:t>
            </a:fld>
            <a:endParaRPr lang="en-SG"/>
          </a:p>
        </p:txBody>
      </p:sp>
      <p:sp>
        <p:nvSpPr>
          <p:cNvPr id="7" name="Rectangle 6">
            <a:extLst>
              <a:ext uri="{FF2B5EF4-FFF2-40B4-BE49-F238E27FC236}">
                <a16:creationId xmlns="" xmlns:a16="http://schemas.microsoft.com/office/drawing/2014/main" id="{147600B9-17A8-B030-368A-31182A1DC7EF}"/>
              </a:ext>
            </a:extLst>
          </p:cNvPr>
          <p:cNvSpPr/>
          <p:nvPr userDrawn="1"/>
        </p:nvSpPr>
        <p:spPr>
          <a:xfrm>
            <a:off x="-2405270" y="0"/>
            <a:ext cx="2226366" cy="55659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 xmlns:a16="http://schemas.microsoft.com/office/drawing/2014/main" id="{71558A3A-CD32-1F36-B05D-233C89D41892}"/>
              </a:ext>
            </a:extLst>
          </p:cNvPr>
          <p:cNvSpPr/>
          <p:nvPr userDrawn="1"/>
        </p:nvSpPr>
        <p:spPr>
          <a:xfrm>
            <a:off x="-2405270" y="749610"/>
            <a:ext cx="2226366" cy="556591"/>
          </a:xfrm>
          <a:prstGeom prst="rect">
            <a:avLst/>
          </a:prstGeom>
          <a:solidFill>
            <a:srgbClr val="918F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 xmlns:a16="http://schemas.microsoft.com/office/drawing/2014/main" id="{CBB2BB0D-4F48-FC11-6E84-D854C92492BF}"/>
              </a:ext>
            </a:extLst>
          </p:cNvPr>
          <p:cNvSpPr/>
          <p:nvPr userDrawn="1"/>
        </p:nvSpPr>
        <p:spPr>
          <a:xfrm>
            <a:off x="-2405270" y="1499220"/>
            <a:ext cx="2226366" cy="55659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64FB0B26-3BF4-BE65-2B37-FEE3FAFBF525}"/>
              </a:ext>
            </a:extLst>
          </p:cNvPr>
          <p:cNvSpPr/>
          <p:nvPr userDrawn="1"/>
        </p:nvSpPr>
        <p:spPr>
          <a:xfrm>
            <a:off x="-2405270" y="2248830"/>
            <a:ext cx="2226366" cy="556591"/>
          </a:xfrm>
          <a:prstGeom prst="rect">
            <a:avLst/>
          </a:prstGeom>
          <a:solidFill>
            <a:srgbClr val="153A7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 xmlns:a16="http://schemas.microsoft.com/office/drawing/2014/main" id="{C0FAAD96-A9B8-D901-0BAE-538A416438DD}"/>
              </a:ext>
            </a:extLst>
          </p:cNvPr>
          <p:cNvSpPr/>
          <p:nvPr userDrawn="1"/>
        </p:nvSpPr>
        <p:spPr>
          <a:xfrm>
            <a:off x="-2405270" y="2998440"/>
            <a:ext cx="2226366" cy="556591"/>
          </a:xfrm>
          <a:prstGeom prst="rect">
            <a:avLst/>
          </a:prstGeom>
          <a:solidFill>
            <a:srgbClr val="7DA5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 xmlns:a16="http://schemas.microsoft.com/office/drawing/2014/main" id="{BCC17DAC-3020-F675-2FBA-33150C7D127C}"/>
              </a:ext>
            </a:extLst>
          </p:cNvPr>
          <p:cNvSpPr/>
          <p:nvPr userDrawn="1"/>
        </p:nvSpPr>
        <p:spPr>
          <a:xfrm>
            <a:off x="-2405270" y="3722998"/>
            <a:ext cx="2226366" cy="556591"/>
          </a:xfrm>
          <a:prstGeom prst="rect">
            <a:avLst/>
          </a:prstGeom>
          <a:solidFill>
            <a:srgbClr val="BBD0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AEEC3CC8-BA5A-6DAE-E3BB-CB21ED9A97FB}"/>
              </a:ext>
            </a:extLst>
          </p:cNvPr>
          <p:cNvSpPr/>
          <p:nvPr userDrawn="1"/>
        </p:nvSpPr>
        <p:spPr>
          <a:xfrm>
            <a:off x="-2405270" y="4447556"/>
            <a:ext cx="2226366" cy="556591"/>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6496187"/>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descr="3+ Thousand Bitcoin Wallpaper Chart Royalty-Free Images, Stock Photos &amp;  Pictures | Shutterstock">
            <a:extLst>
              <a:ext uri="{FF2B5EF4-FFF2-40B4-BE49-F238E27FC236}">
                <a16:creationId xmlns="" xmlns:a16="http://schemas.microsoft.com/office/drawing/2014/main" id="{EE22B1B0-5DF9-C3C0-4B7F-D1926F2B2E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 y="10"/>
            <a:ext cx="12191980" cy="6857990"/>
          </a:xfrm>
          <a:prstGeom prst="rect">
            <a:avLst/>
          </a:prstGeom>
          <a:solidFill>
            <a:srgbClr val="FFFFFF"/>
          </a:solidFill>
        </p:spPr>
      </p:pic>
      <p:sp>
        <p:nvSpPr>
          <p:cNvPr id="2" name="Rectangle 1"/>
          <p:cNvSpPr/>
          <p:nvPr/>
        </p:nvSpPr>
        <p:spPr>
          <a:xfrm>
            <a:off x="-85705" y="0"/>
            <a:ext cx="12191980" cy="6858000"/>
          </a:xfrm>
          <a:prstGeom prst="rect">
            <a:avLst/>
          </a:prstGeom>
          <a:solidFill>
            <a:schemeClr val="dk1">
              <a:alpha val="69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500" b="1" dirty="0" smtClean="0"/>
              <a:t>QF635: FUNDING RATE ARBITRAGE</a:t>
            </a:r>
          </a:p>
          <a:p>
            <a:pPr algn="ctr"/>
            <a:endParaRPr lang="en-US" sz="2500" b="1" dirty="0"/>
          </a:p>
          <a:p>
            <a:pPr algn="ctr"/>
            <a:endParaRPr lang="en-SG" sz="1400" b="1" dirty="0"/>
          </a:p>
        </p:txBody>
      </p:sp>
    </p:spTree>
    <p:extLst>
      <p:ext uri="{BB962C8B-B14F-4D97-AF65-F5344CB8AC3E}">
        <p14:creationId xmlns:p14="http://schemas.microsoft.com/office/powerpoint/2010/main" val="1008411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C84BFBA0-B7DA-2529-DEA2-4C0FC1D973F7}"/>
              </a:ext>
            </a:extLst>
          </p:cNvPr>
          <p:cNvSpPr>
            <a:spLocks noGrp="1"/>
          </p:cNvSpPr>
          <p:nvPr>
            <p:ph sz="quarter" idx="13"/>
          </p:nvPr>
        </p:nvSpPr>
        <p:spPr/>
        <p:txBody>
          <a:bodyPr/>
          <a:lstStyle/>
          <a:p>
            <a:r>
              <a:rPr lang="en-SG" dirty="0"/>
              <a:t>O V E R V I E W</a:t>
            </a:r>
          </a:p>
        </p:txBody>
      </p:sp>
      <p:sp>
        <p:nvSpPr>
          <p:cNvPr id="3" name="Content Placeholder 2">
            <a:extLst>
              <a:ext uri="{FF2B5EF4-FFF2-40B4-BE49-F238E27FC236}">
                <a16:creationId xmlns="" xmlns:a16="http://schemas.microsoft.com/office/drawing/2014/main" id="{336B87E4-B895-D94F-9489-AF1BDD06354D}"/>
              </a:ext>
            </a:extLst>
          </p:cNvPr>
          <p:cNvSpPr>
            <a:spLocks noGrp="1"/>
          </p:cNvSpPr>
          <p:nvPr>
            <p:ph sz="quarter" idx="16"/>
          </p:nvPr>
        </p:nvSpPr>
        <p:spPr/>
        <p:txBody>
          <a:bodyPr/>
          <a:lstStyle/>
          <a:p>
            <a:r>
              <a:rPr lang="en-SG" dirty="0"/>
              <a:t>Funding Rate Arbitrage is common in cryptocurrency due to the presence of Perpetual Futures</a:t>
            </a:r>
          </a:p>
        </p:txBody>
      </p:sp>
      <p:sp>
        <p:nvSpPr>
          <p:cNvPr id="8" name="Content Placeholder 7">
            <a:extLst>
              <a:ext uri="{FF2B5EF4-FFF2-40B4-BE49-F238E27FC236}">
                <a16:creationId xmlns="" xmlns:a16="http://schemas.microsoft.com/office/drawing/2014/main" id="{06B46C68-90F2-75EF-D01F-D414C9095340}"/>
              </a:ext>
            </a:extLst>
          </p:cNvPr>
          <p:cNvSpPr>
            <a:spLocks noGrp="1"/>
          </p:cNvSpPr>
          <p:nvPr>
            <p:ph sz="quarter" idx="17"/>
          </p:nvPr>
        </p:nvSpPr>
        <p:spPr/>
        <p:txBody>
          <a:bodyPr/>
          <a:lstStyle/>
          <a:p>
            <a:r>
              <a:rPr lang="en-SG" dirty="0"/>
              <a:t>Introduction</a:t>
            </a:r>
          </a:p>
        </p:txBody>
      </p:sp>
      <p:sp>
        <p:nvSpPr>
          <p:cNvPr id="4" name="Content Placeholder 3">
            <a:extLst>
              <a:ext uri="{FF2B5EF4-FFF2-40B4-BE49-F238E27FC236}">
                <a16:creationId xmlns="" xmlns:a16="http://schemas.microsoft.com/office/drawing/2014/main" id="{A1521CC9-D61B-5D2C-E4A3-49276237EC3B}"/>
              </a:ext>
            </a:extLst>
          </p:cNvPr>
          <p:cNvSpPr>
            <a:spLocks noGrp="1"/>
          </p:cNvSpPr>
          <p:nvPr>
            <p:ph sz="quarter" idx="18"/>
          </p:nvPr>
        </p:nvSpPr>
        <p:spPr/>
        <p:txBody>
          <a:bodyPr/>
          <a:lstStyle/>
          <a:p>
            <a:r>
              <a:rPr lang="en-SG" dirty="0"/>
              <a:t>Funding Rate Arbitrage</a:t>
            </a:r>
          </a:p>
        </p:txBody>
      </p:sp>
      <p:sp>
        <p:nvSpPr>
          <p:cNvPr id="5" name="Content Placeholder 4">
            <a:extLst>
              <a:ext uri="{FF2B5EF4-FFF2-40B4-BE49-F238E27FC236}">
                <a16:creationId xmlns="" xmlns:a16="http://schemas.microsoft.com/office/drawing/2014/main" id="{76A3DB8F-C205-7E49-5BBC-53DBD04EE0C8}"/>
              </a:ext>
            </a:extLst>
          </p:cNvPr>
          <p:cNvSpPr>
            <a:spLocks noGrp="1"/>
          </p:cNvSpPr>
          <p:nvPr>
            <p:ph sz="quarter" idx="19"/>
          </p:nvPr>
        </p:nvSpPr>
        <p:spPr/>
        <p:txBody>
          <a:bodyPr/>
          <a:lstStyle/>
          <a:p>
            <a:r>
              <a:rPr lang="en-SG" dirty="0"/>
              <a:t>Mechanics</a:t>
            </a:r>
          </a:p>
        </p:txBody>
      </p:sp>
      <p:sp>
        <p:nvSpPr>
          <p:cNvPr id="295" name="Content Placeholder 294">
            <a:extLst>
              <a:ext uri="{FF2B5EF4-FFF2-40B4-BE49-F238E27FC236}">
                <a16:creationId xmlns="" xmlns:a16="http://schemas.microsoft.com/office/drawing/2014/main" id="{6A9B40FC-7A97-8DAC-BC8A-70C39FF4E459}"/>
              </a:ext>
            </a:extLst>
          </p:cNvPr>
          <p:cNvSpPr>
            <a:spLocks noGrp="1"/>
          </p:cNvSpPr>
          <p:nvPr>
            <p:ph sz="quarter" idx="14"/>
          </p:nvPr>
        </p:nvSpPr>
        <p:spPr/>
        <p:txBody>
          <a:bodyPr/>
          <a:lstStyle/>
          <a:p>
            <a:r>
              <a:rPr lang="en-SG" dirty="0"/>
              <a:t>Source:</a:t>
            </a:r>
          </a:p>
        </p:txBody>
      </p:sp>
      <p:pic>
        <p:nvPicPr>
          <p:cNvPr id="1026" name="Picture 2" descr="Contango - Wikipedia">
            <a:extLst>
              <a:ext uri="{FF2B5EF4-FFF2-40B4-BE49-F238E27FC236}">
                <a16:creationId xmlns="" xmlns:a16="http://schemas.microsoft.com/office/drawing/2014/main" id="{33EA0BB2-947C-EA66-DBC9-454D12F5648B}"/>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 t="72" r="-763" b="680"/>
          <a:stretch>
            <a:fillRect/>
          </a:stretch>
        </p:blipFill>
        <p:spPr bwMode="auto">
          <a:xfrm>
            <a:off x="6573337" y="1387155"/>
            <a:ext cx="4956511" cy="361692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 xmlns:a16="http://schemas.microsoft.com/office/drawing/2014/main" id="{96FD2BA0-CDA8-4FF3-9ACE-F590A5EC7186}"/>
              </a:ext>
            </a:extLst>
          </p:cNvPr>
          <p:cNvSpPr txBox="1"/>
          <p:nvPr/>
        </p:nvSpPr>
        <p:spPr>
          <a:xfrm>
            <a:off x="6341660" y="5024701"/>
            <a:ext cx="5594686" cy="1143711"/>
          </a:xfrm>
          <a:prstGeom prst="rect">
            <a:avLst/>
          </a:prstGeom>
          <a:noFill/>
        </p:spPr>
        <p:txBody>
          <a:bodyPr wrap="square">
            <a:spAutoFit/>
          </a:bodyPr>
          <a:lstStyle/>
          <a:p>
            <a:pPr marL="171450" lvl="0" indent="-171450">
              <a:lnSpc>
                <a:spcPct val="115000"/>
              </a:lnSpc>
              <a:buFont typeface="Arial" panose="020B0604020202020204" pitchFamily="34" charset="0"/>
              <a:buChar char="•"/>
            </a:pPr>
            <a:r>
              <a:rPr lang="en-SG" sz="1200" b="1"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Price realignment. </a:t>
            </a:r>
            <a:r>
              <a:rPr lang="en-SG"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the expectation that the price will get back in line with the</a:t>
            </a:r>
            <a:r>
              <a:rPr lang="en-SG" sz="1200" kern="100" dirty="0">
                <a:latin typeface="Aptos" panose="020B0004020202020204" pitchFamily="34" charset="0"/>
                <a:ea typeface="Aptos" panose="020B0004020202020204" pitchFamily="34" charset="0"/>
                <a:cs typeface="Times New Roman" panose="02020603050405020304" pitchFamily="18" charset="0"/>
              </a:rPr>
              <a:t> </a:t>
            </a:r>
            <a:r>
              <a:rPr lang="en-SG"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existence of the funding rate</a:t>
            </a:r>
          </a:p>
          <a:p>
            <a:pPr marL="628650" lvl="1" indent="-171450">
              <a:lnSpc>
                <a:spcPct val="115000"/>
              </a:lnSpc>
              <a:buFont typeface="Courier New" panose="02070309020205020404" pitchFamily="49" charset="0"/>
              <a:buChar char="o"/>
            </a:pPr>
            <a:r>
              <a:rPr lang="en-SG" sz="1200" b="1"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|x-y|-E[spread</a:t>
            </a:r>
            <a:r>
              <a:rPr lang="en-SG"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 to close our position]</a:t>
            </a:r>
            <a:endParaRPr lang="en-SG" sz="1200" kern="100" dirty="0">
              <a:effectLst/>
              <a:latin typeface="Aptos" panose="020B0004020202020204" pitchFamily="34" charset="0"/>
              <a:ea typeface="Aptos" panose="020B0004020202020204" pitchFamily="34" charset="0"/>
              <a:cs typeface="Times New Roman" panose="02020603050405020304" pitchFamily="18" charset="0"/>
            </a:endParaRPr>
          </a:p>
          <a:p>
            <a:pPr marL="171450" lvl="0" indent="-171450">
              <a:lnSpc>
                <a:spcPct val="115000"/>
              </a:lnSpc>
              <a:buFont typeface="Arial" panose="020B0604020202020204" pitchFamily="34" charset="0"/>
              <a:buChar char="•"/>
            </a:pPr>
            <a:r>
              <a:rPr lang="en-SG" sz="1200" b="1"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Funding payments. </a:t>
            </a:r>
            <a:r>
              <a:rPr lang="en-SG"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the funding fees if we hold the position up to funding time</a:t>
            </a:r>
          </a:p>
          <a:p>
            <a:pPr marL="628650" lvl="1" indent="-171450">
              <a:lnSpc>
                <a:spcPct val="115000"/>
              </a:lnSpc>
              <a:buFont typeface="Courier New" panose="02070309020205020404" pitchFamily="49" charset="0"/>
              <a:buChar char="o"/>
            </a:pPr>
            <a:r>
              <a:rPr lang="en-SG" sz="1200" b="1"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Expected to earn: Funding rate * x</a:t>
            </a:r>
            <a:endParaRPr lang="en-SG" sz="12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7" name="TextBox 6">
            <a:extLst>
              <a:ext uri="{FF2B5EF4-FFF2-40B4-BE49-F238E27FC236}">
                <a16:creationId xmlns="" xmlns:a16="http://schemas.microsoft.com/office/drawing/2014/main" id="{72020ED1-1B49-CB42-BF1B-94C1ECF0F93F}"/>
              </a:ext>
            </a:extLst>
          </p:cNvPr>
          <p:cNvSpPr txBox="1"/>
          <p:nvPr/>
        </p:nvSpPr>
        <p:spPr>
          <a:xfrm>
            <a:off x="263525" y="1435826"/>
            <a:ext cx="5580000" cy="931345"/>
          </a:xfrm>
          <a:prstGeom prst="rect">
            <a:avLst/>
          </a:prstGeom>
          <a:noFill/>
        </p:spPr>
        <p:txBody>
          <a:bodyPr wrap="square">
            <a:spAutoFit/>
          </a:bodyPr>
          <a:lstStyle/>
          <a:p>
            <a:pPr marL="171450" indent="-171450">
              <a:lnSpc>
                <a:spcPct val="115000"/>
              </a:lnSpc>
              <a:buFont typeface="Arial" panose="020B0604020202020204" pitchFamily="34" charset="0"/>
              <a:buChar char="•"/>
            </a:pP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The simplest approach is to exploit the price discrepancy between Futures and Spot is to trade both of them together. </a:t>
            </a:r>
            <a:r>
              <a:rPr lang="en-US" sz="1200" b="1"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Positive funding rate means longs pay shorts while negative funding rate means shorts pay longs.</a:t>
            </a:r>
          </a:p>
          <a:p>
            <a:pPr marL="171450" indent="-171450">
              <a:lnSpc>
                <a:spcPct val="115000"/>
              </a:lnSpc>
              <a:buFont typeface="Arial" panose="020B0604020202020204" pitchFamily="34" charset="0"/>
              <a:buChar char="•"/>
            </a:pPr>
            <a:endParaRPr lang="en-US" sz="1200" b="1" kern="100" dirty="0">
              <a:solidFill>
                <a:srgbClr val="000000"/>
              </a:solidFill>
              <a:latin typeface="Aptos" panose="020B0004020202020204" pitchFamily="34" charset="0"/>
              <a:ea typeface="Aptos" panose="020B0004020202020204" pitchFamily="34" charset="0"/>
              <a:cs typeface="Times New Roman" panose="02020603050405020304" pitchFamily="18" charset="0"/>
            </a:endParaRPr>
          </a:p>
        </p:txBody>
      </p:sp>
      <p:sp>
        <p:nvSpPr>
          <p:cNvPr id="11" name="TextBox 10">
            <a:extLst>
              <a:ext uri="{FF2B5EF4-FFF2-40B4-BE49-F238E27FC236}">
                <a16:creationId xmlns="" xmlns:a16="http://schemas.microsoft.com/office/drawing/2014/main" id="{4465F3B4-B29D-FDB7-8634-4E437CB610C8}"/>
              </a:ext>
            </a:extLst>
          </p:cNvPr>
          <p:cNvSpPr txBox="1"/>
          <p:nvPr/>
        </p:nvSpPr>
        <p:spPr>
          <a:xfrm>
            <a:off x="278740" y="5211006"/>
            <a:ext cx="5580000" cy="931345"/>
          </a:xfrm>
          <a:prstGeom prst="rect">
            <a:avLst/>
          </a:prstGeom>
          <a:noFill/>
        </p:spPr>
        <p:txBody>
          <a:bodyPr wrap="square">
            <a:spAutoFit/>
          </a:bodyPr>
          <a:lstStyle/>
          <a:p>
            <a:pPr marL="228600" indent="-228600">
              <a:lnSpc>
                <a:spcPct val="115000"/>
              </a:lnSpc>
              <a:buFont typeface="+mj-lt"/>
              <a:buAutoNum type="arabicPeriod"/>
            </a:pPr>
            <a:r>
              <a:rPr lang="en-US" sz="1200" kern="100" dirty="0">
                <a:solidFill>
                  <a:srgbClr val="000000"/>
                </a:solidFill>
                <a:latin typeface="Aptos" panose="020B0004020202020204" pitchFamily="34" charset="0"/>
                <a:ea typeface="Aptos" panose="020B0004020202020204" pitchFamily="34" charset="0"/>
                <a:cs typeface="Times New Roman" panose="02020603050405020304" pitchFamily="18" charset="0"/>
              </a:rPr>
              <a:t>Positive Arbitrage: When Futures are trading at a premium (Futures &gt; Spot Price), and the funding rate is positive:</a:t>
            </a:r>
            <a:endParaRPr lang="en-SG" sz="1200" kern="100" dirty="0">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buFont typeface="Courier New" panose="02070309020205020404" pitchFamily="49" charset="0"/>
              <a:buChar char="o"/>
            </a:pPr>
            <a:r>
              <a:rPr lang="en-US" sz="1200" kern="100" dirty="0">
                <a:solidFill>
                  <a:srgbClr val="000000"/>
                </a:solidFill>
                <a:latin typeface="Aptos" panose="020B0004020202020204" pitchFamily="34" charset="0"/>
                <a:ea typeface="Aptos" panose="020B0004020202020204" pitchFamily="34" charset="0"/>
                <a:cs typeface="Times New Roman" panose="02020603050405020304" pitchFamily="18" charset="0"/>
              </a:rPr>
              <a:t>Sell Futures and buy Spot in 1:1 ratio (delta neutral)</a:t>
            </a:r>
            <a:endParaRPr lang="en-SG" sz="1200" kern="100" dirty="0">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buFont typeface="Courier New" panose="02070309020205020404" pitchFamily="49" charset="0"/>
              <a:buChar char="o"/>
            </a:pPr>
            <a:r>
              <a:rPr lang="en-US" sz="1200" kern="100" dirty="0">
                <a:solidFill>
                  <a:srgbClr val="000000"/>
                </a:solidFill>
                <a:latin typeface="Aptos" panose="020B0004020202020204" pitchFamily="34" charset="0"/>
                <a:ea typeface="Aptos" panose="020B0004020202020204" pitchFamily="34" charset="0"/>
                <a:cs typeface="Times New Roman" panose="02020603050405020304" pitchFamily="18" charset="0"/>
              </a:rPr>
              <a:t>Hold until the funding payment is collected or the spread compresses</a:t>
            </a:r>
            <a:endParaRPr lang="en-SG" sz="1200" kern="100" dirty="0">
              <a:latin typeface="Aptos" panose="020B0004020202020204" pitchFamily="34" charset="0"/>
              <a:ea typeface="Aptos" panose="020B0004020202020204" pitchFamily="34" charset="0"/>
              <a:cs typeface="Times New Roman" panose="02020603050405020304" pitchFamily="18" charset="0"/>
            </a:endParaRPr>
          </a:p>
        </p:txBody>
      </p:sp>
      <p:sp>
        <p:nvSpPr>
          <p:cNvPr id="13" name="Rectangle 12">
            <a:extLst>
              <a:ext uri="{FF2B5EF4-FFF2-40B4-BE49-F238E27FC236}">
                <a16:creationId xmlns="" xmlns:a16="http://schemas.microsoft.com/office/drawing/2014/main" id="{F4C27BCD-0285-35EC-8BD6-0E2EDB138289}"/>
              </a:ext>
            </a:extLst>
          </p:cNvPr>
          <p:cNvSpPr/>
          <p:nvPr/>
        </p:nvSpPr>
        <p:spPr>
          <a:xfrm>
            <a:off x="509801" y="2290142"/>
            <a:ext cx="2511149" cy="483476"/>
          </a:xfrm>
          <a:prstGeom prst="rect">
            <a:avLst/>
          </a:prstGeom>
          <a:solidFill>
            <a:srgbClr val="8FAADC"/>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Funding Rate </a:t>
            </a:r>
          </a:p>
        </p:txBody>
      </p:sp>
      <p:sp>
        <p:nvSpPr>
          <p:cNvPr id="15" name="Rectangle 14">
            <a:extLst>
              <a:ext uri="{FF2B5EF4-FFF2-40B4-BE49-F238E27FC236}">
                <a16:creationId xmlns="" xmlns:a16="http://schemas.microsoft.com/office/drawing/2014/main" id="{61CB1A30-BC01-7A93-FC36-C32FC0D0860B}"/>
              </a:ext>
            </a:extLst>
          </p:cNvPr>
          <p:cNvSpPr/>
          <p:nvPr/>
        </p:nvSpPr>
        <p:spPr>
          <a:xfrm>
            <a:off x="486100" y="3279710"/>
            <a:ext cx="2534850" cy="483476"/>
          </a:xfrm>
          <a:prstGeom prst="rect">
            <a:avLst/>
          </a:prstGeom>
          <a:solidFill>
            <a:srgbClr val="8FAADC"/>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Premium Index</a:t>
            </a:r>
          </a:p>
        </p:txBody>
      </p:sp>
      <p:sp>
        <p:nvSpPr>
          <p:cNvPr id="16" name="Rectangle 15">
            <a:extLst>
              <a:ext uri="{FF2B5EF4-FFF2-40B4-BE49-F238E27FC236}">
                <a16:creationId xmlns="" xmlns:a16="http://schemas.microsoft.com/office/drawing/2014/main" id="{36D7A1B5-06AC-4815-983B-DDA07EB23738}"/>
              </a:ext>
            </a:extLst>
          </p:cNvPr>
          <p:cNvSpPr/>
          <p:nvPr/>
        </p:nvSpPr>
        <p:spPr>
          <a:xfrm>
            <a:off x="461242" y="4227481"/>
            <a:ext cx="2559708" cy="636975"/>
          </a:xfrm>
          <a:prstGeom prst="rect">
            <a:avLst/>
          </a:prstGeom>
          <a:solidFill>
            <a:srgbClr val="8FAADC"/>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Clamp (interest rate - premium index, 0.05%, -0.05%)</a:t>
            </a:r>
          </a:p>
        </p:txBody>
      </p:sp>
      <p:sp>
        <p:nvSpPr>
          <p:cNvPr id="17" name="Equals 16">
            <a:extLst>
              <a:ext uri="{FF2B5EF4-FFF2-40B4-BE49-F238E27FC236}">
                <a16:creationId xmlns="" xmlns:a16="http://schemas.microsoft.com/office/drawing/2014/main" id="{5BEBDCBE-85C8-B3F8-0315-0E9448F4E053}"/>
              </a:ext>
            </a:extLst>
          </p:cNvPr>
          <p:cNvSpPr/>
          <p:nvPr/>
        </p:nvSpPr>
        <p:spPr>
          <a:xfrm>
            <a:off x="1581120" y="2873263"/>
            <a:ext cx="417403" cy="331022"/>
          </a:xfrm>
          <a:prstGeom prst="mathEqual">
            <a:avLst/>
          </a:prstGeom>
          <a:solidFill>
            <a:schemeClr val="tx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8" name="Plus 17">
            <a:extLst>
              <a:ext uri="{FF2B5EF4-FFF2-40B4-BE49-F238E27FC236}">
                <a16:creationId xmlns="" xmlns:a16="http://schemas.microsoft.com/office/drawing/2014/main" id="{97E2C66D-4CCB-BCB4-0702-1905576C2255}"/>
              </a:ext>
            </a:extLst>
          </p:cNvPr>
          <p:cNvSpPr/>
          <p:nvPr/>
        </p:nvSpPr>
        <p:spPr>
          <a:xfrm>
            <a:off x="1581120" y="3833155"/>
            <a:ext cx="357746" cy="351240"/>
          </a:xfrm>
          <a:prstGeom prst="mathPlus">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 xmlns:a16="http://schemas.microsoft.com/office/drawing/2014/main" id="{C24C2952-0AE4-4E43-1AF4-C3C5D780A7FF}"/>
              </a:ext>
            </a:extLst>
          </p:cNvPr>
          <p:cNvSpPr/>
          <p:nvPr/>
        </p:nvSpPr>
        <p:spPr>
          <a:xfrm>
            <a:off x="3288639" y="3234372"/>
            <a:ext cx="2457669" cy="639139"/>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If the futures price is persistently higher than spot price, the funding rate will likely be positive. </a:t>
            </a:r>
            <a:endParaRPr lang="en-SG" sz="1200" dirty="0">
              <a:solidFill>
                <a:sysClr val="windowText" lastClr="000000"/>
              </a:solidFill>
            </a:endParaRPr>
          </a:p>
        </p:txBody>
      </p:sp>
      <p:sp>
        <p:nvSpPr>
          <p:cNvPr id="20" name="Rectangle 19">
            <a:extLst>
              <a:ext uri="{FF2B5EF4-FFF2-40B4-BE49-F238E27FC236}">
                <a16:creationId xmlns="" xmlns:a16="http://schemas.microsoft.com/office/drawing/2014/main" id="{C83C41A1-1B59-07C3-FC1E-88408B794AE1}"/>
              </a:ext>
            </a:extLst>
          </p:cNvPr>
          <p:cNvSpPr/>
          <p:nvPr/>
        </p:nvSpPr>
        <p:spPr>
          <a:xfrm>
            <a:off x="3288638" y="4258544"/>
            <a:ext cx="2457669" cy="639139"/>
          </a:xfrm>
          <a:prstGeom prst="rect">
            <a:avLst/>
          </a:prstGeom>
          <a:solidFill>
            <a:schemeClr val="bg2"/>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Fluctuates with magnitude of divergence, but capped between 0.05% and -0.05%</a:t>
            </a:r>
            <a:endParaRPr lang="en-SG" sz="1200" dirty="0">
              <a:solidFill>
                <a:sysClr val="windowText" lastClr="000000"/>
              </a:solidFill>
            </a:endParaRPr>
          </a:p>
        </p:txBody>
      </p:sp>
    </p:spTree>
    <p:extLst>
      <p:ext uri="{BB962C8B-B14F-4D97-AF65-F5344CB8AC3E}">
        <p14:creationId xmlns:p14="http://schemas.microsoft.com/office/powerpoint/2010/main" val="4069035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315D5D86-C102-A8BD-B745-8D33B84AED36}"/>
              </a:ext>
            </a:extLst>
          </p:cNvPr>
          <p:cNvSpPr>
            <a:spLocks noGrp="1"/>
          </p:cNvSpPr>
          <p:nvPr>
            <p:ph sz="quarter" idx="13"/>
          </p:nvPr>
        </p:nvSpPr>
        <p:spPr>
          <a:xfrm>
            <a:off x="263525" y="64659"/>
            <a:ext cx="4383088" cy="277812"/>
          </a:xfrm>
        </p:spPr>
        <p:txBody>
          <a:bodyPr/>
          <a:lstStyle/>
          <a:p>
            <a:r>
              <a:rPr lang="en-US" dirty="0"/>
              <a:t>T R A D I N G  S Y S T E M</a:t>
            </a:r>
          </a:p>
        </p:txBody>
      </p:sp>
      <p:sp>
        <p:nvSpPr>
          <p:cNvPr id="4" name="Content Placeholder 3">
            <a:extLst>
              <a:ext uri="{FF2B5EF4-FFF2-40B4-BE49-F238E27FC236}">
                <a16:creationId xmlns="" xmlns:a16="http://schemas.microsoft.com/office/drawing/2014/main" id="{1C36E13E-FE51-7D8C-C3B0-49543BBCF749}"/>
              </a:ext>
            </a:extLst>
          </p:cNvPr>
          <p:cNvSpPr>
            <a:spLocks noGrp="1"/>
          </p:cNvSpPr>
          <p:nvPr>
            <p:ph sz="quarter" idx="17"/>
          </p:nvPr>
        </p:nvSpPr>
        <p:spPr>
          <a:xfrm>
            <a:off x="263525" y="392421"/>
            <a:ext cx="7002815" cy="411162"/>
          </a:xfrm>
        </p:spPr>
        <p:txBody>
          <a:bodyPr/>
          <a:lstStyle/>
          <a:p>
            <a:r>
              <a:rPr lang="en-SG" dirty="0"/>
              <a:t>Overview of Workflow</a:t>
            </a:r>
          </a:p>
        </p:txBody>
      </p:sp>
      <p:sp>
        <p:nvSpPr>
          <p:cNvPr id="14" name="Content Placeholder 13">
            <a:extLst>
              <a:ext uri="{FF2B5EF4-FFF2-40B4-BE49-F238E27FC236}">
                <a16:creationId xmlns="" xmlns:a16="http://schemas.microsoft.com/office/drawing/2014/main" id="{F8283933-89C7-736B-9668-51D0731F761E}"/>
              </a:ext>
            </a:extLst>
          </p:cNvPr>
          <p:cNvSpPr>
            <a:spLocks noGrp="1"/>
          </p:cNvSpPr>
          <p:nvPr>
            <p:ph sz="quarter" idx="14"/>
          </p:nvPr>
        </p:nvSpPr>
        <p:spPr/>
        <p:txBody>
          <a:bodyPr/>
          <a:lstStyle/>
          <a:p>
            <a:r>
              <a:rPr lang="en-SG" dirty="0"/>
              <a:t>Source:</a:t>
            </a:r>
          </a:p>
        </p:txBody>
      </p:sp>
      <p:sp>
        <p:nvSpPr>
          <p:cNvPr id="5" name="Content Placeholder 4">
            <a:extLst>
              <a:ext uri="{FF2B5EF4-FFF2-40B4-BE49-F238E27FC236}">
                <a16:creationId xmlns="" xmlns:a16="http://schemas.microsoft.com/office/drawing/2014/main" id="{0DC08D4E-803F-BC21-7E56-82E4446CD2DD}"/>
              </a:ext>
            </a:extLst>
          </p:cNvPr>
          <p:cNvSpPr>
            <a:spLocks noGrp="1"/>
          </p:cNvSpPr>
          <p:nvPr>
            <p:ph sz="quarter" idx="16"/>
          </p:nvPr>
        </p:nvSpPr>
        <p:spPr/>
        <p:txBody>
          <a:bodyPr/>
          <a:lstStyle/>
          <a:p>
            <a:r>
              <a:rPr lang="en-US" dirty="0"/>
              <a:t>On a high level, we propose for a trading system with 5 main parts (focusing on first four)</a:t>
            </a:r>
          </a:p>
        </p:txBody>
      </p:sp>
      <p:sp>
        <p:nvSpPr>
          <p:cNvPr id="6" name="TextBox 5">
            <a:extLst>
              <a:ext uri="{FF2B5EF4-FFF2-40B4-BE49-F238E27FC236}">
                <a16:creationId xmlns="" xmlns:a16="http://schemas.microsoft.com/office/drawing/2014/main" id="{D98C09B7-0380-B503-16E9-6E6999F831E4}"/>
              </a:ext>
            </a:extLst>
          </p:cNvPr>
          <p:cNvSpPr txBox="1"/>
          <p:nvPr/>
        </p:nvSpPr>
        <p:spPr>
          <a:xfrm>
            <a:off x="304758" y="1444339"/>
            <a:ext cx="3465444" cy="4552015"/>
          </a:xfrm>
          <a:prstGeom prst="rect">
            <a:avLst/>
          </a:prstGeom>
          <a:noFill/>
        </p:spPr>
        <p:txBody>
          <a:bodyPr wrap="square">
            <a:spAutoFit/>
          </a:bodyPr>
          <a:lstStyle/>
          <a:p>
            <a:pPr lvl="0">
              <a:lnSpc>
                <a:spcPct val="115000"/>
              </a:lnSpc>
            </a:pPr>
            <a:r>
              <a:rPr lang="en-US" sz="1400" b="1" kern="100" dirty="0" smtClean="0">
                <a:solidFill>
                  <a:srgbClr val="000000"/>
                </a:solidFill>
                <a:latin typeface="Aptos" panose="020B0004020202020204" pitchFamily="34" charset="0"/>
                <a:ea typeface="Aptos" panose="020B0004020202020204" pitchFamily="34" charset="0"/>
                <a:cs typeface="Times New Roman" panose="02020603050405020304" pitchFamily="18" charset="0"/>
              </a:rPr>
              <a:t>Model Architecture Considerations:</a:t>
            </a:r>
            <a:endParaRPr lang="en-US" sz="1400" b="1" kern="100" dirty="0" smtClean="0">
              <a:solidFill>
                <a:srgbClr val="000000"/>
              </a:solidFill>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buFont typeface="+mj-lt"/>
              <a:buAutoNum type="arabicParenR"/>
            </a:pPr>
            <a:r>
              <a:rPr lang="en-US" sz="1200" kern="100" dirty="0" smtClean="0">
                <a:solidFill>
                  <a:srgbClr val="000000"/>
                </a:solidFill>
                <a:effectLst/>
                <a:latin typeface="Aptos" panose="020B0004020202020204" pitchFamily="34" charset="0"/>
                <a:ea typeface="Aptos" panose="020B0004020202020204" pitchFamily="34" charset="0"/>
                <a:cs typeface="Times New Roman" panose="02020603050405020304" pitchFamily="18" charset="0"/>
              </a:rPr>
              <a:t>Pairs </a:t>
            </a: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and Exchanges</a:t>
            </a:r>
            <a:endParaRPr lang="en-SG"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buFont typeface="+mj-lt"/>
              <a:buAutoNum type="arabicParenR"/>
            </a:pP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Funding rate calculation</a:t>
            </a:r>
            <a:endParaRPr lang="en-SG"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buFont typeface="+mj-lt"/>
              <a:buAutoNum type="arabicParenR"/>
            </a:pP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Execution</a:t>
            </a:r>
            <a:endParaRPr lang="en-SG"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buFont typeface="+mj-lt"/>
              <a:buAutoNum type="alphaLcPeriod"/>
            </a:pP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How to execute our orders? Limit Orders/ market orders</a:t>
            </a:r>
            <a:endParaRPr lang="en-SG"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buFont typeface="+mj-lt"/>
              <a:buAutoNum type="alphaLcPeriod"/>
            </a:pP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How much leverage do we use?</a:t>
            </a:r>
            <a:endParaRPr lang="en-SG"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buFont typeface="+mj-lt"/>
              <a:buAutoNum type="arabicParenR"/>
            </a:pP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Portfolio Management</a:t>
            </a:r>
            <a:endParaRPr lang="en-SG"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buFont typeface="+mj-lt"/>
              <a:buAutoNum type="alphaLcPeriod"/>
            </a:pP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How many positions do we want in our portfolio</a:t>
            </a:r>
            <a:endParaRPr lang="en-SG"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buFont typeface="+mj-lt"/>
              <a:buAutoNum type="alphaLcPeriod"/>
            </a:pP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How do we square risk? </a:t>
            </a:r>
            <a:endParaRPr lang="en-SG"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buFont typeface="+mj-lt"/>
              <a:buAutoNum type="alphaLcPeriod"/>
            </a:pP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How to take profit and stop loss?</a:t>
            </a:r>
            <a:endParaRPr lang="en-SG"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buFont typeface="+mj-lt"/>
              <a:buAutoNum type="alphaLcPeriod"/>
            </a:pP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Efficiency in cost of capital? If we are losing on a position and there is another better opportunity, what do we do?</a:t>
            </a:r>
            <a:endParaRPr lang="en-SG"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buFont typeface="+mj-lt"/>
              <a:buAutoNum type="arabicParenR"/>
            </a:pP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Post trades evaluation:</a:t>
            </a:r>
            <a:endParaRPr lang="en-SG"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buFont typeface="+mj-lt"/>
              <a:buAutoNum type="alphaLcPeriod"/>
            </a:pP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As we get more money, can we choose to enter more pairs?</a:t>
            </a:r>
            <a:endParaRPr lang="en-SG"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buFont typeface="+mj-lt"/>
              <a:buAutoNum type="alphaLcPeriod"/>
            </a:pP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Sharpe of our strategy?</a:t>
            </a:r>
            <a:endParaRPr lang="en-SG" sz="1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lvl="1" indent="-285750">
              <a:lnSpc>
                <a:spcPct val="115000"/>
              </a:lnSpc>
              <a:buFont typeface="+mj-lt"/>
              <a:buAutoNum type="alphaLcPeriod"/>
            </a:pPr>
            <a:r>
              <a:rPr lang="en-US" sz="1200" kern="100" dirty="0" err="1">
                <a:solidFill>
                  <a:srgbClr val="000000"/>
                </a:solidFill>
                <a:effectLst/>
                <a:latin typeface="Aptos" panose="020B0004020202020204" pitchFamily="34" charset="0"/>
                <a:ea typeface="Aptos" panose="020B0004020202020204" pitchFamily="34" charset="0"/>
                <a:cs typeface="Times New Roman" panose="02020603050405020304" pitchFamily="18" charset="0"/>
              </a:rPr>
              <a:t>Optimisation</a:t>
            </a: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 of liquidity</a:t>
            </a:r>
            <a:endParaRPr lang="en-SG" sz="12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7" name="Picture 6" descr="A diagram of a process&#10;&#10;AI-generated content may be incorrect.">
            <a:extLst>
              <a:ext uri="{FF2B5EF4-FFF2-40B4-BE49-F238E27FC236}">
                <a16:creationId xmlns="" xmlns:a16="http://schemas.microsoft.com/office/drawing/2014/main" id="{71BAB872-2A71-9E11-384F-52C6B24EF5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33738" y="4263680"/>
            <a:ext cx="3748837" cy="2079313"/>
          </a:xfrm>
          <a:prstGeom prst="rect">
            <a:avLst/>
          </a:prstGeom>
        </p:spPr>
      </p:pic>
      <p:pic>
        <p:nvPicPr>
          <p:cNvPr id="58" name="Graphic 57">
            <a:extLst>
              <a:ext uri="{FF2B5EF4-FFF2-40B4-BE49-F238E27FC236}">
                <a16:creationId xmlns="" xmlns:a16="http://schemas.microsoft.com/office/drawing/2014/main" id="{AC798D14-1148-69D6-1F3D-3A3A608FDD6F}"/>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4018340" y="1290457"/>
            <a:ext cx="7408776" cy="4551951"/>
          </a:xfrm>
          <a:prstGeom prst="rect">
            <a:avLst/>
          </a:prstGeom>
        </p:spPr>
      </p:pic>
      <p:grpSp>
        <p:nvGrpSpPr>
          <p:cNvPr id="9" name="Group 8"/>
          <p:cNvGrpSpPr/>
          <p:nvPr/>
        </p:nvGrpSpPr>
        <p:grpSpPr>
          <a:xfrm>
            <a:off x="9115425" y="696484"/>
            <a:ext cx="1882403" cy="491669"/>
            <a:chOff x="9115425" y="1085850"/>
            <a:chExt cx="1882403" cy="491669"/>
          </a:xfrm>
        </p:grpSpPr>
        <p:sp>
          <p:nvSpPr>
            <p:cNvPr id="3" name="Rectangle 2"/>
            <p:cNvSpPr/>
            <p:nvPr/>
          </p:nvSpPr>
          <p:spPr>
            <a:xfrm>
              <a:off x="9115425" y="1085850"/>
              <a:ext cx="409575" cy="204607"/>
            </a:xfrm>
            <a:prstGeom prst="rect">
              <a:avLst/>
            </a:prstGeom>
            <a:solidFill>
              <a:srgbClr val="1C01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p:cNvSpPr/>
            <p:nvPr/>
          </p:nvSpPr>
          <p:spPr>
            <a:xfrm>
              <a:off x="9124950" y="1362075"/>
              <a:ext cx="409575" cy="2046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TextBox 7"/>
            <p:cNvSpPr txBox="1"/>
            <p:nvPr/>
          </p:nvSpPr>
          <p:spPr>
            <a:xfrm>
              <a:off x="9582149" y="1085850"/>
              <a:ext cx="1241045" cy="215444"/>
            </a:xfrm>
            <a:prstGeom prst="rect">
              <a:avLst/>
            </a:prstGeom>
            <a:noFill/>
          </p:spPr>
          <p:txBody>
            <a:bodyPr wrap="none" rtlCol="0">
              <a:spAutoFit/>
            </a:bodyPr>
            <a:lstStyle/>
            <a:p>
              <a:r>
                <a:rPr lang="en-US" sz="800" dirty="0" smtClean="0"/>
                <a:t>Have been implemented.</a:t>
              </a:r>
              <a:endParaRPr lang="en-SG" sz="800" dirty="0"/>
            </a:p>
          </p:txBody>
        </p:sp>
        <p:sp>
          <p:nvSpPr>
            <p:cNvPr id="12" name="TextBox 11"/>
            <p:cNvSpPr txBox="1"/>
            <p:nvPr/>
          </p:nvSpPr>
          <p:spPr>
            <a:xfrm>
              <a:off x="9591674" y="1362075"/>
              <a:ext cx="1406154" cy="215444"/>
            </a:xfrm>
            <a:prstGeom prst="rect">
              <a:avLst/>
            </a:prstGeom>
            <a:noFill/>
          </p:spPr>
          <p:txBody>
            <a:bodyPr wrap="none" rtlCol="0">
              <a:spAutoFit/>
            </a:bodyPr>
            <a:lstStyle/>
            <a:p>
              <a:r>
                <a:rPr lang="en-US" sz="800" dirty="0" smtClean="0"/>
                <a:t>Have not been implemented.</a:t>
              </a:r>
              <a:endParaRPr lang="en-SG" sz="800" dirty="0"/>
            </a:p>
          </p:txBody>
        </p:sp>
      </p:grpSp>
    </p:spTree>
    <p:extLst>
      <p:ext uri="{BB962C8B-B14F-4D97-AF65-F5344CB8AC3E}">
        <p14:creationId xmlns:p14="http://schemas.microsoft.com/office/powerpoint/2010/main" val="1218562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CDD6E394-41C4-0D2C-DA2C-913596089B2D}"/>
              </a:ext>
            </a:extLst>
          </p:cNvPr>
          <p:cNvSpPr>
            <a:spLocks noGrp="1"/>
          </p:cNvSpPr>
          <p:nvPr>
            <p:ph sz="quarter" idx="13"/>
          </p:nvPr>
        </p:nvSpPr>
        <p:spPr/>
        <p:txBody>
          <a:bodyPr/>
          <a:lstStyle/>
          <a:p>
            <a:r>
              <a:rPr lang="en-US" dirty="0"/>
              <a:t>T R A D I N G  S Y S T E M</a:t>
            </a:r>
          </a:p>
        </p:txBody>
      </p:sp>
      <p:sp>
        <p:nvSpPr>
          <p:cNvPr id="3" name="Content Placeholder 2">
            <a:extLst>
              <a:ext uri="{FF2B5EF4-FFF2-40B4-BE49-F238E27FC236}">
                <a16:creationId xmlns="" xmlns:a16="http://schemas.microsoft.com/office/drawing/2014/main" id="{4D6A847E-8C26-984B-1033-488AF83430BD}"/>
              </a:ext>
            </a:extLst>
          </p:cNvPr>
          <p:cNvSpPr>
            <a:spLocks noGrp="1"/>
          </p:cNvSpPr>
          <p:nvPr>
            <p:ph sz="quarter" idx="16"/>
          </p:nvPr>
        </p:nvSpPr>
        <p:spPr/>
        <p:txBody>
          <a:bodyPr/>
          <a:lstStyle/>
          <a:p>
            <a:r>
              <a:rPr lang="en-US" dirty="0"/>
              <a:t>Entry requirements can be quite strict initially, decreasing trade opportunities drastically</a:t>
            </a:r>
          </a:p>
        </p:txBody>
      </p:sp>
      <p:sp>
        <p:nvSpPr>
          <p:cNvPr id="4" name="Content Placeholder 3">
            <a:extLst>
              <a:ext uri="{FF2B5EF4-FFF2-40B4-BE49-F238E27FC236}">
                <a16:creationId xmlns="" xmlns:a16="http://schemas.microsoft.com/office/drawing/2014/main" id="{497C6D41-BBAF-2315-0DDE-AED990235C13}"/>
              </a:ext>
            </a:extLst>
          </p:cNvPr>
          <p:cNvSpPr>
            <a:spLocks noGrp="1"/>
          </p:cNvSpPr>
          <p:nvPr>
            <p:ph sz="quarter" idx="17"/>
          </p:nvPr>
        </p:nvSpPr>
        <p:spPr/>
        <p:txBody>
          <a:bodyPr/>
          <a:lstStyle/>
          <a:p>
            <a:r>
              <a:rPr lang="en-US" dirty="0"/>
              <a:t>Enhancement Of Strategy</a:t>
            </a:r>
          </a:p>
        </p:txBody>
      </p:sp>
      <p:sp>
        <p:nvSpPr>
          <p:cNvPr id="5" name="Content Placeholder 4">
            <a:extLst>
              <a:ext uri="{FF2B5EF4-FFF2-40B4-BE49-F238E27FC236}">
                <a16:creationId xmlns="" xmlns:a16="http://schemas.microsoft.com/office/drawing/2014/main" id="{5C05833C-3132-004A-97A7-31ACD7A71AA2}"/>
              </a:ext>
            </a:extLst>
          </p:cNvPr>
          <p:cNvSpPr>
            <a:spLocks noGrp="1"/>
          </p:cNvSpPr>
          <p:nvPr>
            <p:ph sz="quarter" idx="18"/>
          </p:nvPr>
        </p:nvSpPr>
        <p:spPr/>
        <p:txBody>
          <a:bodyPr/>
          <a:lstStyle/>
          <a:p>
            <a:r>
              <a:rPr lang="en-US" kern="100" dirty="0">
                <a:latin typeface="Aptos" panose="020B0004020202020204" pitchFamily="34" charset="0"/>
                <a:ea typeface="Aptos" panose="020B0004020202020204" pitchFamily="34" charset="0"/>
                <a:cs typeface="Times New Roman" panose="02020603050405020304" pitchFamily="18" charset="0"/>
              </a:rPr>
              <a:t>Entry Conditions: Is it Strictly Positive Rate?</a:t>
            </a:r>
            <a:endParaRPr lang="en-SG" kern="100" dirty="0">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6" name="Content Placeholder 5">
            <a:extLst>
              <a:ext uri="{FF2B5EF4-FFF2-40B4-BE49-F238E27FC236}">
                <a16:creationId xmlns="" xmlns:a16="http://schemas.microsoft.com/office/drawing/2014/main" id="{E57B7AA2-3AC1-5DA7-756B-52A7A43E7E50}"/>
              </a:ext>
            </a:extLst>
          </p:cNvPr>
          <p:cNvSpPr>
            <a:spLocks noGrp="1"/>
          </p:cNvSpPr>
          <p:nvPr>
            <p:ph sz="quarter" idx="19"/>
          </p:nvPr>
        </p:nvSpPr>
        <p:spPr/>
        <p:txBody>
          <a:bodyPr/>
          <a:lstStyle/>
          <a:p>
            <a:r>
              <a:rPr lang="en-US" kern="100" dirty="0">
                <a:latin typeface="Aptos" panose="020B0004020202020204" pitchFamily="34" charset="0"/>
                <a:ea typeface="Aptos" panose="020B0004020202020204" pitchFamily="34" charset="0"/>
                <a:cs typeface="Times New Roman" panose="02020603050405020304" pitchFamily="18" charset="0"/>
              </a:rPr>
              <a:t>Solution: Time to Funding Factor</a:t>
            </a:r>
            <a:endParaRPr lang="en-SG" kern="100" dirty="0">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9" name="TextBox 8">
            <a:extLst>
              <a:ext uri="{FF2B5EF4-FFF2-40B4-BE49-F238E27FC236}">
                <a16:creationId xmlns="" xmlns:a16="http://schemas.microsoft.com/office/drawing/2014/main" id="{E60E6D12-8BFF-0D73-D54C-6E05FC64CABA}"/>
              </a:ext>
            </a:extLst>
          </p:cNvPr>
          <p:cNvSpPr txBox="1"/>
          <p:nvPr/>
        </p:nvSpPr>
        <p:spPr>
          <a:xfrm>
            <a:off x="396519" y="5608206"/>
            <a:ext cx="5447006" cy="931345"/>
          </a:xfrm>
          <a:prstGeom prst="rect">
            <a:avLst/>
          </a:prstGeom>
          <a:noFill/>
        </p:spPr>
        <p:txBody>
          <a:bodyPr wrap="square">
            <a:spAutoFit/>
          </a:bodyPr>
          <a:lstStyle/>
          <a:p>
            <a:pPr marL="342900" lvl="0" indent="-342900">
              <a:lnSpc>
                <a:spcPct val="115000"/>
              </a:lnSpc>
              <a:buFont typeface="Aptos" panose="020B0004020202020204" pitchFamily="34" charset="0"/>
              <a:buChar char="-"/>
            </a:pPr>
            <a:r>
              <a:rPr lang="en-SG"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In this scenario, likely futures were trading below spot in the past 8 hours</a:t>
            </a:r>
            <a:endParaRPr lang="en-SG"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buFont typeface="Aptos" panose="020B0004020202020204" pitchFamily="34" charset="0"/>
              <a:buChar char="-"/>
            </a:pPr>
            <a:r>
              <a:rPr lang="en-SG"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However, if futures stay above spot until the next funding period, the funding rate will turn positive</a:t>
            </a:r>
            <a:endParaRPr lang="en-SG" sz="12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pP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 </a:t>
            </a:r>
            <a:endParaRPr lang="en-SG" sz="12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1" name="TextBox 10">
            <a:extLst>
              <a:ext uri="{FF2B5EF4-FFF2-40B4-BE49-F238E27FC236}">
                <a16:creationId xmlns="" xmlns:a16="http://schemas.microsoft.com/office/drawing/2014/main" id="{5CAAC0DF-8562-9F14-FE53-38AD58E1EAFF}"/>
              </a:ext>
            </a:extLst>
          </p:cNvPr>
          <p:cNvSpPr txBox="1"/>
          <p:nvPr/>
        </p:nvSpPr>
        <p:spPr>
          <a:xfrm>
            <a:off x="6215481" y="4705018"/>
            <a:ext cx="5713522" cy="1568443"/>
          </a:xfrm>
          <a:prstGeom prst="rect">
            <a:avLst/>
          </a:prstGeom>
          <a:noFill/>
        </p:spPr>
        <p:txBody>
          <a:bodyPr wrap="square">
            <a:spAutoFit/>
          </a:bodyPr>
          <a:lstStyle/>
          <a:p>
            <a:pPr>
              <a:lnSpc>
                <a:spcPct val="115000"/>
              </a:lnSpc>
              <a:buNone/>
            </a:pP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Additional Factor: If Futures Price &gt; Spot price AND Funding Rate &lt; 0:</a:t>
            </a:r>
            <a:endParaRPr lang="en-SG"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buFont typeface="Aptos" panose="020B0004020202020204" pitchFamily="34" charset="0"/>
              <a:buChar char="-"/>
            </a:pP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Check time to next funding period. </a:t>
            </a:r>
            <a:endParaRPr lang="en-SG"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buFont typeface="Aptos" panose="020B0004020202020204" pitchFamily="34" charset="0"/>
              <a:buChar char="-"/>
            </a:pP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If &gt;6 hours to Funding, enter the arbitrage trade early, in anticipation that the funding rate will turn positive</a:t>
            </a:r>
            <a:endParaRPr lang="en-SG" sz="12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buNone/>
            </a:pP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 </a:t>
            </a:r>
            <a:endParaRPr lang="en-SG" sz="12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pPr>
            <a:r>
              <a:rPr lang="en-US" sz="12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As mentioned, since next funding rate is a function of the spread between Futures and Spot, this could be a good signal to enter the trade early. </a:t>
            </a:r>
            <a:endParaRPr lang="en-SG" sz="12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8" name="Rectangle 7">
            <a:extLst>
              <a:ext uri="{FF2B5EF4-FFF2-40B4-BE49-F238E27FC236}">
                <a16:creationId xmlns="" xmlns:a16="http://schemas.microsoft.com/office/drawing/2014/main" id="{35D43256-CBD2-C14D-AD64-DCC33387B429}"/>
              </a:ext>
            </a:extLst>
          </p:cNvPr>
          <p:cNvSpPr/>
          <p:nvPr/>
        </p:nvSpPr>
        <p:spPr>
          <a:xfrm>
            <a:off x="1073772" y="1459445"/>
            <a:ext cx="1979753" cy="483476"/>
          </a:xfrm>
          <a:prstGeom prst="rect">
            <a:avLst/>
          </a:prstGeom>
          <a:solidFill>
            <a:srgbClr val="8FAADC"/>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Futures</a:t>
            </a:r>
          </a:p>
        </p:txBody>
      </p:sp>
      <p:sp>
        <p:nvSpPr>
          <p:cNvPr id="10" name="Rectangle 9">
            <a:extLst>
              <a:ext uri="{FF2B5EF4-FFF2-40B4-BE49-F238E27FC236}">
                <a16:creationId xmlns="" xmlns:a16="http://schemas.microsoft.com/office/drawing/2014/main" id="{0AACED82-13BF-B5C4-B1E6-A2D2DEB1EC31}"/>
              </a:ext>
            </a:extLst>
          </p:cNvPr>
          <p:cNvSpPr/>
          <p:nvPr/>
        </p:nvSpPr>
        <p:spPr>
          <a:xfrm>
            <a:off x="3702648" y="1459445"/>
            <a:ext cx="1979754" cy="483476"/>
          </a:xfrm>
          <a:prstGeom prst="rect">
            <a:avLst/>
          </a:prstGeom>
          <a:solidFill>
            <a:srgbClr val="8FAADC"/>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Spot</a:t>
            </a:r>
          </a:p>
        </p:txBody>
      </p:sp>
      <p:sp>
        <p:nvSpPr>
          <p:cNvPr id="12" name="TextBox 11">
            <a:extLst>
              <a:ext uri="{FF2B5EF4-FFF2-40B4-BE49-F238E27FC236}">
                <a16:creationId xmlns="" xmlns:a16="http://schemas.microsoft.com/office/drawing/2014/main" id="{24415CE5-EE54-58D3-FBB2-BC45573A2914}"/>
              </a:ext>
            </a:extLst>
          </p:cNvPr>
          <p:cNvSpPr txBox="1"/>
          <p:nvPr/>
        </p:nvSpPr>
        <p:spPr>
          <a:xfrm>
            <a:off x="500786" y="1428667"/>
            <a:ext cx="343586" cy="523220"/>
          </a:xfrm>
          <a:prstGeom prst="rect">
            <a:avLst/>
          </a:prstGeom>
          <a:noFill/>
        </p:spPr>
        <p:txBody>
          <a:bodyPr wrap="square" rtlCol="0">
            <a:spAutoFit/>
          </a:bodyPr>
          <a:lstStyle/>
          <a:p>
            <a:r>
              <a:rPr lang="en-US" sz="2800" b="1" dirty="0"/>
              <a:t>1</a:t>
            </a:r>
          </a:p>
        </p:txBody>
      </p:sp>
      <p:sp>
        <p:nvSpPr>
          <p:cNvPr id="13" name="TextBox 12">
            <a:extLst>
              <a:ext uri="{FF2B5EF4-FFF2-40B4-BE49-F238E27FC236}">
                <a16:creationId xmlns="" xmlns:a16="http://schemas.microsoft.com/office/drawing/2014/main" id="{5F42CE4F-6366-1A4A-4B69-E230C94464F6}"/>
              </a:ext>
            </a:extLst>
          </p:cNvPr>
          <p:cNvSpPr txBox="1"/>
          <p:nvPr/>
        </p:nvSpPr>
        <p:spPr>
          <a:xfrm>
            <a:off x="500786" y="2077022"/>
            <a:ext cx="343586" cy="523220"/>
          </a:xfrm>
          <a:prstGeom prst="rect">
            <a:avLst/>
          </a:prstGeom>
          <a:noFill/>
        </p:spPr>
        <p:txBody>
          <a:bodyPr wrap="square" rtlCol="0">
            <a:spAutoFit/>
          </a:bodyPr>
          <a:lstStyle/>
          <a:p>
            <a:r>
              <a:rPr lang="en-US" sz="2800" b="1" dirty="0"/>
              <a:t>2</a:t>
            </a:r>
          </a:p>
        </p:txBody>
      </p:sp>
      <p:sp>
        <p:nvSpPr>
          <p:cNvPr id="14" name="TextBox 13">
            <a:extLst>
              <a:ext uri="{FF2B5EF4-FFF2-40B4-BE49-F238E27FC236}">
                <a16:creationId xmlns="" xmlns:a16="http://schemas.microsoft.com/office/drawing/2014/main" id="{D97D41D4-8CC4-5205-0B56-63DB2CD359B8}"/>
              </a:ext>
            </a:extLst>
          </p:cNvPr>
          <p:cNvSpPr txBox="1"/>
          <p:nvPr/>
        </p:nvSpPr>
        <p:spPr>
          <a:xfrm>
            <a:off x="3230595" y="1459445"/>
            <a:ext cx="284019" cy="461665"/>
          </a:xfrm>
          <a:prstGeom prst="rect">
            <a:avLst/>
          </a:prstGeom>
          <a:noFill/>
        </p:spPr>
        <p:txBody>
          <a:bodyPr wrap="square" rtlCol="0">
            <a:spAutoFit/>
          </a:bodyPr>
          <a:lstStyle/>
          <a:p>
            <a:r>
              <a:rPr lang="en-US" sz="2400" b="1" dirty="0"/>
              <a:t>&gt;</a:t>
            </a:r>
          </a:p>
        </p:txBody>
      </p:sp>
      <p:sp>
        <p:nvSpPr>
          <p:cNvPr id="15" name="Rectangle 14">
            <a:extLst>
              <a:ext uri="{FF2B5EF4-FFF2-40B4-BE49-F238E27FC236}">
                <a16:creationId xmlns="" xmlns:a16="http://schemas.microsoft.com/office/drawing/2014/main" id="{8A1572F6-5CCC-AB2E-30D1-A272AE7C7F71}"/>
              </a:ext>
            </a:extLst>
          </p:cNvPr>
          <p:cNvSpPr/>
          <p:nvPr/>
        </p:nvSpPr>
        <p:spPr>
          <a:xfrm>
            <a:off x="1073772" y="2114163"/>
            <a:ext cx="1979753" cy="483476"/>
          </a:xfrm>
          <a:prstGeom prst="rect">
            <a:avLst/>
          </a:prstGeom>
          <a:solidFill>
            <a:srgbClr val="8FAADC"/>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Funding Rate </a:t>
            </a:r>
          </a:p>
        </p:txBody>
      </p:sp>
      <p:sp>
        <p:nvSpPr>
          <p:cNvPr id="16" name="Rectangle 15">
            <a:extLst>
              <a:ext uri="{FF2B5EF4-FFF2-40B4-BE49-F238E27FC236}">
                <a16:creationId xmlns="" xmlns:a16="http://schemas.microsoft.com/office/drawing/2014/main" id="{01C9089B-526B-89F0-5CCF-74127E6C0A81}"/>
              </a:ext>
            </a:extLst>
          </p:cNvPr>
          <p:cNvSpPr/>
          <p:nvPr/>
        </p:nvSpPr>
        <p:spPr>
          <a:xfrm>
            <a:off x="3702648" y="2123055"/>
            <a:ext cx="1979754" cy="483476"/>
          </a:xfrm>
          <a:prstGeom prst="rect">
            <a:avLst/>
          </a:prstGeom>
          <a:solidFill>
            <a:srgbClr val="8FAADC"/>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0</a:t>
            </a:r>
          </a:p>
        </p:txBody>
      </p:sp>
      <p:sp>
        <p:nvSpPr>
          <p:cNvPr id="17" name="TextBox 16">
            <a:extLst>
              <a:ext uri="{FF2B5EF4-FFF2-40B4-BE49-F238E27FC236}">
                <a16:creationId xmlns="" xmlns:a16="http://schemas.microsoft.com/office/drawing/2014/main" id="{6E01C13C-9D59-D2BD-6709-01BF4210361F}"/>
              </a:ext>
            </a:extLst>
          </p:cNvPr>
          <p:cNvSpPr txBox="1"/>
          <p:nvPr/>
        </p:nvSpPr>
        <p:spPr>
          <a:xfrm>
            <a:off x="3230595" y="2155846"/>
            <a:ext cx="284019" cy="461665"/>
          </a:xfrm>
          <a:prstGeom prst="rect">
            <a:avLst/>
          </a:prstGeom>
          <a:noFill/>
        </p:spPr>
        <p:txBody>
          <a:bodyPr wrap="square" rtlCol="0">
            <a:spAutoFit/>
          </a:bodyPr>
          <a:lstStyle/>
          <a:p>
            <a:r>
              <a:rPr lang="en-US" sz="2400" b="1" dirty="0"/>
              <a:t>&gt;</a:t>
            </a:r>
          </a:p>
        </p:txBody>
      </p:sp>
      <p:sp>
        <p:nvSpPr>
          <p:cNvPr id="18" name="Rectangle 17">
            <a:extLst>
              <a:ext uri="{FF2B5EF4-FFF2-40B4-BE49-F238E27FC236}">
                <a16:creationId xmlns="" xmlns:a16="http://schemas.microsoft.com/office/drawing/2014/main" id="{BC7E3F25-1C09-05DE-FF79-1D4EA07324EA}"/>
              </a:ext>
            </a:extLst>
          </p:cNvPr>
          <p:cNvSpPr/>
          <p:nvPr/>
        </p:nvSpPr>
        <p:spPr>
          <a:xfrm>
            <a:off x="1092601" y="2782118"/>
            <a:ext cx="1979753" cy="483476"/>
          </a:xfrm>
          <a:prstGeom prst="rect">
            <a:avLst/>
          </a:prstGeom>
          <a:solidFill>
            <a:srgbClr val="8FAADC"/>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Bid Ask</a:t>
            </a:r>
          </a:p>
        </p:txBody>
      </p:sp>
      <p:sp>
        <p:nvSpPr>
          <p:cNvPr id="19" name="Rectangle 18">
            <a:extLst>
              <a:ext uri="{FF2B5EF4-FFF2-40B4-BE49-F238E27FC236}">
                <a16:creationId xmlns="" xmlns:a16="http://schemas.microsoft.com/office/drawing/2014/main" id="{DBE27EE2-1014-7C11-2D0A-95A4FC2D0E9A}"/>
              </a:ext>
            </a:extLst>
          </p:cNvPr>
          <p:cNvSpPr/>
          <p:nvPr/>
        </p:nvSpPr>
        <p:spPr>
          <a:xfrm>
            <a:off x="3702649" y="2782118"/>
            <a:ext cx="1979753" cy="483476"/>
          </a:xfrm>
          <a:prstGeom prst="rect">
            <a:avLst/>
          </a:prstGeom>
          <a:solidFill>
            <a:srgbClr val="8FAADC"/>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0.05%</a:t>
            </a:r>
          </a:p>
        </p:txBody>
      </p:sp>
      <p:sp>
        <p:nvSpPr>
          <p:cNvPr id="22" name="TextBox 21">
            <a:extLst>
              <a:ext uri="{FF2B5EF4-FFF2-40B4-BE49-F238E27FC236}">
                <a16:creationId xmlns="" xmlns:a16="http://schemas.microsoft.com/office/drawing/2014/main" id="{8825339E-9B20-4536-D312-B8A41ECB5704}"/>
              </a:ext>
            </a:extLst>
          </p:cNvPr>
          <p:cNvSpPr txBox="1"/>
          <p:nvPr/>
        </p:nvSpPr>
        <p:spPr>
          <a:xfrm rot="10800000">
            <a:off x="3261229" y="2802902"/>
            <a:ext cx="284019" cy="461665"/>
          </a:xfrm>
          <a:prstGeom prst="rect">
            <a:avLst/>
          </a:prstGeom>
          <a:noFill/>
        </p:spPr>
        <p:txBody>
          <a:bodyPr wrap="square" rtlCol="0">
            <a:spAutoFit/>
          </a:bodyPr>
          <a:lstStyle/>
          <a:p>
            <a:r>
              <a:rPr lang="en-US" sz="2400" b="1" dirty="0"/>
              <a:t>&gt;</a:t>
            </a:r>
          </a:p>
        </p:txBody>
      </p:sp>
      <p:sp>
        <p:nvSpPr>
          <p:cNvPr id="23" name="TextBox 22">
            <a:extLst>
              <a:ext uri="{FF2B5EF4-FFF2-40B4-BE49-F238E27FC236}">
                <a16:creationId xmlns="" xmlns:a16="http://schemas.microsoft.com/office/drawing/2014/main" id="{ACDE0DE3-9A44-4B18-0713-4D6226FB9E24}"/>
              </a:ext>
            </a:extLst>
          </p:cNvPr>
          <p:cNvSpPr txBox="1"/>
          <p:nvPr/>
        </p:nvSpPr>
        <p:spPr>
          <a:xfrm>
            <a:off x="506345" y="2775310"/>
            <a:ext cx="343586" cy="523220"/>
          </a:xfrm>
          <a:prstGeom prst="rect">
            <a:avLst/>
          </a:prstGeom>
          <a:noFill/>
        </p:spPr>
        <p:txBody>
          <a:bodyPr wrap="square" rtlCol="0">
            <a:spAutoFit/>
          </a:bodyPr>
          <a:lstStyle/>
          <a:p>
            <a:r>
              <a:rPr lang="en-US" sz="2800" b="1" dirty="0"/>
              <a:t>3</a:t>
            </a:r>
          </a:p>
        </p:txBody>
      </p:sp>
      <p:sp>
        <p:nvSpPr>
          <p:cNvPr id="25" name="Right Brace 24">
            <a:extLst>
              <a:ext uri="{FF2B5EF4-FFF2-40B4-BE49-F238E27FC236}">
                <a16:creationId xmlns="" xmlns:a16="http://schemas.microsoft.com/office/drawing/2014/main" id="{EA631794-B490-34B6-FA35-F14DC8CE0A09}"/>
              </a:ext>
            </a:extLst>
          </p:cNvPr>
          <p:cNvSpPr/>
          <p:nvPr/>
        </p:nvSpPr>
        <p:spPr>
          <a:xfrm rot="5400000">
            <a:off x="2988529" y="743866"/>
            <a:ext cx="247465" cy="546252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26" name="TextBox 25">
            <a:extLst>
              <a:ext uri="{FF2B5EF4-FFF2-40B4-BE49-F238E27FC236}">
                <a16:creationId xmlns="" xmlns:a16="http://schemas.microsoft.com/office/drawing/2014/main" id="{13BBC9D1-B04A-52C7-12F5-11F4F2CEA2C5}"/>
              </a:ext>
            </a:extLst>
          </p:cNvPr>
          <p:cNvSpPr txBox="1"/>
          <p:nvPr/>
        </p:nvSpPr>
        <p:spPr>
          <a:xfrm>
            <a:off x="1846690" y="3579642"/>
            <a:ext cx="2531142" cy="307777"/>
          </a:xfrm>
          <a:prstGeom prst="rect">
            <a:avLst/>
          </a:prstGeom>
          <a:noFill/>
        </p:spPr>
        <p:txBody>
          <a:bodyPr wrap="none" rtlCol="0">
            <a:spAutoFit/>
          </a:bodyPr>
          <a:lstStyle/>
          <a:p>
            <a:r>
              <a:rPr lang="en-US" sz="1400" b="1" dirty="0"/>
              <a:t>Condition for Positive Arbitrage</a:t>
            </a:r>
          </a:p>
        </p:txBody>
      </p:sp>
      <p:sp>
        <p:nvSpPr>
          <p:cNvPr id="27" name="Content Placeholder 4">
            <a:extLst>
              <a:ext uri="{FF2B5EF4-FFF2-40B4-BE49-F238E27FC236}">
                <a16:creationId xmlns="" xmlns:a16="http://schemas.microsoft.com/office/drawing/2014/main" id="{49F4E301-7774-C2EE-F5FE-399DC183DF3B}"/>
              </a:ext>
            </a:extLst>
          </p:cNvPr>
          <p:cNvSpPr txBox="1">
            <a:spLocks/>
          </p:cNvSpPr>
          <p:nvPr/>
        </p:nvSpPr>
        <p:spPr>
          <a:xfrm>
            <a:off x="263525" y="3994947"/>
            <a:ext cx="5580000" cy="261937"/>
          </a:xfrm>
          <a:prstGeom prst="rect">
            <a:avLst/>
          </a:prstGeom>
          <a:solidFill>
            <a:srgbClr val="FF0000"/>
          </a:solidFill>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400" b="1"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kern="100" dirty="0">
                <a:latin typeface="Aptos" panose="020B0004020202020204" pitchFamily="34" charset="0"/>
                <a:ea typeface="Aptos" panose="020B0004020202020204" pitchFamily="34" charset="0"/>
                <a:cs typeface="Times New Roman" panose="02020603050405020304" pitchFamily="18" charset="0"/>
              </a:rPr>
              <a:t>Alternate Scenario: Missed Entry Opportunities </a:t>
            </a:r>
            <a:endParaRPr lang="en-SG" kern="100" dirty="0">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28" name="Rectangle 27">
            <a:extLst>
              <a:ext uri="{FF2B5EF4-FFF2-40B4-BE49-F238E27FC236}">
                <a16:creationId xmlns="" xmlns:a16="http://schemas.microsoft.com/office/drawing/2014/main" id="{7B7CF13E-C1F7-463B-3C05-0664FC876DD1}"/>
              </a:ext>
            </a:extLst>
          </p:cNvPr>
          <p:cNvSpPr/>
          <p:nvPr/>
        </p:nvSpPr>
        <p:spPr>
          <a:xfrm>
            <a:off x="1073772" y="4357391"/>
            <a:ext cx="1979753" cy="483476"/>
          </a:xfrm>
          <a:prstGeom prst="rect">
            <a:avLst/>
          </a:prstGeom>
          <a:solidFill>
            <a:srgbClr val="8FAADC"/>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Current Futures price</a:t>
            </a:r>
          </a:p>
        </p:txBody>
      </p:sp>
      <p:sp>
        <p:nvSpPr>
          <p:cNvPr id="29" name="Rectangle 28">
            <a:extLst>
              <a:ext uri="{FF2B5EF4-FFF2-40B4-BE49-F238E27FC236}">
                <a16:creationId xmlns="" xmlns:a16="http://schemas.microsoft.com/office/drawing/2014/main" id="{051CB567-B329-88C3-226E-1ACF502B9E09}"/>
              </a:ext>
            </a:extLst>
          </p:cNvPr>
          <p:cNvSpPr/>
          <p:nvPr/>
        </p:nvSpPr>
        <p:spPr>
          <a:xfrm>
            <a:off x="3702648" y="4357391"/>
            <a:ext cx="1979754" cy="483476"/>
          </a:xfrm>
          <a:prstGeom prst="rect">
            <a:avLst/>
          </a:prstGeom>
          <a:solidFill>
            <a:srgbClr val="8FAADC"/>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Spot</a:t>
            </a:r>
          </a:p>
        </p:txBody>
      </p:sp>
      <p:sp>
        <p:nvSpPr>
          <p:cNvPr id="30" name="TextBox 29">
            <a:extLst>
              <a:ext uri="{FF2B5EF4-FFF2-40B4-BE49-F238E27FC236}">
                <a16:creationId xmlns="" xmlns:a16="http://schemas.microsoft.com/office/drawing/2014/main" id="{D435289F-764F-A454-E95F-0301CBCB4F9A}"/>
              </a:ext>
            </a:extLst>
          </p:cNvPr>
          <p:cNvSpPr txBox="1"/>
          <p:nvPr/>
        </p:nvSpPr>
        <p:spPr>
          <a:xfrm>
            <a:off x="500786" y="4326613"/>
            <a:ext cx="343586" cy="523220"/>
          </a:xfrm>
          <a:prstGeom prst="rect">
            <a:avLst/>
          </a:prstGeom>
          <a:noFill/>
        </p:spPr>
        <p:txBody>
          <a:bodyPr wrap="square" rtlCol="0">
            <a:spAutoFit/>
          </a:bodyPr>
          <a:lstStyle/>
          <a:p>
            <a:r>
              <a:rPr lang="en-US" sz="2800" b="1" dirty="0"/>
              <a:t>1</a:t>
            </a:r>
          </a:p>
        </p:txBody>
      </p:sp>
      <p:sp>
        <p:nvSpPr>
          <p:cNvPr id="31" name="TextBox 30">
            <a:extLst>
              <a:ext uri="{FF2B5EF4-FFF2-40B4-BE49-F238E27FC236}">
                <a16:creationId xmlns="" xmlns:a16="http://schemas.microsoft.com/office/drawing/2014/main" id="{FE2EF447-11DE-701F-3940-DAC6C9C22767}"/>
              </a:ext>
            </a:extLst>
          </p:cNvPr>
          <p:cNvSpPr txBox="1"/>
          <p:nvPr/>
        </p:nvSpPr>
        <p:spPr>
          <a:xfrm>
            <a:off x="500786" y="4993968"/>
            <a:ext cx="343586" cy="523220"/>
          </a:xfrm>
          <a:prstGeom prst="rect">
            <a:avLst/>
          </a:prstGeom>
          <a:noFill/>
        </p:spPr>
        <p:txBody>
          <a:bodyPr wrap="square" rtlCol="0">
            <a:spAutoFit/>
          </a:bodyPr>
          <a:lstStyle/>
          <a:p>
            <a:r>
              <a:rPr lang="en-US" sz="2800" b="1" dirty="0"/>
              <a:t>2</a:t>
            </a:r>
          </a:p>
        </p:txBody>
      </p:sp>
      <p:sp>
        <p:nvSpPr>
          <p:cNvPr id="32" name="Rectangle 31">
            <a:extLst>
              <a:ext uri="{FF2B5EF4-FFF2-40B4-BE49-F238E27FC236}">
                <a16:creationId xmlns="" xmlns:a16="http://schemas.microsoft.com/office/drawing/2014/main" id="{33C5177B-4BD3-78BB-AF65-0A506C57A67E}"/>
              </a:ext>
            </a:extLst>
          </p:cNvPr>
          <p:cNvSpPr/>
          <p:nvPr/>
        </p:nvSpPr>
        <p:spPr>
          <a:xfrm>
            <a:off x="1073772" y="4983063"/>
            <a:ext cx="1979753" cy="483476"/>
          </a:xfrm>
          <a:prstGeom prst="rect">
            <a:avLst/>
          </a:prstGeom>
          <a:solidFill>
            <a:srgbClr val="8FAADC"/>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Funding Rate </a:t>
            </a:r>
          </a:p>
        </p:txBody>
      </p:sp>
      <p:sp>
        <p:nvSpPr>
          <p:cNvPr id="33" name="Rectangle 32">
            <a:extLst>
              <a:ext uri="{FF2B5EF4-FFF2-40B4-BE49-F238E27FC236}">
                <a16:creationId xmlns="" xmlns:a16="http://schemas.microsoft.com/office/drawing/2014/main" id="{1922A863-8881-08CB-164B-D7AF876C2E3B}"/>
              </a:ext>
            </a:extLst>
          </p:cNvPr>
          <p:cNvSpPr/>
          <p:nvPr/>
        </p:nvSpPr>
        <p:spPr>
          <a:xfrm>
            <a:off x="3702648" y="4991955"/>
            <a:ext cx="1979754" cy="483476"/>
          </a:xfrm>
          <a:prstGeom prst="rect">
            <a:avLst/>
          </a:prstGeom>
          <a:solidFill>
            <a:srgbClr val="8FAADC"/>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0</a:t>
            </a:r>
          </a:p>
        </p:txBody>
      </p:sp>
      <p:sp>
        <p:nvSpPr>
          <p:cNvPr id="34" name="TextBox 33">
            <a:extLst>
              <a:ext uri="{FF2B5EF4-FFF2-40B4-BE49-F238E27FC236}">
                <a16:creationId xmlns="" xmlns:a16="http://schemas.microsoft.com/office/drawing/2014/main" id="{0237A905-953B-9D21-332C-1AE5A35CC1FD}"/>
              </a:ext>
            </a:extLst>
          </p:cNvPr>
          <p:cNvSpPr txBox="1"/>
          <p:nvPr/>
        </p:nvSpPr>
        <p:spPr>
          <a:xfrm>
            <a:off x="3230595" y="4378235"/>
            <a:ext cx="284019" cy="461665"/>
          </a:xfrm>
          <a:prstGeom prst="rect">
            <a:avLst/>
          </a:prstGeom>
          <a:noFill/>
        </p:spPr>
        <p:txBody>
          <a:bodyPr wrap="square" rtlCol="0">
            <a:spAutoFit/>
          </a:bodyPr>
          <a:lstStyle/>
          <a:p>
            <a:r>
              <a:rPr lang="en-US" sz="2400" b="1" dirty="0"/>
              <a:t>&gt;</a:t>
            </a:r>
          </a:p>
        </p:txBody>
      </p:sp>
      <p:sp>
        <p:nvSpPr>
          <p:cNvPr id="36" name="TextBox 35">
            <a:extLst>
              <a:ext uri="{FF2B5EF4-FFF2-40B4-BE49-F238E27FC236}">
                <a16:creationId xmlns="" xmlns:a16="http://schemas.microsoft.com/office/drawing/2014/main" id="{59E5DC05-8ED6-47C0-15A9-BF14055B8947}"/>
              </a:ext>
            </a:extLst>
          </p:cNvPr>
          <p:cNvSpPr txBox="1"/>
          <p:nvPr/>
        </p:nvSpPr>
        <p:spPr>
          <a:xfrm rot="10800000">
            <a:off x="3261229" y="5027575"/>
            <a:ext cx="284019" cy="461665"/>
          </a:xfrm>
          <a:prstGeom prst="rect">
            <a:avLst/>
          </a:prstGeom>
          <a:noFill/>
        </p:spPr>
        <p:txBody>
          <a:bodyPr wrap="square" rtlCol="0">
            <a:spAutoFit/>
          </a:bodyPr>
          <a:lstStyle/>
          <a:p>
            <a:r>
              <a:rPr lang="en-US" sz="2400" b="1" dirty="0"/>
              <a:t>&gt;</a:t>
            </a:r>
          </a:p>
        </p:txBody>
      </p:sp>
      <p:sp>
        <p:nvSpPr>
          <p:cNvPr id="43" name="Rectangle 42">
            <a:extLst>
              <a:ext uri="{FF2B5EF4-FFF2-40B4-BE49-F238E27FC236}">
                <a16:creationId xmlns="" xmlns:a16="http://schemas.microsoft.com/office/drawing/2014/main" id="{305A2615-18D7-4794-4C53-EAF1F6F7134A}"/>
              </a:ext>
            </a:extLst>
          </p:cNvPr>
          <p:cNvSpPr/>
          <p:nvPr/>
        </p:nvSpPr>
        <p:spPr>
          <a:xfrm>
            <a:off x="7159250" y="1459445"/>
            <a:ext cx="1979753" cy="483476"/>
          </a:xfrm>
          <a:prstGeom prst="rect">
            <a:avLst/>
          </a:prstGeom>
          <a:solidFill>
            <a:srgbClr val="8FAADC"/>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Futures</a:t>
            </a:r>
          </a:p>
        </p:txBody>
      </p:sp>
      <p:sp>
        <p:nvSpPr>
          <p:cNvPr id="44" name="Rectangle 43">
            <a:extLst>
              <a:ext uri="{FF2B5EF4-FFF2-40B4-BE49-F238E27FC236}">
                <a16:creationId xmlns="" xmlns:a16="http://schemas.microsoft.com/office/drawing/2014/main" id="{F1289FC3-8A1E-BA65-8906-0FEFF4F383CC}"/>
              </a:ext>
            </a:extLst>
          </p:cNvPr>
          <p:cNvSpPr/>
          <p:nvPr/>
        </p:nvSpPr>
        <p:spPr>
          <a:xfrm>
            <a:off x="9788126" y="1459445"/>
            <a:ext cx="1979754" cy="483476"/>
          </a:xfrm>
          <a:prstGeom prst="rect">
            <a:avLst/>
          </a:prstGeom>
          <a:solidFill>
            <a:srgbClr val="8FAADC"/>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Spot</a:t>
            </a:r>
          </a:p>
        </p:txBody>
      </p:sp>
      <p:sp>
        <p:nvSpPr>
          <p:cNvPr id="45" name="TextBox 44">
            <a:extLst>
              <a:ext uri="{FF2B5EF4-FFF2-40B4-BE49-F238E27FC236}">
                <a16:creationId xmlns="" xmlns:a16="http://schemas.microsoft.com/office/drawing/2014/main" id="{788BBE49-2509-40A6-AB3C-59CDC71AA8D3}"/>
              </a:ext>
            </a:extLst>
          </p:cNvPr>
          <p:cNvSpPr txBox="1"/>
          <p:nvPr/>
        </p:nvSpPr>
        <p:spPr>
          <a:xfrm>
            <a:off x="6586264" y="1428667"/>
            <a:ext cx="343586" cy="523220"/>
          </a:xfrm>
          <a:prstGeom prst="rect">
            <a:avLst/>
          </a:prstGeom>
          <a:noFill/>
        </p:spPr>
        <p:txBody>
          <a:bodyPr wrap="square" rtlCol="0">
            <a:spAutoFit/>
          </a:bodyPr>
          <a:lstStyle/>
          <a:p>
            <a:r>
              <a:rPr lang="en-US" sz="2800" b="1" dirty="0"/>
              <a:t>1</a:t>
            </a:r>
          </a:p>
        </p:txBody>
      </p:sp>
      <p:sp>
        <p:nvSpPr>
          <p:cNvPr id="46" name="TextBox 45">
            <a:extLst>
              <a:ext uri="{FF2B5EF4-FFF2-40B4-BE49-F238E27FC236}">
                <a16:creationId xmlns="" xmlns:a16="http://schemas.microsoft.com/office/drawing/2014/main" id="{4591A8EB-6E80-63CE-E3C8-23E7580C46E7}"/>
              </a:ext>
            </a:extLst>
          </p:cNvPr>
          <p:cNvSpPr txBox="1"/>
          <p:nvPr/>
        </p:nvSpPr>
        <p:spPr>
          <a:xfrm>
            <a:off x="6586264" y="2080070"/>
            <a:ext cx="343586" cy="523220"/>
          </a:xfrm>
          <a:prstGeom prst="rect">
            <a:avLst/>
          </a:prstGeom>
          <a:noFill/>
        </p:spPr>
        <p:txBody>
          <a:bodyPr wrap="square" rtlCol="0">
            <a:spAutoFit/>
          </a:bodyPr>
          <a:lstStyle/>
          <a:p>
            <a:r>
              <a:rPr lang="en-US" sz="2800" b="1" dirty="0"/>
              <a:t>2</a:t>
            </a:r>
          </a:p>
        </p:txBody>
      </p:sp>
      <p:sp>
        <p:nvSpPr>
          <p:cNvPr id="47" name="TextBox 46">
            <a:extLst>
              <a:ext uri="{FF2B5EF4-FFF2-40B4-BE49-F238E27FC236}">
                <a16:creationId xmlns="" xmlns:a16="http://schemas.microsoft.com/office/drawing/2014/main" id="{3120C3C5-34A9-A826-95AF-C26D31B3DF9D}"/>
              </a:ext>
            </a:extLst>
          </p:cNvPr>
          <p:cNvSpPr txBox="1"/>
          <p:nvPr/>
        </p:nvSpPr>
        <p:spPr>
          <a:xfrm>
            <a:off x="9316073" y="1459445"/>
            <a:ext cx="284019" cy="461665"/>
          </a:xfrm>
          <a:prstGeom prst="rect">
            <a:avLst/>
          </a:prstGeom>
          <a:noFill/>
        </p:spPr>
        <p:txBody>
          <a:bodyPr wrap="square" rtlCol="0">
            <a:spAutoFit/>
          </a:bodyPr>
          <a:lstStyle/>
          <a:p>
            <a:r>
              <a:rPr lang="en-US" sz="2400" b="1" dirty="0"/>
              <a:t>&gt;</a:t>
            </a:r>
          </a:p>
        </p:txBody>
      </p:sp>
      <p:sp>
        <p:nvSpPr>
          <p:cNvPr id="48" name="Rectangle 47">
            <a:extLst>
              <a:ext uri="{FF2B5EF4-FFF2-40B4-BE49-F238E27FC236}">
                <a16:creationId xmlns="" xmlns:a16="http://schemas.microsoft.com/office/drawing/2014/main" id="{1E6127EA-8D3B-4F75-C950-AB85504880EC}"/>
              </a:ext>
            </a:extLst>
          </p:cNvPr>
          <p:cNvSpPr/>
          <p:nvPr/>
        </p:nvSpPr>
        <p:spPr>
          <a:xfrm>
            <a:off x="7159250" y="2114163"/>
            <a:ext cx="1979753" cy="483476"/>
          </a:xfrm>
          <a:prstGeom prst="rect">
            <a:avLst/>
          </a:prstGeom>
          <a:solidFill>
            <a:srgbClr val="8FAADC"/>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Funding Rate </a:t>
            </a:r>
          </a:p>
        </p:txBody>
      </p:sp>
      <p:sp>
        <p:nvSpPr>
          <p:cNvPr id="49" name="Rectangle 48">
            <a:extLst>
              <a:ext uri="{FF2B5EF4-FFF2-40B4-BE49-F238E27FC236}">
                <a16:creationId xmlns="" xmlns:a16="http://schemas.microsoft.com/office/drawing/2014/main" id="{F022659A-021F-0AA6-5911-EFA17F262CCC}"/>
              </a:ext>
            </a:extLst>
          </p:cNvPr>
          <p:cNvSpPr/>
          <p:nvPr/>
        </p:nvSpPr>
        <p:spPr>
          <a:xfrm>
            <a:off x="9788126" y="2123055"/>
            <a:ext cx="1979754" cy="483476"/>
          </a:xfrm>
          <a:prstGeom prst="rect">
            <a:avLst/>
          </a:prstGeom>
          <a:solidFill>
            <a:srgbClr val="8FAADC"/>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0</a:t>
            </a:r>
          </a:p>
        </p:txBody>
      </p:sp>
      <p:sp>
        <p:nvSpPr>
          <p:cNvPr id="50" name="TextBox 49">
            <a:extLst>
              <a:ext uri="{FF2B5EF4-FFF2-40B4-BE49-F238E27FC236}">
                <a16:creationId xmlns="" xmlns:a16="http://schemas.microsoft.com/office/drawing/2014/main" id="{87897FF9-4A24-D224-F288-C84AA5CD6BB0}"/>
              </a:ext>
            </a:extLst>
          </p:cNvPr>
          <p:cNvSpPr txBox="1"/>
          <p:nvPr/>
        </p:nvSpPr>
        <p:spPr>
          <a:xfrm>
            <a:off x="9316073" y="2155846"/>
            <a:ext cx="284019" cy="461665"/>
          </a:xfrm>
          <a:prstGeom prst="rect">
            <a:avLst/>
          </a:prstGeom>
          <a:noFill/>
        </p:spPr>
        <p:txBody>
          <a:bodyPr wrap="square" rtlCol="0">
            <a:spAutoFit/>
          </a:bodyPr>
          <a:lstStyle/>
          <a:p>
            <a:r>
              <a:rPr lang="en-US" sz="2400" b="1" dirty="0"/>
              <a:t>&gt;</a:t>
            </a:r>
          </a:p>
        </p:txBody>
      </p:sp>
      <p:sp>
        <p:nvSpPr>
          <p:cNvPr id="51" name="Rectangle 50">
            <a:extLst>
              <a:ext uri="{FF2B5EF4-FFF2-40B4-BE49-F238E27FC236}">
                <a16:creationId xmlns="" xmlns:a16="http://schemas.microsoft.com/office/drawing/2014/main" id="{09145DC5-0973-CF7C-F48C-88B796994299}"/>
              </a:ext>
            </a:extLst>
          </p:cNvPr>
          <p:cNvSpPr/>
          <p:nvPr/>
        </p:nvSpPr>
        <p:spPr>
          <a:xfrm>
            <a:off x="7178079" y="2782118"/>
            <a:ext cx="1979753" cy="483476"/>
          </a:xfrm>
          <a:prstGeom prst="rect">
            <a:avLst/>
          </a:prstGeom>
          <a:solidFill>
            <a:srgbClr val="8FAADC"/>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Bid Ask</a:t>
            </a:r>
          </a:p>
        </p:txBody>
      </p:sp>
      <p:sp>
        <p:nvSpPr>
          <p:cNvPr id="52" name="Rectangle 51">
            <a:extLst>
              <a:ext uri="{FF2B5EF4-FFF2-40B4-BE49-F238E27FC236}">
                <a16:creationId xmlns="" xmlns:a16="http://schemas.microsoft.com/office/drawing/2014/main" id="{9FCA1221-625B-98EC-5CF7-D3A410E2AEB5}"/>
              </a:ext>
            </a:extLst>
          </p:cNvPr>
          <p:cNvSpPr/>
          <p:nvPr/>
        </p:nvSpPr>
        <p:spPr>
          <a:xfrm>
            <a:off x="9788127" y="2782118"/>
            <a:ext cx="1979753" cy="483476"/>
          </a:xfrm>
          <a:prstGeom prst="rect">
            <a:avLst/>
          </a:prstGeom>
          <a:solidFill>
            <a:srgbClr val="8FAADC"/>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0.05%</a:t>
            </a:r>
          </a:p>
        </p:txBody>
      </p:sp>
      <p:sp>
        <p:nvSpPr>
          <p:cNvPr id="53" name="TextBox 52">
            <a:extLst>
              <a:ext uri="{FF2B5EF4-FFF2-40B4-BE49-F238E27FC236}">
                <a16:creationId xmlns="" xmlns:a16="http://schemas.microsoft.com/office/drawing/2014/main" id="{E849C11A-B279-4925-9471-BD40A8558052}"/>
              </a:ext>
            </a:extLst>
          </p:cNvPr>
          <p:cNvSpPr txBox="1"/>
          <p:nvPr/>
        </p:nvSpPr>
        <p:spPr>
          <a:xfrm rot="10800000">
            <a:off x="9346707" y="2802902"/>
            <a:ext cx="284019" cy="461665"/>
          </a:xfrm>
          <a:prstGeom prst="rect">
            <a:avLst/>
          </a:prstGeom>
          <a:noFill/>
        </p:spPr>
        <p:txBody>
          <a:bodyPr wrap="square" rtlCol="0">
            <a:spAutoFit/>
          </a:bodyPr>
          <a:lstStyle/>
          <a:p>
            <a:r>
              <a:rPr lang="en-US" sz="2400" b="1" dirty="0"/>
              <a:t>&gt;</a:t>
            </a:r>
          </a:p>
        </p:txBody>
      </p:sp>
      <p:sp>
        <p:nvSpPr>
          <p:cNvPr id="54" name="TextBox 53">
            <a:extLst>
              <a:ext uri="{FF2B5EF4-FFF2-40B4-BE49-F238E27FC236}">
                <a16:creationId xmlns="" xmlns:a16="http://schemas.microsoft.com/office/drawing/2014/main" id="{FEB9869F-B5F8-C2CC-0F16-8F62B3EF75C9}"/>
              </a:ext>
            </a:extLst>
          </p:cNvPr>
          <p:cNvSpPr txBox="1"/>
          <p:nvPr/>
        </p:nvSpPr>
        <p:spPr>
          <a:xfrm>
            <a:off x="6591823" y="2755239"/>
            <a:ext cx="343586" cy="523220"/>
          </a:xfrm>
          <a:prstGeom prst="rect">
            <a:avLst/>
          </a:prstGeom>
          <a:noFill/>
        </p:spPr>
        <p:txBody>
          <a:bodyPr wrap="square" rtlCol="0">
            <a:spAutoFit/>
          </a:bodyPr>
          <a:lstStyle/>
          <a:p>
            <a:r>
              <a:rPr lang="en-US" sz="2800" b="1" dirty="0"/>
              <a:t>3</a:t>
            </a:r>
          </a:p>
        </p:txBody>
      </p:sp>
      <p:sp>
        <p:nvSpPr>
          <p:cNvPr id="55" name="Right Brace 54">
            <a:extLst>
              <a:ext uri="{FF2B5EF4-FFF2-40B4-BE49-F238E27FC236}">
                <a16:creationId xmlns="" xmlns:a16="http://schemas.microsoft.com/office/drawing/2014/main" id="{3F646EA6-4522-58BE-E9F4-024205543ED4}"/>
              </a:ext>
            </a:extLst>
          </p:cNvPr>
          <p:cNvSpPr/>
          <p:nvPr/>
        </p:nvSpPr>
        <p:spPr>
          <a:xfrm rot="5400000">
            <a:off x="9074007" y="1481871"/>
            <a:ext cx="247465" cy="5462526"/>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dirty="0"/>
          </a:p>
        </p:txBody>
      </p:sp>
      <p:sp>
        <p:nvSpPr>
          <p:cNvPr id="56" name="TextBox 55">
            <a:extLst>
              <a:ext uri="{FF2B5EF4-FFF2-40B4-BE49-F238E27FC236}">
                <a16:creationId xmlns="" xmlns:a16="http://schemas.microsoft.com/office/drawing/2014/main" id="{BDC7FD01-5F28-768B-A1F5-59CB28ECA729}"/>
              </a:ext>
            </a:extLst>
          </p:cNvPr>
          <p:cNvSpPr txBox="1"/>
          <p:nvPr/>
        </p:nvSpPr>
        <p:spPr>
          <a:xfrm>
            <a:off x="7932168" y="4317647"/>
            <a:ext cx="2531142" cy="307777"/>
          </a:xfrm>
          <a:prstGeom prst="rect">
            <a:avLst/>
          </a:prstGeom>
          <a:noFill/>
        </p:spPr>
        <p:txBody>
          <a:bodyPr wrap="none" rtlCol="0">
            <a:spAutoFit/>
          </a:bodyPr>
          <a:lstStyle/>
          <a:p>
            <a:r>
              <a:rPr lang="en-US" sz="1400" b="1" dirty="0"/>
              <a:t>Condition for Positive Arbitrage</a:t>
            </a:r>
          </a:p>
        </p:txBody>
      </p:sp>
      <p:sp>
        <p:nvSpPr>
          <p:cNvPr id="59" name="Rectangle 58">
            <a:extLst>
              <a:ext uri="{FF2B5EF4-FFF2-40B4-BE49-F238E27FC236}">
                <a16:creationId xmlns="" xmlns:a16="http://schemas.microsoft.com/office/drawing/2014/main" id="{3297113A-AAF3-2E12-A101-F574B32A4385}"/>
              </a:ext>
            </a:extLst>
          </p:cNvPr>
          <p:cNvSpPr/>
          <p:nvPr/>
        </p:nvSpPr>
        <p:spPr>
          <a:xfrm>
            <a:off x="7178079" y="3440402"/>
            <a:ext cx="1979753" cy="483476"/>
          </a:xfrm>
          <a:prstGeom prst="rect">
            <a:avLst/>
          </a:prstGeom>
          <a:solidFill>
            <a:srgbClr val="143975"/>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Time to Funding</a:t>
            </a:r>
          </a:p>
        </p:txBody>
      </p:sp>
      <p:sp>
        <p:nvSpPr>
          <p:cNvPr id="60" name="Rectangle 59">
            <a:extLst>
              <a:ext uri="{FF2B5EF4-FFF2-40B4-BE49-F238E27FC236}">
                <a16:creationId xmlns="" xmlns:a16="http://schemas.microsoft.com/office/drawing/2014/main" id="{1661E09F-000D-8A83-8BC4-B7EC575ED1B5}"/>
              </a:ext>
            </a:extLst>
          </p:cNvPr>
          <p:cNvSpPr/>
          <p:nvPr/>
        </p:nvSpPr>
        <p:spPr>
          <a:xfrm>
            <a:off x="9788127" y="3440402"/>
            <a:ext cx="1979753" cy="483476"/>
          </a:xfrm>
          <a:prstGeom prst="rect">
            <a:avLst/>
          </a:prstGeom>
          <a:solidFill>
            <a:srgbClr val="143975"/>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6 Hours to Next Funding</a:t>
            </a:r>
          </a:p>
        </p:txBody>
      </p:sp>
      <p:sp>
        <p:nvSpPr>
          <p:cNvPr id="61" name="TextBox 60">
            <a:extLst>
              <a:ext uri="{FF2B5EF4-FFF2-40B4-BE49-F238E27FC236}">
                <a16:creationId xmlns="" xmlns:a16="http://schemas.microsoft.com/office/drawing/2014/main" id="{AFD9A850-6939-399F-CDD1-4D6B51CDC83F}"/>
              </a:ext>
            </a:extLst>
          </p:cNvPr>
          <p:cNvSpPr txBox="1"/>
          <p:nvPr/>
        </p:nvSpPr>
        <p:spPr>
          <a:xfrm rot="10800000">
            <a:off x="9346707" y="3461186"/>
            <a:ext cx="284019" cy="461665"/>
          </a:xfrm>
          <a:prstGeom prst="rect">
            <a:avLst/>
          </a:prstGeom>
          <a:noFill/>
        </p:spPr>
        <p:txBody>
          <a:bodyPr wrap="square" rtlCol="0">
            <a:spAutoFit/>
          </a:bodyPr>
          <a:lstStyle/>
          <a:p>
            <a:r>
              <a:rPr lang="en-US" sz="2400" b="1" dirty="0"/>
              <a:t>&lt;</a:t>
            </a:r>
          </a:p>
        </p:txBody>
      </p:sp>
      <p:sp>
        <p:nvSpPr>
          <p:cNvPr id="62" name="TextBox 61">
            <a:extLst>
              <a:ext uri="{FF2B5EF4-FFF2-40B4-BE49-F238E27FC236}">
                <a16:creationId xmlns="" xmlns:a16="http://schemas.microsoft.com/office/drawing/2014/main" id="{FC8A03E2-B168-085F-C58D-C2FAC58F5D4F}"/>
              </a:ext>
            </a:extLst>
          </p:cNvPr>
          <p:cNvSpPr txBox="1"/>
          <p:nvPr/>
        </p:nvSpPr>
        <p:spPr>
          <a:xfrm>
            <a:off x="6591823" y="3430409"/>
            <a:ext cx="343586" cy="523220"/>
          </a:xfrm>
          <a:prstGeom prst="rect">
            <a:avLst/>
          </a:prstGeom>
          <a:noFill/>
        </p:spPr>
        <p:txBody>
          <a:bodyPr wrap="square" rtlCol="0">
            <a:spAutoFit/>
          </a:bodyPr>
          <a:lstStyle/>
          <a:p>
            <a:r>
              <a:rPr lang="en-US" sz="2800" b="1" dirty="0"/>
              <a:t>4</a:t>
            </a:r>
          </a:p>
        </p:txBody>
      </p:sp>
    </p:spTree>
    <p:extLst>
      <p:ext uri="{BB962C8B-B14F-4D97-AF65-F5344CB8AC3E}">
        <p14:creationId xmlns:p14="http://schemas.microsoft.com/office/powerpoint/2010/main" val="669871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6B553CA8-3A31-10B6-718D-4005A9CDDCD4}"/>
              </a:ext>
            </a:extLst>
          </p:cNvPr>
          <p:cNvSpPr>
            <a:spLocks noGrp="1"/>
          </p:cNvSpPr>
          <p:nvPr>
            <p:ph sz="quarter" idx="13"/>
          </p:nvPr>
        </p:nvSpPr>
        <p:spPr/>
        <p:txBody>
          <a:bodyPr/>
          <a:lstStyle/>
          <a:p>
            <a:r>
              <a:rPr lang="en-US" dirty="0"/>
              <a:t>T R A D I N G  S Y S T E M</a:t>
            </a:r>
          </a:p>
        </p:txBody>
      </p:sp>
      <p:sp>
        <p:nvSpPr>
          <p:cNvPr id="4" name="Content Placeholder 3">
            <a:extLst>
              <a:ext uri="{FF2B5EF4-FFF2-40B4-BE49-F238E27FC236}">
                <a16:creationId xmlns="" xmlns:a16="http://schemas.microsoft.com/office/drawing/2014/main" id="{6EB35F47-0682-3BD3-FF9C-256527D4366A}"/>
              </a:ext>
            </a:extLst>
          </p:cNvPr>
          <p:cNvSpPr>
            <a:spLocks noGrp="1"/>
          </p:cNvSpPr>
          <p:nvPr>
            <p:ph sz="quarter" idx="17"/>
          </p:nvPr>
        </p:nvSpPr>
        <p:spPr>
          <a:xfrm>
            <a:off x="263524" y="385822"/>
            <a:ext cx="7769305" cy="411162"/>
          </a:xfrm>
        </p:spPr>
        <p:txBody>
          <a:bodyPr/>
          <a:lstStyle/>
          <a:p>
            <a:r>
              <a:rPr lang="en-US" dirty="0"/>
              <a:t>Flow of Logic for Positive Arbitrage</a:t>
            </a:r>
          </a:p>
        </p:txBody>
      </p:sp>
      <p:sp>
        <p:nvSpPr>
          <p:cNvPr id="8" name="TextBox 7">
            <a:extLst>
              <a:ext uri="{FF2B5EF4-FFF2-40B4-BE49-F238E27FC236}">
                <a16:creationId xmlns="" xmlns:a16="http://schemas.microsoft.com/office/drawing/2014/main" id="{EE4C4A5D-AF1A-9A25-24A4-BC8429CC368E}"/>
              </a:ext>
            </a:extLst>
          </p:cNvPr>
          <p:cNvSpPr txBox="1"/>
          <p:nvPr/>
        </p:nvSpPr>
        <p:spPr>
          <a:xfrm>
            <a:off x="8518967" y="1705450"/>
            <a:ext cx="3424722" cy="2814745"/>
          </a:xfrm>
          <a:prstGeom prst="rect">
            <a:avLst/>
          </a:prstGeom>
          <a:noFill/>
        </p:spPr>
        <p:txBody>
          <a:bodyPr wrap="square">
            <a:spAutoFit/>
          </a:bodyPr>
          <a:lstStyle/>
          <a:p>
            <a:pPr>
              <a:buNone/>
            </a:pPr>
            <a:r>
              <a:rPr lang="en-GB" sz="1600" b="1" kern="0" dirty="0">
                <a:solidFill>
                  <a:srgbClr val="000000"/>
                </a:solidFill>
                <a:effectLst/>
                <a:latin typeface="Arial" panose="020B0604020202020204" pitchFamily="34" charset="0"/>
                <a:ea typeface="Aptos" panose="020B0004020202020204" pitchFamily="34" charset="0"/>
                <a:cs typeface="Times New Roman" panose="02020603050405020304" pitchFamily="18" charset="0"/>
              </a:rPr>
              <a:t>Entry conditions for positive arbitrage, defined as EDGE </a:t>
            </a:r>
            <a:endParaRPr lang="en-SG" sz="1800" b="1" kern="100" dirty="0">
              <a:effectLst/>
              <a:latin typeface="Aptos" panose="020B0004020202020204" pitchFamily="34" charset="0"/>
              <a:ea typeface="Aptos" panose="020B0004020202020204" pitchFamily="34" charset="0"/>
              <a:cs typeface="Times New Roman" panose="02020603050405020304" pitchFamily="18" charset="0"/>
            </a:endParaRPr>
          </a:p>
          <a:p>
            <a:pPr>
              <a:buNone/>
            </a:pPr>
            <a:r>
              <a:rPr lang="en-US" sz="18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 </a:t>
            </a:r>
            <a:endParaRPr lang="en-SG" sz="1800" kern="100" dirty="0">
              <a:effectLst/>
              <a:latin typeface="Aptos" panose="020B0004020202020204" pitchFamily="34" charset="0"/>
              <a:ea typeface="Aptos" panose="020B0004020202020204" pitchFamily="34" charset="0"/>
              <a:cs typeface="Times New Roman" panose="02020603050405020304" pitchFamily="18" charset="0"/>
            </a:endParaRPr>
          </a:p>
          <a:p>
            <a:pPr marL="285750" indent="-285750">
              <a:lnSpc>
                <a:spcPct val="114000"/>
              </a:lnSpc>
              <a:buFont typeface="Arial" panose="020B0604020202020204" pitchFamily="34" charset="0"/>
              <a:buChar char="•"/>
            </a:pPr>
            <a:r>
              <a:rPr lang="en-US" sz="14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Future bid – spot ask – entry fee of (future bid and spot ask) – exit fee of (futures bid and spot ask) – interest </a:t>
            </a:r>
          </a:p>
          <a:p>
            <a:pPr>
              <a:lnSpc>
                <a:spcPct val="114000"/>
              </a:lnSpc>
            </a:pPr>
            <a:endParaRPr lang="en-US" sz="1400" kern="100" dirty="0">
              <a:solidFill>
                <a:srgbClr val="000000"/>
              </a:solidFill>
              <a:latin typeface="Aptos" panose="020B0004020202020204" pitchFamily="34" charset="0"/>
              <a:ea typeface="Aptos" panose="020B0004020202020204" pitchFamily="34" charset="0"/>
              <a:cs typeface="Times New Roman" panose="02020603050405020304" pitchFamily="18" charset="0"/>
            </a:endParaRPr>
          </a:p>
          <a:p>
            <a:pPr marL="285750" indent="-285750">
              <a:lnSpc>
                <a:spcPct val="114000"/>
              </a:lnSpc>
              <a:buFont typeface="Arial" panose="020B0604020202020204" pitchFamily="34" charset="0"/>
              <a:buChar char="•"/>
            </a:pPr>
            <a:r>
              <a:rPr lang="en-US" sz="1400" b="1" kern="100" dirty="0">
                <a:solidFill>
                  <a:srgbClr val="000000"/>
                </a:solidFill>
                <a:latin typeface="Aptos" panose="020B0004020202020204" pitchFamily="34" charset="0"/>
                <a:ea typeface="Aptos" panose="020B0004020202020204" pitchFamily="34" charset="0"/>
                <a:cs typeface="Times New Roman" panose="02020603050405020304" pitchFamily="18" charset="0"/>
              </a:rPr>
              <a:t>Expectation: </a:t>
            </a:r>
            <a:r>
              <a:rPr lang="en-US" sz="1400" kern="100" dirty="0">
                <a:solidFill>
                  <a:srgbClr val="000000"/>
                </a:solidFill>
                <a:latin typeface="Aptos" panose="020B0004020202020204" pitchFamily="34" charset="0"/>
                <a:ea typeface="Aptos" panose="020B0004020202020204" pitchFamily="34" charset="0"/>
                <a:cs typeface="Times New Roman" panose="02020603050405020304" pitchFamily="18" charset="0"/>
              </a:rPr>
              <a:t>exit fee of (futures bid and spot ask) is uncertain, but should be in between the Futures and Spot normally</a:t>
            </a:r>
            <a:endParaRPr lang="en-SG" sz="14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33" name="Picture 32">
            <a:extLst>
              <a:ext uri="{FF2B5EF4-FFF2-40B4-BE49-F238E27FC236}">
                <a16:creationId xmlns="" xmlns:a16="http://schemas.microsoft.com/office/drawing/2014/main" id="{C48A101A-F4A2-3B06-1CD2-3AD4362DC00D}"/>
              </a:ext>
            </a:extLst>
          </p:cNvPr>
          <p:cNvPicPr>
            <a:picLocks noChangeAspect="1"/>
          </p:cNvPicPr>
          <p:nvPr/>
        </p:nvPicPr>
        <p:blipFill>
          <a:blip r:embed="rId2"/>
          <a:stretch>
            <a:fillRect/>
          </a:stretch>
        </p:blipFill>
        <p:spPr>
          <a:xfrm>
            <a:off x="248311" y="1705450"/>
            <a:ext cx="8126758" cy="3865826"/>
          </a:xfrm>
          <a:prstGeom prst="rect">
            <a:avLst/>
          </a:prstGeom>
        </p:spPr>
      </p:pic>
      <p:sp>
        <p:nvSpPr>
          <p:cNvPr id="34" name="TextBox 33">
            <a:extLst>
              <a:ext uri="{FF2B5EF4-FFF2-40B4-BE49-F238E27FC236}">
                <a16:creationId xmlns="" xmlns:a16="http://schemas.microsoft.com/office/drawing/2014/main" id="{1CFBF64C-FECF-49C1-190C-26FFAC06B71D}"/>
              </a:ext>
            </a:extLst>
          </p:cNvPr>
          <p:cNvSpPr txBox="1"/>
          <p:nvPr/>
        </p:nvSpPr>
        <p:spPr>
          <a:xfrm>
            <a:off x="1158705" y="5880809"/>
            <a:ext cx="3231975" cy="430887"/>
          </a:xfrm>
          <a:prstGeom prst="rect">
            <a:avLst/>
          </a:prstGeom>
          <a:noFill/>
        </p:spPr>
        <p:txBody>
          <a:bodyPr wrap="none" rtlCol="0">
            <a:spAutoFit/>
          </a:bodyPr>
          <a:lstStyle/>
          <a:p>
            <a:r>
              <a:rPr lang="en-US" sz="1100" dirty="0"/>
              <a:t>Note: Blue things are those included in model</a:t>
            </a:r>
          </a:p>
          <a:p>
            <a:r>
              <a:rPr lang="en-US" sz="1100" dirty="0"/>
              <a:t>If negative funding rate but &gt;6hr, consider as positive</a:t>
            </a:r>
          </a:p>
        </p:txBody>
      </p:sp>
      <p:grpSp>
        <p:nvGrpSpPr>
          <p:cNvPr id="9" name="Group 8"/>
          <p:cNvGrpSpPr/>
          <p:nvPr/>
        </p:nvGrpSpPr>
        <p:grpSpPr>
          <a:xfrm>
            <a:off x="9115425" y="696484"/>
            <a:ext cx="1882403" cy="491669"/>
            <a:chOff x="9115425" y="1085850"/>
            <a:chExt cx="1882403" cy="491669"/>
          </a:xfrm>
        </p:grpSpPr>
        <p:sp>
          <p:nvSpPr>
            <p:cNvPr id="10" name="Rectangle 9"/>
            <p:cNvSpPr/>
            <p:nvPr/>
          </p:nvSpPr>
          <p:spPr>
            <a:xfrm>
              <a:off x="9115425" y="1085850"/>
              <a:ext cx="409575" cy="204607"/>
            </a:xfrm>
            <a:prstGeom prst="rect">
              <a:avLst/>
            </a:prstGeom>
            <a:solidFill>
              <a:srgbClr val="1C01B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p:cNvSpPr/>
            <p:nvPr/>
          </p:nvSpPr>
          <p:spPr>
            <a:xfrm>
              <a:off x="9124950" y="1362075"/>
              <a:ext cx="409575" cy="20460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TextBox 11"/>
            <p:cNvSpPr txBox="1"/>
            <p:nvPr/>
          </p:nvSpPr>
          <p:spPr>
            <a:xfrm>
              <a:off x="9582149" y="1085850"/>
              <a:ext cx="1241045" cy="215444"/>
            </a:xfrm>
            <a:prstGeom prst="rect">
              <a:avLst/>
            </a:prstGeom>
            <a:noFill/>
          </p:spPr>
          <p:txBody>
            <a:bodyPr wrap="none" rtlCol="0">
              <a:spAutoFit/>
            </a:bodyPr>
            <a:lstStyle/>
            <a:p>
              <a:r>
                <a:rPr lang="en-US" sz="800" dirty="0" smtClean="0"/>
                <a:t>Have been implemented.</a:t>
              </a:r>
              <a:endParaRPr lang="en-SG" sz="800" dirty="0"/>
            </a:p>
          </p:txBody>
        </p:sp>
        <p:sp>
          <p:nvSpPr>
            <p:cNvPr id="13" name="TextBox 12"/>
            <p:cNvSpPr txBox="1"/>
            <p:nvPr/>
          </p:nvSpPr>
          <p:spPr>
            <a:xfrm>
              <a:off x="9591674" y="1362075"/>
              <a:ext cx="1406154" cy="215444"/>
            </a:xfrm>
            <a:prstGeom prst="rect">
              <a:avLst/>
            </a:prstGeom>
            <a:noFill/>
          </p:spPr>
          <p:txBody>
            <a:bodyPr wrap="none" rtlCol="0">
              <a:spAutoFit/>
            </a:bodyPr>
            <a:lstStyle/>
            <a:p>
              <a:r>
                <a:rPr lang="en-US" sz="800" dirty="0" smtClean="0"/>
                <a:t>Have not been implemented.</a:t>
              </a:r>
              <a:endParaRPr lang="en-SG" sz="800" dirty="0"/>
            </a:p>
          </p:txBody>
        </p:sp>
      </p:grpSp>
    </p:spTree>
    <p:extLst>
      <p:ext uri="{BB962C8B-B14F-4D97-AF65-F5344CB8AC3E}">
        <p14:creationId xmlns:p14="http://schemas.microsoft.com/office/powerpoint/2010/main" val="25717528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755A7970-F5E6-CFA7-4B12-706B6FC63F4A}"/>
              </a:ext>
            </a:extLst>
          </p:cNvPr>
          <p:cNvSpPr>
            <a:spLocks noGrp="1"/>
          </p:cNvSpPr>
          <p:nvPr>
            <p:ph sz="quarter" idx="13"/>
          </p:nvPr>
        </p:nvSpPr>
        <p:spPr/>
        <p:txBody>
          <a:bodyPr/>
          <a:lstStyle/>
          <a:p>
            <a:r>
              <a:rPr lang="en-US" dirty="0"/>
              <a:t>T R A D I N G  S Y S T E M</a:t>
            </a:r>
          </a:p>
        </p:txBody>
      </p:sp>
      <p:sp>
        <p:nvSpPr>
          <p:cNvPr id="3" name="Content Placeholder 2">
            <a:extLst>
              <a:ext uri="{FF2B5EF4-FFF2-40B4-BE49-F238E27FC236}">
                <a16:creationId xmlns="" xmlns:a16="http://schemas.microsoft.com/office/drawing/2014/main" id="{9C250EF9-ED83-4955-02FF-72023185294E}"/>
              </a:ext>
            </a:extLst>
          </p:cNvPr>
          <p:cNvSpPr>
            <a:spLocks noGrp="1"/>
          </p:cNvSpPr>
          <p:nvPr>
            <p:ph sz="quarter" idx="16"/>
          </p:nvPr>
        </p:nvSpPr>
        <p:spPr/>
        <p:txBody>
          <a:bodyPr/>
          <a:lstStyle/>
          <a:p>
            <a:r>
              <a:rPr lang="en-US" dirty="0"/>
              <a:t>Using Limit Orders have multiple benefits such as minimizing gap risk and cheaper rates </a:t>
            </a:r>
          </a:p>
        </p:txBody>
      </p:sp>
      <p:sp>
        <p:nvSpPr>
          <p:cNvPr id="4" name="Content Placeholder 3">
            <a:extLst>
              <a:ext uri="{FF2B5EF4-FFF2-40B4-BE49-F238E27FC236}">
                <a16:creationId xmlns="" xmlns:a16="http://schemas.microsoft.com/office/drawing/2014/main" id="{0DFE9B92-1C60-17F0-960D-183B46B83AA5}"/>
              </a:ext>
            </a:extLst>
          </p:cNvPr>
          <p:cNvSpPr>
            <a:spLocks noGrp="1"/>
          </p:cNvSpPr>
          <p:nvPr>
            <p:ph sz="quarter" idx="17"/>
          </p:nvPr>
        </p:nvSpPr>
        <p:spPr/>
        <p:txBody>
          <a:bodyPr/>
          <a:lstStyle/>
          <a:p>
            <a:r>
              <a:rPr lang="en-US" dirty="0"/>
              <a:t>Order Execution</a:t>
            </a:r>
          </a:p>
        </p:txBody>
      </p:sp>
      <p:sp>
        <p:nvSpPr>
          <p:cNvPr id="5" name="Content Placeholder 4">
            <a:extLst>
              <a:ext uri="{FF2B5EF4-FFF2-40B4-BE49-F238E27FC236}">
                <a16:creationId xmlns="" xmlns:a16="http://schemas.microsoft.com/office/drawing/2014/main" id="{1D080A29-5A77-F4D9-66FE-4249FE101CC5}"/>
              </a:ext>
            </a:extLst>
          </p:cNvPr>
          <p:cNvSpPr>
            <a:spLocks noGrp="1"/>
          </p:cNvSpPr>
          <p:nvPr>
            <p:ph sz="quarter" idx="14"/>
          </p:nvPr>
        </p:nvSpPr>
        <p:spPr/>
        <p:txBody>
          <a:bodyPr/>
          <a:lstStyle/>
          <a:p>
            <a:r>
              <a:rPr lang="en-US" dirty="0"/>
              <a:t>Sources: </a:t>
            </a:r>
          </a:p>
        </p:txBody>
      </p:sp>
      <p:graphicFrame>
        <p:nvGraphicFramePr>
          <p:cNvPr id="18" name="Table 17">
            <a:extLst>
              <a:ext uri="{FF2B5EF4-FFF2-40B4-BE49-F238E27FC236}">
                <a16:creationId xmlns="" xmlns:a16="http://schemas.microsoft.com/office/drawing/2014/main" id="{C5DAB4FC-CB05-EC2C-5290-7B11AA69110C}"/>
              </a:ext>
            </a:extLst>
          </p:cNvPr>
          <p:cNvGraphicFramePr>
            <a:graphicFrameLocks noGrp="1"/>
          </p:cNvGraphicFramePr>
          <p:nvPr>
            <p:extLst>
              <p:ext uri="{D42A27DB-BD31-4B8C-83A1-F6EECF244321}">
                <p14:modId xmlns:p14="http://schemas.microsoft.com/office/powerpoint/2010/main" val="2683272071"/>
              </p:ext>
            </p:extLst>
          </p:nvPr>
        </p:nvGraphicFramePr>
        <p:xfrm>
          <a:off x="479282" y="1486196"/>
          <a:ext cx="6322210" cy="3885608"/>
        </p:xfrm>
        <a:graphic>
          <a:graphicData uri="http://schemas.openxmlformats.org/drawingml/2006/table">
            <a:tbl>
              <a:tblPr firstRow="1" firstCol="1" bandRow="1">
                <a:tableStyleId>{073A0DAA-6AF3-43AB-8588-CEC1D06C72B9}</a:tableStyleId>
              </a:tblPr>
              <a:tblGrid>
                <a:gridCol w="2092594">
                  <a:extLst>
                    <a:ext uri="{9D8B030D-6E8A-4147-A177-3AD203B41FA5}">
                      <a16:colId xmlns="" xmlns:a16="http://schemas.microsoft.com/office/drawing/2014/main" val="411078158"/>
                    </a:ext>
                  </a:extLst>
                </a:gridCol>
                <a:gridCol w="2092594">
                  <a:extLst>
                    <a:ext uri="{9D8B030D-6E8A-4147-A177-3AD203B41FA5}">
                      <a16:colId xmlns="" xmlns:a16="http://schemas.microsoft.com/office/drawing/2014/main" val="3999575081"/>
                    </a:ext>
                  </a:extLst>
                </a:gridCol>
                <a:gridCol w="2137022">
                  <a:extLst>
                    <a:ext uri="{9D8B030D-6E8A-4147-A177-3AD203B41FA5}">
                      <a16:colId xmlns="" xmlns:a16="http://schemas.microsoft.com/office/drawing/2014/main" val="1061694444"/>
                    </a:ext>
                  </a:extLst>
                </a:gridCol>
              </a:tblGrid>
              <a:tr h="346270">
                <a:tc>
                  <a:txBody>
                    <a:bodyPr/>
                    <a:lstStyle/>
                    <a:p>
                      <a:pPr>
                        <a:buNone/>
                      </a:pPr>
                      <a:r>
                        <a:rPr lang="en-US" sz="1200" kern="100" dirty="0">
                          <a:effectLst/>
                        </a:rPr>
                        <a:t>Order Combination</a:t>
                      </a:r>
                      <a:endParaRPr lang="en-SG"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buNone/>
                      </a:pPr>
                      <a:r>
                        <a:rPr lang="en-US" sz="1200" kern="100" dirty="0">
                          <a:effectLst/>
                        </a:rPr>
                        <a:t>Pros</a:t>
                      </a:r>
                      <a:endParaRPr lang="en-SG"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buNone/>
                      </a:pPr>
                      <a:r>
                        <a:rPr lang="en-US" sz="1200" kern="100" dirty="0">
                          <a:effectLst/>
                        </a:rPr>
                        <a:t>Cons</a:t>
                      </a:r>
                      <a:endParaRPr lang="en-SG"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642580425"/>
                  </a:ext>
                </a:extLst>
              </a:tr>
              <a:tr h="1064356">
                <a:tc>
                  <a:txBody>
                    <a:bodyPr/>
                    <a:lstStyle/>
                    <a:p>
                      <a:pPr>
                        <a:buNone/>
                      </a:pPr>
                      <a:r>
                        <a:rPr lang="en-US" sz="1200" kern="100" dirty="0">
                          <a:effectLst/>
                        </a:rPr>
                        <a:t>All Fill and Kill Limit Orders</a:t>
                      </a:r>
                      <a:endParaRPr lang="en-SG"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nSpc>
                          <a:spcPct val="114000"/>
                        </a:lnSpc>
                        <a:buNone/>
                      </a:pPr>
                      <a:r>
                        <a:rPr lang="en-US" sz="1200" kern="100" dirty="0">
                          <a:effectLst/>
                        </a:rPr>
                        <a:t>Minimizes trading fees</a:t>
                      </a:r>
                      <a:endParaRPr lang="en-SG" sz="1200" kern="100" dirty="0">
                        <a:effectLst/>
                      </a:endParaRPr>
                    </a:p>
                    <a:p>
                      <a:pPr>
                        <a:lnSpc>
                          <a:spcPct val="114000"/>
                        </a:lnSpc>
                        <a:buNone/>
                      </a:pPr>
                      <a:r>
                        <a:rPr lang="en-US" sz="1200" kern="100" dirty="0">
                          <a:effectLst/>
                        </a:rPr>
                        <a:t>Able to get desired price</a:t>
                      </a:r>
                      <a:endParaRPr lang="en-SG" sz="1200" kern="100" dirty="0">
                        <a:effectLst/>
                      </a:endParaRPr>
                    </a:p>
                    <a:p>
                      <a:pPr>
                        <a:lnSpc>
                          <a:spcPct val="114000"/>
                        </a:lnSpc>
                        <a:buNone/>
                      </a:pPr>
                      <a:r>
                        <a:rPr lang="en-US" sz="1200" kern="100" dirty="0">
                          <a:effectLst/>
                        </a:rPr>
                        <a:t>No gap risk</a:t>
                      </a:r>
                      <a:endParaRPr lang="en-SG"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nSpc>
                          <a:spcPct val="114000"/>
                        </a:lnSpc>
                        <a:buNone/>
                      </a:pPr>
                      <a:r>
                        <a:rPr lang="en-US" sz="1200" kern="100" dirty="0">
                          <a:effectLst/>
                        </a:rPr>
                        <a:t>High risk of partial fills, leaving unhedged exposure</a:t>
                      </a:r>
                      <a:endParaRPr lang="en-SG"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3600073231"/>
                  </a:ext>
                </a:extLst>
              </a:tr>
              <a:tr h="1064356">
                <a:tc>
                  <a:txBody>
                    <a:bodyPr/>
                    <a:lstStyle/>
                    <a:p>
                      <a:pPr>
                        <a:buNone/>
                      </a:pPr>
                      <a:r>
                        <a:rPr lang="en-US" sz="1200" kern="100" dirty="0">
                          <a:effectLst/>
                        </a:rPr>
                        <a:t>All Market Orders</a:t>
                      </a:r>
                      <a:endParaRPr lang="en-SG"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nSpc>
                          <a:spcPct val="114000"/>
                        </a:lnSpc>
                        <a:buNone/>
                      </a:pPr>
                      <a:r>
                        <a:rPr lang="en-US" sz="1200" kern="100" dirty="0">
                          <a:effectLst/>
                        </a:rPr>
                        <a:t>Guarantees full execution</a:t>
                      </a:r>
                      <a:endParaRPr lang="en-SG"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nSpc>
                          <a:spcPct val="114000"/>
                        </a:lnSpc>
                        <a:buNone/>
                      </a:pPr>
                      <a:r>
                        <a:rPr lang="en-US" sz="1200" kern="100" dirty="0">
                          <a:effectLst/>
                        </a:rPr>
                        <a:t>High slippage risk, especially in volatile conditions</a:t>
                      </a:r>
                      <a:endParaRPr lang="en-SG"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3090405603"/>
                  </a:ext>
                </a:extLst>
              </a:tr>
              <a:tr h="1410626">
                <a:tc>
                  <a:txBody>
                    <a:bodyPr/>
                    <a:lstStyle/>
                    <a:p>
                      <a:pPr>
                        <a:buNone/>
                      </a:pPr>
                      <a:r>
                        <a:rPr lang="en-US" sz="1200" kern="100">
                          <a:effectLst/>
                        </a:rPr>
                        <a:t>Hybrid: Limit Order + Market Order</a:t>
                      </a:r>
                      <a:endParaRPr lang="en-SG"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nSpc>
                          <a:spcPct val="114000"/>
                        </a:lnSpc>
                        <a:buNone/>
                      </a:pPr>
                      <a:r>
                        <a:rPr lang="en-US" sz="1200" kern="100" dirty="0">
                          <a:effectLst/>
                        </a:rPr>
                        <a:t>Balance cost and execution certainty</a:t>
                      </a:r>
                      <a:endParaRPr lang="en-SG"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a:lnSpc>
                          <a:spcPct val="114000"/>
                        </a:lnSpc>
                        <a:buNone/>
                      </a:pPr>
                      <a:r>
                        <a:rPr lang="en-US" sz="1200" kern="100" dirty="0">
                          <a:effectLst/>
                        </a:rPr>
                        <a:t>Requires latency optimization, high risk of partial fills on the second leg</a:t>
                      </a:r>
                      <a:endParaRPr lang="en-SG"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 xmlns:a16="http://schemas.microsoft.com/office/drawing/2014/main" val="600380015"/>
                  </a:ext>
                </a:extLst>
              </a:tr>
            </a:tbl>
          </a:graphicData>
        </a:graphic>
      </p:graphicFrame>
      <p:sp>
        <p:nvSpPr>
          <p:cNvPr id="20" name="TextBox 19">
            <a:extLst>
              <a:ext uri="{FF2B5EF4-FFF2-40B4-BE49-F238E27FC236}">
                <a16:creationId xmlns="" xmlns:a16="http://schemas.microsoft.com/office/drawing/2014/main" id="{D5FD6FC6-B769-74F0-915B-7197CE3DFA2B}"/>
              </a:ext>
            </a:extLst>
          </p:cNvPr>
          <p:cNvSpPr txBox="1"/>
          <p:nvPr/>
        </p:nvSpPr>
        <p:spPr>
          <a:xfrm>
            <a:off x="7225882" y="1646147"/>
            <a:ext cx="4486836" cy="3094501"/>
          </a:xfrm>
          <a:prstGeom prst="rect">
            <a:avLst/>
          </a:prstGeom>
          <a:noFill/>
        </p:spPr>
        <p:txBody>
          <a:bodyPr wrap="square">
            <a:spAutoFit/>
          </a:bodyPr>
          <a:lstStyle/>
          <a:p>
            <a:pPr>
              <a:lnSpc>
                <a:spcPct val="114000"/>
              </a:lnSpc>
            </a:pPr>
            <a:r>
              <a:rPr lang="en-US" sz="1400" b="1" kern="100" dirty="0">
                <a:solidFill>
                  <a:srgbClr val="000000"/>
                </a:solidFill>
                <a:latin typeface="Aptos" panose="020B0004020202020204" pitchFamily="34" charset="0"/>
                <a:cs typeface="Times New Roman" panose="02020603050405020304" pitchFamily="18" charset="0"/>
              </a:rPr>
              <a:t>Immediate or Cancel IOC limit order: </a:t>
            </a:r>
          </a:p>
          <a:p>
            <a:pPr marL="285750" indent="-285750">
              <a:lnSpc>
                <a:spcPct val="114000"/>
              </a:lnSpc>
              <a:buFontTx/>
              <a:buChar char="-"/>
            </a:pPr>
            <a:r>
              <a:rPr lang="en-US" sz="1400" b="1" kern="100" dirty="0">
                <a:solidFill>
                  <a:srgbClr val="000000"/>
                </a:solidFill>
                <a:latin typeface="Aptos" panose="020B0004020202020204" pitchFamily="34" charset="0"/>
                <a:cs typeface="Times New Roman" panose="02020603050405020304" pitchFamily="18" charset="0"/>
              </a:rPr>
              <a:t>Certainty of trade or cancel: </a:t>
            </a:r>
            <a:r>
              <a:rPr lang="en-US" sz="1400" kern="100" dirty="0">
                <a:solidFill>
                  <a:srgbClr val="000000"/>
                </a:solidFill>
                <a:latin typeface="Aptos" panose="020B0004020202020204" pitchFamily="34" charset="0"/>
                <a:cs typeface="Times New Roman" panose="02020603050405020304" pitchFamily="18" charset="0"/>
              </a:rPr>
              <a:t>to prevent our orders from staying on the order book. When there is a signal generated for execution of a trade position, it should be done immediately due to the relatively ‘high frequency’ that we are operating in. This ensures that we are getting into the position only when necessary, preventing erroneous trades. </a:t>
            </a:r>
          </a:p>
          <a:p>
            <a:pPr marL="285750" indent="-285750">
              <a:lnSpc>
                <a:spcPct val="114000"/>
              </a:lnSpc>
              <a:buFontTx/>
              <a:buChar char="-"/>
            </a:pPr>
            <a:endParaRPr lang="en-US" sz="1400" kern="100" dirty="0">
              <a:solidFill>
                <a:srgbClr val="000000"/>
              </a:solidFill>
              <a:latin typeface="Aptos" panose="020B0004020202020204" pitchFamily="34" charset="0"/>
              <a:ea typeface="Aptos" panose="020B0004020202020204" pitchFamily="34" charset="0"/>
              <a:cs typeface="Times New Roman" panose="02020603050405020304" pitchFamily="18" charset="0"/>
            </a:endParaRPr>
          </a:p>
          <a:p>
            <a:pPr marL="285750" indent="-285750">
              <a:lnSpc>
                <a:spcPct val="114000"/>
              </a:lnSpc>
              <a:buFontTx/>
              <a:buChar char="-"/>
            </a:pPr>
            <a:r>
              <a:rPr lang="en-US" sz="1400" b="1"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Cheaper. </a:t>
            </a:r>
            <a:r>
              <a:rPr lang="en-US" sz="14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We take the price maker fee since our orders add to the limit order book </a:t>
            </a:r>
            <a:endParaRPr lang="en-SG" sz="14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4000"/>
              </a:lnSpc>
            </a:pPr>
            <a:r>
              <a:rPr lang="en-US" sz="1800" kern="100" dirty="0">
                <a:solidFill>
                  <a:srgbClr val="000000"/>
                </a:solidFill>
                <a:effectLst/>
                <a:latin typeface="Aptos" panose="020B0004020202020204" pitchFamily="34" charset="0"/>
                <a:ea typeface="Aptos" panose="020B0004020202020204" pitchFamily="34" charset="0"/>
                <a:cs typeface="Times New Roman" panose="02020603050405020304" pitchFamily="18" charset="0"/>
              </a:rPr>
              <a:t> </a:t>
            </a:r>
            <a:endParaRPr lang="en-SG"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857373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6FF571E38ABAA4B81193A70DAB9F8A7" ma:contentTypeVersion="3" ma:contentTypeDescription="Create a new document." ma:contentTypeScope="" ma:versionID="b206aaefa7187beb2db4aa21d0c2081d">
  <xsd:schema xmlns:xsd="http://www.w3.org/2001/XMLSchema" xmlns:xs="http://www.w3.org/2001/XMLSchema" xmlns:p="http://schemas.microsoft.com/office/2006/metadata/properties" xmlns:ns2="d2a75ea1-fdba-4e57-8615-19fc47bb5403" targetNamespace="http://schemas.microsoft.com/office/2006/metadata/properties" ma:root="true" ma:fieldsID="dac5c6509bfc6df70828aefde353569d" ns2:_="">
    <xsd:import namespace="d2a75ea1-fdba-4e57-8615-19fc47bb5403"/>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a75ea1-fdba-4e57-8615-19fc47bb54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318F088-C470-4448-903F-A0C5E01F3BD0}">
  <ds:schemaRef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d2a75ea1-fdba-4e57-8615-19fc47bb5403"/>
    <ds:schemaRef ds:uri="http://purl.org/dc/term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40064564-3600-43D0-A7E0-D4480CBE87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a75ea1-fdba-4e57-8615-19fc47bb540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ECF985-6EDC-454A-AAE7-ADDE1B9FA74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22080</TotalTime>
  <Words>846</Words>
  <Application>Microsoft Office PowerPoint</Application>
  <PresentationFormat>Custom</PresentationFormat>
  <Paragraphs>132</Paragraphs>
  <Slides>6</Slides>
  <Notes>2</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Shannon Chong</dc:creator>
  <cp:lastModifiedBy>USER</cp:lastModifiedBy>
  <cp:revision>10</cp:revision>
  <dcterms:created xsi:type="dcterms:W3CDTF">2023-02-20T04:05:51Z</dcterms:created>
  <dcterms:modified xsi:type="dcterms:W3CDTF">2025-07-04T02:46:19Z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0x01010056FF571E38ABAA4B81193A70DAB9F8A7</vt:lpwstr>
  </property>
</Properties>
</file>