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B9DA958-4BBC-40FD-A072-927F2F7AB80C}">
  <a:tblStyle styleId="{EB9DA958-4BBC-40FD-A072-927F2F7AB80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99d0f6124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99d0f6124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99d0f6124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99d0f6124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9a62019499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9a62019499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99d0f61246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99d0f61246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99d0f61246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99d0f61246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99d0f61246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99d0f61246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9a3df6902b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9a3df6902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push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10.png"/><Relationship Id="rId5" Type="http://schemas.openxmlformats.org/officeDocument/2006/relationships/image" Target="../media/image6.png"/><Relationship Id="rId6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15.png"/><Relationship Id="rId5" Type="http://schemas.openxmlformats.org/officeDocument/2006/relationships/image" Target="../media/image1.png"/><Relationship Id="rId6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8.png"/><Relationship Id="rId5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0"/>
            <a:ext cx="5348400" cy="5143500"/>
          </a:xfrm>
          <a:prstGeom prst="rect">
            <a:avLst/>
          </a:prstGeom>
          <a:solidFill>
            <a:srgbClr val="FFD31F"/>
          </a:solidFill>
          <a:ln cap="flat" cmpd="sng" w="9525">
            <a:solidFill>
              <a:srgbClr val="FFD31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Ishani Udeshika</a:t>
            </a:r>
            <a:endParaRPr/>
          </a:p>
        </p:txBody>
      </p:sp>
      <p:sp>
        <p:nvSpPr>
          <p:cNvPr id="55" name="Google Shape;55;p13"/>
          <p:cNvSpPr txBox="1"/>
          <p:nvPr>
            <p:ph type="ctrTitle"/>
          </p:nvPr>
        </p:nvSpPr>
        <p:spPr>
          <a:xfrm>
            <a:off x="44650" y="1232300"/>
            <a:ext cx="5067300" cy="107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b="1" lang="en" sz="4080">
                <a:solidFill>
                  <a:srgbClr val="434343"/>
                </a:solidFill>
                <a:latin typeface="Comic Sans MS"/>
                <a:ea typeface="Comic Sans MS"/>
                <a:cs typeface="Comic Sans MS"/>
                <a:sym typeface="Comic Sans MS"/>
              </a:rPr>
              <a:t>Capstone Project-ML Foundation Course</a:t>
            </a:r>
            <a:r>
              <a:rPr lang="en" sz="4480"/>
              <a:t> </a:t>
            </a:r>
            <a:endParaRPr sz="4480"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8100" y="496625"/>
            <a:ext cx="1759025" cy="1759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75850" y="3071800"/>
            <a:ext cx="1635950" cy="163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219500" y="389350"/>
            <a:ext cx="3940500" cy="686400"/>
          </a:xfrm>
          <a:prstGeom prst="rect">
            <a:avLst/>
          </a:prstGeom>
          <a:solidFill>
            <a:srgbClr val="FFD31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4"/>
          <p:cNvSpPr txBox="1"/>
          <p:nvPr>
            <p:ph type="title"/>
          </p:nvPr>
        </p:nvSpPr>
        <p:spPr>
          <a:xfrm>
            <a:off x="362925" y="446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mic Sans MS"/>
                <a:ea typeface="Comic Sans MS"/>
                <a:cs typeface="Comic Sans MS"/>
                <a:sym typeface="Comic Sans MS"/>
              </a:rPr>
              <a:t>Objective</a:t>
            </a:r>
            <a:endParaRPr b="1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219500" y="2037175"/>
            <a:ext cx="6378900" cy="24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Develop an anomaly detection model capable of accurately distinguishing abnormal patterns or outliers in the machine temperature dataset.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53675" y="1957225"/>
            <a:ext cx="2644800" cy="264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94275" y="2670025"/>
            <a:ext cx="1219200" cy="121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/>
          <p:nvPr/>
        </p:nvSpPr>
        <p:spPr>
          <a:xfrm>
            <a:off x="81950" y="165225"/>
            <a:ext cx="4119300" cy="6060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5"/>
          <p:cNvSpPr txBox="1"/>
          <p:nvPr>
            <p:ph type="title"/>
          </p:nvPr>
        </p:nvSpPr>
        <p:spPr>
          <a:xfrm>
            <a:off x="209250" y="178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D31F"/>
                </a:solidFill>
                <a:latin typeface="Comic Sans MS"/>
                <a:ea typeface="Comic Sans MS"/>
                <a:cs typeface="Comic Sans MS"/>
                <a:sym typeface="Comic Sans MS"/>
              </a:rPr>
              <a:t>Introduction</a:t>
            </a:r>
            <a:endParaRPr b="1">
              <a:solidFill>
                <a:srgbClr val="FFD31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73" name="Google Shape;73;p15"/>
          <p:cNvCxnSpPr>
            <a:stCxn id="74" idx="3"/>
            <a:endCxn id="75" idx="1"/>
          </p:cNvCxnSpPr>
          <p:nvPr/>
        </p:nvCxnSpPr>
        <p:spPr>
          <a:xfrm>
            <a:off x="2018525" y="2774450"/>
            <a:ext cx="1885200" cy="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6" name="Google Shape;76;p15"/>
          <p:cNvSpPr txBox="1"/>
          <p:nvPr/>
        </p:nvSpPr>
        <p:spPr>
          <a:xfrm>
            <a:off x="3772800" y="3285663"/>
            <a:ext cx="1598400" cy="2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434343"/>
                </a:solidFill>
                <a:latin typeface="Comic Sans MS"/>
                <a:ea typeface="Comic Sans MS"/>
                <a:cs typeface="Comic Sans MS"/>
                <a:sym typeface="Comic Sans MS"/>
              </a:rPr>
              <a:t>Time series analysis</a:t>
            </a:r>
            <a:endParaRPr b="1" sz="1300">
              <a:solidFill>
                <a:srgbClr val="434343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7" name="Google Shape;77;p15"/>
          <p:cNvSpPr txBox="1"/>
          <p:nvPr/>
        </p:nvSpPr>
        <p:spPr>
          <a:xfrm>
            <a:off x="2396350" y="2200600"/>
            <a:ext cx="1894200" cy="2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434343"/>
                </a:solidFill>
                <a:latin typeface="Comic Sans MS"/>
                <a:ea typeface="Comic Sans MS"/>
                <a:cs typeface="Comic Sans MS"/>
                <a:sym typeface="Comic Sans MS"/>
              </a:rPr>
              <a:t>Temperature</a:t>
            </a:r>
            <a:r>
              <a:rPr b="1" lang="en" sz="1300">
                <a:solidFill>
                  <a:srgbClr val="434343"/>
                </a:solidFill>
                <a:latin typeface="Comic Sans MS"/>
                <a:ea typeface="Comic Sans MS"/>
                <a:cs typeface="Comic Sans MS"/>
                <a:sym typeface="Comic Sans MS"/>
              </a:rPr>
              <a:t> Failures</a:t>
            </a:r>
            <a:endParaRPr b="1" sz="1300">
              <a:solidFill>
                <a:srgbClr val="434343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325" y="2164850"/>
            <a:ext cx="1219200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91525" y="1751125"/>
            <a:ext cx="606000" cy="60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03725" y="2407525"/>
            <a:ext cx="733850" cy="73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70575" y="2200600"/>
            <a:ext cx="1219200" cy="12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5"/>
          <p:cNvSpPr txBox="1"/>
          <p:nvPr/>
        </p:nvSpPr>
        <p:spPr>
          <a:xfrm>
            <a:off x="6083050" y="1946575"/>
            <a:ext cx="1944600" cy="2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434343"/>
                </a:solidFill>
                <a:latin typeface="Comic Sans MS"/>
                <a:ea typeface="Comic Sans MS"/>
                <a:cs typeface="Comic Sans MS"/>
                <a:sym typeface="Comic Sans MS"/>
              </a:rPr>
              <a:t>Patterns</a:t>
            </a:r>
            <a:r>
              <a:rPr b="1" lang="en" sz="1300">
                <a:solidFill>
                  <a:srgbClr val="434343"/>
                </a:solidFill>
                <a:latin typeface="Comic Sans MS"/>
                <a:ea typeface="Comic Sans MS"/>
                <a:cs typeface="Comic Sans MS"/>
                <a:sym typeface="Comic Sans MS"/>
              </a:rPr>
              <a:t> recognition </a:t>
            </a:r>
            <a:endParaRPr b="1" sz="1300">
              <a:solidFill>
                <a:srgbClr val="434343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81" name="Google Shape;81;p15"/>
          <p:cNvCxnSpPr>
            <a:endCxn id="79" idx="1"/>
          </p:cNvCxnSpPr>
          <p:nvPr/>
        </p:nvCxnSpPr>
        <p:spPr>
          <a:xfrm>
            <a:off x="4786475" y="2786200"/>
            <a:ext cx="1484100" cy="2400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2" name="Google Shape;82;p15"/>
          <p:cNvSpPr txBox="1"/>
          <p:nvPr/>
        </p:nvSpPr>
        <p:spPr>
          <a:xfrm>
            <a:off x="250025" y="1053700"/>
            <a:ext cx="4839900" cy="3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Identifying outliers in the machine temperature failures.</a:t>
            </a:r>
            <a:endParaRPr sz="1800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/>
          <p:nvPr/>
        </p:nvSpPr>
        <p:spPr>
          <a:xfrm>
            <a:off x="219500" y="389350"/>
            <a:ext cx="3940500" cy="686400"/>
          </a:xfrm>
          <a:prstGeom prst="rect">
            <a:avLst/>
          </a:prstGeom>
          <a:solidFill>
            <a:srgbClr val="FFD31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4343"/>
                </a:solidFill>
                <a:latin typeface="Comic Sans MS"/>
                <a:ea typeface="Comic Sans MS"/>
                <a:cs typeface="Comic Sans MS"/>
                <a:sym typeface="Comic Sans MS"/>
              </a:rPr>
              <a:t>Data Overview</a:t>
            </a:r>
            <a:endParaRPr b="1">
              <a:solidFill>
                <a:srgbClr val="434343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89" name="Google Shape;8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1800" y="2330575"/>
            <a:ext cx="1219200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23800" y="2330575"/>
            <a:ext cx="1219200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66550" y="2694350"/>
            <a:ext cx="375275" cy="37527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6"/>
          <p:cNvSpPr txBox="1"/>
          <p:nvPr/>
        </p:nvSpPr>
        <p:spPr>
          <a:xfrm>
            <a:off x="162650" y="2694325"/>
            <a:ext cx="1024500" cy="4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434343"/>
                </a:solidFill>
                <a:latin typeface="Comic Sans MS"/>
                <a:ea typeface="Comic Sans MS"/>
                <a:cs typeface="Comic Sans MS"/>
                <a:sym typeface="Comic Sans MS"/>
              </a:rPr>
              <a:t>Data Sources</a:t>
            </a:r>
            <a:endParaRPr b="1" sz="1000">
              <a:solidFill>
                <a:srgbClr val="434343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3" name="Google Shape;93;p16"/>
          <p:cNvSpPr txBox="1"/>
          <p:nvPr/>
        </p:nvSpPr>
        <p:spPr>
          <a:xfrm>
            <a:off x="4881500" y="3394225"/>
            <a:ext cx="2747700" cy="4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Converted timestamps to datetime format and extracting temporal features (year, month, day, hour, minute)</a:t>
            </a:r>
            <a:endParaRPr b="1" sz="1000">
              <a:solidFill>
                <a:srgbClr val="434343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94" name="Google Shape;94;p16"/>
          <p:cNvCxnSpPr>
            <a:stCxn id="89" idx="3"/>
            <a:endCxn id="90" idx="1"/>
          </p:cNvCxnSpPr>
          <p:nvPr/>
        </p:nvCxnSpPr>
        <p:spPr>
          <a:xfrm>
            <a:off x="2451000" y="2940175"/>
            <a:ext cx="1072800" cy="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5" name="Google Shape;95;p16"/>
          <p:cNvCxnSpPr>
            <a:endCxn id="91" idx="1"/>
          </p:cNvCxnSpPr>
          <p:nvPr/>
        </p:nvCxnSpPr>
        <p:spPr>
          <a:xfrm>
            <a:off x="4688450" y="2881987"/>
            <a:ext cx="1178100" cy="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6" name="Google Shape;96;p16"/>
          <p:cNvCxnSpPr>
            <a:endCxn id="97" idx="1"/>
          </p:cNvCxnSpPr>
          <p:nvPr/>
        </p:nvCxnSpPr>
        <p:spPr>
          <a:xfrm>
            <a:off x="6429375" y="2845188"/>
            <a:ext cx="1199700" cy="2460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98" name="Google Shape;98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816625" y="2381113"/>
            <a:ext cx="952775" cy="952775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6"/>
          <p:cNvSpPr txBox="1"/>
          <p:nvPr/>
        </p:nvSpPr>
        <p:spPr>
          <a:xfrm>
            <a:off x="7629200" y="3394225"/>
            <a:ext cx="1345800" cy="4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434343"/>
                </a:solidFill>
                <a:latin typeface="Comic Sans MS"/>
                <a:ea typeface="Comic Sans MS"/>
                <a:cs typeface="Comic Sans MS"/>
                <a:sym typeface="Comic Sans MS"/>
              </a:rPr>
              <a:t>Predictive</a:t>
            </a:r>
            <a:r>
              <a:rPr b="1" lang="en" sz="1000">
                <a:solidFill>
                  <a:srgbClr val="434343"/>
                </a:solidFill>
                <a:latin typeface="Comic Sans MS"/>
                <a:ea typeface="Comic Sans MS"/>
                <a:cs typeface="Comic Sans MS"/>
                <a:sym typeface="Comic Sans MS"/>
              </a:rPr>
              <a:t> Model</a:t>
            </a:r>
            <a:endParaRPr b="1" sz="1000">
              <a:solidFill>
                <a:srgbClr val="434343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/>
          <p:nvPr/>
        </p:nvSpPr>
        <p:spPr>
          <a:xfrm>
            <a:off x="219500" y="389350"/>
            <a:ext cx="3940500" cy="686400"/>
          </a:xfrm>
          <a:prstGeom prst="rect">
            <a:avLst/>
          </a:prstGeom>
          <a:solidFill>
            <a:srgbClr val="44465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D31F"/>
                </a:solidFill>
                <a:latin typeface="Comic Sans MS"/>
                <a:ea typeface="Comic Sans MS"/>
                <a:cs typeface="Comic Sans MS"/>
                <a:sym typeface="Comic Sans MS"/>
              </a:rPr>
              <a:t>EDA</a:t>
            </a:r>
            <a:endParaRPr b="1">
              <a:solidFill>
                <a:srgbClr val="FFD31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06" name="Google Shape;106;p17"/>
          <p:cNvSpPr txBox="1"/>
          <p:nvPr/>
        </p:nvSpPr>
        <p:spPr>
          <a:xfrm>
            <a:off x="368850" y="1833900"/>
            <a:ext cx="3940500" cy="24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Comic Sans MS"/>
              <a:buChar char="●"/>
            </a:pPr>
            <a:r>
              <a:rPr lang="en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Statistical Analysis</a:t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Char char="●"/>
            </a:pPr>
            <a:r>
              <a:rPr lang="en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Seasonal decomposition</a:t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Char char="●"/>
            </a:pPr>
            <a:r>
              <a:rPr lang="en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Rolling Statistics</a:t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Char char="●"/>
            </a:pPr>
            <a:r>
              <a:rPr lang="en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Autocorrelation &amp; Partial Autocorrelation</a:t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Char char="●"/>
            </a:pPr>
            <a:r>
              <a:rPr lang="en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Hourly Distribution</a:t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07" name="Google Shape;10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9250" y="1017725"/>
            <a:ext cx="2414100" cy="180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66375" y="2249425"/>
            <a:ext cx="2565925" cy="145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59425" y="2957475"/>
            <a:ext cx="2414100" cy="18423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/>
          <p:nvPr/>
        </p:nvSpPr>
        <p:spPr>
          <a:xfrm>
            <a:off x="219500" y="389350"/>
            <a:ext cx="2673600" cy="686400"/>
          </a:xfrm>
          <a:prstGeom prst="rect">
            <a:avLst/>
          </a:prstGeom>
          <a:solidFill>
            <a:srgbClr val="FFD31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8"/>
          <p:cNvSpPr txBox="1"/>
          <p:nvPr>
            <p:ph type="title"/>
          </p:nvPr>
        </p:nvSpPr>
        <p:spPr>
          <a:xfrm>
            <a:off x="287900" y="446200"/>
            <a:ext cx="5900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4343"/>
                </a:solidFill>
                <a:latin typeface="Comic Sans MS"/>
                <a:ea typeface="Comic Sans MS"/>
                <a:cs typeface="Comic Sans MS"/>
                <a:sym typeface="Comic Sans MS"/>
              </a:rPr>
              <a:t>Model Selection </a:t>
            </a:r>
            <a:endParaRPr b="1">
              <a:solidFill>
                <a:srgbClr val="434343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16" name="Google Shape;116;p18"/>
          <p:cNvSpPr txBox="1"/>
          <p:nvPr/>
        </p:nvSpPr>
        <p:spPr>
          <a:xfrm>
            <a:off x="219500" y="1460500"/>
            <a:ext cx="41265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Try to build the model using below methods in Unsupervised way.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1. Standard Deviation Method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2. One-Class SVM (Support Vector Machines)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3. Isolation Forest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4. Variance Based Method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aphicFrame>
        <p:nvGraphicFramePr>
          <p:cNvPr id="117" name="Google Shape;117;p18"/>
          <p:cNvGraphicFramePr/>
          <p:nvPr/>
        </p:nvGraphicFramePr>
        <p:xfrm>
          <a:off x="3515325" y="3592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{EB9DA958-4BBC-40FD-A072-927F2F7AB80C}</a:tableStyleId>
              </a:tblPr>
              <a:tblGrid>
                <a:gridCol w="1037925"/>
                <a:gridCol w="1037925"/>
                <a:gridCol w="1037925"/>
                <a:gridCol w="1037925"/>
                <a:gridCol w="1037925"/>
              </a:tblGrid>
              <a:tr h="557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Standard Deviation Method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One-Class SVM (Support Vector Machines)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Isolation Forest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 Variance Based Method</a:t>
                      </a:r>
                      <a:endParaRPr sz="900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02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F1 Score</a:t>
                      </a:r>
                      <a:endParaRPr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0.544078</a:t>
                      </a:r>
                      <a:endParaRPr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0.422444</a:t>
                      </a:r>
                      <a:endParaRPr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0.527986</a:t>
                      </a:r>
                      <a:endParaRPr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0.585277</a:t>
                      </a:r>
                      <a:endParaRPr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</a:tr>
            </a:tbl>
          </a:graphicData>
        </a:graphic>
      </p:graphicFrame>
      <p:sp>
        <p:nvSpPr>
          <p:cNvPr id="118" name="Google Shape;118;p18"/>
          <p:cNvSpPr/>
          <p:nvPr/>
        </p:nvSpPr>
        <p:spPr>
          <a:xfrm>
            <a:off x="4715300" y="2370550"/>
            <a:ext cx="3053400" cy="686400"/>
          </a:xfrm>
          <a:prstGeom prst="rect">
            <a:avLst/>
          </a:prstGeom>
          <a:solidFill>
            <a:srgbClr val="FFD31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8"/>
          <p:cNvSpPr txBox="1"/>
          <p:nvPr>
            <p:ph type="title"/>
          </p:nvPr>
        </p:nvSpPr>
        <p:spPr>
          <a:xfrm>
            <a:off x="4715300" y="2484250"/>
            <a:ext cx="2806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4343"/>
                </a:solidFill>
                <a:latin typeface="Comic Sans MS"/>
                <a:ea typeface="Comic Sans MS"/>
                <a:cs typeface="Comic Sans MS"/>
                <a:sym typeface="Comic Sans MS"/>
              </a:rPr>
              <a:t>Model Evaluation </a:t>
            </a:r>
            <a:endParaRPr b="1">
              <a:solidFill>
                <a:srgbClr val="434343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/>
          <p:nvPr/>
        </p:nvSpPr>
        <p:spPr>
          <a:xfrm>
            <a:off x="219500" y="389350"/>
            <a:ext cx="5169900" cy="686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9"/>
          <p:cNvSpPr txBox="1"/>
          <p:nvPr>
            <p:ph type="title"/>
          </p:nvPr>
        </p:nvSpPr>
        <p:spPr>
          <a:xfrm>
            <a:off x="311700" y="445025"/>
            <a:ext cx="4769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D31F"/>
                </a:solidFill>
                <a:latin typeface="Comic Sans MS"/>
                <a:ea typeface="Comic Sans MS"/>
                <a:cs typeface="Comic Sans MS"/>
                <a:sym typeface="Comic Sans MS"/>
              </a:rPr>
              <a:t>Conclusion</a:t>
            </a:r>
            <a:endParaRPr b="1">
              <a:solidFill>
                <a:srgbClr val="FFD31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26" name="Google Shape;126;p19"/>
          <p:cNvSpPr txBox="1"/>
          <p:nvPr/>
        </p:nvSpPr>
        <p:spPr>
          <a:xfrm>
            <a:off x="446500" y="1017725"/>
            <a:ext cx="7822500" cy="42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* The model built with simple algorithms resulted in high accuracy.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* It is considered that a simple algorithm is effective in many cases for time-series data having a simple structure such as a constant mean and variance over time.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* Complex and robust algorithms are considered to be effective when time-series has complicated patterns or when there are various anomolous patterns.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* In this analysis, the model was evaluated based on the F1 score, but if you want to make a more business-oriented evaluation, the following viewpoints should be added to the evaluation.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* Detection of signs of anomalies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* Balance of importance of false positive and false negative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Model interpretability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/>
          <p:nvPr/>
        </p:nvSpPr>
        <p:spPr>
          <a:xfrm>
            <a:off x="1827875" y="1948350"/>
            <a:ext cx="5169900" cy="686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0"/>
          <p:cNvSpPr txBox="1"/>
          <p:nvPr>
            <p:ph type="title"/>
          </p:nvPr>
        </p:nvSpPr>
        <p:spPr>
          <a:xfrm>
            <a:off x="2186475" y="2005200"/>
            <a:ext cx="477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D31F"/>
                </a:solidFill>
                <a:latin typeface="Comic Sans MS"/>
                <a:ea typeface="Comic Sans MS"/>
                <a:cs typeface="Comic Sans MS"/>
                <a:sym typeface="Comic Sans MS"/>
              </a:rPr>
              <a:t>Thank You !</a:t>
            </a:r>
            <a:endParaRPr b="1">
              <a:solidFill>
                <a:srgbClr val="FFD31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