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73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Questrial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CD90E-6C6C-4CC1-9769-87157A34F0A6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FE73048F-3F34-4A3E-A6E0-01AFC57070B4}">
      <dgm:prSet phldrT="[Text]" custT="1"/>
      <dgm:spPr/>
      <dgm:t>
        <a:bodyPr/>
        <a:lstStyle/>
        <a:p>
          <a:r>
            <a:rPr lang="en-US" sz="1100" dirty="0" smtClean="0"/>
            <a:t>Missouri</a:t>
          </a:r>
          <a:endParaRPr lang="en-US" sz="1100" dirty="0"/>
        </a:p>
      </dgm:t>
    </dgm:pt>
    <dgm:pt modelId="{4AD91373-C114-4D8A-8132-DFCDAB4DB339}" type="parTrans" cxnId="{74F10E77-329E-4DBB-B274-3D17245F69F8}">
      <dgm:prSet/>
      <dgm:spPr/>
      <dgm:t>
        <a:bodyPr/>
        <a:lstStyle/>
        <a:p>
          <a:endParaRPr lang="en-US"/>
        </a:p>
      </dgm:t>
    </dgm:pt>
    <dgm:pt modelId="{4BDE9317-8697-4549-AA41-6D44B8305C26}" type="sibTrans" cxnId="{74F10E77-329E-4DBB-B274-3D17245F69F8}">
      <dgm:prSet/>
      <dgm:spPr/>
      <dgm:t>
        <a:bodyPr/>
        <a:lstStyle/>
        <a:p>
          <a:endParaRPr lang="en-US"/>
        </a:p>
      </dgm:t>
    </dgm:pt>
    <dgm:pt modelId="{4C558BB1-0DA3-4B8A-85CF-3B0CCAD47F4B}">
      <dgm:prSet phldrT="[Text]" custT="1"/>
      <dgm:spPr/>
      <dgm:t>
        <a:bodyPr/>
        <a:lstStyle/>
        <a:p>
          <a:r>
            <a:rPr lang="en-US" sz="1100" dirty="0" smtClean="0"/>
            <a:t>Hawaii</a:t>
          </a:r>
          <a:endParaRPr lang="en-US" sz="1100" dirty="0"/>
        </a:p>
      </dgm:t>
    </dgm:pt>
    <dgm:pt modelId="{670BF3D6-1947-42A6-91CC-39042C150B8F}" type="parTrans" cxnId="{FF64EC9E-3EF7-4554-828E-2E0FC5284387}">
      <dgm:prSet/>
      <dgm:spPr/>
      <dgm:t>
        <a:bodyPr/>
        <a:lstStyle/>
        <a:p>
          <a:endParaRPr lang="en-US"/>
        </a:p>
      </dgm:t>
    </dgm:pt>
    <dgm:pt modelId="{F4879564-4700-4F21-B8A1-A2B00682AFC9}" type="sibTrans" cxnId="{FF64EC9E-3EF7-4554-828E-2E0FC5284387}">
      <dgm:prSet/>
      <dgm:spPr/>
      <dgm:t>
        <a:bodyPr/>
        <a:lstStyle/>
        <a:p>
          <a:endParaRPr lang="en-US"/>
        </a:p>
      </dgm:t>
    </dgm:pt>
    <dgm:pt modelId="{29D6C934-E4A3-464D-81EB-A2BA3E59A3E8}">
      <dgm:prSet phldrT="[Text]" custT="1"/>
      <dgm:spPr/>
      <dgm:t>
        <a:bodyPr/>
        <a:lstStyle/>
        <a:p>
          <a:r>
            <a:rPr lang="en-US" sz="1100" dirty="0" smtClean="0"/>
            <a:t>Connecticut</a:t>
          </a:r>
          <a:endParaRPr lang="en-US" sz="1100" dirty="0"/>
        </a:p>
      </dgm:t>
    </dgm:pt>
    <dgm:pt modelId="{66DC4127-A34A-4627-98D3-DDDCBB646D29}" type="parTrans" cxnId="{D721D37C-4CE3-41E2-95B6-5B66E5235D22}">
      <dgm:prSet/>
      <dgm:spPr/>
      <dgm:t>
        <a:bodyPr/>
        <a:lstStyle/>
        <a:p>
          <a:endParaRPr lang="en-US"/>
        </a:p>
      </dgm:t>
    </dgm:pt>
    <dgm:pt modelId="{AB57EEF4-AB17-469E-99AC-8BBAAFF7BE18}" type="sibTrans" cxnId="{D721D37C-4CE3-41E2-95B6-5B66E5235D22}">
      <dgm:prSet/>
      <dgm:spPr/>
      <dgm:t>
        <a:bodyPr/>
        <a:lstStyle/>
        <a:p>
          <a:endParaRPr lang="en-US"/>
        </a:p>
      </dgm:t>
    </dgm:pt>
    <dgm:pt modelId="{D75D8C82-90D5-4AAC-8CCE-F097C145FB3E}" type="pres">
      <dgm:prSet presAssocID="{AC3CD90E-6C6C-4CC1-9769-87157A34F0A6}" presName="Name0" presStyleCnt="0">
        <dgm:presLayoutVars>
          <dgm:resizeHandles/>
        </dgm:presLayoutVars>
      </dgm:prSet>
      <dgm:spPr/>
    </dgm:pt>
    <dgm:pt modelId="{2F333940-8837-4C49-8FF0-B30F7B26311A}" type="pres">
      <dgm:prSet presAssocID="{FE73048F-3F34-4A3E-A6E0-01AFC57070B4}" presName="text" presStyleLbl="node1" presStyleIdx="0" presStyleCnt="3" custLinFactNeighborX="0" custLinFactNeighborY="-275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359C5-ECDB-4E56-AFA8-D5AD05DA588A}" type="pres">
      <dgm:prSet presAssocID="{4BDE9317-8697-4549-AA41-6D44B8305C26}" presName="space" presStyleCnt="0"/>
      <dgm:spPr/>
    </dgm:pt>
    <dgm:pt modelId="{D78AF604-A69B-4330-85D6-B32C080D14C9}" type="pres">
      <dgm:prSet presAssocID="{4C558BB1-0DA3-4B8A-85CF-3B0CCAD47F4B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CEC86-C918-4763-95A9-F1B738BA0FD3}" type="pres">
      <dgm:prSet presAssocID="{F4879564-4700-4F21-B8A1-A2B00682AFC9}" presName="space" presStyleCnt="0"/>
      <dgm:spPr/>
    </dgm:pt>
    <dgm:pt modelId="{D0A64A9F-348D-4EC7-BA18-E5C4AE50EB31}" type="pres">
      <dgm:prSet presAssocID="{29D6C934-E4A3-464D-81EB-A2BA3E59A3E8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87B1AA-19A2-4A35-B893-5F5A3C090CE7}" type="presOf" srcId="{29D6C934-E4A3-464D-81EB-A2BA3E59A3E8}" destId="{D0A64A9F-348D-4EC7-BA18-E5C4AE50EB31}" srcOrd="0" destOrd="0" presId="urn:diagrams.loki3.com/VaryingWidthList"/>
    <dgm:cxn modelId="{FF5D7F24-E4C9-4B89-992E-375C19A0ADFC}" type="presOf" srcId="{AC3CD90E-6C6C-4CC1-9769-87157A34F0A6}" destId="{D75D8C82-90D5-4AAC-8CCE-F097C145FB3E}" srcOrd="0" destOrd="0" presId="urn:diagrams.loki3.com/VaryingWidthList"/>
    <dgm:cxn modelId="{FD511B16-5C49-408C-A3A8-3F133E1EAC4F}" type="presOf" srcId="{FE73048F-3F34-4A3E-A6E0-01AFC57070B4}" destId="{2F333940-8837-4C49-8FF0-B30F7B26311A}" srcOrd="0" destOrd="0" presId="urn:diagrams.loki3.com/VaryingWidthList"/>
    <dgm:cxn modelId="{74F10E77-329E-4DBB-B274-3D17245F69F8}" srcId="{AC3CD90E-6C6C-4CC1-9769-87157A34F0A6}" destId="{FE73048F-3F34-4A3E-A6E0-01AFC57070B4}" srcOrd="0" destOrd="0" parTransId="{4AD91373-C114-4D8A-8132-DFCDAB4DB339}" sibTransId="{4BDE9317-8697-4549-AA41-6D44B8305C26}"/>
    <dgm:cxn modelId="{65DE2965-2E37-4A5E-A546-0DA8D512BE29}" type="presOf" srcId="{4C558BB1-0DA3-4B8A-85CF-3B0CCAD47F4B}" destId="{D78AF604-A69B-4330-85D6-B32C080D14C9}" srcOrd="0" destOrd="0" presId="urn:diagrams.loki3.com/VaryingWidthList"/>
    <dgm:cxn modelId="{D721D37C-4CE3-41E2-95B6-5B66E5235D22}" srcId="{AC3CD90E-6C6C-4CC1-9769-87157A34F0A6}" destId="{29D6C934-E4A3-464D-81EB-A2BA3E59A3E8}" srcOrd="2" destOrd="0" parTransId="{66DC4127-A34A-4627-98D3-DDDCBB646D29}" sibTransId="{AB57EEF4-AB17-469E-99AC-8BBAAFF7BE18}"/>
    <dgm:cxn modelId="{FF64EC9E-3EF7-4554-828E-2E0FC5284387}" srcId="{AC3CD90E-6C6C-4CC1-9769-87157A34F0A6}" destId="{4C558BB1-0DA3-4B8A-85CF-3B0CCAD47F4B}" srcOrd="1" destOrd="0" parTransId="{670BF3D6-1947-42A6-91CC-39042C150B8F}" sibTransId="{F4879564-4700-4F21-B8A1-A2B00682AFC9}"/>
    <dgm:cxn modelId="{933C8A21-B7FA-492A-830F-23034A4B5C87}" type="presParOf" srcId="{D75D8C82-90D5-4AAC-8CCE-F097C145FB3E}" destId="{2F333940-8837-4C49-8FF0-B30F7B26311A}" srcOrd="0" destOrd="0" presId="urn:diagrams.loki3.com/VaryingWidthList"/>
    <dgm:cxn modelId="{2CD0E1E0-3D14-4FCC-B9D6-17F76439E08A}" type="presParOf" srcId="{D75D8C82-90D5-4AAC-8CCE-F097C145FB3E}" destId="{2FD359C5-ECDB-4E56-AFA8-D5AD05DA588A}" srcOrd="1" destOrd="0" presId="urn:diagrams.loki3.com/VaryingWidthList"/>
    <dgm:cxn modelId="{43E75A4A-8884-4C05-82D0-96DCC27B2813}" type="presParOf" srcId="{D75D8C82-90D5-4AAC-8CCE-F097C145FB3E}" destId="{D78AF604-A69B-4330-85D6-B32C080D14C9}" srcOrd="2" destOrd="0" presId="urn:diagrams.loki3.com/VaryingWidthList"/>
    <dgm:cxn modelId="{AA970DCE-734A-49AA-81CC-FE76EFAC168D}" type="presParOf" srcId="{D75D8C82-90D5-4AAC-8CCE-F097C145FB3E}" destId="{279CEC86-C918-4763-95A9-F1B738BA0FD3}" srcOrd="3" destOrd="0" presId="urn:diagrams.loki3.com/VaryingWidthList"/>
    <dgm:cxn modelId="{74C3F764-08A2-4ABC-AA82-A04B112DE77E}" type="presParOf" srcId="{D75D8C82-90D5-4AAC-8CCE-F097C145FB3E}" destId="{D0A64A9F-348D-4EC7-BA18-E5C4AE50EB3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33940-8837-4C49-8FF0-B30F7B26311A}">
      <dsp:nvSpPr>
        <dsp:cNvPr id="0" name=""/>
        <dsp:cNvSpPr/>
      </dsp:nvSpPr>
      <dsp:spPr>
        <a:xfrm>
          <a:off x="2688000" y="0"/>
          <a:ext cx="720000" cy="1309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Missouri</a:t>
          </a:r>
          <a:endParaRPr lang="en-US" sz="1100" kern="1200" dirty="0"/>
        </a:p>
      </dsp:txBody>
      <dsp:txXfrm>
        <a:off x="2688000" y="0"/>
        <a:ext cx="720000" cy="1309687"/>
      </dsp:txXfrm>
    </dsp:sp>
    <dsp:sp modelId="{D78AF604-A69B-4330-85D6-B32C080D14C9}">
      <dsp:nvSpPr>
        <dsp:cNvPr id="0" name=""/>
        <dsp:cNvSpPr/>
      </dsp:nvSpPr>
      <dsp:spPr>
        <a:xfrm>
          <a:off x="2688000" y="1377156"/>
          <a:ext cx="720000" cy="1309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Hawaii</a:t>
          </a:r>
          <a:endParaRPr lang="en-US" sz="1100" kern="1200" dirty="0"/>
        </a:p>
      </dsp:txBody>
      <dsp:txXfrm>
        <a:off x="2688000" y="1377156"/>
        <a:ext cx="720000" cy="1309687"/>
      </dsp:txXfrm>
    </dsp:sp>
    <dsp:sp modelId="{D0A64A9F-348D-4EC7-BA18-E5C4AE50EB31}">
      <dsp:nvSpPr>
        <dsp:cNvPr id="0" name=""/>
        <dsp:cNvSpPr/>
      </dsp:nvSpPr>
      <dsp:spPr>
        <a:xfrm>
          <a:off x="2643000" y="2752328"/>
          <a:ext cx="810000" cy="1309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Connecticut</a:t>
          </a:r>
          <a:endParaRPr lang="en-US" sz="1100" kern="1200" dirty="0"/>
        </a:p>
      </dsp:txBody>
      <dsp:txXfrm>
        <a:off x="2643000" y="2752328"/>
        <a:ext cx="810000" cy="130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61581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59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290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027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481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495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and beverages – No ratings above 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428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128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44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and beverages – No ratings above 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726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87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00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6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3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20314</a:t>
            </a:r>
          </a:p>
        </p:txBody>
      </p:sp>
    </p:spTree>
    <p:extLst>
      <p:ext uri="{BB962C8B-B14F-4D97-AF65-F5344CB8AC3E}">
        <p14:creationId xmlns:p14="http://schemas.microsoft.com/office/powerpoint/2010/main" val="189481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131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41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and beverages – No ratings above </a:t>
            </a:r>
            <a:r>
              <a:rPr lang="en-US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Tranquility –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Nearly 11 out of 15 has rated less than 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38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87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866216" y="1085850"/>
            <a:ext cx="6619244" cy="2497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5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500" b="0" i="0" u="none" strike="noStrike" cap="non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65429" y="1390644"/>
            <a:ext cx="3819679" cy="11811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27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66216" y="2743200"/>
            <a:ext cx="3813733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66216" y="3600439"/>
            <a:ext cx="6619242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1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866216" y="4025494"/>
            <a:ext cx="6619241" cy="370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66216" y="1085850"/>
            <a:ext cx="6619244" cy="14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181100" y="1085850"/>
            <a:ext cx="5999486" cy="17425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447800" y="2828380"/>
            <a:ext cx="5459736" cy="256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small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866216" y="3262992"/>
            <a:ext cx="6619244" cy="12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673720" y="728439"/>
            <a:ext cx="601434" cy="15004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US" sz="915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997867" y="1960341"/>
            <a:ext cx="601434" cy="15004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US" sz="915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66216" y="2343150"/>
            <a:ext cx="6619244" cy="1239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66216" y="3583035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500" b="0" i="0" u="none" strike="noStrike" cap="non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84583" y="339537"/>
            <a:ext cx="7053541" cy="1050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89347" y="2000250"/>
            <a:ext cx="2195513" cy="26920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2912744" y="1485900"/>
            <a:ext cx="2202181" cy="432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2904828" y="2000250"/>
            <a:ext cx="2210096" cy="26920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5"/>
          </p:nvPr>
        </p:nvSpPr>
        <p:spPr>
          <a:xfrm>
            <a:off x="5343525" y="1485900"/>
            <a:ext cx="2199085" cy="432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6"/>
          </p:nvPr>
        </p:nvSpPr>
        <p:spPr>
          <a:xfrm>
            <a:off x="5343525" y="2000250"/>
            <a:ext cx="2199085" cy="26920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2794607" y="1600200"/>
            <a:ext cx="0" cy="29717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5"/>
          <p:cNvCxnSpPr/>
          <p:nvPr/>
        </p:nvCxnSpPr>
        <p:spPr>
          <a:xfrm>
            <a:off x="5221669" y="1600200"/>
            <a:ext cx="0" cy="297516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84583" y="339537"/>
            <a:ext cx="7053541" cy="1050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89347" y="3188211"/>
            <a:ext cx="2205037" cy="432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2"/>
          </p:nvPr>
        </p:nvSpPr>
        <p:spPr>
          <a:xfrm>
            <a:off x="489347" y="1657350"/>
            <a:ext cx="2205037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489347" y="3620408"/>
            <a:ext cx="2205037" cy="494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"/>
          </p:nvPr>
        </p:nvSpPr>
        <p:spPr>
          <a:xfrm>
            <a:off x="2917032" y="3188211"/>
            <a:ext cx="2197893" cy="432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5"/>
          </p:nvPr>
        </p:nvSpPr>
        <p:spPr>
          <a:xfrm>
            <a:off x="2917031" y="1657350"/>
            <a:ext cx="2197893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6"/>
          </p:nvPr>
        </p:nvSpPr>
        <p:spPr>
          <a:xfrm>
            <a:off x="2916016" y="3620407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7"/>
          </p:nvPr>
        </p:nvSpPr>
        <p:spPr>
          <a:xfrm>
            <a:off x="5343525" y="3188211"/>
            <a:ext cx="2199085" cy="432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idx="8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9"/>
          </p:nvPr>
        </p:nvSpPr>
        <p:spPr>
          <a:xfrm>
            <a:off x="5343432" y="3620405"/>
            <a:ext cx="2201997" cy="494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30" name="Shape 130"/>
          <p:cNvCxnSpPr/>
          <p:nvPr/>
        </p:nvCxnSpPr>
        <p:spPr>
          <a:xfrm>
            <a:off x="2794607" y="1600200"/>
            <a:ext cx="0" cy="29717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Shape 131"/>
          <p:cNvCxnSpPr/>
          <p:nvPr/>
        </p:nvCxnSpPr>
        <p:spPr>
          <a:xfrm>
            <a:off x="5221669" y="1600200"/>
            <a:ext cx="0" cy="297516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84583" y="339537"/>
            <a:ext cx="7053541" cy="1050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 rot="5400000">
            <a:off x="2609131" y="-241958"/>
            <a:ext cx="3146610" cy="67099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80975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57213" marR="0" lvl="1" indent="-145732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7142"/>
              <a:buFont typeface="Noto Sans Symbols"/>
              <a:buChar char="●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57250" marR="0" lvl="2" indent="-11049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0150" marR="0" lvl="3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3050" marR="0" lvl="4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79500" marR="0" lvl="5" indent="-12436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28850" marR="0" lvl="6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1750" marR="0" lvl="7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14650" marR="0" lvl="8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 rot="5400000">
            <a:off x="4700587" y="1850231"/>
            <a:ext cx="4369593" cy="1314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 rot="5400000">
            <a:off x="1259682" y="-104773"/>
            <a:ext cx="4026693" cy="5567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80975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57213" marR="0" lvl="1" indent="-145732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7142"/>
              <a:buFont typeface="Noto Sans Symbols"/>
              <a:buChar char="●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57250" marR="0" lvl="2" indent="-11049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0150" marR="0" lvl="3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3050" marR="0" lvl="4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79500" marR="0" lvl="5" indent="-12436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28850" marR="0" lvl="6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1750" marR="0" lvl="7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14650" marR="0" lvl="8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80975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57213" marR="0" lvl="1" indent="-145732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7142"/>
              <a:buFont typeface="Noto Sans Symbols"/>
              <a:buChar char="●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57250" marR="0" lvl="2" indent="-11049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0150" marR="0" lvl="3" indent="-11811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3050" marR="0" lvl="4" indent="-11811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79500" marR="0" lvl="5" indent="-12436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28850" marR="0" lvl="6" indent="-11811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1750" marR="0" lvl="7" indent="-11811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14650" marR="0" lvl="8" indent="-11811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4583" y="339537"/>
            <a:ext cx="7053541" cy="1050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27483" y="1539688"/>
            <a:ext cx="6709906" cy="31466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80975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57213" marR="0" lvl="1" indent="-145732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7142"/>
              <a:buFont typeface="Noto Sans Symbols"/>
              <a:buChar char="●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57250" marR="0" lvl="2" indent="-11049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0150" marR="0" lvl="3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3050" marR="0" lvl="4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79500" marR="0" lvl="5" indent="-12436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28850" marR="0" lvl="6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1750" marR="0" lvl="7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14650" marR="0" lvl="8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66216" y="2146300"/>
            <a:ext cx="6619242" cy="1436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66216" y="3583035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500" b="0" i="0" u="none" strike="noStrike" cap="non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84583" y="339537"/>
            <a:ext cx="7053541" cy="1050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27484" y="1545432"/>
            <a:ext cx="3297253" cy="3146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88595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7142"/>
              <a:buFont typeface="Noto Sans Symbols"/>
              <a:buChar char="●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57213" marR="0" lvl="1" indent="-153353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57250" marR="0" lvl="2" indent="-11810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0150" marR="0" lvl="3" indent="-12573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3050" marR="0" lvl="4" indent="-12573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79500" marR="0" lvl="5" indent="-13197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28850" marR="0" lvl="6" indent="-12572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1750" marR="0" lvl="7" indent="-12572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14650" marR="0" lvl="8" indent="-12572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240869" y="1542069"/>
            <a:ext cx="3297255" cy="3150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88595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7142"/>
              <a:buFont typeface="Noto Sans Symbols"/>
              <a:buChar char="●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57213" marR="0" lvl="1" indent="-153353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57250" marR="0" lvl="2" indent="-11810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0150" marR="0" lvl="3" indent="-12573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3050" marR="0" lvl="4" indent="-12573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79500" marR="0" lvl="5" indent="-13197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28850" marR="0" lvl="6" indent="-12572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1750" marR="0" lvl="7" indent="-12572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14650" marR="0" lvl="8" indent="-12572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84583" y="339537"/>
            <a:ext cx="7053541" cy="1050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27484" y="1428750"/>
            <a:ext cx="3297253" cy="432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827484" y="1885950"/>
            <a:ext cx="3297253" cy="2806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88595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7142"/>
              <a:buFont typeface="Noto Sans Symbols"/>
              <a:buChar char="●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57213" marR="0" lvl="1" indent="-153353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57250" marR="0" lvl="2" indent="-11810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0150" marR="0" lvl="3" indent="-12573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3050" marR="0" lvl="4" indent="-12573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79500" marR="0" lvl="5" indent="-13197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28850" marR="0" lvl="6" indent="-12572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1750" marR="0" lvl="7" indent="-12572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14650" marR="0" lvl="8" indent="-12572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240871" y="1428750"/>
            <a:ext cx="3297253" cy="432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240871" y="1885950"/>
            <a:ext cx="3297253" cy="2806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88595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7142"/>
              <a:buFont typeface="Noto Sans Symbols"/>
              <a:buChar char="●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57213" marR="0" lvl="1" indent="-153353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57250" marR="0" lvl="2" indent="-11810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0150" marR="0" lvl="3" indent="-12573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3050" marR="0" lvl="4" indent="-12573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79500" marR="0" lvl="5" indent="-13197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28850" marR="0" lvl="6" indent="-12572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1750" marR="0" lvl="7" indent="-12572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14650" marR="0" lvl="8" indent="-12572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84583" y="339537"/>
            <a:ext cx="7053541" cy="1050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6215" y="1085850"/>
            <a:ext cx="2550797" cy="1085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1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588462" y="1085850"/>
            <a:ext cx="3896997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57175" marR="0" lvl="0" indent="-180975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57213" marR="0" lvl="1" indent="-145732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7142"/>
              <a:buFont typeface="Noto Sans Symbols"/>
              <a:buChar char="●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57250" marR="0" lvl="2" indent="-11049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0150" marR="0" lvl="3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3050" marR="0" lvl="4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79500" marR="0" lvl="5" indent="-12436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28850" marR="0" lvl="6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1750" marR="0" lvl="7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14650" marR="0" lvl="8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66215" y="2346960"/>
            <a:ext cx="2550797" cy="2171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1">
            <a:alphaModFix/>
          </a:blip>
          <a:srcRect l="3613"/>
          <a:stretch/>
        </p:blipFill>
        <p:spPr>
          <a:xfrm>
            <a:off x="0" y="2002264"/>
            <a:ext cx="3027759" cy="314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2">
            <a:alphaModFix/>
          </a:blip>
          <a:srcRect l="35640"/>
          <a:stretch/>
        </p:blipFill>
        <p:spPr>
          <a:xfrm>
            <a:off x="0" y="2169260"/>
            <a:ext cx="1141808" cy="17740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6456758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3">
            <a:alphaModFix/>
          </a:blip>
          <a:srcRect t="28812"/>
          <a:stretch/>
        </p:blipFill>
        <p:spPr>
          <a:xfrm>
            <a:off x="5999560" y="0"/>
            <a:ext cx="1202539" cy="85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4">
            <a:alphaModFix/>
          </a:blip>
          <a:srcRect b="23320"/>
          <a:stretch/>
        </p:blipFill>
        <p:spPr>
          <a:xfrm>
            <a:off x="6454407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84583" y="339537"/>
            <a:ext cx="7053541" cy="1050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27483" y="1539688"/>
            <a:ext cx="6709906" cy="31466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80975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57213" marR="0" lvl="1" indent="-145732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7142"/>
              <a:buFont typeface="Noto Sans Symbols"/>
              <a:buChar char="●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57250" marR="0" lvl="2" indent="-11049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0150" marR="0" lvl="3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3050" marR="0" lvl="4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79500" marR="0" lvl="5" indent="-12436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28850" marR="0" lvl="6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1750" marR="0" lvl="7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14650" marR="0" lvl="8" indent="-11811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ct val="76363"/>
              <a:buFont typeface="Noto Sans Symbols"/>
              <a:buChar char="●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5"/>
            <a:ext cx="742949" cy="22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6713679" y="2418972"/>
            <a:ext cx="2894845" cy="22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764406" y="221796"/>
            <a:ext cx="628648" cy="575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866216" y="242702"/>
            <a:ext cx="6619244" cy="2497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5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HYATT – Hotel Data Analysis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866216" y="3763614"/>
            <a:ext cx="6619244" cy="64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1500" b="1" i="0" u="sng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TEAM 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1500" b="1" i="0" u="sng" strike="noStrike" cap="none" dirty="0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ISHANI JARIWALA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1500" b="1" i="0" u="sng" strike="noStrike" cap="none" dirty="0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MONIKA PAWAR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1500" b="1" i="0" u="sng" strike="noStrike" cap="none" dirty="0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POOJA GODHWANI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1500" b="1" i="0" u="sng" strike="noStrike" cap="none" dirty="0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SAI P</a:t>
            </a:r>
            <a:r>
              <a:rPr lang="en-US" b="1" u="sng" dirty="0"/>
              <a:t>RA</a:t>
            </a:r>
            <a:r>
              <a:rPr lang="en-US" sz="1500" b="1" i="0" u="sng" strike="noStrike" cap="none" dirty="0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VINDAR MOHAN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1500" b="1" i="0" u="sng" strike="noStrike" cap="none" dirty="0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TUSHAR BADLANI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1500" b="1" i="0" u="sng" strike="noStrike" cap="none" dirty="0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ARIJIT NANDY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1500" b="1" i="0" u="sng" strike="noStrike" cap="none" dirty="0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KIRTI </a:t>
            </a:r>
            <a:r>
              <a:rPr lang="en-US" sz="1500" b="1" i="0" u="sng" strike="noStrike" cap="none" dirty="0" smtClean="0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JAISINGHANI</a:t>
            </a:r>
            <a:endParaRPr lang="en-US" sz="1500" b="1" i="0" u="sng" strike="noStrike" cap="none" dirty="0">
              <a:solidFill>
                <a:srgbClr val="86D1D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Hotel NPS Goal vs. Likelihood to recommend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942" y="1157066"/>
            <a:ext cx="7089569" cy="35665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79551443"/>
              </p:ext>
            </p:extLst>
          </p:nvPr>
        </p:nvGraphicFramePr>
        <p:xfrm>
          <a:off x="5057847" y="10174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Approach 2</a:t>
            </a:r>
          </a:p>
        </p:txBody>
      </p:sp>
      <p:grpSp>
        <p:nvGrpSpPr>
          <p:cNvPr id="251" name="Shape 251"/>
          <p:cNvGrpSpPr/>
          <p:nvPr/>
        </p:nvGrpSpPr>
        <p:grpSpPr>
          <a:xfrm>
            <a:off x="1571251" y="1586536"/>
            <a:ext cx="6001495" cy="1970425"/>
            <a:chOff x="47251" y="1046786"/>
            <a:chExt cx="6001495" cy="1970425"/>
          </a:xfrm>
        </p:grpSpPr>
        <p:sp>
          <p:nvSpPr>
            <p:cNvPr id="252" name="Shape 252"/>
            <p:cNvSpPr/>
            <p:nvPr/>
          </p:nvSpPr>
          <p:spPr>
            <a:xfrm>
              <a:off x="4655467" y="1335446"/>
              <a:ext cx="1393279" cy="1393350"/>
            </a:xfrm>
            <a:prstGeom prst="ellipse">
              <a:avLst/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702069" y="1381900"/>
              <a:ext cx="1300671" cy="130044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4887880" y="1567712"/>
              <a:ext cx="929051" cy="928817"/>
            </a:xfrm>
            <a:prstGeom prst="rect">
              <a:avLst/>
            </a:prstGeom>
            <a:noFill/>
            <a:ln>
              <a:noFill/>
            </a:ln>
          </p:spPr>
          <p:txBody>
            <a:bodyPr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1000" b="1" i="0" u="sng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Finding 2 </a:t>
              </a:r>
              <a:r>
                <a:rPr lang="en-US" sz="1000" b="1" i="0" u="none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Maine has least Tranquility rating</a:t>
              </a:r>
            </a:p>
          </p:txBody>
        </p:sp>
        <p:sp>
          <p:nvSpPr>
            <p:cNvPr id="255" name="Shape 255"/>
            <p:cNvSpPr/>
            <p:nvPr/>
          </p:nvSpPr>
          <p:spPr>
            <a:xfrm rot="2700000">
              <a:off x="3209601" y="1335348"/>
              <a:ext cx="1393300" cy="1393300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3262189" y="1381900"/>
              <a:ext cx="1300671" cy="130044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3448000" y="1567712"/>
              <a:ext cx="929051" cy="928817"/>
            </a:xfrm>
            <a:prstGeom prst="rect">
              <a:avLst/>
            </a:prstGeom>
            <a:noFill/>
            <a:ln>
              <a:noFill/>
            </a:ln>
          </p:spPr>
          <p:txBody>
            <a:bodyPr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1000" b="1" i="0" u="sng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Finding 1 :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Arkansas has least customer Services rating</a:t>
              </a:r>
            </a:p>
          </p:txBody>
        </p:sp>
        <p:sp>
          <p:nvSpPr>
            <p:cNvPr id="258" name="Shape 258"/>
            <p:cNvSpPr/>
            <p:nvPr/>
          </p:nvSpPr>
          <p:spPr>
            <a:xfrm rot="2700000">
              <a:off x="1775695" y="1335348"/>
              <a:ext cx="1393300" cy="1393300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822308" y="1381900"/>
              <a:ext cx="1300671" cy="130044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2008118" y="1567712"/>
              <a:ext cx="929051" cy="928817"/>
            </a:xfrm>
            <a:prstGeom prst="rect">
              <a:avLst/>
            </a:prstGeom>
            <a:noFill/>
            <a:ln>
              <a:noFill/>
            </a:ln>
          </p:spPr>
          <p:txBody>
            <a:bodyPr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Finding out detractors w.r.t State</a:t>
              </a:r>
            </a:p>
          </p:txBody>
        </p:sp>
        <p:sp>
          <p:nvSpPr>
            <p:cNvPr id="261" name="Shape 261"/>
            <p:cNvSpPr/>
            <p:nvPr/>
          </p:nvSpPr>
          <p:spPr>
            <a:xfrm rot="2700000">
              <a:off x="335813" y="1335348"/>
              <a:ext cx="1393300" cy="1393300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82427" y="1381900"/>
              <a:ext cx="1300671" cy="130044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568237" y="1567712"/>
              <a:ext cx="929051" cy="928817"/>
            </a:xfrm>
            <a:prstGeom prst="rect">
              <a:avLst/>
            </a:prstGeom>
            <a:noFill/>
            <a:ln>
              <a:noFill/>
            </a:ln>
          </p:spPr>
          <p:txBody>
            <a:bodyPr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Likelihood to recommend 	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Likelihood to Recommend on USA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61" y="1017450"/>
            <a:ext cx="5692561" cy="376768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Detractors - Customer Service Rating per state</a:t>
            </a:r>
            <a:b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n-US" sz="3150" b="0" i="0" u="none" strike="noStrike" cap="non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917" y="1286509"/>
            <a:ext cx="6816437" cy="360760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7616535" y="3626426"/>
            <a:ext cx="1215763" cy="954106"/>
          </a:xfrm>
          <a:prstGeom prst="rect">
            <a:avLst/>
          </a:prstGeom>
          <a:solidFill>
            <a:srgbClr val="B0B0B0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Arkansas has the least rating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Shape 277"/>
          <p:cNvCxnSpPr/>
          <p:nvPr/>
        </p:nvCxnSpPr>
        <p:spPr>
          <a:xfrm>
            <a:off x="4592782" y="3335482"/>
            <a:ext cx="3023754" cy="592281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299823" y="-202417"/>
            <a:ext cx="8642294" cy="1104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Detractors- Tranquility rating per state</a:t>
            </a: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000" y="902524"/>
            <a:ext cx="6427705" cy="380010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7552707" y="1397207"/>
            <a:ext cx="926275" cy="954106"/>
          </a:xfrm>
          <a:prstGeom prst="rect">
            <a:avLst/>
          </a:prstGeom>
          <a:solidFill>
            <a:srgbClr val="B0B0B0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Maine has the least rating</a:t>
            </a:r>
          </a:p>
        </p:txBody>
      </p:sp>
      <p:cxnSp>
        <p:nvCxnSpPr>
          <p:cNvPr id="285" name="Shape 285"/>
          <p:cNvCxnSpPr/>
          <p:nvPr/>
        </p:nvCxnSpPr>
        <p:spPr>
          <a:xfrm rot="10800000" flipH="1">
            <a:off x="6792685" y="1793174"/>
            <a:ext cx="760021" cy="558139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Recommendations</a:t>
            </a:r>
          </a:p>
        </p:txBody>
      </p:sp>
      <p:grpSp>
        <p:nvGrpSpPr>
          <p:cNvPr id="291" name="Shape 291"/>
          <p:cNvGrpSpPr/>
          <p:nvPr/>
        </p:nvGrpSpPr>
        <p:grpSpPr>
          <a:xfrm>
            <a:off x="3237886" y="1017450"/>
            <a:ext cx="2499414" cy="4063999"/>
            <a:chOff x="1798291" y="0"/>
            <a:chExt cx="2499414" cy="4063999"/>
          </a:xfrm>
        </p:grpSpPr>
        <p:sp>
          <p:nvSpPr>
            <p:cNvPr id="292" name="Shape 292"/>
            <p:cNvSpPr/>
            <p:nvPr/>
          </p:nvSpPr>
          <p:spPr>
            <a:xfrm>
              <a:off x="2341594" y="0"/>
              <a:ext cx="1956111" cy="19564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1"/>
                    <a:pt x="29286" y="10510"/>
                    <a:pt x="56253" y="8546"/>
                  </a:cubicBezTo>
                  <a:cubicBezTo>
                    <a:pt x="83219" y="6583"/>
                    <a:pt x="107126" y="25772"/>
                    <a:pt x="111043" y="52525"/>
                  </a:cubicBezTo>
                  <a:cubicBezTo>
                    <a:pt x="114960" y="79278"/>
                    <a:pt x="97558" y="104517"/>
                    <a:pt x="71161" y="110367"/>
                  </a:cubicBezTo>
                  <a:lnTo>
                    <a:pt x="70592" y="118428"/>
                  </a:lnTo>
                  <a:lnTo>
                    <a:pt x="56829" y="104890"/>
                  </a:lnTo>
                  <a:lnTo>
                    <a:pt x="72705" y="88507"/>
                  </a:lnTo>
                  <a:lnTo>
                    <a:pt x="72145" y="96444"/>
                  </a:lnTo>
                  <a:cubicBezTo>
                    <a:pt x="90761" y="90239"/>
                    <a:pt x="101708" y="70999"/>
                    <a:pt x="97531" y="51824"/>
                  </a:cubicBezTo>
                  <a:cubicBezTo>
                    <a:pt x="93355" y="32649"/>
                    <a:pt x="75399" y="19704"/>
                    <a:pt x="55888" y="21805"/>
                  </a:cubicBezTo>
                  <a:cubicBezTo>
                    <a:pt x="36378" y="23905"/>
                    <a:pt x="21588" y="40375"/>
                    <a:pt x="21588" y="59999"/>
                  </a:cubicBezTo>
                  <a:close/>
                </a:path>
              </a:pathLst>
            </a:custGeom>
            <a:solidFill>
              <a:srgbClr val="B0121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773959" y="706322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2773959" y="706322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Improve likelihood to recommend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1798291" y="1124101"/>
              <a:ext cx="1956111" cy="19564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481" y="23524"/>
                  </a:moveTo>
                  <a:lnTo>
                    <a:pt x="87164" y="32839"/>
                  </a:lnTo>
                  <a:cubicBezTo>
                    <a:pt x="75945" y="21616"/>
                    <a:pt x="58980" y="18448"/>
                    <a:pt x="44467" y="24865"/>
                  </a:cubicBezTo>
                  <a:cubicBezTo>
                    <a:pt x="29954" y="31282"/>
                    <a:pt x="20880" y="45964"/>
                    <a:pt x="21630" y="61816"/>
                  </a:cubicBezTo>
                  <a:cubicBezTo>
                    <a:pt x="22381" y="77668"/>
                    <a:pt x="32800" y="91426"/>
                    <a:pt x="47854" y="96444"/>
                  </a:cubicBezTo>
                  <a:lnTo>
                    <a:pt x="47294" y="88507"/>
                  </a:lnTo>
                  <a:lnTo>
                    <a:pt x="63170" y="104890"/>
                  </a:lnTo>
                  <a:lnTo>
                    <a:pt x="49407" y="118428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4" y="105614"/>
                    <a:pt x="11311" y="87806"/>
                    <a:pt x="8760" y="65990"/>
                  </a:cubicBezTo>
                  <a:cubicBezTo>
                    <a:pt x="6210" y="44174"/>
                    <a:pt x="17752" y="23135"/>
                    <a:pt x="37521" y="13565"/>
                  </a:cubicBezTo>
                  <a:cubicBezTo>
                    <a:pt x="57291" y="3995"/>
                    <a:pt x="80952" y="7991"/>
                    <a:pt x="96481" y="23524"/>
                  </a:cubicBezTo>
                  <a:close/>
                </a:path>
              </a:pathLst>
            </a:custGeom>
            <a:solidFill>
              <a:srgbClr val="B0121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232860" y="1836926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2232860" y="1836926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Improve customer services in Arkansas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2480818" y="2382723"/>
              <a:ext cx="1680602" cy="1681276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  <a:solidFill>
              <a:srgbClr val="B0121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776532" y="2969158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2776532" y="2969158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Take care of tranquility issues in Maine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Approach 3</a:t>
            </a:r>
          </a:p>
        </p:txBody>
      </p:sp>
      <p:grpSp>
        <p:nvGrpSpPr>
          <p:cNvPr id="306" name="Shape 306"/>
          <p:cNvGrpSpPr/>
          <p:nvPr/>
        </p:nvGrpSpPr>
        <p:grpSpPr>
          <a:xfrm>
            <a:off x="1560756" y="1273557"/>
            <a:ext cx="6022485" cy="2596384"/>
            <a:chOff x="36756" y="733807"/>
            <a:chExt cx="6022485" cy="2596384"/>
          </a:xfrm>
        </p:grpSpPr>
        <p:sp>
          <p:nvSpPr>
            <p:cNvPr id="307" name="Shape 307"/>
            <p:cNvSpPr/>
            <p:nvPr/>
          </p:nvSpPr>
          <p:spPr>
            <a:xfrm>
              <a:off x="4218889" y="1111813"/>
              <a:ext cx="1840353" cy="1840694"/>
            </a:xfrm>
            <a:prstGeom prst="ellipse">
              <a:avLst/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4279994" y="1173180"/>
              <a:ext cx="1718141" cy="1717958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4525614" y="1418650"/>
              <a:ext cx="1226902" cy="1227021"/>
            </a:xfrm>
            <a:prstGeom prst="rect">
              <a:avLst/>
            </a:prstGeom>
            <a:noFill/>
            <a:ln>
              <a:noFill/>
            </a:ln>
          </p:spPr>
          <p:txBody>
            <a:bodyPr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1200" b="1" i="0" u="sng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Finding 1 :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Majority of Detractors and passive visited outlet only once or twice </a:t>
              </a:r>
            </a:p>
          </p:txBody>
        </p:sp>
        <p:sp>
          <p:nvSpPr>
            <p:cNvPr id="310" name="Shape 310"/>
            <p:cNvSpPr/>
            <p:nvPr/>
          </p:nvSpPr>
          <p:spPr>
            <a:xfrm rot="2700000">
              <a:off x="2319046" y="1114039"/>
              <a:ext cx="1835921" cy="1835921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77935" y="1173180"/>
              <a:ext cx="1718141" cy="1717958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 txBox="1"/>
            <p:nvPr/>
          </p:nvSpPr>
          <p:spPr>
            <a:xfrm>
              <a:off x="2623556" y="1418650"/>
              <a:ext cx="1226902" cy="1227021"/>
            </a:xfrm>
            <a:prstGeom prst="rect">
              <a:avLst/>
            </a:prstGeom>
            <a:noFill/>
            <a:ln>
              <a:noFill/>
            </a:ln>
          </p:spPr>
          <p:txBody>
            <a:bodyPr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Calculating detractors, promoters and passive </a:t>
              </a:r>
              <a:r>
                <a:rPr lang="en-US" sz="1200" b="1">
                  <a:solidFill>
                    <a:srgbClr val="3F6373"/>
                  </a:solidFill>
                </a:rPr>
                <a:t>based on the length of stay of customers</a:t>
              </a:r>
            </a:p>
          </p:txBody>
        </p:sp>
        <p:sp>
          <p:nvSpPr>
            <p:cNvPr id="313" name="Shape 313"/>
            <p:cNvSpPr/>
            <p:nvPr/>
          </p:nvSpPr>
          <p:spPr>
            <a:xfrm rot="2700000">
              <a:off x="416988" y="1114039"/>
              <a:ext cx="1835921" cy="1835921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475877" y="1173180"/>
              <a:ext cx="1718141" cy="1717958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669175" y="1418650"/>
              <a:ext cx="1279200" cy="1395900"/>
            </a:xfrm>
            <a:prstGeom prst="rect">
              <a:avLst/>
            </a:prstGeom>
            <a:noFill/>
            <a:ln>
              <a:noFill/>
            </a:ln>
          </p:spPr>
          <p:txBody>
            <a:bodyPr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Finding out food and beverages overall experience by the number of times customer visited outlet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Business customers – Food Experience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49" y="939900"/>
            <a:ext cx="7411750" cy="40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Recommendations</a:t>
            </a:r>
          </a:p>
        </p:txBody>
      </p:sp>
      <p:grpSp>
        <p:nvGrpSpPr>
          <p:cNvPr id="327" name="Shape 327"/>
          <p:cNvGrpSpPr/>
          <p:nvPr/>
        </p:nvGrpSpPr>
        <p:grpSpPr>
          <a:xfrm>
            <a:off x="1439594" y="1017450"/>
            <a:ext cx="6096000" cy="4063999"/>
            <a:chOff x="0" y="0"/>
            <a:chExt cx="6096000" cy="4063999"/>
          </a:xfrm>
        </p:grpSpPr>
        <p:sp>
          <p:nvSpPr>
            <p:cNvPr id="328" name="Shape 328"/>
            <p:cNvSpPr/>
            <p:nvPr/>
          </p:nvSpPr>
          <p:spPr>
            <a:xfrm>
              <a:off x="0" y="1219199"/>
              <a:ext cx="6096000" cy="1625599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E3CA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6" y="0"/>
              <a:ext cx="2676226" cy="1625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66" y="0"/>
              <a:ext cx="2676226" cy="1625599"/>
            </a:xfrm>
            <a:prstGeom prst="rect">
              <a:avLst/>
            </a:prstGeom>
            <a:noFill/>
            <a:ln>
              <a:noFill/>
            </a:ln>
          </p:spPr>
          <p:txBody>
            <a:bodyPr lIns="149350" tIns="149350" rIns="149350" bIns="14935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2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Focus on advertising for food and beverages outlets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134979" y="1828800"/>
              <a:ext cx="406399" cy="406399"/>
            </a:xfrm>
            <a:prstGeom prst="ellipse">
              <a:avLst/>
            </a:prstGeom>
            <a:solidFill>
              <a:srgbClr val="B0121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810105" y="2438399"/>
              <a:ext cx="2676226" cy="1625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2810105" y="2438399"/>
              <a:ext cx="2676226" cy="1625599"/>
            </a:xfrm>
            <a:prstGeom prst="rect">
              <a:avLst/>
            </a:prstGeom>
            <a:noFill/>
            <a:ln>
              <a:noFill/>
            </a:ln>
          </p:spPr>
          <p:txBody>
            <a:bodyPr lIns="149350" tIns="149350" rIns="149350" bIns="1493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2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Improve Food and beverages experience of customers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3945019" y="1828800"/>
              <a:ext cx="406399" cy="406399"/>
            </a:xfrm>
            <a:prstGeom prst="ellipse">
              <a:avLst/>
            </a:prstGeom>
            <a:solidFill>
              <a:srgbClr val="B0121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24912" y="2194024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Thank You !!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NPS - Net Promoter Score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296176"/>
            <a:ext cx="4942583" cy="240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254282" y="1718207"/>
            <a:ext cx="3763107" cy="1600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 is on increasing NPS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Analyzing data patterns in USA hotels filtered by</a:t>
            </a:r>
          </a:p>
          <a:p>
            <a:pPr marL="28575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Likelihood /driving factors</a:t>
            </a:r>
          </a:p>
          <a:p>
            <a:pPr marL="28575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Purpose of visit/Food &amp; beverages </a:t>
            </a:r>
          </a:p>
          <a:p>
            <a:pPr marL="28575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Revenue/Length of stay</a:t>
            </a:r>
          </a:p>
          <a:p>
            <a:pPr marL="28575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Recommendations to improve business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Initial Approach</a:t>
            </a:r>
            <a:endParaRPr lang="en-US" sz="3150" b="0" i="0" u="none" strike="noStrike" cap="none" dirty="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311700" y="1188818"/>
            <a:ext cx="8124156" cy="1600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Analysis on entire dataset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Replacing NA’s with mean</a:t>
            </a:r>
            <a:endParaRPr lang="en-US" sz="14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Couldn't find a meaningful NPS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We discover there were serious flaw with the approach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05360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Approach 1</a:t>
            </a:r>
          </a:p>
        </p:txBody>
      </p:sp>
      <p:grpSp>
        <p:nvGrpSpPr>
          <p:cNvPr id="165" name="Shape 165"/>
          <p:cNvGrpSpPr/>
          <p:nvPr/>
        </p:nvGrpSpPr>
        <p:grpSpPr>
          <a:xfrm>
            <a:off x="1571251" y="1586536"/>
            <a:ext cx="6001495" cy="1970425"/>
            <a:chOff x="47251" y="1046786"/>
            <a:chExt cx="6001495" cy="1970425"/>
          </a:xfrm>
        </p:grpSpPr>
        <p:sp>
          <p:nvSpPr>
            <p:cNvPr id="166" name="Shape 166"/>
            <p:cNvSpPr/>
            <p:nvPr/>
          </p:nvSpPr>
          <p:spPr>
            <a:xfrm>
              <a:off x="4655467" y="1335446"/>
              <a:ext cx="1393279" cy="1393350"/>
            </a:xfrm>
            <a:prstGeom prst="ellipse">
              <a:avLst/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4702069" y="1381900"/>
              <a:ext cx="1300671" cy="130044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4887880" y="1567712"/>
              <a:ext cx="929051" cy="928817"/>
            </a:xfrm>
            <a:prstGeom prst="rect">
              <a:avLst/>
            </a:prstGeom>
            <a:noFill/>
            <a:ln>
              <a:noFill/>
            </a:ln>
          </p:spPr>
          <p:txBody>
            <a:bodyPr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Calculating NPS w.r.t States</a:t>
              </a:r>
            </a:p>
          </p:txBody>
        </p:sp>
        <p:sp>
          <p:nvSpPr>
            <p:cNvPr id="169" name="Shape 169"/>
            <p:cNvSpPr/>
            <p:nvPr/>
          </p:nvSpPr>
          <p:spPr>
            <a:xfrm rot="2700000">
              <a:off x="3209601" y="1335348"/>
              <a:ext cx="1393300" cy="1393300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3262189" y="1381900"/>
              <a:ext cx="1300671" cy="130044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3448000" y="1567712"/>
              <a:ext cx="929051" cy="928817"/>
            </a:xfrm>
            <a:prstGeom prst="rect">
              <a:avLst/>
            </a:prstGeom>
            <a:noFill/>
            <a:ln>
              <a:noFill/>
            </a:ln>
          </p:spPr>
          <p:txBody>
            <a:bodyPr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Focus on Purpose of Visit</a:t>
              </a:r>
            </a:p>
          </p:txBody>
        </p:sp>
        <p:sp>
          <p:nvSpPr>
            <p:cNvPr id="172" name="Shape 172"/>
            <p:cNvSpPr/>
            <p:nvPr/>
          </p:nvSpPr>
          <p:spPr>
            <a:xfrm rot="2700000">
              <a:off x="1775695" y="1335348"/>
              <a:ext cx="1393300" cy="1393300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822308" y="1381900"/>
              <a:ext cx="1300671" cy="130044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2008118" y="1567712"/>
              <a:ext cx="929051" cy="928817"/>
            </a:xfrm>
            <a:prstGeom prst="rect">
              <a:avLst/>
            </a:prstGeom>
            <a:noFill/>
            <a:ln>
              <a:noFill/>
            </a:ln>
          </p:spPr>
          <p:txBody>
            <a:bodyPr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Drilling down to United States</a:t>
              </a:r>
            </a:p>
          </p:txBody>
        </p:sp>
        <p:sp>
          <p:nvSpPr>
            <p:cNvPr id="175" name="Shape 175"/>
            <p:cNvSpPr/>
            <p:nvPr/>
          </p:nvSpPr>
          <p:spPr>
            <a:xfrm rot="2700000">
              <a:off x="335813" y="1335348"/>
              <a:ext cx="1393300" cy="1393300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82427" y="1381900"/>
              <a:ext cx="1300671" cy="130044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568237" y="1567712"/>
              <a:ext cx="929051" cy="928817"/>
            </a:xfrm>
            <a:prstGeom prst="rect">
              <a:avLst/>
            </a:prstGeom>
            <a:noFill/>
            <a:ln>
              <a:noFill/>
            </a:ln>
          </p:spPr>
          <p:txBody>
            <a:bodyPr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Data Cleaning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743645" y="540536"/>
            <a:ext cx="3656707" cy="4062426"/>
            <a:chOff x="1219645" y="786"/>
            <a:chExt cx="3656707" cy="4062426"/>
          </a:xfrm>
        </p:grpSpPr>
        <p:sp>
          <p:nvSpPr>
            <p:cNvPr id="183" name="Shape 183"/>
            <p:cNvSpPr/>
            <p:nvPr/>
          </p:nvSpPr>
          <p:spPr>
            <a:xfrm>
              <a:off x="3872923" y="2446861"/>
              <a:ext cx="91439" cy="4557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119999"/>
                  </a:lnTo>
                </a:path>
              </a:pathLst>
            </a:custGeom>
            <a:noFill/>
            <a:ln w="19050" cap="rnd" cmpd="sng">
              <a:solidFill>
                <a:srgbClr val="9F0F0E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" name="Shape 184"/>
            <p:cNvSpPr/>
            <p:nvPr/>
          </p:nvSpPr>
          <p:spPr>
            <a:xfrm>
              <a:off x="2960934" y="995933"/>
              <a:ext cx="957708" cy="4557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19999"/>
                  </a:lnTo>
                </a:path>
              </a:pathLst>
            </a:custGeom>
            <a:noFill/>
            <a:ln w="19050" cap="rnd" cmpd="sng">
              <a:solidFill>
                <a:srgbClr val="8B0D0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5" name="Shape 185"/>
            <p:cNvSpPr/>
            <p:nvPr/>
          </p:nvSpPr>
          <p:spPr>
            <a:xfrm>
              <a:off x="1957506" y="2446861"/>
              <a:ext cx="91439" cy="4557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119999"/>
                  </a:lnTo>
                </a:path>
              </a:pathLst>
            </a:custGeom>
            <a:noFill/>
            <a:ln w="19050" cap="rnd" cmpd="sng">
              <a:solidFill>
                <a:srgbClr val="9F0F0E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6" name="Shape 186"/>
            <p:cNvSpPr/>
            <p:nvPr/>
          </p:nvSpPr>
          <p:spPr>
            <a:xfrm>
              <a:off x="2003225" y="995933"/>
              <a:ext cx="957708" cy="4557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19999"/>
                  </a:lnTo>
                </a:path>
              </a:pathLst>
            </a:custGeom>
            <a:noFill/>
            <a:ln w="19050" cap="rnd" cmpd="sng">
              <a:solidFill>
                <a:srgbClr val="8B0D0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" name="Shape 187"/>
            <p:cNvSpPr/>
            <p:nvPr/>
          </p:nvSpPr>
          <p:spPr>
            <a:xfrm>
              <a:off x="2177355" y="786"/>
              <a:ext cx="1567160" cy="99514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2351483" y="166207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2380631" y="195355"/>
              <a:ext cx="1508865" cy="936851"/>
            </a:xfrm>
            <a:prstGeom prst="rect">
              <a:avLst/>
            </a:prstGeom>
            <a:noFill/>
            <a:ln>
              <a:noFill/>
            </a:ln>
          </p:spPr>
          <p:txBody>
            <a:bodyPr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2500" b="1" i="0" u="none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Purpose Of Visit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219645" y="1451715"/>
              <a:ext cx="1567160" cy="99514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393775" y="1617137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248795" y="1646283"/>
              <a:ext cx="1682991" cy="936851"/>
            </a:xfrm>
            <a:prstGeom prst="rect">
              <a:avLst/>
            </a:prstGeom>
            <a:noFill/>
            <a:ln>
              <a:noFill/>
            </a:ln>
          </p:spPr>
          <p:txBody>
            <a:bodyPr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2500" b="1" i="0" u="none" strike="noStrike" cap="none" dirty="0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Business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1219645" y="2902643"/>
              <a:ext cx="1567160" cy="99514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393775" y="3068066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1422921" y="3097213"/>
              <a:ext cx="1508865" cy="936851"/>
            </a:xfrm>
            <a:prstGeom prst="rect">
              <a:avLst/>
            </a:prstGeom>
            <a:noFill/>
            <a:ln>
              <a:noFill/>
            </a:ln>
          </p:spPr>
          <p:txBody>
            <a:bodyPr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2500" b="1" i="0" u="none" strike="noStrike" cap="none" dirty="0" smtClean="0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1,00,014</a:t>
              </a:r>
              <a:endParaRPr lang="en-US" sz="2500" b="1" i="0" u="none" strike="noStrike" cap="none" dirty="0">
                <a:solidFill>
                  <a:srgbClr val="3F637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3135064" y="1451715"/>
              <a:ext cx="1567160" cy="99514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3309192" y="1617137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3338339" y="1646283"/>
              <a:ext cx="1508865" cy="936851"/>
            </a:xfrm>
            <a:prstGeom prst="rect">
              <a:avLst/>
            </a:prstGeom>
            <a:noFill/>
            <a:ln>
              <a:noFill/>
            </a:ln>
          </p:spPr>
          <p:txBody>
            <a:bodyPr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2500" b="1" i="0" u="none" strike="noStrike" cap="none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Leisure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135064" y="2902643"/>
              <a:ext cx="1567160" cy="99514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3309192" y="3068066"/>
              <a:ext cx="1567160" cy="9951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3338339" y="3097213"/>
              <a:ext cx="1508865" cy="936851"/>
            </a:xfrm>
            <a:prstGeom prst="rect">
              <a:avLst/>
            </a:prstGeom>
            <a:noFill/>
            <a:ln>
              <a:noFill/>
            </a:ln>
          </p:spPr>
          <p:txBody>
            <a:bodyPr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6373"/>
                </a:buClr>
                <a:buSzPct val="25000"/>
                <a:buFont typeface="Arial"/>
                <a:buNone/>
              </a:pPr>
              <a:r>
                <a:rPr lang="en-US" sz="2500" b="1" i="0" u="none" strike="noStrike" cap="none" dirty="0" smtClean="0">
                  <a:solidFill>
                    <a:srgbClr val="3F6373"/>
                  </a:solidFill>
                  <a:latin typeface="Arial"/>
                  <a:ea typeface="Arial"/>
                  <a:cs typeface="Arial"/>
                  <a:sym typeface="Arial"/>
                </a:rPr>
                <a:t>20,314</a:t>
              </a:r>
              <a:endParaRPr lang="en-US" sz="2500" b="1" i="0" u="none" strike="noStrike" cap="none" dirty="0">
                <a:solidFill>
                  <a:srgbClr val="3F637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23576" y="225094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Bar Plot of NPS score on States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6225" y="3145222"/>
            <a:ext cx="1045027" cy="1600437"/>
          </a:xfrm>
          <a:prstGeom prst="rect">
            <a:avLst/>
          </a:prstGeom>
          <a:solidFill>
            <a:srgbClr val="B0B0B0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Rhode Island has the least NPS score – 38.48 (Highest 77.91)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998" y="877225"/>
            <a:ext cx="6483098" cy="4086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Shape 209"/>
          <p:cNvCxnSpPr/>
          <p:nvPr/>
        </p:nvCxnSpPr>
        <p:spPr>
          <a:xfrm flipH="1">
            <a:off x="1071252" y="2976409"/>
            <a:ext cx="1236447" cy="104960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Promoters/Detractors/Passives distribution</a:t>
            </a:r>
          </a:p>
        </p:txBody>
      </p:sp>
      <p:pic>
        <p:nvPicPr>
          <p:cNvPr id="4" name="Shape 1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7165" y="1152475"/>
            <a:ext cx="5450608" cy="378650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79611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1700" y="94466"/>
            <a:ext cx="8594794" cy="974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Detractor Vs Driving parameters Score Index on Rhode Island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050" y="1068779"/>
            <a:ext cx="7068787" cy="378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1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Recommendations – Rhode Island</a:t>
            </a:r>
          </a:p>
        </p:txBody>
      </p:sp>
      <p:grpSp>
        <p:nvGrpSpPr>
          <p:cNvPr id="221" name="Shape 221"/>
          <p:cNvGrpSpPr/>
          <p:nvPr/>
        </p:nvGrpSpPr>
        <p:grpSpPr>
          <a:xfrm>
            <a:off x="2653767" y="1017450"/>
            <a:ext cx="3794705" cy="4063999"/>
            <a:chOff x="1214173" y="0"/>
            <a:chExt cx="3794705" cy="4063999"/>
          </a:xfrm>
        </p:grpSpPr>
        <p:sp>
          <p:nvSpPr>
            <p:cNvPr id="222" name="Shape 222"/>
            <p:cNvSpPr/>
            <p:nvPr/>
          </p:nvSpPr>
          <p:spPr>
            <a:xfrm>
              <a:off x="1259840" y="0"/>
              <a:ext cx="1463039" cy="812799"/>
            </a:xfrm>
            <a:prstGeom prst="roundRect">
              <a:avLst>
                <a:gd name="adj" fmla="val 10000"/>
              </a:avLst>
            </a:prstGeom>
            <a:solidFill>
              <a:srgbClr val="E3CACA">
                <a:alpha val="89803"/>
              </a:srgbClr>
            </a:solidFill>
            <a:ln w="19050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1283645" y="23805"/>
              <a:ext cx="1415427" cy="765188"/>
            </a:xfrm>
            <a:prstGeom prst="rect">
              <a:avLst/>
            </a:prstGeom>
            <a:noFill/>
            <a:ln>
              <a:noFill/>
            </a:ln>
          </p:spPr>
          <p:txBody>
            <a:bodyPr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Customer Satisfied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3373119" y="0"/>
              <a:ext cx="1463039" cy="812799"/>
            </a:xfrm>
            <a:prstGeom prst="roundRect">
              <a:avLst>
                <a:gd name="adj" fmla="val 10000"/>
              </a:avLst>
            </a:prstGeom>
            <a:solidFill>
              <a:srgbClr val="E3CACA">
                <a:alpha val="89803"/>
              </a:srgbClr>
            </a:solidFill>
            <a:ln w="19050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3396926" y="23805"/>
              <a:ext cx="1415427" cy="765188"/>
            </a:xfrm>
            <a:prstGeom prst="rect">
              <a:avLst/>
            </a:prstGeom>
            <a:noFill/>
            <a:ln>
              <a:noFill/>
            </a:ln>
          </p:spPr>
          <p:txBody>
            <a:bodyPr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Needs Improvements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2743200" y="3454400"/>
              <a:ext cx="609599" cy="609599"/>
            </a:xfrm>
            <a:prstGeom prst="triangle">
              <a:avLst>
                <a:gd name="adj" fmla="val 50000"/>
              </a:avLst>
            </a:prstGeom>
            <a:solidFill>
              <a:srgbClr val="E3CACA">
                <a:alpha val="89803"/>
              </a:srgbClr>
            </a:solidFill>
            <a:ln w="19050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rot="240000">
              <a:off x="1218640" y="3193179"/>
              <a:ext cx="3658716" cy="255841"/>
            </a:xfrm>
            <a:prstGeom prst="rect">
              <a:avLst/>
            </a:prstGeom>
            <a:solidFill>
              <a:srgbClr val="E3CACA">
                <a:alpha val="89803"/>
              </a:srgbClr>
            </a:solidFill>
            <a:ln w="19050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240000">
              <a:off x="3419319" y="2732268"/>
              <a:ext cx="1451920" cy="501412"/>
            </a:xfrm>
            <a:prstGeom prst="roundRect">
              <a:avLst>
                <a:gd name="adj" fmla="val 16667"/>
              </a:avLst>
            </a:prstGeom>
            <a:solidFill>
              <a:srgbClr val="B0121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 txBox="1"/>
            <p:nvPr/>
          </p:nvSpPr>
          <p:spPr>
            <a:xfrm rot="240000">
              <a:off x="3443795" y="2756745"/>
              <a:ext cx="1402965" cy="452457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Staff Cared</a:t>
              </a:r>
            </a:p>
          </p:txBody>
        </p:sp>
        <p:sp>
          <p:nvSpPr>
            <p:cNvPr id="230" name="Shape 230"/>
            <p:cNvSpPr/>
            <p:nvPr/>
          </p:nvSpPr>
          <p:spPr>
            <a:xfrm rot="240000">
              <a:off x="3459958" y="2195820"/>
              <a:ext cx="1451920" cy="501412"/>
            </a:xfrm>
            <a:prstGeom prst="roundRect">
              <a:avLst>
                <a:gd name="adj" fmla="val 16667"/>
              </a:avLst>
            </a:prstGeom>
            <a:solidFill>
              <a:srgbClr val="B0121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 txBox="1"/>
            <p:nvPr/>
          </p:nvSpPr>
          <p:spPr>
            <a:xfrm rot="240000">
              <a:off x="3484436" y="2220297"/>
              <a:ext cx="1402965" cy="452457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Guest Rooms</a:t>
              </a:r>
            </a:p>
          </p:txBody>
        </p:sp>
        <p:sp>
          <p:nvSpPr>
            <p:cNvPr id="232" name="Shape 232"/>
            <p:cNvSpPr/>
            <p:nvPr/>
          </p:nvSpPr>
          <p:spPr>
            <a:xfrm rot="240000">
              <a:off x="3500599" y="1659372"/>
              <a:ext cx="1451920" cy="501412"/>
            </a:xfrm>
            <a:prstGeom prst="roundRect">
              <a:avLst>
                <a:gd name="adj" fmla="val 16667"/>
              </a:avLst>
            </a:prstGeom>
            <a:solidFill>
              <a:srgbClr val="B0121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 rot="240000">
              <a:off x="3525075" y="1683849"/>
              <a:ext cx="1402965" cy="452457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Tranquility</a:t>
              </a:r>
            </a:p>
          </p:txBody>
        </p:sp>
        <p:sp>
          <p:nvSpPr>
            <p:cNvPr id="234" name="Shape 234"/>
            <p:cNvSpPr/>
            <p:nvPr/>
          </p:nvSpPr>
          <p:spPr>
            <a:xfrm rot="240000">
              <a:off x="3541238" y="1122925"/>
              <a:ext cx="1451920" cy="501412"/>
            </a:xfrm>
            <a:prstGeom prst="roundRect">
              <a:avLst>
                <a:gd name="adj" fmla="val 16667"/>
              </a:avLst>
            </a:prstGeom>
            <a:solidFill>
              <a:srgbClr val="B0121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 rot="240000">
              <a:off x="3565716" y="1147402"/>
              <a:ext cx="1402965" cy="452457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Food and Beverages</a:t>
              </a:r>
            </a:p>
          </p:txBody>
        </p:sp>
        <p:sp>
          <p:nvSpPr>
            <p:cNvPr id="236" name="Shape 236"/>
            <p:cNvSpPr/>
            <p:nvPr/>
          </p:nvSpPr>
          <p:spPr>
            <a:xfrm rot="240000">
              <a:off x="1306039" y="2585965"/>
              <a:ext cx="1451920" cy="501412"/>
            </a:xfrm>
            <a:prstGeom prst="roundRect">
              <a:avLst>
                <a:gd name="adj" fmla="val 16667"/>
              </a:avLst>
            </a:prstGeom>
            <a:solidFill>
              <a:srgbClr val="B0121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 rot="240000">
              <a:off x="1330516" y="2610442"/>
              <a:ext cx="1402965" cy="452457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Internet Services</a:t>
              </a:r>
            </a:p>
          </p:txBody>
        </p:sp>
        <p:sp>
          <p:nvSpPr>
            <p:cNvPr id="238" name="Shape 238"/>
            <p:cNvSpPr/>
            <p:nvPr/>
          </p:nvSpPr>
          <p:spPr>
            <a:xfrm rot="240000">
              <a:off x="1346678" y="2049517"/>
              <a:ext cx="1451920" cy="501412"/>
            </a:xfrm>
            <a:prstGeom prst="roundRect">
              <a:avLst>
                <a:gd name="adj" fmla="val 16667"/>
              </a:avLst>
            </a:prstGeom>
            <a:solidFill>
              <a:srgbClr val="B01210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 rot="240000">
              <a:off x="1371155" y="2073994"/>
              <a:ext cx="1402965" cy="452457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Check-in Process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341</Words>
  <Application>Microsoft Office PowerPoint</Application>
  <PresentationFormat>On-screen Show (16:9)</PresentationFormat>
  <Paragraphs>79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Noto Sans Symbols</vt:lpstr>
      <vt:lpstr>Lato</vt:lpstr>
      <vt:lpstr>Questrial</vt:lpstr>
      <vt:lpstr>Arial</vt:lpstr>
      <vt:lpstr>Ion</vt:lpstr>
      <vt:lpstr>HYATT – Hotel Data Analysis</vt:lpstr>
      <vt:lpstr>NPS - Net Promoter Score</vt:lpstr>
      <vt:lpstr>Initial Approach</vt:lpstr>
      <vt:lpstr>Approach 1</vt:lpstr>
      <vt:lpstr>PowerPoint Presentation</vt:lpstr>
      <vt:lpstr>Bar Plot of NPS score on States</vt:lpstr>
      <vt:lpstr>Promoters/Detractors/Passives distribution</vt:lpstr>
      <vt:lpstr>Detractor Vs Driving parameters Score Index on Rhode Island</vt:lpstr>
      <vt:lpstr>Recommendations – Rhode Island</vt:lpstr>
      <vt:lpstr>Hotel NPS Goal vs. Likelihood to recommend</vt:lpstr>
      <vt:lpstr>Approach 2</vt:lpstr>
      <vt:lpstr>Likelihood to Recommend on USA</vt:lpstr>
      <vt:lpstr>Detractors - Customer Service Rating per state </vt:lpstr>
      <vt:lpstr> Detractors- Tranquility rating per state</vt:lpstr>
      <vt:lpstr>Recommendations</vt:lpstr>
      <vt:lpstr>Approach 3</vt:lpstr>
      <vt:lpstr>Business customers – Food Experience</vt:lpstr>
      <vt:lpstr>Recommendations</vt:lpstr>
      <vt:lpstr>Thank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HYATT – Hotel Data Analysis</dc:title>
  <cp:lastModifiedBy>Ishani Jariwala</cp:lastModifiedBy>
  <cp:revision>8</cp:revision>
  <dcterms:modified xsi:type="dcterms:W3CDTF">2016-04-25T13:37:30Z</dcterms:modified>
</cp:coreProperties>
</file>