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5E4E44-AA23-4510-9C2E-B88699F93B9D}">
  <a:tblStyle styleId="{A35E4E44-AA23-4510-9C2E-B88699F93B9D}"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18" autoAdjust="0"/>
  </p:normalViewPr>
  <p:slideViewPr>
    <p:cSldViewPr snapToGrid="0">
      <p:cViewPr varScale="1">
        <p:scale>
          <a:sx n="70" d="100"/>
          <a:sy n="70" d="100"/>
        </p:scale>
        <p:origin x="130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ectrum.ieee.org/cars-that-think/transportation/self-driving/toyota-gill-pratt-on-the-reality-of-full-autonom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647700" lvl="0" indent="-304800" rtl="0">
              <a:lnSpc>
                <a:spcPct val="115000"/>
              </a:lnSpc>
              <a:spcBef>
                <a:spcPts val="0"/>
              </a:spcBef>
              <a:spcAft>
                <a:spcPts val="1800"/>
              </a:spcAft>
              <a:buClr>
                <a:srgbClr val="2B2B2B"/>
              </a:buClr>
              <a:buSzPct val="100000"/>
              <a:buAutoNum type="arabicPeriod"/>
            </a:pPr>
            <a:r>
              <a:rPr lang="en" sz="1200">
                <a:solidFill>
                  <a:srgbClr val="2B2B2B"/>
                </a:solidFill>
              </a:rPr>
              <a:t>Global hierarchy</a:t>
            </a:r>
          </a:p>
          <a:p>
            <a:pPr marL="647700" lvl="0" indent="-304800" rtl="0">
              <a:lnSpc>
                <a:spcPct val="115000"/>
              </a:lnSpc>
              <a:spcBef>
                <a:spcPts val="0"/>
              </a:spcBef>
              <a:spcAft>
                <a:spcPts val="1800"/>
              </a:spcAft>
              <a:buClr>
                <a:srgbClr val="2B2B2B"/>
              </a:buClr>
              <a:buSzPct val="100000"/>
              <a:buAutoNum type="arabicPeriod"/>
            </a:pPr>
            <a:r>
              <a:rPr lang="en" sz="1200">
                <a:solidFill>
                  <a:srgbClr val="2B2B2B"/>
                </a:solidFill>
              </a:rPr>
              <a:t>Geographic divisions</a:t>
            </a:r>
          </a:p>
          <a:p>
            <a:pPr marL="647700" lvl="0" indent="-304800" rtl="0">
              <a:lnSpc>
                <a:spcPct val="115000"/>
              </a:lnSpc>
              <a:spcBef>
                <a:spcPts val="0"/>
              </a:spcBef>
              <a:spcAft>
                <a:spcPts val="1800"/>
              </a:spcAft>
              <a:buClr>
                <a:srgbClr val="2B2B2B"/>
              </a:buClr>
              <a:buSzPct val="100000"/>
              <a:buAutoNum type="arabicPeriod"/>
            </a:pPr>
            <a:r>
              <a:rPr lang="en" sz="1200">
                <a:solidFill>
                  <a:srgbClr val="2B2B2B"/>
                </a:solidFill>
              </a:rPr>
              <a:t>Product-based divisions</a:t>
            </a:r>
          </a:p>
          <a:p>
            <a:pPr lvl="0">
              <a:spcBef>
                <a:spcPts val="0"/>
              </a:spcBef>
              <a:buNone/>
            </a:pPr>
            <a:r>
              <a:rPr lang="en" sz="1200">
                <a:solidFill>
                  <a:srgbClr val="2B2B2B"/>
                </a:solidFill>
                <a:highlight>
                  <a:srgbClr val="FFFFFF"/>
                </a:highlight>
              </a:rPr>
              <a:t>Toyota still maintains its global hierarchy despite its reorganization in 2013</a:t>
            </a:r>
          </a:p>
          <a:p>
            <a:pPr lvl="0">
              <a:spcBef>
                <a:spcPts val="0"/>
              </a:spcBef>
              <a:buNone/>
            </a:pPr>
            <a:endParaRPr sz="1200">
              <a:solidFill>
                <a:srgbClr val="2B2B2B"/>
              </a:solidFill>
              <a:highlight>
                <a:srgbClr val="FFFFFF"/>
              </a:highlight>
            </a:endParaRPr>
          </a:p>
          <a:p>
            <a:pPr lvl="0">
              <a:spcBef>
                <a:spcPts val="0"/>
              </a:spcBef>
              <a:buNone/>
            </a:pPr>
            <a:r>
              <a:rPr lang="en" sz="1200">
                <a:solidFill>
                  <a:srgbClr val="2B2B2B"/>
                </a:solidFill>
                <a:highlight>
                  <a:srgbClr val="FFFFFF"/>
                </a:highlight>
              </a:rPr>
              <a:t>Product Based: Lexus International</a:t>
            </a:r>
          </a:p>
          <a:p>
            <a:pPr lvl="0">
              <a:spcBef>
                <a:spcPts val="0"/>
              </a:spcBef>
              <a:buNone/>
            </a:pPr>
            <a:r>
              <a:rPr lang="en" sz="1200">
                <a:solidFill>
                  <a:srgbClr val="2B2B2B"/>
                </a:solidFill>
                <a:highlight>
                  <a:srgbClr val="FFFFFF"/>
                </a:highlight>
              </a:rPr>
              <a:t>Toyota 1</a:t>
            </a:r>
          </a:p>
          <a:p>
            <a:pPr lvl="0">
              <a:spcBef>
                <a:spcPts val="0"/>
              </a:spcBef>
              <a:buNone/>
            </a:pPr>
            <a:r>
              <a:rPr lang="en" sz="1200">
                <a:solidFill>
                  <a:srgbClr val="2B2B2B"/>
                </a:solidFill>
                <a:highlight>
                  <a:srgbClr val="FFFFFF"/>
                </a:highlight>
              </a:rPr>
              <a:t>Toyota 2</a:t>
            </a:r>
          </a:p>
          <a:p>
            <a:pPr lvl="0">
              <a:spcBef>
                <a:spcPts val="0"/>
              </a:spcBef>
              <a:buNone/>
            </a:pPr>
            <a:r>
              <a:rPr lang="en" sz="1200">
                <a:solidFill>
                  <a:srgbClr val="2B2B2B"/>
                </a:solidFill>
                <a:highlight>
                  <a:srgbClr val="FFFFFF"/>
                </a:highlight>
              </a:rPr>
              <a:t>Unit Center - Responsible for engine, transmission and other related operations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The Resource Based View(RBV) argues that success depends on having a mix of resources that enable the firm to outperform its competitors.</a:t>
            </a:r>
          </a:p>
          <a:p>
            <a:r>
              <a:rPr lang="en-US" sz="1100" kern="1200" dirty="0">
                <a:solidFill>
                  <a:schemeClr val="tx1"/>
                </a:solidFill>
                <a:effectLst/>
                <a:latin typeface="+mn-lt"/>
                <a:ea typeface="+mn-ea"/>
                <a:cs typeface="+mn-cs"/>
              </a:rPr>
              <a:t>Capabilities of the firm in utilizing the resources have a big impact on how a firm will be able to stand out among other competitors.</a:t>
            </a:r>
          </a:p>
          <a:p>
            <a:r>
              <a:rPr lang="en-US" sz="1100" kern="1200" dirty="0">
                <a:solidFill>
                  <a:schemeClr val="tx1"/>
                </a:solidFill>
                <a:effectLst/>
                <a:latin typeface="+mn-lt"/>
                <a:ea typeface="+mn-ea"/>
                <a:cs typeface="+mn-cs"/>
              </a:rPr>
              <a:t>Organization’s capabilities may actually allow it to create new markets and add value for the consumer, such as Toyota’s Hybrid cars.</a:t>
            </a:r>
          </a:p>
          <a:p>
            <a:r>
              <a:rPr lang="en-US" sz="1100" kern="1200" dirty="0">
                <a:solidFill>
                  <a:schemeClr val="tx1"/>
                </a:solidFill>
                <a:effectLst/>
                <a:latin typeface="+mn-lt"/>
                <a:ea typeface="+mn-ea"/>
                <a:cs typeface="+mn-cs"/>
              </a:rPr>
              <a:t>Toyota’s much admired manufacturing system manages inbound logistics in the form of excellent material and inventory control systems. This ensures that inventory levels are sufficient to meet customer demand by having parts delivered prior to their assembly.</a:t>
            </a:r>
          </a:p>
          <a:p>
            <a:r>
              <a:rPr lang="en-US" sz="1100" kern="1200" dirty="0">
                <a:solidFill>
                  <a:schemeClr val="tx1"/>
                </a:solidFill>
                <a:effectLst/>
                <a:latin typeface="+mn-lt"/>
                <a:ea typeface="+mn-ea"/>
                <a:cs typeface="+mn-cs"/>
              </a:rPr>
              <a:t>Tangible resources refer to the physical assets that an organization possesses and can be categorized as physical resources, financial resources, and human resources.</a:t>
            </a:r>
          </a:p>
          <a:p>
            <a:r>
              <a:rPr lang="en-US" sz="1100" kern="1200" dirty="0">
                <a:solidFill>
                  <a:schemeClr val="tx1"/>
                </a:solidFill>
                <a:effectLst/>
                <a:latin typeface="+mn-lt"/>
                <a:ea typeface="+mn-ea"/>
                <a:cs typeface="+mn-cs"/>
              </a:rPr>
              <a:t>Intangible resources comprise intellectual resources, technological/technical resources and reputation/goodwill.</a:t>
            </a:r>
          </a:p>
          <a:p>
            <a:r>
              <a:rPr lang="en-US" sz="1100" kern="1200" dirty="0">
                <a:solidFill>
                  <a:schemeClr val="tx1"/>
                </a:solidFill>
                <a:effectLst/>
                <a:latin typeface="+mn-lt"/>
                <a:ea typeface="+mn-ea"/>
                <a:cs typeface="+mn-cs"/>
              </a:rPr>
              <a:t>Competencies can be defined as the attributes that firms require in order to be able to compete in the marketplace.</a:t>
            </a:r>
          </a:p>
          <a:p>
            <a:r>
              <a:rPr lang="en-US" sz="1100" kern="1200" dirty="0">
                <a:solidFill>
                  <a:schemeClr val="tx1"/>
                </a:solidFill>
                <a:effectLst/>
                <a:latin typeface="+mn-lt"/>
                <a:ea typeface="+mn-ea"/>
                <a:cs typeface="+mn-cs"/>
              </a:rPr>
              <a:t>Toyota certainly created a market share for themselves with Hybrid cars. It gave them competitive advantage (Henry, 2011). The Prius first went on sale in Japan in 1997, and was available at all four Toyota Japan dealerships, making it the first mass-produced hybrid vehicle.</a:t>
            </a:r>
          </a:p>
          <a:p>
            <a:r>
              <a:rPr lang="en-US" sz="1100" kern="1200" dirty="0">
                <a:solidFill>
                  <a:schemeClr val="tx1"/>
                </a:solidFill>
                <a:effectLst/>
                <a:latin typeface="+mn-lt"/>
                <a:ea typeface="+mn-ea"/>
                <a:cs typeface="+mn-cs"/>
              </a:rPr>
              <a:t>Toyota’s distinctive competence is its production system known as the “Toyota Production System” or TPS. TPS is based on the Lean Manufacturing concept. This concept also includes innovative practices like Just in Time, Kaizen, and Six Sigma.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According to David J </a:t>
            </a:r>
            <a:r>
              <a:rPr lang="en-US" sz="1100" kern="1200" dirty="0" err="1">
                <a:solidFill>
                  <a:schemeClr val="tx1"/>
                </a:solidFill>
                <a:effectLst/>
                <a:latin typeface="+mn-lt"/>
                <a:ea typeface="+mn-ea"/>
                <a:cs typeface="+mn-cs"/>
              </a:rPr>
              <a:t>Teece</a:t>
            </a:r>
            <a:r>
              <a:rPr lang="en-US" sz="1100" kern="1200" dirty="0">
                <a:solidFill>
                  <a:schemeClr val="tx1"/>
                </a:solidFill>
                <a:effectLst/>
                <a:latin typeface="+mn-lt"/>
                <a:ea typeface="+mn-ea"/>
                <a:cs typeface="+mn-cs"/>
              </a:rPr>
              <a:t>, dynamic capability of a firm “the firm’s ability to integrate, build, and reconfigure internal and external competences to address rapidly changing environments”</a:t>
            </a:r>
          </a:p>
          <a:p>
            <a:r>
              <a:rPr lang="en-US" sz="1100" kern="1200" dirty="0">
                <a:solidFill>
                  <a:schemeClr val="tx1"/>
                </a:solidFill>
                <a:effectLst/>
                <a:latin typeface="+mn-lt"/>
                <a:ea typeface="+mn-ea"/>
                <a:cs typeface="+mn-cs"/>
              </a:rPr>
              <a:t>Dynamic capability for a firm is determined by how readily these routine activities can be replicated or imitated as it determines the distinctive of the competence. Toyota reinvented manufacturing and supply chain management in automobile industry by creating a lean production system.</a:t>
            </a:r>
          </a:p>
          <a:p>
            <a:r>
              <a:rPr lang="en-US" sz="1100" kern="1200" dirty="0">
                <a:solidFill>
                  <a:schemeClr val="tx1"/>
                </a:solidFill>
                <a:effectLst/>
                <a:latin typeface="+mn-lt"/>
                <a:ea typeface="+mn-ea"/>
                <a:cs typeface="+mn-cs"/>
              </a:rPr>
              <a:t>According to </a:t>
            </a:r>
            <a:r>
              <a:rPr lang="en-US" sz="1100" kern="1200" dirty="0" err="1">
                <a:solidFill>
                  <a:schemeClr val="tx1"/>
                </a:solidFill>
                <a:effectLst/>
                <a:latin typeface="+mn-lt"/>
                <a:ea typeface="+mn-ea"/>
                <a:cs typeface="+mn-cs"/>
              </a:rPr>
              <a:t>Teece</a:t>
            </a:r>
            <a:r>
              <a:rPr lang="en-US" sz="1100" kern="1200" dirty="0">
                <a:solidFill>
                  <a:schemeClr val="tx1"/>
                </a:solidFill>
                <a:effectLst/>
                <a:latin typeface="+mn-lt"/>
                <a:ea typeface="+mn-ea"/>
                <a:cs typeface="+mn-cs"/>
              </a:rPr>
              <a:t>, collaborations and partnerships could be the source of new learning. Toyota has various collaborations in different spheres of its industry to promote learning. Firstly, Toyota and Suzuki have collaborated to develop environment friendly technologies, safety systems, information technology and mutual supply of products and components.</a:t>
            </a:r>
          </a:p>
          <a:p>
            <a:r>
              <a:rPr lang="en-US" sz="1100" kern="1200" dirty="0">
                <a:solidFill>
                  <a:schemeClr val="tx1"/>
                </a:solidFill>
                <a:effectLst/>
                <a:latin typeface="+mn-lt"/>
                <a:ea typeface="+mn-ea"/>
                <a:cs typeface="+mn-cs"/>
              </a:rPr>
              <a:t>Toyota used information systems that fulfilled the usual ‘order-taker’ role i.e. supporting the traditional demand management. Traditional demand management refers to receiving handoffs from the business side or requests from individual units. But, Toyota has moved to a new model referred to as ‘next-generation demand management’. This effort by Toyota is to meet corporate goals rather than individual project needs.</a:t>
            </a:r>
          </a:p>
          <a:p>
            <a:r>
              <a:rPr lang="en-US" sz="1100" kern="1200" dirty="0">
                <a:solidFill>
                  <a:schemeClr val="tx1"/>
                </a:solidFill>
                <a:effectLst/>
                <a:latin typeface="+mn-lt"/>
                <a:ea typeface="+mn-ea"/>
                <a:cs typeface="+mn-cs"/>
              </a:rPr>
              <a:t>According to </a:t>
            </a:r>
            <a:r>
              <a:rPr lang="en-US" sz="1100" kern="1200" dirty="0" err="1">
                <a:solidFill>
                  <a:schemeClr val="tx1"/>
                </a:solidFill>
                <a:effectLst/>
                <a:latin typeface="+mn-lt"/>
                <a:ea typeface="+mn-ea"/>
                <a:cs typeface="+mn-cs"/>
              </a:rPr>
              <a:t>Teece</a:t>
            </a:r>
            <a:r>
              <a:rPr lang="en-US" sz="1100" kern="1200" dirty="0">
                <a:solidFill>
                  <a:schemeClr val="tx1"/>
                </a:solidFill>
                <a:effectLst/>
                <a:latin typeface="+mn-lt"/>
                <a:ea typeface="+mn-ea"/>
                <a:cs typeface="+mn-cs"/>
              </a:rPr>
              <a:t>, combination of assets such as physical assets, human resources and any other intellectual property may become valuable for a firm over time . </a:t>
            </a:r>
          </a:p>
          <a:p>
            <a:r>
              <a:rPr lang="en-US" sz="1100" kern="1200" dirty="0">
                <a:solidFill>
                  <a:schemeClr val="tx1"/>
                </a:solidFill>
                <a:effectLst/>
                <a:latin typeface="+mn-lt"/>
                <a:ea typeface="+mn-ea"/>
                <a:cs typeface="+mn-cs"/>
              </a:rPr>
              <a:t>Toyota promotes a leading example in co-specialization through its product range. But what makes co-specialization a competitive advantage for Toyota is the whole process and ideology of manufacturing combined with its product range.</a:t>
            </a:r>
          </a:p>
          <a:p>
            <a:pPr lv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Gartner Hype Cycle methodology gives you a view of how a technology or application will evolve over time, providing a sound source of insight to manage its deployment within the context of your specific business goals. </a:t>
            </a:r>
          </a:p>
          <a:p>
            <a:pPr lvl="0">
              <a:spcBef>
                <a:spcPts val="0"/>
              </a:spcBef>
              <a:buNone/>
            </a:pPr>
            <a:r>
              <a:rPr lang="en-US" sz="1100" kern="1200" dirty="0">
                <a:solidFill>
                  <a:schemeClr val="tx1"/>
                </a:solidFill>
                <a:effectLst/>
                <a:latin typeface="+mn-lt"/>
                <a:ea typeface="+mn-ea"/>
                <a:cs typeface="+mn-cs"/>
              </a:rPr>
              <a:t>Looking at 2016 Technology Hype Chart by Gartner, we believe Toyota should adopt the concept of Autonomous Vehicles</a:t>
            </a:r>
          </a:p>
          <a:p>
            <a:pPr lvl="0">
              <a:spcBef>
                <a:spcPts val="0"/>
              </a:spcBef>
              <a:buNone/>
            </a:pPr>
            <a:r>
              <a:rPr lang="en-US" sz="1100" kern="1200" dirty="0">
                <a:solidFill>
                  <a:schemeClr val="tx1"/>
                </a:solidFill>
                <a:effectLst/>
                <a:latin typeface="+mn-lt"/>
                <a:ea typeface="+mn-ea"/>
                <a:cs typeface="+mn-cs"/>
              </a:rPr>
              <a:t>Autonomous Vehicle is almost at the end of peak of inflated expectations, and is now inescapably poised to fall to the Trough of Disillusionment. Peak of Inflated Expectations is when people start thinking the new technology will change the world as we know it, Trough of Disillusionment is when we realize that the new technology has flaws and many give up on it. For autonomous Vehicle, the impending slide through Negative Hype and into the Trough of Disillusionment has started. </a:t>
            </a:r>
            <a:endParaRPr lang="e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u="sng" dirty="0">
                <a:solidFill>
                  <a:schemeClr val="hlink"/>
                </a:solidFill>
                <a:hlinkClick r:id="rId3"/>
              </a:rPr>
              <a:t>http://spectrum.ieee.org/cars-that-think/transportation/self-driving/toyota-gill-pratt-on-the-reality-of-full-autonomy</a:t>
            </a:r>
          </a:p>
          <a:p>
            <a:pPr lvl="0">
              <a:spcBef>
                <a:spcPts val="0"/>
              </a:spcBef>
              <a:buNone/>
            </a:pPr>
            <a:endParaRPr dirty="0"/>
          </a:p>
          <a:p>
            <a:pPr lvl="0">
              <a:spcBef>
                <a:spcPts val="0"/>
              </a:spcBef>
              <a:buNone/>
            </a:pPr>
            <a:r>
              <a:rPr lang="en" b="1" dirty="0">
                <a:solidFill>
                  <a:schemeClr val="dk1"/>
                </a:solidFill>
              </a:rPr>
              <a:t>Level 2:</a:t>
            </a:r>
            <a:r>
              <a:rPr lang="en" dirty="0">
                <a:solidFill>
                  <a:schemeClr val="dk1"/>
                </a:solidFill>
              </a:rPr>
              <a:t> In level 2, at least one driver assistance system of "both steering and acceleration/ deceleration using information about the driving environment" is automated, like cruise control and lane-centering. It means that the "driver is disengaged from physically operating the vehicle by having his or her hands off the steering wheel AND foot off pedal at the same time," according to the SAE. The driver must still always be ready to take control of the vehicle, however. </a:t>
            </a:r>
          </a:p>
          <a:p>
            <a:pPr lvl="0">
              <a:spcBef>
                <a:spcPts val="0"/>
              </a:spcBef>
              <a:buNone/>
            </a:pPr>
            <a:endParaRPr dirty="0">
              <a:solidFill>
                <a:schemeClr val="dk1"/>
              </a:solidFill>
            </a:endParaRPr>
          </a:p>
          <a:p>
            <a:pPr lvl="0" rtl="0">
              <a:spcBef>
                <a:spcPts val="0"/>
              </a:spcBef>
              <a:buNone/>
            </a:pPr>
            <a:r>
              <a:rPr lang="en" b="1" dirty="0">
                <a:solidFill>
                  <a:schemeClr val="dk1"/>
                </a:solidFill>
              </a:rPr>
              <a:t>Level 5: </a:t>
            </a:r>
            <a:r>
              <a:rPr lang="en" dirty="0">
                <a:solidFill>
                  <a:schemeClr val="dk1"/>
                </a:solidFill>
              </a:rPr>
              <a:t>This refers to a fully-autonomous system that expects the vehicle's performance to equal that of a human driver, in every driving scenario—including extreme environments like dirt roads that are unlikely to be navigated by driverless vehicles in the near future.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t>http://www.mckinsey.com/industries/automotive-and-assembly/our-insights/disruptive-trends-that-will-transform-the-auto-industry</a:t>
            </a:r>
          </a:p>
          <a:p>
            <a:pPr lvl="0" rt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8788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161680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7460210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719145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59666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9779303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4710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9361259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253847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2385194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4/26/2017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427208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E331444B-B92B-4E27-8C94-BB93EAF5CB18}" type="datetimeFigureOut">
              <a:rPr lang="en-US" smtClean="0"/>
              <a:t>4/26/2017</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330212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960958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D6E9DEC-419B-4CC5-A080-3B06BD5A8291}" type="datetimeFigureOut">
              <a:rPr lang="en-US" smtClean="0"/>
              <a:t>4/26/2017</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6340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hyperlink" Target="https://www.technologyreview.com/s/601504/toyota-makes-a-u-turn-on-autonomous-cars/" TargetMode="External"/><Relationship Id="rId3" Type="http://schemas.openxmlformats.org/officeDocument/2006/relationships/hyperlink" Target="https://www.brookings.edu/research/securing-the-future-of-driverless-cars/" TargetMode="External"/><Relationship Id="rId7" Type="http://schemas.openxmlformats.org/officeDocument/2006/relationships/hyperlink" Target="http://www.toyota.com.au/toyota/sustainability/"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www.toyota-global.com/sustainability/report/ar-smr/pdf/sustainable_management_report16_fie.pdf" TargetMode="External"/><Relationship Id="rId5" Type="http://schemas.openxmlformats.org/officeDocument/2006/relationships/hyperlink" Target="http://www.delcotimes.com/article/DC/20130509/NEWS/305099979" TargetMode="External"/><Relationship Id="rId4" Type="http://schemas.openxmlformats.org/officeDocument/2006/relationships/hyperlink" Target="http://www.grandviewresearch.com/industry-analysis/driverless-cars-market"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txBox="1">
            <a:spLocks noGrp="1"/>
          </p:cNvSpPr>
          <p:nvPr>
            <p:ph type="subTitle" idx="1"/>
          </p:nvPr>
        </p:nvSpPr>
        <p:spPr>
          <a:xfrm>
            <a:off x="311698" y="3622176"/>
            <a:ext cx="8520600" cy="1118309"/>
          </a:xfrm>
          <a:prstGeom prst="rect">
            <a:avLst/>
          </a:prstGeom>
        </p:spPr>
        <p:txBody>
          <a:bodyPr lIns="91425" tIns="91425" rIns="91425" bIns="91425" anchor="t" anchorCtr="0">
            <a:noAutofit/>
          </a:bodyPr>
          <a:lstStyle/>
          <a:p>
            <a:pPr algn="ctr">
              <a:spcBef>
                <a:spcPts val="0"/>
              </a:spcBef>
            </a:pPr>
            <a:r>
              <a:rPr lang="en" sz="1400" dirty="0"/>
              <a:t>Team 3</a:t>
            </a:r>
          </a:p>
          <a:p>
            <a:pPr algn="ctr">
              <a:spcBef>
                <a:spcPts val="0"/>
              </a:spcBef>
            </a:pPr>
            <a:r>
              <a:rPr lang="en" sz="1400" dirty="0"/>
              <a:t>Presented to: Prof. </a:t>
            </a:r>
            <a:r>
              <a:rPr lang="en" sz="1400"/>
              <a:t>Frank Murullo</a:t>
            </a:r>
            <a:endParaRPr lang="en" sz="1400" dirty="0"/>
          </a:p>
          <a:p>
            <a:pPr algn="ctr">
              <a:spcBef>
                <a:spcPts val="0"/>
              </a:spcBef>
            </a:pPr>
            <a:r>
              <a:rPr lang="en" sz="1400" dirty="0"/>
              <a:t>Team Members: Ishani Jariwala, Manas Sikri, Reeva Bhatkal, Sahil Walia, Shashank Arora</a:t>
            </a:r>
          </a:p>
          <a:p>
            <a:pPr lvl="0">
              <a:spcBef>
                <a:spcPts val="0"/>
              </a:spcBef>
              <a:buNone/>
            </a:pPr>
            <a:endParaRPr lang="en" sz="1400" dirty="0"/>
          </a:p>
        </p:txBody>
      </p:sp>
      <p:pic>
        <p:nvPicPr>
          <p:cNvPr id="57" name="Shape 57" descr="Image result for toyota logo"/>
          <p:cNvPicPr preferRelativeResize="0"/>
          <p:nvPr/>
        </p:nvPicPr>
        <p:blipFill rotWithShape="1">
          <a:blip r:embed="rId3">
            <a:alphaModFix/>
          </a:blip>
          <a:srcRect l="11790" t="11941" r="11143" b="12635"/>
          <a:stretch/>
        </p:blipFill>
        <p:spPr>
          <a:xfrm>
            <a:off x="3787073" y="2065865"/>
            <a:ext cx="1577947" cy="1352525"/>
          </a:xfrm>
          <a:prstGeom prst="rect">
            <a:avLst/>
          </a:prstGeom>
          <a:noFill/>
          <a:ln>
            <a:noFill/>
          </a:ln>
        </p:spPr>
      </p:pic>
      <p:sp>
        <p:nvSpPr>
          <p:cNvPr id="2" name="Title 1"/>
          <p:cNvSpPr>
            <a:spLocks noGrp="1"/>
          </p:cNvSpPr>
          <p:nvPr>
            <p:ph type="ctrTitle"/>
          </p:nvPr>
        </p:nvSpPr>
        <p:spPr>
          <a:xfrm>
            <a:off x="800098" y="99876"/>
            <a:ext cx="7543800" cy="2674620"/>
          </a:xfrm>
        </p:spPr>
        <p:txBody>
          <a:bodyPr>
            <a:normAutofit fontScale="90000"/>
          </a:bodyPr>
          <a:lstStyle/>
          <a:p>
            <a:pPr algn="ctr"/>
            <a:r>
              <a:rPr lang="en" dirty="0"/>
              <a:t>Strategic Management and Technology Adoption</a:t>
            </a:r>
            <a:br>
              <a:rPr lang="en"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idx="4294967295"/>
          </p:nvPr>
        </p:nvSpPr>
        <p:spPr>
          <a:xfrm>
            <a:off x="0" y="444500"/>
            <a:ext cx="8521700" cy="573088"/>
          </a:xfrm>
          <a:prstGeom prst="rect">
            <a:avLst/>
          </a:prstGeom>
        </p:spPr>
        <p:txBody>
          <a:bodyPr lIns="91425" tIns="91425" rIns="91425" bIns="91425" anchor="t" anchorCtr="0">
            <a:noAutofit/>
          </a:bodyPr>
          <a:lstStyle/>
          <a:p>
            <a:pPr marL="341313" lvl="0" rtl="0">
              <a:spcBef>
                <a:spcPts val="0"/>
              </a:spcBef>
              <a:buNone/>
            </a:pPr>
            <a:r>
              <a:rPr lang="en" dirty="0"/>
              <a:t>Organizational Structure - Product Based Divisions</a:t>
            </a:r>
          </a:p>
        </p:txBody>
      </p:sp>
      <p:pic>
        <p:nvPicPr>
          <p:cNvPr id="127" name="Shape 127"/>
          <p:cNvPicPr preferRelativeResize="0"/>
          <p:nvPr/>
        </p:nvPicPr>
        <p:blipFill rotWithShape="1">
          <a:blip r:embed="rId3">
            <a:alphaModFix/>
          </a:blip>
          <a:srcRect l="1874" t="6299" r="1065" b="6727"/>
          <a:stretch/>
        </p:blipFill>
        <p:spPr>
          <a:xfrm>
            <a:off x="286249" y="1455087"/>
            <a:ext cx="8579458" cy="32759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idx="4294967295"/>
          </p:nvPr>
        </p:nvSpPr>
        <p:spPr>
          <a:xfrm>
            <a:off x="0" y="444500"/>
            <a:ext cx="8521700" cy="573088"/>
          </a:xfrm>
          <a:prstGeom prst="rect">
            <a:avLst/>
          </a:prstGeom>
        </p:spPr>
        <p:txBody>
          <a:bodyPr lIns="91425" tIns="91425" rIns="91425" bIns="91425" anchor="t" anchorCtr="0">
            <a:noAutofit/>
          </a:bodyPr>
          <a:lstStyle/>
          <a:p>
            <a:pPr marL="341313" lvl="0" rtl="0">
              <a:spcBef>
                <a:spcPts val="0"/>
              </a:spcBef>
              <a:buNone/>
            </a:pPr>
            <a:r>
              <a:rPr lang="en" dirty="0"/>
              <a:t>Organizational Structure - Information</a:t>
            </a:r>
          </a:p>
        </p:txBody>
      </p:sp>
      <p:pic>
        <p:nvPicPr>
          <p:cNvPr id="133" name="Shape 133"/>
          <p:cNvPicPr preferRelativeResize="0"/>
          <p:nvPr/>
        </p:nvPicPr>
        <p:blipFill rotWithShape="1">
          <a:blip r:embed="rId3">
            <a:alphaModFix/>
          </a:blip>
          <a:srcRect t="2200" b="1446"/>
          <a:stretch/>
        </p:blipFill>
        <p:spPr>
          <a:xfrm>
            <a:off x="1692003" y="985784"/>
            <a:ext cx="5773800" cy="36816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idx="4294967295"/>
          </p:nvPr>
        </p:nvSpPr>
        <p:spPr>
          <a:xfrm>
            <a:off x="0" y="0"/>
            <a:ext cx="8521700" cy="573088"/>
          </a:xfrm>
          <a:prstGeom prst="rect">
            <a:avLst/>
          </a:prstGeom>
        </p:spPr>
        <p:txBody>
          <a:bodyPr lIns="91425" tIns="91425" rIns="91425" bIns="91425" anchor="t" anchorCtr="0">
            <a:noAutofit/>
          </a:bodyPr>
          <a:lstStyle/>
          <a:p>
            <a:pPr marL="341313" lvl="0" rtl="0">
              <a:spcBef>
                <a:spcPts val="0"/>
              </a:spcBef>
              <a:buClr>
                <a:schemeClr val="dk1"/>
              </a:buClr>
              <a:buSzPct val="91666"/>
              <a:buFont typeface="Arial"/>
              <a:buNone/>
            </a:pPr>
            <a:r>
              <a:rPr lang="en" dirty="0"/>
              <a:t>Alignment</a:t>
            </a:r>
          </a:p>
        </p:txBody>
      </p:sp>
      <p:graphicFrame>
        <p:nvGraphicFramePr>
          <p:cNvPr id="139" name="Shape 139"/>
          <p:cNvGraphicFramePr/>
          <p:nvPr>
            <p:extLst>
              <p:ext uri="{D42A27DB-BD31-4B8C-83A1-F6EECF244321}">
                <p14:modId xmlns:p14="http://schemas.microsoft.com/office/powerpoint/2010/main" val="525539664"/>
              </p:ext>
            </p:extLst>
          </p:nvPr>
        </p:nvGraphicFramePr>
        <p:xfrm>
          <a:off x="237065" y="573088"/>
          <a:ext cx="8782756" cy="3901290"/>
        </p:xfrm>
        <a:graphic>
          <a:graphicData uri="http://schemas.openxmlformats.org/drawingml/2006/table">
            <a:tbl>
              <a:tblPr>
                <a:noFill/>
                <a:tableStyleId>{A35E4E44-AA23-4510-9C2E-B88699F93B9D}</a:tableStyleId>
              </a:tblPr>
              <a:tblGrid>
                <a:gridCol w="2344253">
                  <a:extLst>
                    <a:ext uri="{9D8B030D-6E8A-4147-A177-3AD203B41FA5}">
                      <a16:colId xmlns:a16="http://schemas.microsoft.com/office/drawing/2014/main" val="20000"/>
                    </a:ext>
                  </a:extLst>
                </a:gridCol>
                <a:gridCol w="2777147">
                  <a:extLst>
                    <a:ext uri="{9D8B030D-6E8A-4147-A177-3AD203B41FA5}">
                      <a16:colId xmlns:a16="http://schemas.microsoft.com/office/drawing/2014/main" val="20001"/>
                    </a:ext>
                  </a:extLst>
                </a:gridCol>
                <a:gridCol w="3661356">
                  <a:extLst>
                    <a:ext uri="{9D8B030D-6E8A-4147-A177-3AD203B41FA5}">
                      <a16:colId xmlns:a16="http://schemas.microsoft.com/office/drawing/2014/main" val="20002"/>
                    </a:ext>
                  </a:extLst>
                </a:gridCol>
              </a:tblGrid>
              <a:tr h="324799">
                <a:tc>
                  <a:txBody>
                    <a:bodyPr/>
                    <a:lstStyle/>
                    <a:p>
                      <a:pPr lvl="0">
                        <a:spcBef>
                          <a:spcPts val="0"/>
                        </a:spcBef>
                        <a:buNone/>
                      </a:pPr>
                      <a:r>
                        <a:rPr lang="en" sz="2000" b="1"/>
                        <a:t>Business Strategy</a:t>
                      </a:r>
                    </a:p>
                  </a:txBody>
                  <a:tcPr marL="91425" marR="91425" marT="91425" marB="91425"/>
                </a:tc>
                <a:tc>
                  <a:txBody>
                    <a:bodyPr/>
                    <a:lstStyle/>
                    <a:p>
                      <a:pPr lvl="0">
                        <a:spcBef>
                          <a:spcPts val="0"/>
                        </a:spcBef>
                        <a:buNone/>
                      </a:pPr>
                      <a:r>
                        <a:rPr lang="en" sz="2000" b="1" dirty="0"/>
                        <a:t>Information Systems</a:t>
                      </a:r>
                    </a:p>
                  </a:txBody>
                  <a:tcPr marL="91425" marR="91425" marT="91425" marB="91425"/>
                </a:tc>
                <a:tc>
                  <a:txBody>
                    <a:bodyPr/>
                    <a:lstStyle/>
                    <a:p>
                      <a:pPr lvl="0">
                        <a:spcBef>
                          <a:spcPts val="0"/>
                        </a:spcBef>
                        <a:buNone/>
                      </a:pPr>
                      <a:r>
                        <a:rPr lang="en" sz="2000" b="1" dirty="0"/>
                        <a:t>Organizational Structure</a:t>
                      </a:r>
                    </a:p>
                  </a:txBody>
                  <a:tcPr marL="91425" marR="91425" marT="91425" marB="91425"/>
                </a:tc>
                <a:extLst>
                  <a:ext uri="{0D108BD9-81ED-4DB2-BD59-A6C34878D82A}">
                    <a16:rowId xmlns:a16="http://schemas.microsoft.com/office/drawing/2014/main" val="10000"/>
                  </a:ext>
                </a:extLst>
              </a:tr>
              <a:tr h="1035339">
                <a:tc>
                  <a:txBody>
                    <a:bodyPr/>
                    <a:lstStyle/>
                    <a:p>
                      <a:pPr lvl="0">
                        <a:spcBef>
                          <a:spcPts val="0"/>
                        </a:spcBef>
                        <a:buNone/>
                      </a:pPr>
                      <a:r>
                        <a:rPr lang="en" sz="1600" dirty="0">
                          <a:latin typeface="+mj-lt"/>
                        </a:rPr>
                        <a:t>Operational Efficiency</a:t>
                      </a:r>
                    </a:p>
                  </a:txBody>
                  <a:tcPr marL="91425" marR="91425" marT="91425" marB="91425"/>
                </a:tc>
                <a:tc>
                  <a:txBody>
                    <a:bodyPr/>
                    <a:lstStyle/>
                    <a:p>
                      <a:pPr lvl="0">
                        <a:spcBef>
                          <a:spcPts val="0"/>
                        </a:spcBef>
                        <a:buNone/>
                      </a:pPr>
                      <a:r>
                        <a:rPr lang="en" sz="1600" dirty="0">
                          <a:latin typeface="+mj-lt"/>
                        </a:rPr>
                        <a:t>Performance Management Systems (Jidoka)</a:t>
                      </a:r>
                    </a:p>
                    <a:p>
                      <a:pPr lvl="0">
                        <a:spcBef>
                          <a:spcPts val="0"/>
                        </a:spcBef>
                        <a:buNone/>
                      </a:pPr>
                      <a:r>
                        <a:rPr lang="en" sz="1600" dirty="0">
                          <a:latin typeface="+mj-lt"/>
                        </a:rPr>
                        <a:t>Control Systems (Just in Time)</a:t>
                      </a:r>
                    </a:p>
                  </a:txBody>
                  <a:tcPr marL="91425" marR="91425" marT="91425" marB="91425"/>
                </a:tc>
                <a:tc>
                  <a:txBody>
                    <a:bodyPr/>
                    <a:lstStyle/>
                    <a:p>
                      <a:pPr lvl="0" rtl="0">
                        <a:spcBef>
                          <a:spcPts val="0"/>
                        </a:spcBef>
                        <a:buNone/>
                      </a:pPr>
                      <a:r>
                        <a:rPr lang="en" sz="1600" dirty="0">
                          <a:latin typeface="+mj-lt"/>
                        </a:rPr>
                        <a:t>Geography Based Divisions:</a:t>
                      </a:r>
                    </a:p>
                    <a:p>
                      <a:pPr lvl="0" rtl="0">
                        <a:spcBef>
                          <a:spcPts val="0"/>
                        </a:spcBef>
                        <a:buNone/>
                      </a:pPr>
                      <a:r>
                        <a:rPr lang="en" sz="1600" dirty="0">
                          <a:latin typeface="+mj-lt"/>
                        </a:rPr>
                        <a:t>Europe, East Asia, Japan, North America, China, Middle East, Africa, Latin America and Caribbean</a:t>
                      </a:r>
                    </a:p>
                  </a:txBody>
                  <a:tcPr marL="91425" marR="91425" marT="91425" marB="91425"/>
                </a:tc>
                <a:extLst>
                  <a:ext uri="{0D108BD9-81ED-4DB2-BD59-A6C34878D82A}">
                    <a16:rowId xmlns:a16="http://schemas.microsoft.com/office/drawing/2014/main" val="10001"/>
                  </a:ext>
                </a:extLst>
              </a:tr>
              <a:tr h="487208">
                <a:tc>
                  <a:txBody>
                    <a:bodyPr/>
                    <a:lstStyle/>
                    <a:p>
                      <a:pPr lvl="0">
                        <a:spcBef>
                          <a:spcPts val="0"/>
                        </a:spcBef>
                        <a:buNone/>
                      </a:pPr>
                      <a:r>
                        <a:rPr lang="en" sz="1600">
                          <a:latin typeface="+mj-lt"/>
                        </a:rPr>
                        <a:t>Operational Excellence</a:t>
                      </a:r>
                    </a:p>
                  </a:txBody>
                  <a:tcPr marL="91425" marR="91425" marT="91425" marB="91425"/>
                </a:tc>
                <a:tc>
                  <a:txBody>
                    <a:bodyPr/>
                    <a:lstStyle/>
                    <a:p>
                      <a:pPr lvl="0">
                        <a:spcBef>
                          <a:spcPts val="0"/>
                        </a:spcBef>
                        <a:buNone/>
                      </a:pPr>
                      <a:r>
                        <a:rPr lang="en" sz="1600" dirty="0">
                          <a:latin typeface="+mj-lt"/>
                        </a:rPr>
                        <a:t>Entune</a:t>
                      </a:r>
                    </a:p>
                    <a:p>
                      <a:pPr lvl="0">
                        <a:spcBef>
                          <a:spcPts val="0"/>
                        </a:spcBef>
                        <a:buNone/>
                      </a:pPr>
                      <a:r>
                        <a:rPr lang="en" sz="1600" dirty="0">
                          <a:latin typeface="+mj-lt"/>
                        </a:rPr>
                        <a:t>SAP HANA</a:t>
                      </a:r>
                    </a:p>
                  </a:txBody>
                  <a:tcPr marL="91425" marR="91425" marT="91425" marB="91425"/>
                </a:tc>
                <a:tc>
                  <a:txBody>
                    <a:bodyPr/>
                    <a:lstStyle/>
                    <a:p>
                      <a:pPr lvl="0">
                        <a:spcBef>
                          <a:spcPts val="0"/>
                        </a:spcBef>
                        <a:buNone/>
                      </a:pPr>
                      <a:r>
                        <a:rPr lang="en" sz="1600">
                          <a:latin typeface="+mj-lt"/>
                        </a:rPr>
                        <a:t>Global Hierarchy</a:t>
                      </a:r>
                    </a:p>
                  </a:txBody>
                  <a:tcPr marL="91425" marR="91425" marT="91425" marB="91425"/>
                </a:tc>
                <a:extLst>
                  <a:ext uri="{0D108BD9-81ED-4DB2-BD59-A6C34878D82A}">
                    <a16:rowId xmlns:a16="http://schemas.microsoft.com/office/drawing/2014/main" val="10002"/>
                  </a:ext>
                </a:extLst>
              </a:tr>
              <a:tr h="669918">
                <a:tc>
                  <a:txBody>
                    <a:bodyPr/>
                    <a:lstStyle/>
                    <a:p>
                      <a:pPr lvl="0">
                        <a:spcBef>
                          <a:spcPts val="0"/>
                        </a:spcBef>
                        <a:buNone/>
                      </a:pPr>
                      <a:r>
                        <a:rPr lang="en" sz="1600">
                          <a:latin typeface="+mj-lt"/>
                        </a:rPr>
                        <a:t>Product Innovation</a:t>
                      </a:r>
                    </a:p>
                  </a:txBody>
                  <a:tcPr marL="91425" marR="91425" marT="91425" marB="91425"/>
                </a:tc>
                <a:tc>
                  <a:txBody>
                    <a:bodyPr/>
                    <a:lstStyle/>
                    <a:p>
                      <a:pPr lvl="0">
                        <a:spcBef>
                          <a:spcPts val="0"/>
                        </a:spcBef>
                        <a:buNone/>
                      </a:pPr>
                      <a:r>
                        <a:rPr lang="en" sz="1600">
                          <a:latin typeface="+mj-lt"/>
                        </a:rPr>
                        <a:t>CAELUM CAD</a:t>
                      </a:r>
                    </a:p>
                    <a:p>
                      <a:pPr lvl="0">
                        <a:spcBef>
                          <a:spcPts val="0"/>
                        </a:spcBef>
                        <a:buNone/>
                      </a:pPr>
                      <a:r>
                        <a:rPr lang="en" sz="1600">
                          <a:latin typeface="+mj-lt"/>
                        </a:rPr>
                        <a:t>(Computer Aided Design)</a:t>
                      </a:r>
                    </a:p>
                  </a:txBody>
                  <a:tcPr marL="91425" marR="91425" marT="91425" marB="91425"/>
                </a:tc>
                <a:tc>
                  <a:txBody>
                    <a:bodyPr/>
                    <a:lstStyle/>
                    <a:p>
                      <a:pPr lvl="0">
                        <a:spcBef>
                          <a:spcPts val="0"/>
                        </a:spcBef>
                        <a:buNone/>
                      </a:pPr>
                      <a:r>
                        <a:rPr lang="en" sz="1600">
                          <a:solidFill>
                            <a:schemeClr val="dk1"/>
                          </a:solidFill>
                          <a:latin typeface="+mj-lt"/>
                        </a:rPr>
                        <a:t>Research and Development Department (R&amp;D) with each business units</a:t>
                      </a:r>
                    </a:p>
                  </a:txBody>
                  <a:tcPr marL="91425" marR="91425" marT="91425" marB="91425"/>
                </a:tc>
                <a:extLst>
                  <a:ext uri="{0D108BD9-81ED-4DB2-BD59-A6C34878D82A}">
                    <a16:rowId xmlns:a16="http://schemas.microsoft.com/office/drawing/2014/main" val="10003"/>
                  </a:ext>
                </a:extLst>
              </a:tr>
              <a:tr h="852629">
                <a:tc>
                  <a:txBody>
                    <a:bodyPr/>
                    <a:lstStyle/>
                    <a:p>
                      <a:pPr lvl="0">
                        <a:spcBef>
                          <a:spcPts val="0"/>
                        </a:spcBef>
                        <a:buNone/>
                      </a:pPr>
                      <a:r>
                        <a:rPr lang="en" sz="1600" dirty="0">
                          <a:latin typeface="+mj-lt"/>
                        </a:rPr>
                        <a:t>Customer Segmentation</a:t>
                      </a:r>
                    </a:p>
                  </a:txBody>
                  <a:tcPr marL="91425" marR="91425" marT="91425" marB="91425"/>
                </a:tc>
                <a:tc>
                  <a:txBody>
                    <a:bodyPr/>
                    <a:lstStyle/>
                    <a:p>
                      <a:pPr lvl="0">
                        <a:spcBef>
                          <a:spcPts val="0"/>
                        </a:spcBef>
                        <a:buNone/>
                      </a:pPr>
                      <a:r>
                        <a:rPr lang="en" sz="1600" dirty="0">
                          <a:latin typeface="+mj-lt"/>
                        </a:rPr>
                        <a:t>Business Intelligence</a:t>
                      </a:r>
                    </a:p>
                  </a:txBody>
                  <a:tcPr marL="91425" marR="91425" marT="91425" marB="91425"/>
                </a:tc>
                <a:tc>
                  <a:txBody>
                    <a:bodyPr/>
                    <a:lstStyle/>
                    <a:p>
                      <a:pPr lvl="0">
                        <a:spcBef>
                          <a:spcPts val="0"/>
                        </a:spcBef>
                        <a:buNone/>
                      </a:pPr>
                      <a:r>
                        <a:rPr lang="en" sz="1600" dirty="0">
                          <a:latin typeface="+mj-lt"/>
                        </a:rPr>
                        <a:t>Product Based Divisions</a:t>
                      </a:r>
                    </a:p>
                    <a:p>
                      <a:pPr lvl="0">
                        <a:spcBef>
                          <a:spcPts val="0"/>
                        </a:spcBef>
                        <a:buNone/>
                      </a:pPr>
                      <a:r>
                        <a:rPr lang="en" sz="1600" dirty="0">
                          <a:latin typeface="+mj-lt"/>
                        </a:rPr>
                        <a:t>Toyota 1 - Europe, North America, Japan</a:t>
                      </a:r>
                    </a:p>
                    <a:p>
                      <a:pPr lvl="0">
                        <a:spcBef>
                          <a:spcPts val="0"/>
                        </a:spcBef>
                        <a:buNone/>
                      </a:pPr>
                      <a:r>
                        <a:rPr lang="en" sz="1600" dirty="0">
                          <a:latin typeface="+mj-lt"/>
                        </a:rPr>
                        <a:t>Toyota 2 - Asia, China, Africa</a:t>
                      </a: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lIns="91425" tIns="91425" rIns="91425" bIns="91425" anchor="t" anchorCtr="0">
            <a:noAutofit/>
          </a:bodyPr>
          <a:lstStyle/>
          <a:p>
            <a:pPr>
              <a:spcAft>
                <a:spcPts val="1600"/>
              </a:spcAft>
              <a:buClr>
                <a:schemeClr val="dk1"/>
              </a:buClr>
              <a:buSzPct val="91666"/>
            </a:pPr>
            <a:r>
              <a:rPr lang="en" dirty="0"/>
              <a:t>Resource Based View</a:t>
            </a:r>
          </a:p>
        </p:txBody>
      </p:sp>
      <p:sp>
        <p:nvSpPr>
          <p:cNvPr id="145" name="Shape 145"/>
          <p:cNvSpPr txBox="1">
            <a:spLocks noGrp="1"/>
          </p:cNvSpPr>
          <p:nvPr>
            <p:ph type="body" idx="1"/>
          </p:nvPr>
        </p:nvSpPr>
        <p:spPr>
          <a:xfrm>
            <a:off x="415067" y="1286933"/>
            <a:ext cx="8520600" cy="3412288"/>
          </a:xfrm>
          <a:prstGeom prst="rect">
            <a:avLst/>
          </a:prstGeom>
        </p:spPr>
        <p:txBody>
          <a:bodyPr lIns="91425" tIns="91425" rIns="91425" bIns="91425" anchor="t" anchorCtr="0">
            <a:noAutofit/>
          </a:bodyPr>
          <a:lstStyle/>
          <a:p>
            <a:pPr marL="461963" indent="-350838">
              <a:buFont typeface="Arial" panose="020B0604020202020204" pitchFamily="34" charset="0"/>
              <a:buChar char="•"/>
            </a:pPr>
            <a:r>
              <a:rPr lang="en" sz="2000" b="1" dirty="0">
                <a:latin typeface="+mj-lt"/>
              </a:rPr>
              <a:t>Tangible Resources</a:t>
            </a:r>
          </a:p>
          <a:p>
            <a:pPr marL="681419" lvl="1" indent="-350838">
              <a:buFont typeface="Arial" panose="020B0604020202020204" pitchFamily="34" charset="0"/>
              <a:buChar char="•"/>
            </a:pPr>
            <a:r>
              <a:rPr lang="en" sz="1600" dirty="0">
                <a:latin typeface="+mj-lt"/>
              </a:rPr>
              <a:t>In March 2016, Toyota’s equipment and property plants stood at 9,740,417 (yen in million)</a:t>
            </a:r>
          </a:p>
          <a:p>
            <a:pPr marL="684213" indent="-342900">
              <a:spcAft>
                <a:spcPts val="0"/>
              </a:spcAft>
              <a:buFont typeface="Arial" panose="020B0604020202020204" pitchFamily="34" charset="0"/>
              <a:buChar char="•"/>
            </a:pPr>
            <a:r>
              <a:rPr lang="en" sz="1600" dirty="0">
                <a:latin typeface="+mj-lt"/>
              </a:rPr>
              <a:t>In 2016, Toyota’s revenues amounted to 28,403,118 (yen in million). The company recorded a net income of 2,312,694</a:t>
            </a:r>
          </a:p>
          <a:p>
            <a:pPr marL="396875" indent="-285750">
              <a:spcAft>
                <a:spcPts val="0"/>
              </a:spcAft>
              <a:buFont typeface="Arial" panose="020B0604020202020204" pitchFamily="34" charset="0"/>
              <a:buChar char="•"/>
            </a:pPr>
            <a:r>
              <a:rPr lang="en" sz="2000" b="1" dirty="0">
                <a:latin typeface="+mj-lt"/>
              </a:rPr>
              <a:t>Intangible Resources</a:t>
            </a:r>
          </a:p>
          <a:p>
            <a:pPr marL="684213" indent="-342900">
              <a:spcAft>
                <a:spcPts val="0"/>
              </a:spcAft>
              <a:buFont typeface="Arial" panose="020B0604020202020204" pitchFamily="34" charset="0"/>
              <a:buChar char="•"/>
            </a:pPr>
            <a:r>
              <a:rPr lang="en" sz="1600" dirty="0">
                <a:latin typeface="+mj-lt"/>
              </a:rPr>
              <a:t>Patents, copyrights, brand – SUV, Lexus, Celsior, Corolla, Hilux, Probox, and RAV 4 </a:t>
            </a:r>
          </a:p>
          <a:p>
            <a:pPr marL="684213" indent="-342900">
              <a:spcAft>
                <a:spcPts val="0"/>
              </a:spcAft>
              <a:buFont typeface="Arial" panose="020B0604020202020204" pitchFamily="34" charset="0"/>
              <a:buChar char="•"/>
            </a:pPr>
            <a:r>
              <a:rPr lang="en" sz="1600" dirty="0">
                <a:latin typeface="+mj-lt"/>
              </a:rPr>
              <a:t>TPS, SCM, ERP, e-CRM</a:t>
            </a:r>
          </a:p>
          <a:p>
            <a:pPr marL="396875" indent="-285750">
              <a:spcAft>
                <a:spcPts val="0"/>
              </a:spcAft>
              <a:buFont typeface="Arial" panose="020B0604020202020204" pitchFamily="34" charset="0"/>
              <a:buChar char="•"/>
            </a:pPr>
            <a:r>
              <a:rPr lang="en" sz="2000" b="1" dirty="0">
                <a:latin typeface="+mj-lt"/>
              </a:rPr>
              <a:t>Core Competency</a:t>
            </a:r>
          </a:p>
          <a:p>
            <a:pPr marL="684213" indent="-342900">
              <a:spcAft>
                <a:spcPts val="0"/>
              </a:spcAft>
              <a:buFont typeface="Arial" panose="020B0604020202020204" pitchFamily="34" charset="0"/>
              <a:buChar char="•"/>
            </a:pPr>
            <a:r>
              <a:rPr lang="en" sz="1600" dirty="0">
                <a:latin typeface="+mj-lt"/>
              </a:rPr>
              <a:t>The Prius, an electric-and-petrol hybrid car. The Prius was sold in over 90 markets, with Japan and the United States being its largest markets.</a:t>
            </a:r>
          </a:p>
          <a:p>
            <a:pPr marL="341313" indent="-230188">
              <a:spcAft>
                <a:spcPts val="0"/>
              </a:spcAft>
              <a:buFont typeface="Arial" panose="020B0604020202020204" pitchFamily="34" charset="0"/>
              <a:buChar char="•"/>
            </a:pPr>
            <a:r>
              <a:rPr lang="en" sz="2000" b="1" dirty="0">
                <a:latin typeface="+mj-lt"/>
              </a:rPr>
              <a:t>Distinctive Competency</a:t>
            </a:r>
          </a:p>
          <a:p>
            <a:pPr marL="739775" indent="-398463">
              <a:spcAft>
                <a:spcPts val="0"/>
              </a:spcAft>
              <a:buFont typeface="Arial" panose="020B0604020202020204" pitchFamily="34" charset="0"/>
              <a:buChar char="•"/>
            </a:pPr>
            <a:r>
              <a:rPr lang="en" sz="1600" dirty="0">
                <a:latin typeface="+mj-lt"/>
              </a:rPr>
              <a:t>Toyota’s production system - the “Toyota Production System” or TPS. TPS is based on the Lean Manufacturing concept.</a:t>
            </a:r>
          </a:p>
          <a:p>
            <a:pPr lvl="0" rtl="0">
              <a:spcBef>
                <a:spcPts val="0"/>
              </a:spcBef>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Dynamic capabilities</a:t>
            </a:r>
          </a:p>
        </p:txBody>
      </p:sp>
      <p:sp>
        <p:nvSpPr>
          <p:cNvPr id="151" name="Shape 151"/>
          <p:cNvSpPr txBox="1">
            <a:spLocks noGrp="1"/>
          </p:cNvSpPr>
          <p:nvPr>
            <p:ph type="body" idx="1"/>
          </p:nvPr>
        </p:nvSpPr>
        <p:spPr>
          <a:xfrm>
            <a:off x="311700" y="1375112"/>
            <a:ext cx="8520600" cy="3416400"/>
          </a:xfrm>
          <a:prstGeom prst="rect">
            <a:avLst/>
          </a:prstGeom>
        </p:spPr>
        <p:txBody>
          <a:bodyPr lIns="91425" tIns="91425" rIns="91425" bIns="91425" anchor="t" anchorCtr="0">
            <a:noAutofit/>
          </a:bodyPr>
          <a:lstStyle/>
          <a:p>
            <a:pPr marL="341313" lvl="0" indent="-341313">
              <a:spcBef>
                <a:spcPts val="0"/>
              </a:spcBef>
              <a:buFont typeface="Arial" panose="020B0604020202020204" pitchFamily="34" charset="0"/>
              <a:buChar char="•"/>
            </a:pPr>
            <a:r>
              <a:rPr lang="en" sz="2000" b="1" dirty="0">
                <a:latin typeface="+mj-lt"/>
              </a:rPr>
              <a:t>Learning</a:t>
            </a:r>
          </a:p>
          <a:p>
            <a:pPr marL="573088" indent="-342900" algn="just">
              <a:buFont typeface="Arial" panose="020B0604020202020204" pitchFamily="34" charset="0"/>
              <a:buChar char="•"/>
            </a:pPr>
            <a:r>
              <a:rPr lang="en" sz="1600" dirty="0">
                <a:latin typeface="+mj-lt"/>
              </a:rPr>
              <a:t>Toyota reinvented manufacturing and supply chain management in automobile industry by creating a lean production system.</a:t>
            </a:r>
          </a:p>
          <a:p>
            <a:pPr marL="573088" indent="-342900" algn="just">
              <a:buFont typeface="Arial" panose="020B0604020202020204" pitchFamily="34" charset="0"/>
              <a:buChar char="•"/>
            </a:pPr>
            <a:r>
              <a:rPr lang="en-US" sz="1600" dirty="0">
                <a:latin typeface="+mj-lt"/>
              </a:rPr>
              <a:t>Toyota and Suzuki have collaborated to develop environment friendly technologies, safety systems, information technology and mutual supply of products and components.</a:t>
            </a:r>
            <a:endParaRPr lang="en" sz="1600" dirty="0">
              <a:latin typeface="+mj-lt"/>
            </a:endParaRPr>
          </a:p>
          <a:p>
            <a:pPr marL="341313" indent="-341313">
              <a:buFont typeface="Arial" panose="020B0604020202020204" pitchFamily="34" charset="0"/>
              <a:buChar char="•"/>
            </a:pPr>
            <a:r>
              <a:rPr lang="en" sz="2000" b="1" dirty="0">
                <a:latin typeface="+mj-lt"/>
              </a:rPr>
              <a:t>Transformation of existing assets</a:t>
            </a:r>
          </a:p>
          <a:p>
            <a:pPr marL="560769" lvl="1" indent="-341313" algn="just">
              <a:buFont typeface="Arial" panose="020B0604020202020204" pitchFamily="34" charset="0"/>
              <a:buChar char="•"/>
            </a:pPr>
            <a:r>
              <a:rPr lang="en-US" sz="1600" dirty="0">
                <a:latin typeface="+mj-lt"/>
              </a:rPr>
              <a:t>Toyota’s “next-generation demand management ”. Toyota leveraged the potential of existing IT along with transforming it into an enterprise level initiative which helped Toyota enormously including expansion in various countries.</a:t>
            </a:r>
          </a:p>
          <a:p>
            <a:pPr marL="341313" indent="-341313">
              <a:buFont typeface="Arial" panose="020B0604020202020204" pitchFamily="34" charset="0"/>
              <a:buChar char="•"/>
            </a:pPr>
            <a:r>
              <a:rPr lang="en-US" sz="2000" b="1" dirty="0">
                <a:latin typeface="+mj-lt"/>
              </a:rPr>
              <a:t>Co-specialization</a:t>
            </a:r>
          </a:p>
          <a:p>
            <a:pPr marL="560769" lvl="1" indent="-341313" algn="just">
              <a:buFont typeface="Arial" panose="020B0604020202020204" pitchFamily="34" charset="0"/>
              <a:buChar char="•"/>
            </a:pPr>
            <a:r>
              <a:rPr lang="en-US" sz="1600" dirty="0">
                <a:latin typeface="+mj-lt"/>
              </a:rPr>
              <a:t>Toyota promotes a leading example in co-specialization through its product range. But what makes co-specialization a competitive advantage for Toyota is the whole process and ideology of manufacturing combined with its product range.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idx="4294967295"/>
          </p:nvPr>
        </p:nvSpPr>
        <p:spPr>
          <a:xfrm>
            <a:off x="0" y="285750"/>
            <a:ext cx="8521700" cy="573088"/>
          </a:xfrm>
          <a:prstGeom prst="rect">
            <a:avLst/>
          </a:prstGeom>
        </p:spPr>
        <p:txBody>
          <a:bodyPr lIns="91425" tIns="91425" rIns="91425" bIns="91425" anchor="t" anchorCtr="0">
            <a:noAutofit/>
          </a:bodyPr>
          <a:lstStyle/>
          <a:p>
            <a:pPr marL="230188" lvl="0" rtl="0">
              <a:spcBef>
                <a:spcPts val="0"/>
              </a:spcBef>
              <a:buNone/>
            </a:pPr>
            <a:r>
              <a:rPr lang="en" dirty="0"/>
              <a:t>Technology Adoption - Autonomous Cars</a:t>
            </a:r>
          </a:p>
        </p:txBody>
      </p:sp>
      <p:pic>
        <p:nvPicPr>
          <p:cNvPr id="157" name="Shape 157" descr="Image result for gartner 2016 hype cycle"/>
          <p:cNvPicPr preferRelativeResize="0"/>
          <p:nvPr/>
        </p:nvPicPr>
        <p:blipFill rotWithShape="1">
          <a:blip r:embed="rId3">
            <a:alphaModFix/>
          </a:blip>
          <a:srcRect l="1266" t="1567" r="1724" b="2339"/>
          <a:stretch/>
        </p:blipFill>
        <p:spPr>
          <a:xfrm>
            <a:off x="1590261" y="898494"/>
            <a:ext cx="5796501" cy="3824577"/>
          </a:xfrm>
          <a:prstGeom prst="rect">
            <a:avLst/>
          </a:prstGeom>
          <a:noFill/>
          <a:ln>
            <a:noFill/>
          </a:ln>
        </p:spPr>
      </p:pic>
      <p:sp>
        <p:nvSpPr>
          <p:cNvPr id="158" name="Shape 158"/>
          <p:cNvSpPr/>
          <p:nvPr/>
        </p:nvSpPr>
        <p:spPr>
          <a:xfrm>
            <a:off x="5029477" y="1250772"/>
            <a:ext cx="331500" cy="105900"/>
          </a:xfrm>
          <a:prstGeom prst="leftArrow">
            <a:avLst>
              <a:gd name="adj1" fmla="val 50000"/>
              <a:gd name="adj2" fmla="val 50000"/>
            </a:avLst>
          </a:prstGeom>
          <a:solidFill>
            <a:srgbClr val="FF0000"/>
          </a:solid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a:t>Autonomous Vehicles</a:t>
            </a:r>
          </a:p>
        </p:txBody>
      </p:sp>
      <p:sp>
        <p:nvSpPr>
          <p:cNvPr id="164" name="Shape 164"/>
          <p:cNvSpPr txBox="1">
            <a:spLocks noGrp="1"/>
          </p:cNvSpPr>
          <p:nvPr>
            <p:ph type="body" idx="1"/>
          </p:nvPr>
        </p:nvSpPr>
        <p:spPr>
          <a:xfrm>
            <a:off x="311700" y="1017725"/>
            <a:ext cx="8520600" cy="3416400"/>
          </a:xfrm>
          <a:prstGeom prst="rect">
            <a:avLst/>
          </a:prstGeom>
        </p:spPr>
        <p:txBody>
          <a:bodyPr lIns="91425" tIns="91425" rIns="91425" bIns="91425" anchor="t" anchorCtr="0">
            <a:noAutofit/>
          </a:bodyPr>
          <a:lstStyle/>
          <a:p>
            <a:pPr>
              <a:buFont typeface="Arial" panose="020B0604020202020204" pitchFamily="34" charset="0"/>
              <a:buChar char="•"/>
            </a:pPr>
            <a:endParaRPr sz="1800" b="1" dirty="0">
              <a:solidFill>
                <a:schemeClr val="dk1"/>
              </a:solidFill>
            </a:endParaRPr>
          </a:p>
          <a:p>
            <a:pPr marL="341313" indent="-341313" algn="just">
              <a:buFont typeface="Arial" panose="020B0604020202020204" pitchFamily="34" charset="0"/>
              <a:buChar char="•"/>
            </a:pPr>
            <a:r>
              <a:rPr lang="en" sz="1800" dirty="0">
                <a:latin typeface="+mj-lt"/>
              </a:rPr>
              <a:t>An autonomous vehicle is one that can drive itself from a starting point to a predetermined destination in “autopilot” mode.</a:t>
            </a:r>
          </a:p>
          <a:p>
            <a:pPr marL="341313" indent="-341313" algn="just">
              <a:buFont typeface="Arial" panose="020B0604020202020204" pitchFamily="34" charset="0"/>
              <a:buChar char="•"/>
            </a:pPr>
            <a:endParaRPr lang="en" sz="1800" dirty="0">
              <a:latin typeface="+mj-lt"/>
            </a:endParaRPr>
          </a:p>
          <a:p>
            <a:pPr marL="341313" indent="-341313" algn="just">
              <a:buFont typeface="Arial" panose="020B0604020202020204" pitchFamily="34" charset="0"/>
              <a:buChar char="•"/>
            </a:pPr>
            <a:r>
              <a:rPr lang="en" sz="1800" dirty="0">
                <a:latin typeface="+mj-lt"/>
              </a:rPr>
              <a:t>The vehicle uses in-vehicle technologies and sensors, including adaptive cruise control, active steering (steer by wire), anti-lock braking systems (brake by wire), GPS navigation technology, lasers and radar.</a:t>
            </a:r>
          </a:p>
          <a:p>
            <a:pPr marL="341313" indent="-341313" algn="just">
              <a:buFont typeface="Arial" panose="020B0604020202020204" pitchFamily="34" charset="0"/>
              <a:buChar char="•"/>
            </a:pPr>
            <a:endParaRPr lang="en" sz="1800" dirty="0">
              <a:latin typeface="+mj-lt"/>
            </a:endParaRPr>
          </a:p>
          <a:p>
            <a:pPr marL="341313" indent="-341313" algn="just">
              <a:buFont typeface="Arial" panose="020B0604020202020204" pitchFamily="34" charset="0"/>
              <a:buChar char="•"/>
            </a:pPr>
            <a:r>
              <a:rPr lang="en" sz="1800" dirty="0">
                <a:latin typeface="+mj-lt"/>
              </a:rPr>
              <a:t>No individual organization in the automobile or IT industries are close to achieving true Level 5 autonomy.</a:t>
            </a:r>
          </a:p>
          <a:p>
            <a:pPr marL="341313" indent="-341313" algn="just">
              <a:buFont typeface="Arial" panose="020B0604020202020204" pitchFamily="34" charset="0"/>
              <a:buChar char="•"/>
            </a:pPr>
            <a:endParaRPr lang="en" sz="1800" dirty="0">
              <a:latin typeface="+mj-lt"/>
            </a:endParaRPr>
          </a:p>
          <a:p>
            <a:pPr marL="341313" indent="-341313" algn="just">
              <a:buFont typeface="Arial" panose="020B0604020202020204" pitchFamily="34" charset="0"/>
              <a:buChar char="•"/>
            </a:pPr>
            <a:r>
              <a:rPr lang="en" sz="1800" dirty="0">
                <a:latin typeface="+mj-lt"/>
              </a:rPr>
              <a:t>Highest level of autonomy achieved till date is - Level 2 for commercial sale (example is Tesla).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113700" y="2956175"/>
            <a:ext cx="9030300" cy="813900"/>
          </a:xfrm>
          <a:prstGeom prst="rect">
            <a:avLst/>
          </a:prstGeom>
          <a:noFill/>
          <a:ln>
            <a:noFill/>
          </a:ln>
        </p:spPr>
        <p:txBody>
          <a:bodyPr lIns="91425" tIns="91425" rIns="91425" bIns="91425" anchor="ctr" anchorCtr="0">
            <a:noAutofit/>
          </a:bodyPr>
          <a:lstStyle/>
          <a:p>
            <a:pPr lvl="0" rtl="0">
              <a:spcBef>
                <a:spcPts val="0"/>
              </a:spcBef>
              <a:buNone/>
            </a:pPr>
            <a:endParaRPr sz="2800">
              <a:solidFill>
                <a:schemeClr val="dk1"/>
              </a:solidFill>
            </a:endParaRPr>
          </a:p>
        </p:txBody>
      </p:sp>
      <p:sp>
        <p:nvSpPr>
          <p:cNvPr id="170" name="Shape 170"/>
          <p:cNvSpPr txBox="1"/>
          <p:nvPr/>
        </p:nvSpPr>
        <p:spPr>
          <a:xfrm>
            <a:off x="186680" y="1398904"/>
            <a:ext cx="8520600" cy="3069727"/>
          </a:xfrm>
          <a:prstGeom prst="rect">
            <a:avLst/>
          </a:prstGeom>
          <a:noFill/>
          <a:ln>
            <a:noFill/>
          </a:ln>
        </p:spPr>
        <p:txBody>
          <a:bodyPr lIns="91425" tIns="91425" rIns="91425" bIns="91425" anchor="t" anchorCtr="0">
            <a:noAutofit/>
          </a:bodyPr>
          <a:lstStyle/>
          <a:p>
            <a:pPr marL="514350" indent="-285750" algn="just" defTabSz="685800">
              <a:lnSpc>
                <a:spcPct val="90000"/>
              </a:lnSpc>
              <a:spcAft>
                <a:spcPts val="150"/>
              </a:spcAft>
              <a:buClr>
                <a:schemeClr val="accent1"/>
              </a:buClr>
              <a:buSzPct val="100000"/>
              <a:buFont typeface="Arial" panose="020B0604020202020204" pitchFamily="34" charset="0"/>
              <a:buChar char="•"/>
            </a:pPr>
            <a:r>
              <a:rPr lang="en" dirty="0">
                <a:solidFill>
                  <a:schemeClr val="tx1">
                    <a:lumMod val="75000"/>
                    <a:lumOff val="25000"/>
                  </a:schemeClr>
                </a:solidFill>
                <a:latin typeface="+mj-lt"/>
              </a:rPr>
              <a:t>Autonomous cars are believed to bring disruption in the car industry</a:t>
            </a:r>
          </a:p>
          <a:p>
            <a:pPr marL="514350" indent="-285750" algn="just" defTabSz="685800">
              <a:lnSpc>
                <a:spcPct val="90000"/>
              </a:lnSpc>
              <a:spcAft>
                <a:spcPts val="150"/>
              </a:spcAft>
              <a:buClr>
                <a:schemeClr val="accent1"/>
              </a:buClr>
              <a:buSzPct val="100000"/>
              <a:buFont typeface="Arial" panose="020B0604020202020204" pitchFamily="34" charset="0"/>
              <a:buChar char="•"/>
            </a:pPr>
            <a:r>
              <a:rPr lang="en" dirty="0">
                <a:solidFill>
                  <a:schemeClr val="tx1">
                    <a:lumMod val="75000"/>
                    <a:lumOff val="25000"/>
                  </a:schemeClr>
                </a:solidFill>
                <a:latin typeface="+mj-lt"/>
              </a:rPr>
              <a:t>Other companies are already researching in this space and we can expect fully functional autonomous cars by 2021 </a:t>
            </a:r>
          </a:p>
          <a:p>
            <a:pPr marL="514350" indent="-285750" algn="just" defTabSz="685800">
              <a:lnSpc>
                <a:spcPct val="90000"/>
              </a:lnSpc>
              <a:spcAft>
                <a:spcPts val="150"/>
              </a:spcAft>
              <a:buClr>
                <a:schemeClr val="accent1"/>
              </a:buClr>
              <a:buSzPct val="100000"/>
              <a:buFont typeface="Arial" panose="020B0604020202020204" pitchFamily="34" charset="0"/>
              <a:buChar char="•"/>
            </a:pPr>
            <a:r>
              <a:rPr lang="en" dirty="0">
                <a:solidFill>
                  <a:schemeClr val="tx1">
                    <a:lumMod val="75000"/>
                    <a:lumOff val="25000"/>
                  </a:schemeClr>
                </a:solidFill>
                <a:latin typeface="+mj-lt"/>
              </a:rPr>
              <a:t>Up to 15 percent of new cars sold in 2030 could be fully autonomous.</a:t>
            </a:r>
          </a:p>
          <a:p>
            <a:pPr marL="514350" indent="-285750" algn="just" defTabSz="685800">
              <a:lnSpc>
                <a:spcPct val="90000"/>
              </a:lnSpc>
              <a:spcAft>
                <a:spcPts val="150"/>
              </a:spcAft>
              <a:buClr>
                <a:schemeClr val="accent1"/>
              </a:buClr>
              <a:buSzPct val="100000"/>
              <a:buFont typeface="Arial" panose="020B0604020202020204" pitchFamily="34" charset="0"/>
              <a:buChar char="•"/>
            </a:pPr>
            <a:r>
              <a:rPr lang="en" dirty="0">
                <a:solidFill>
                  <a:schemeClr val="tx1">
                    <a:lumMod val="75000"/>
                    <a:lumOff val="25000"/>
                  </a:schemeClr>
                </a:solidFill>
                <a:latin typeface="+mj-lt"/>
              </a:rPr>
              <a:t>Easy to enter or explore the space as Toyota has resources and technology that can be utilized to focus on autonomous vehicle industry</a:t>
            </a:r>
          </a:p>
          <a:p>
            <a:pPr marL="514350" indent="-285750" algn="just" defTabSz="685800">
              <a:lnSpc>
                <a:spcPct val="90000"/>
              </a:lnSpc>
              <a:spcAft>
                <a:spcPts val="150"/>
              </a:spcAft>
              <a:buClr>
                <a:schemeClr val="accent1"/>
              </a:buClr>
              <a:buSzPct val="100000"/>
              <a:buFont typeface="Arial" panose="020B0604020202020204" pitchFamily="34" charset="0"/>
              <a:buChar char="•"/>
            </a:pPr>
            <a:r>
              <a:rPr lang="en" dirty="0">
                <a:solidFill>
                  <a:schemeClr val="tx1">
                    <a:lumMod val="75000"/>
                    <a:lumOff val="25000"/>
                  </a:schemeClr>
                </a:solidFill>
                <a:latin typeface="+mj-lt"/>
              </a:rPr>
              <a:t>Autonomous cars are efficient and efficient travel also means fuel savings, cutting costs.</a:t>
            </a:r>
          </a:p>
          <a:p>
            <a:pPr marL="514350" indent="-285750" algn="just" defTabSz="685800">
              <a:lnSpc>
                <a:spcPct val="90000"/>
              </a:lnSpc>
              <a:spcAft>
                <a:spcPts val="150"/>
              </a:spcAft>
              <a:buClr>
                <a:schemeClr val="accent1"/>
              </a:buClr>
              <a:buSzPct val="100000"/>
              <a:buFont typeface="Arial" panose="020B0604020202020204" pitchFamily="34" charset="0"/>
              <a:buChar char="•"/>
            </a:pPr>
            <a:r>
              <a:rPr lang="en" dirty="0">
                <a:solidFill>
                  <a:schemeClr val="tx1">
                    <a:lumMod val="75000"/>
                    <a:lumOff val="25000"/>
                  </a:schemeClr>
                </a:solidFill>
                <a:latin typeface="+mj-lt"/>
              </a:rPr>
              <a:t>By 2035, the sale of autonomous vehicles is expected to reach 12 million and 18 million per year for partially autonomous cars</a:t>
            </a:r>
          </a:p>
          <a:p>
            <a:pPr marL="514350" indent="-285750" algn="just" defTabSz="685800">
              <a:lnSpc>
                <a:spcPct val="90000"/>
              </a:lnSpc>
              <a:spcAft>
                <a:spcPts val="150"/>
              </a:spcAft>
              <a:buClr>
                <a:schemeClr val="accent1"/>
              </a:buClr>
              <a:buSzPct val="100000"/>
              <a:buFont typeface="Arial" panose="020B0604020202020204" pitchFamily="34" charset="0"/>
              <a:buChar char="•"/>
            </a:pPr>
            <a:r>
              <a:rPr lang="en" dirty="0">
                <a:solidFill>
                  <a:schemeClr val="tx1">
                    <a:lumMod val="75000"/>
                    <a:lumOff val="25000"/>
                  </a:schemeClr>
                </a:solidFill>
                <a:latin typeface="+mj-lt"/>
              </a:rPr>
              <a:t>By 2035, 25% of new car market will be of autonomous cars</a:t>
            </a:r>
          </a:p>
        </p:txBody>
      </p:sp>
      <p:sp>
        <p:nvSpPr>
          <p:cNvPr id="172" name="Shape 172"/>
          <p:cNvSpPr txBox="1">
            <a:spLocks noGrp="1"/>
          </p:cNvSpPr>
          <p:nvPr>
            <p:ph type="title"/>
          </p:nvPr>
        </p:nvSpPr>
        <p:spPr>
          <a:xfrm>
            <a:off x="311700" y="23034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dirty="0"/>
              <a:t>Why Toyota should Adopt - Autonomous Vehicles</a:t>
            </a:r>
          </a:p>
          <a:p>
            <a:pPr lvl="0" rtl="0">
              <a:spcBef>
                <a:spcPts val="0"/>
              </a:spcBef>
              <a:buNone/>
            </a:pPr>
            <a:endParaRPr sz="1800" dirty="0">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lIns="91425" tIns="91425" rIns="91425" bIns="91425" anchor="t" anchorCtr="0">
            <a:noAutofit/>
          </a:bodyPr>
          <a:lstStyle/>
          <a:p>
            <a:pPr marL="111125">
              <a:buClr>
                <a:schemeClr val="dk1"/>
              </a:buClr>
              <a:buSzPct val="39285"/>
            </a:pPr>
            <a:r>
              <a:rPr lang="en" dirty="0"/>
              <a:t>Toyota - Today </a:t>
            </a:r>
          </a:p>
        </p:txBody>
      </p:sp>
      <p:sp>
        <p:nvSpPr>
          <p:cNvPr id="2" name="Text Placeholder 1"/>
          <p:cNvSpPr>
            <a:spLocks noGrp="1"/>
          </p:cNvSpPr>
          <p:nvPr>
            <p:ph type="body" idx="1"/>
          </p:nvPr>
        </p:nvSpPr>
        <p:spPr>
          <a:xfrm>
            <a:off x="311700" y="1391012"/>
            <a:ext cx="8520600" cy="3268452"/>
          </a:xfrm>
        </p:spPr>
        <p:txBody>
          <a:bodyPr>
            <a:normAutofit/>
          </a:bodyPr>
          <a:lstStyle/>
          <a:p>
            <a:pPr marL="461963" indent="-350838" algn="just">
              <a:buFont typeface="Arial" panose="020B0604020202020204" pitchFamily="34" charset="0"/>
              <a:buChar char="•"/>
            </a:pPr>
            <a:r>
              <a:rPr lang="en-US" sz="1800" dirty="0">
                <a:latin typeface="+mj-lt"/>
              </a:rPr>
              <a:t>Toyota spends $10 billion a year on research - Akio Toyoda, is spending $1 billion for a new Toyota Research Institute with offices in Michigan, Silicon Valley, and Cambridge, Massachusetts, that will focus on autonomous cars and robotics.</a:t>
            </a:r>
          </a:p>
          <a:p>
            <a:pPr marL="111125" indent="0" algn="just">
              <a:buNone/>
            </a:pPr>
            <a:endParaRPr lang="en-US" sz="1800" dirty="0">
              <a:latin typeface="+mj-lt"/>
            </a:endParaRPr>
          </a:p>
          <a:p>
            <a:pPr marL="461963" indent="-350838" algn="just">
              <a:buFont typeface="Arial" panose="020B0604020202020204" pitchFamily="34" charset="0"/>
              <a:buChar char="•"/>
            </a:pPr>
            <a:r>
              <a:rPr lang="en-US" sz="1800" dirty="0">
                <a:latin typeface="+mj-lt"/>
              </a:rPr>
              <a:t>Toyota lags behind several of its fellow carmakers and Silicon Valley upstarts such as Google and Tesla Motors.</a:t>
            </a:r>
          </a:p>
          <a:p>
            <a:pPr marL="111125" indent="0" algn="just">
              <a:buNone/>
            </a:pPr>
            <a:endParaRPr lang="en-US" sz="1800" dirty="0">
              <a:latin typeface="+mj-lt"/>
            </a:endParaRPr>
          </a:p>
          <a:p>
            <a:pPr marL="461963" indent="-350838" algn="just">
              <a:buFont typeface="Arial" panose="020B0604020202020204" pitchFamily="34" charset="0"/>
              <a:buChar char="•"/>
            </a:pPr>
            <a:r>
              <a:rPr lang="en-US" sz="1800" dirty="0">
                <a:latin typeface="+mj-lt"/>
              </a:rPr>
              <a:t>As car technologies usually have a long adoption curve, this gives Toyota the time it needs to catch up.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Conclusion - Takeaways</a:t>
            </a:r>
          </a:p>
        </p:txBody>
      </p:sp>
      <p:sp>
        <p:nvSpPr>
          <p:cNvPr id="184" name="Shape 184"/>
          <p:cNvSpPr txBox="1">
            <a:spLocks noGrp="1"/>
          </p:cNvSpPr>
          <p:nvPr>
            <p:ph type="body" idx="1"/>
          </p:nvPr>
        </p:nvSpPr>
        <p:spPr>
          <a:xfrm>
            <a:off x="311700" y="1383062"/>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sz="1800" dirty="0">
                <a:latin typeface="+mj-lt"/>
              </a:rPr>
              <a:t>Toyota has started to adopt and should continue to develop autonomous vehicles technology as part of their product innovation business strategy.</a:t>
            </a:r>
          </a:p>
          <a:p>
            <a:pPr marL="228600" lvl="0" indent="0" rtl="0">
              <a:spcBef>
                <a:spcPts val="0"/>
              </a:spcBef>
              <a:buNone/>
            </a:pPr>
            <a:endParaRPr lang="en" sz="1800" dirty="0">
              <a:latin typeface="+mj-lt"/>
            </a:endParaRPr>
          </a:p>
          <a:p>
            <a:pPr marL="514350" lvl="0" indent="-285750" rtl="0">
              <a:spcBef>
                <a:spcPts val="0"/>
              </a:spcBef>
              <a:buFont typeface="Arial" panose="020B0604020202020204" pitchFamily="34" charset="0"/>
              <a:buChar char="•"/>
            </a:pPr>
            <a:r>
              <a:rPr lang="en" sz="1800" dirty="0">
                <a:latin typeface="+mj-lt"/>
              </a:rPr>
              <a:t>Growth of Autonomous vehicles as a whole also depends on other technologies like Artificial Intelligence.</a:t>
            </a:r>
          </a:p>
          <a:p>
            <a:pPr marL="228600" lvl="0" indent="0" rtl="0">
              <a:spcBef>
                <a:spcPts val="0"/>
              </a:spcBef>
              <a:buNone/>
            </a:pPr>
            <a:endParaRPr lang="en" sz="1800" dirty="0">
              <a:latin typeface="+mj-lt"/>
            </a:endParaRPr>
          </a:p>
          <a:p>
            <a:pPr marL="514350" lvl="0" indent="-285750" rtl="0">
              <a:spcBef>
                <a:spcPts val="0"/>
              </a:spcBef>
              <a:buFont typeface="Arial" panose="020B0604020202020204" pitchFamily="34" charset="0"/>
              <a:buChar char="•"/>
            </a:pPr>
            <a:r>
              <a:rPr lang="en" sz="1800" dirty="0">
                <a:latin typeface="+mj-lt"/>
              </a:rPr>
              <a:t>Showing progress in Autonomous vehicles is necessary as a current marketing strategy for automobile manufacturers.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Agenda</a:t>
            </a:r>
          </a:p>
        </p:txBody>
      </p:sp>
      <p:sp>
        <p:nvSpPr>
          <p:cNvPr id="63" name="Shape 63"/>
          <p:cNvSpPr txBox="1">
            <a:spLocks noGrp="1"/>
          </p:cNvSpPr>
          <p:nvPr>
            <p:ph type="body" idx="1"/>
          </p:nvPr>
        </p:nvSpPr>
        <p:spPr>
          <a:xfrm>
            <a:off x="311700" y="1362867"/>
            <a:ext cx="8520600" cy="3346698"/>
          </a:xfrm>
          <a:prstGeom prst="rect">
            <a:avLst/>
          </a:prstGeom>
        </p:spPr>
        <p:txBody>
          <a:bodyPr lIns="91425" tIns="91425" rIns="91425" bIns="91425" anchor="t" anchorCtr="0">
            <a:noAutofit/>
          </a:bodyPr>
          <a:lstStyle/>
          <a:p>
            <a:pPr marL="571500" lvl="0" indent="-342900">
              <a:spcBef>
                <a:spcPts val="0"/>
              </a:spcBef>
              <a:buFont typeface="Wingdings" panose="05000000000000000000" pitchFamily="2" charset="2"/>
              <a:buChar char="Ø"/>
            </a:pPr>
            <a:r>
              <a:rPr lang="en" sz="2000" dirty="0">
                <a:latin typeface="+mj-lt"/>
              </a:rPr>
              <a:t>Introduction/Background</a:t>
            </a:r>
          </a:p>
          <a:p>
            <a:pPr marL="571500" lvl="0" indent="-342900">
              <a:spcBef>
                <a:spcPts val="0"/>
              </a:spcBef>
              <a:buFont typeface="Wingdings" panose="05000000000000000000" pitchFamily="2" charset="2"/>
              <a:buChar char="Ø"/>
            </a:pPr>
            <a:r>
              <a:rPr lang="en" sz="2000" dirty="0">
                <a:latin typeface="+mj-lt"/>
              </a:rPr>
              <a:t>Industry Analysis - Porter Five Forces</a:t>
            </a:r>
          </a:p>
          <a:p>
            <a:pPr marL="571500" lvl="0" indent="-342900">
              <a:spcBef>
                <a:spcPts val="0"/>
              </a:spcBef>
              <a:buFont typeface="Wingdings" panose="05000000000000000000" pitchFamily="2" charset="2"/>
              <a:buChar char="Ø"/>
            </a:pPr>
            <a:r>
              <a:rPr lang="en" sz="2000" dirty="0">
                <a:latin typeface="+mj-lt"/>
              </a:rPr>
              <a:t>Business Strategies</a:t>
            </a:r>
          </a:p>
          <a:p>
            <a:pPr marL="571500" lvl="0" indent="-342900">
              <a:spcBef>
                <a:spcPts val="0"/>
              </a:spcBef>
              <a:buFont typeface="Wingdings" panose="05000000000000000000" pitchFamily="2" charset="2"/>
              <a:buChar char="Ø"/>
            </a:pPr>
            <a:r>
              <a:rPr lang="en" sz="2000" dirty="0">
                <a:latin typeface="+mj-lt"/>
              </a:rPr>
              <a:t>Information Systems Strategies</a:t>
            </a:r>
          </a:p>
          <a:p>
            <a:pPr marL="571500" lvl="0" indent="-342900">
              <a:spcBef>
                <a:spcPts val="0"/>
              </a:spcBef>
              <a:buFont typeface="Wingdings" panose="05000000000000000000" pitchFamily="2" charset="2"/>
              <a:buChar char="Ø"/>
            </a:pPr>
            <a:r>
              <a:rPr lang="en" sz="2000" dirty="0">
                <a:latin typeface="+mj-lt"/>
              </a:rPr>
              <a:t>Organization Structures</a:t>
            </a:r>
          </a:p>
          <a:p>
            <a:pPr marL="571500" lvl="0" indent="-342900">
              <a:spcBef>
                <a:spcPts val="0"/>
              </a:spcBef>
              <a:buFont typeface="Wingdings" panose="05000000000000000000" pitchFamily="2" charset="2"/>
              <a:buChar char="Ø"/>
            </a:pPr>
            <a:r>
              <a:rPr lang="en" sz="2000" dirty="0">
                <a:latin typeface="+mj-lt"/>
              </a:rPr>
              <a:t>Alignment</a:t>
            </a:r>
          </a:p>
          <a:p>
            <a:pPr marL="571500" lvl="0" indent="-342900" rtl="0">
              <a:spcBef>
                <a:spcPts val="0"/>
              </a:spcBef>
              <a:buFont typeface="Wingdings" panose="05000000000000000000" pitchFamily="2" charset="2"/>
              <a:buChar char="Ø"/>
            </a:pPr>
            <a:r>
              <a:rPr lang="en" sz="2000" dirty="0">
                <a:latin typeface="+mj-lt"/>
              </a:rPr>
              <a:t>Technology Adoption/Solution</a:t>
            </a:r>
          </a:p>
          <a:p>
            <a:pPr marL="571500" lvl="0" indent="-342900">
              <a:spcBef>
                <a:spcPts val="0"/>
              </a:spcBef>
              <a:buFont typeface="Wingdings" panose="05000000000000000000" pitchFamily="2" charset="2"/>
              <a:buChar char="Ø"/>
            </a:pPr>
            <a:r>
              <a:rPr lang="en" sz="2000" dirty="0">
                <a:latin typeface="+mj-lt"/>
              </a:rPr>
              <a:t>Alignment with Business Strategy?/Why toyota should pursue it?</a:t>
            </a:r>
          </a:p>
          <a:p>
            <a:pPr marL="571500" lvl="0" indent="-342900">
              <a:spcBef>
                <a:spcPts val="0"/>
              </a:spcBef>
              <a:buFont typeface="Wingdings" panose="05000000000000000000" pitchFamily="2" charset="2"/>
              <a:buChar char="Ø"/>
            </a:pPr>
            <a:r>
              <a:rPr lang="en" sz="2000" dirty="0">
                <a:latin typeface="+mj-lt"/>
              </a:rPr>
              <a:t>Lessons Learned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Reference</a:t>
            </a:r>
          </a:p>
        </p:txBody>
      </p:sp>
      <p:sp>
        <p:nvSpPr>
          <p:cNvPr id="190" name="Shape 190"/>
          <p:cNvSpPr txBox="1">
            <a:spLocks noGrp="1"/>
          </p:cNvSpPr>
          <p:nvPr>
            <p:ph type="body" idx="1"/>
          </p:nvPr>
        </p:nvSpPr>
        <p:spPr>
          <a:xfrm>
            <a:off x="311700" y="1367160"/>
            <a:ext cx="8520600" cy="3416400"/>
          </a:xfrm>
          <a:prstGeom prst="rect">
            <a:avLst/>
          </a:prstGeom>
        </p:spPr>
        <p:txBody>
          <a:bodyPr lIns="91425" tIns="91425" rIns="91425" bIns="91425" anchor="t" anchorCtr="0">
            <a:noAutofit/>
          </a:bodyPr>
          <a:lstStyle/>
          <a:p>
            <a:pPr marL="0" indent="0">
              <a:buNone/>
            </a:pPr>
            <a:r>
              <a:rPr lang="en" u="sng" dirty="0">
                <a:solidFill>
                  <a:schemeClr val="hlink"/>
                </a:solidFill>
                <a:latin typeface="+mj-lt"/>
              </a:rPr>
              <a:t>https://www.technologyreview.com/s/601504/toyota-makes-a-u-turn-on-autonomous-cars/</a:t>
            </a:r>
          </a:p>
          <a:p>
            <a:pPr marL="0" indent="0">
              <a:buNone/>
            </a:pPr>
            <a:endParaRPr lang="en" u="sng" dirty="0">
              <a:solidFill>
                <a:schemeClr val="hlink"/>
              </a:solidFill>
              <a:latin typeface="+mj-lt"/>
              <a:hlinkClick r:id="rId3"/>
            </a:endParaRPr>
          </a:p>
          <a:p>
            <a:pPr marL="0" indent="0">
              <a:buNone/>
            </a:pPr>
            <a:r>
              <a:rPr lang="en-US" u="sng" dirty="0">
                <a:latin typeface="+mj-lt"/>
                <a:hlinkClick r:id="rId3"/>
              </a:rPr>
              <a:t>https://www.brookings.edu/research/securing-the-future-of-driverless-cars/</a:t>
            </a:r>
            <a:endParaRPr lang="en-US" u="sng" dirty="0">
              <a:latin typeface="+mj-lt"/>
            </a:endParaRPr>
          </a:p>
          <a:p>
            <a:pPr marL="0" indent="0">
              <a:buNone/>
            </a:pPr>
            <a:endParaRPr lang="en-US" dirty="0">
              <a:latin typeface="+mj-lt"/>
              <a:hlinkClick r:id="rId4"/>
            </a:endParaRPr>
          </a:p>
          <a:p>
            <a:pPr marL="0" indent="0">
              <a:buNone/>
            </a:pPr>
            <a:r>
              <a:rPr lang="en-US" u="sng" dirty="0">
                <a:latin typeface="+mj-lt"/>
                <a:hlinkClick r:id="rId4"/>
              </a:rPr>
              <a:t>http://www.grandviewresearch.com/industry-analysis/driverless-cars-market</a:t>
            </a:r>
            <a:endParaRPr lang="en-US" u="sng" dirty="0">
              <a:latin typeface="+mj-lt"/>
            </a:endParaRPr>
          </a:p>
          <a:p>
            <a:pPr marL="0" indent="0">
              <a:buNone/>
            </a:pPr>
            <a:endParaRPr lang="en-US" u="sng" dirty="0">
              <a:latin typeface="+mj-lt"/>
              <a:hlinkClick r:id="rId5"/>
            </a:endParaRPr>
          </a:p>
          <a:p>
            <a:pPr marL="0" indent="0">
              <a:buNone/>
            </a:pPr>
            <a:r>
              <a:rPr lang="en-US" dirty="0">
                <a:latin typeface="+mj-lt"/>
                <a:hlinkClick r:id="rId5"/>
              </a:rPr>
              <a:t>http://www.delcotimes.com/article/DC/20130509/NEWS/305099979</a:t>
            </a:r>
            <a:endParaRPr lang="en-US" dirty="0">
              <a:latin typeface="+mj-lt"/>
            </a:endParaRPr>
          </a:p>
          <a:p>
            <a:pPr marL="0" indent="0">
              <a:buNone/>
            </a:pPr>
            <a:endParaRPr lang="en-US" dirty="0">
              <a:latin typeface="+mj-lt"/>
              <a:hlinkClick r:id="rId6"/>
            </a:endParaRPr>
          </a:p>
          <a:p>
            <a:pPr marL="0" indent="0">
              <a:buNone/>
            </a:pPr>
            <a:r>
              <a:rPr lang="en-US" dirty="0">
                <a:latin typeface="+mj-lt"/>
                <a:hlinkClick r:id="rId6"/>
              </a:rPr>
              <a:t>http://www.toyota-global.com/sustainability/report/ar-smr/pdf/sustainable_management_report16_fie.pdf</a:t>
            </a:r>
            <a:endParaRPr lang="en-US" dirty="0">
              <a:latin typeface="+mj-lt"/>
            </a:endParaRPr>
          </a:p>
          <a:p>
            <a:pPr marL="0" indent="0">
              <a:buNone/>
            </a:pPr>
            <a:endParaRPr lang="en-US" dirty="0">
              <a:latin typeface="+mj-lt"/>
            </a:endParaRPr>
          </a:p>
          <a:p>
            <a:pPr marL="0" indent="0">
              <a:buNone/>
            </a:pPr>
            <a:r>
              <a:rPr lang="en-US" dirty="0">
                <a:latin typeface="+mj-lt"/>
                <a:hlinkClick r:id="rId7"/>
              </a:rPr>
              <a:t>http://www.toyota.com.au/toyota/sustainability/</a:t>
            </a:r>
            <a:endParaRPr lang="en-US" dirty="0">
              <a:latin typeface="+mj-lt"/>
            </a:endParaRPr>
          </a:p>
          <a:p>
            <a:pPr marL="342900" indent="-342900">
              <a:buFont typeface="+mj-lt"/>
              <a:buAutoNum type="arabicPeriod"/>
            </a:pPr>
            <a:endParaRPr lang="en" u="sng" dirty="0">
              <a:solidFill>
                <a:schemeClr val="hlink"/>
              </a:solidFill>
              <a:hlinkClick r:id="rId8"/>
            </a:endParaRPr>
          </a:p>
          <a:p>
            <a:pPr marL="342900" lvl="0" indent="-342900">
              <a:spcBef>
                <a:spcPts val="0"/>
              </a:spcBef>
              <a:buFont typeface="+mj-lt"/>
              <a:buAutoNum type="arabicPeriod"/>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ctrTitle"/>
          </p:nvPr>
        </p:nvSpPr>
        <p:spPr>
          <a:prstGeom prst="rect">
            <a:avLst/>
          </a:prstGeom>
        </p:spPr>
        <p:txBody>
          <a:bodyPr lIns="91425" tIns="91425" rIns="91425" bIns="91425" anchor="ctr" anchorCtr="0">
            <a:noAutofit/>
          </a:bodyPr>
          <a:lstStyle/>
          <a:p>
            <a:pPr lvl="0" algn="ctr">
              <a:spcBef>
                <a:spcPts val="0"/>
              </a:spcBef>
              <a:buNone/>
            </a:pPr>
            <a:r>
              <a:rPr lang="en" dirty="0"/>
              <a:t>Thank you!</a:t>
            </a:r>
          </a:p>
        </p:txBody>
      </p:sp>
      <p:sp>
        <p:nvSpPr>
          <p:cNvPr id="2" name="Subtitle 1"/>
          <p:cNvSpPr>
            <a:spLocks noGrp="1"/>
          </p:cNvSpPr>
          <p:nvPr>
            <p:ph type="subTitle" idx="1"/>
          </p:nvPr>
        </p:nvSpPr>
        <p:spPr/>
        <p:txBody>
          <a:bodyPr/>
          <a:lstStyle/>
          <a:p>
            <a:pPr algn="ctr"/>
            <a:r>
              <a:rPr lang="en-US" dirty="0"/>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Introduction</a:t>
            </a:r>
          </a:p>
        </p:txBody>
      </p:sp>
      <p:sp>
        <p:nvSpPr>
          <p:cNvPr id="69" name="Shape 69"/>
          <p:cNvSpPr txBox="1">
            <a:spLocks noGrp="1"/>
          </p:cNvSpPr>
          <p:nvPr>
            <p:ph type="body" idx="1"/>
          </p:nvPr>
        </p:nvSpPr>
        <p:spPr>
          <a:xfrm>
            <a:off x="311700" y="1373387"/>
            <a:ext cx="8520600" cy="3416400"/>
          </a:xfrm>
          <a:prstGeom prst="rect">
            <a:avLst/>
          </a:prstGeom>
        </p:spPr>
        <p:txBody>
          <a:bodyPr lIns="91425" tIns="91425" rIns="91425" bIns="91425" anchor="t" anchorCtr="0">
            <a:noAutofit/>
          </a:bodyPr>
          <a:lstStyle/>
          <a:p>
            <a:pPr marL="457200" lvl="0" indent="-355600">
              <a:spcBef>
                <a:spcPts val="0"/>
              </a:spcBef>
              <a:buSzPct val="100000"/>
              <a:buFont typeface="Arial" panose="020B0604020202020204" pitchFamily="34" charset="0"/>
              <a:buChar char="•"/>
            </a:pPr>
            <a:r>
              <a:rPr lang="en" sz="2000" dirty="0">
                <a:latin typeface="+mj-lt"/>
              </a:rPr>
              <a:t>Toyota Motor Corporation headquartered in Toyota, Aichi, Japan</a:t>
            </a:r>
          </a:p>
          <a:p>
            <a:pPr marL="457200" lvl="0" indent="-355600">
              <a:spcBef>
                <a:spcPts val="0"/>
              </a:spcBef>
              <a:buSzPct val="100000"/>
              <a:buFont typeface="Arial" panose="020B0604020202020204" pitchFamily="34" charset="0"/>
              <a:buChar char="•"/>
            </a:pPr>
            <a:r>
              <a:rPr lang="en" sz="2000" dirty="0">
                <a:latin typeface="+mj-lt"/>
              </a:rPr>
              <a:t>World’s second-largest automotive manufacturer after Volkswagen Group</a:t>
            </a:r>
          </a:p>
          <a:p>
            <a:pPr marL="457200" lvl="0" indent="-355600">
              <a:spcBef>
                <a:spcPts val="0"/>
              </a:spcBef>
              <a:buSzPct val="100000"/>
              <a:buFont typeface="Arial" panose="020B0604020202020204" pitchFamily="34" charset="0"/>
              <a:buChar char="•"/>
            </a:pPr>
            <a:r>
              <a:rPr lang="en" sz="2000" dirty="0">
                <a:latin typeface="+mj-lt"/>
              </a:rPr>
              <a:t>Market leader in hybrid vehicles</a:t>
            </a:r>
          </a:p>
          <a:p>
            <a:pPr marL="457200" lvl="0" indent="-355600">
              <a:spcBef>
                <a:spcPts val="0"/>
              </a:spcBef>
              <a:buSzPct val="100000"/>
              <a:buFont typeface="Arial" panose="020B0604020202020204" pitchFamily="34" charset="0"/>
              <a:buChar char="•"/>
            </a:pPr>
            <a:r>
              <a:rPr lang="en" sz="2000" dirty="0">
                <a:latin typeface="+mj-lt"/>
              </a:rPr>
              <a:t>US market share as of Jan, 2017 - 12.5% </a:t>
            </a:r>
          </a:p>
          <a:p>
            <a:pPr marL="457200" lvl="0" indent="-355600">
              <a:spcBef>
                <a:spcPts val="0"/>
              </a:spcBef>
              <a:buSzPct val="100000"/>
              <a:buFont typeface="Arial" panose="020B0604020202020204" pitchFamily="34" charset="0"/>
              <a:buChar char="•"/>
            </a:pPr>
            <a:r>
              <a:rPr lang="en" sz="2000" dirty="0">
                <a:latin typeface="+mj-lt"/>
              </a:rPr>
              <a:t>Global market share - 12.19%</a:t>
            </a:r>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74" name="Shape 74"/>
          <p:cNvGrpSpPr/>
          <p:nvPr/>
        </p:nvGrpSpPr>
        <p:grpSpPr>
          <a:xfrm>
            <a:off x="3002883" y="598313"/>
            <a:ext cx="3186682" cy="1073907"/>
            <a:chOff x="2219936" y="1192407"/>
            <a:chExt cx="5919900" cy="1906118"/>
          </a:xfrm>
        </p:grpSpPr>
        <p:sp>
          <p:nvSpPr>
            <p:cNvPr id="75" name="Shape 75"/>
            <p:cNvSpPr/>
            <p:nvPr/>
          </p:nvSpPr>
          <p:spPr>
            <a:xfrm>
              <a:off x="2219936" y="1765980"/>
              <a:ext cx="5919900" cy="1332545"/>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457200" lvl="0" indent="-228600">
                <a:spcBef>
                  <a:spcPts val="0"/>
                </a:spcBef>
                <a:buChar char="●"/>
              </a:pPr>
              <a:r>
                <a:rPr lang="en" sz="1400" dirty="0"/>
                <a:t>High capital costs </a:t>
              </a:r>
            </a:p>
            <a:p>
              <a:pPr marL="457200" lvl="0" indent="-228600">
                <a:spcBef>
                  <a:spcPts val="0"/>
                </a:spcBef>
                <a:buChar char="●"/>
              </a:pPr>
              <a:r>
                <a:rPr lang="en" sz="1400" dirty="0"/>
                <a:t>High cost of brand development </a:t>
              </a:r>
            </a:p>
            <a:p>
              <a:pPr marL="457200" lvl="0" indent="-228600" rtl="0">
                <a:spcBef>
                  <a:spcPts val="0"/>
                </a:spcBef>
                <a:buChar char="●"/>
              </a:pPr>
              <a:r>
                <a:rPr lang="en" sz="1400" dirty="0"/>
                <a:t>High supply chain costs</a:t>
              </a:r>
            </a:p>
          </p:txBody>
        </p:sp>
        <p:sp>
          <p:nvSpPr>
            <p:cNvPr id="76" name="Shape 76"/>
            <p:cNvSpPr/>
            <p:nvPr/>
          </p:nvSpPr>
          <p:spPr>
            <a:xfrm>
              <a:off x="3016776" y="1192407"/>
              <a:ext cx="4547797" cy="572073"/>
            </a:xfrm>
            <a:prstGeom prst="round2SameRect">
              <a:avLst>
                <a:gd name="adj1" fmla="val 16667"/>
                <a:gd name="adj2" fmla="val 0"/>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400" b="1" dirty="0"/>
                <a:t>Threat of New Entry- LOW</a:t>
              </a:r>
            </a:p>
          </p:txBody>
        </p:sp>
      </p:grpSp>
      <p:grpSp>
        <p:nvGrpSpPr>
          <p:cNvPr id="77" name="Shape 77"/>
          <p:cNvGrpSpPr/>
          <p:nvPr/>
        </p:nvGrpSpPr>
        <p:grpSpPr>
          <a:xfrm>
            <a:off x="120158" y="1593197"/>
            <a:ext cx="2496635" cy="1861312"/>
            <a:chOff x="-1014093" y="2539428"/>
            <a:chExt cx="4638000" cy="3119864"/>
          </a:xfrm>
        </p:grpSpPr>
        <p:sp>
          <p:nvSpPr>
            <p:cNvPr id="78" name="Shape 78"/>
            <p:cNvSpPr/>
            <p:nvPr/>
          </p:nvSpPr>
          <p:spPr>
            <a:xfrm>
              <a:off x="-1014093" y="3170793"/>
              <a:ext cx="4638000" cy="2488499"/>
            </a:xfrm>
            <a:prstGeom prst="roundRect">
              <a:avLst>
                <a:gd name="adj" fmla="val 16667"/>
              </a:avLst>
            </a:prstGeom>
            <a:solidFill>
              <a:srgbClr val="D9EAD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457200" lvl="0" indent="-228600">
                <a:spcBef>
                  <a:spcPts val="0"/>
                </a:spcBef>
                <a:buChar char="●"/>
              </a:pPr>
              <a:r>
                <a:rPr lang="en" sz="1400" dirty="0"/>
                <a:t>Moderate population of suppliers </a:t>
              </a:r>
            </a:p>
            <a:p>
              <a:pPr marL="457200" lvl="0" indent="-228600">
                <a:spcBef>
                  <a:spcPts val="0"/>
                </a:spcBef>
                <a:buChar char="●"/>
              </a:pPr>
              <a:r>
                <a:rPr lang="en" sz="1400" dirty="0"/>
                <a:t>High overall supply </a:t>
              </a:r>
            </a:p>
            <a:p>
              <a:pPr marL="457200" lvl="0" indent="-228600">
                <a:spcBef>
                  <a:spcPts val="0"/>
                </a:spcBef>
                <a:buChar char="●"/>
              </a:pPr>
              <a:r>
                <a:rPr lang="en" sz="1400" dirty="0"/>
                <a:t>Low forward integration of supplier</a:t>
              </a:r>
            </a:p>
            <a:p>
              <a:pPr lvl="0" rtl="0">
                <a:spcBef>
                  <a:spcPts val="0"/>
                </a:spcBef>
                <a:buNone/>
              </a:pPr>
              <a:endParaRPr sz="1400" dirty="0"/>
            </a:p>
          </p:txBody>
        </p:sp>
        <p:sp>
          <p:nvSpPr>
            <p:cNvPr id="79" name="Shape 79"/>
            <p:cNvSpPr/>
            <p:nvPr/>
          </p:nvSpPr>
          <p:spPr>
            <a:xfrm>
              <a:off x="-375521" y="2539428"/>
              <a:ext cx="3393073" cy="612554"/>
            </a:xfrm>
            <a:prstGeom prst="round2SameRect">
              <a:avLst>
                <a:gd name="adj1" fmla="val 16667"/>
                <a:gd name="adj2" fmla="val 0"/>
              </a:avLst>
            </a:prstGeom>
            <a:solidFill>
              <a:srgbClr val="B6D7A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400" b="1" dirty="0"/>
                <a:t>Supplier Power- LOW</a:t>
              </a:r>
            </a:p>
          </p:txBody>
        </p:sp>
      </p:grpSp>
      <p:grpSp>
        <p:nvGrpSpPr>
          <p:cNvPr id="80" name="Shape 80"/>
          <p:cNvGrpSpPr/>
          <p:nvPr/>
        </p:nvGrpSpPr>
        <p:grpSpPr>
          <a:xfrm>
            <a:off x="3166591" y="1783644"/>
            <a:ext cx="2901253" cy="1544648"/>
            <a:chOff x="9210849" y="3079394"/>
            <a:chExt cx="5389657" cy="2773653"/>
          </a:xfrm>
        </p:grpSpPr>
        <p:sp>
          <p:nvSpPr>
            <p:cNvPr id="81" name="Shape 81"/>
            <p:cNvSpPr/>
            <p:nvPr/>
          </p:nvSpPr>
          <p:spPr>
            <a:xfrm>
              <a:off x="9210849" y="3595847"/>
              <a:ext cx="5389657" cy="2257200"/>
            </a:xfrm>
            <a:prstGeom prst="roundRect">
              <a:avLst>
                <a:gd name="adj" fmla="val 16667"/>
              </a:avLst>
            </a:prstGeom>
            <a:solidFill>
              <a:srgbClr val="E6B8A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457200" lvl="0" indent="-228600" rtl="0">
                <a:spcBef>
                  <a:spcPts val="0"/>
                </a:spcBef>
                <a:buChar char="●"/>
              </a:pPr>
              <a:r>
                <a:rPr lang="en" sz="1400" dirty="0"/>
                <a:t>High aggressiveness of firms</a:t>
              </a:r>
            </a:p>
            <a:p>
              <a:pPr marL="457200" lvl="0" indent="-228600" rtl="0">
                <a:spcBef>
                  <a:spcPts val="0"/>
                </a:spcBef>
                <a:buChar char="●"/>
              </a:pPr>
              <a:r>
                <a:rPr lang="en" sz="1400" dirty="0"/>
                <a:t>High variety and differentiation of firms</a:t>
              </a:r>
            </a:p>
            <a:p>
              <a:pPr marL="457200" lvl="0" indent="-228600" rtl="0">
                <a:spcBef>
                  <a:spcPts val="0"/>
                </a:spcBef>
                <a:buChar char="●"/>
              </a:pPr>
              <a:r>
                <a:rPr lang="en" sz="1400" dirty="0"/>
                <a:t>Low number of large firms</a:t>
              </a:r>
            </a:p>
          </p:txBody>
        </p:sp>
        <p:sp>
          <p:nvSpPr>
            <p:cNvPr id="82" name="Shape 82"/>
            <p:cNvSpPr/>
            <p:nvPr/>
          </p:nvSpPr>
          <p:spPr>
            <a:xfrm>
              <a:off x="9703569" y="3079394"/>
              <a:ext cx="4278160" cy="514938"/>
            </a:xfrm>
            <a:prstGeom prst="round2SameRect">
              <a:avLst>
                <a:gd name="adj1" fmla="val 16667"/>
                <a:gd name="adj2" fmla="val 0"/>
              </a:avLst>
            </a:prstGeom>
            <a:solidFill>
              <a:srgbClr val="DD7E6B"/>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400" b="1" dirty="0"/>
                <a:t>Competitive Rivalry-HIGH</a:t>
              </a:r>
            </a:p>
          </p:txBody>
        </p:sp>
      </p:grpSp>
      <p:sp>
        <p:nvSpPr>
          <p:cNvPr id="83" name="Shape 83"/>
          <p:cNvSpPr/>
          <p:nvPr/>
        </p:nvSpPr>
        <p:spPr>
          <a:xfrm rot="-5400000">
            <a:off x="2328484" y="2490678"/>
            <a:ext cx="1096500" cy="465600"/>
          </a:xfrm>
          <a:prstGeom prst="downArrow">
            <a:avLst>
              <a:gd name="adj1" fmla="val 50000"/>
              <a:gd name="adj2" fmla="val 50000"/>
            </a:avLst>
          </a:prstGeom>
          <a:solidFill>
            <a:srgbClr val="D9EAD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84" name="Shape 84"/>
          <p:cNvSpPr/>
          <p:nvPr/>
        </p:nvSpPr>
        <p:spPr>
          <a:xfrm rot="5400000">
            <a:off x="5845273" y="2421483"/>
            <a:ext cx="1058251" cy="504732"/>
          </a:xfrm>
          <a:prstGeom prst="downArrow">
            <a:avLst>
              <a:gd name="adj1" fmla="val 50000"/>
              <a:gd name="adj2" fmla="val 50000"/>
            </a:avLst>
          </a:prstGeom>
          <a:solidFill>
            <a:srgbClr val="FFF2CC"/>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nvGrpSpPr>
          <p:cNvPr id="85" name="Shape 85"/>
          <p:cNvGrpSpPr/>
          <p:nvPr/>
        </p:nvGrpSpPr>
        <p:grpSpPr>
          <a:xfrm>
            <a:off x="6626765" y="1783644"/>
            <a:ext cx="2330052" cy="1488084"/>
            <a:chOff x="2814079" y="674854"/>
            <a:chExt cx="3725700" cy="2373339"/>
          </a:xfrm>
        </p:grpSpPr>
        <p:sp>
          <p:nvSpPr>
            <p:cNvPr id="86" name="Shape 86"/>
            <p:cNvSpPr/>
            <p:nvPr/>
          </p:nvSpPr>
          <p:spPr>
            <a:xfrm>
              <a:off x="2814079" y="1186212"/>
              <a:ext cx="3725700" cy="1861981"/>
            </a:xfrm>
            <a:prstGeom prst="roundRect">
              <a:avLst>
                <a:gd name="adj" fmla="val 16667"/>
              </a:avLst>
            </a:prstGeom>
            <a:solidFill>
              <a:srgbClr val="FFF2CC"/>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457200" lvl="0" indent="-228600">
                <a:spcBef>
                  <a:spcPts val="0"/>
                </a:spcBef>
                <a:buChar char="●"/>
              </a:pPr>
              <a:r>
                <a:rPr lang="en" sz="1400" dirty="0"/>
                <a:t>Low switching costs</a:t>
              </a:r>
            </a:p>
            <a:p>
              <a:pPr marL="457200" lvl="0" indent="-228600">
                <a:spcBef>
                  <a:spcPts val="0"/>
                </a:spcBef>
                <a:buChar char="●"/>
              </a:pPr>
              <a:r>
                <a:rPr lang="en" sz="1400" dirty="0"/>
                <a:t>High quality of information</a:t>
              </a:r>
            </a:p>
            <a:p>
              <a:pPr marL="457200" lvl="0" indent="-228600" rtl="0">
                <a:spcBef>
                  <a:spcPts val="0"/>
                </a:spcBef>
                <a:buChar char="●"/>
              </a:pPr>
              <a:r>
                <a:rPr lang="en" sz="1400" dirty="0"/>
                <a:t>Moderate substitute availability</a:t>
              </a:r>
            </a:p>
          </p:txBody>
        </p:sp>
        <p:sp>
          <p:nvSpPr>
            <p:cNvPr id="87" name="Shape 87"/>
            <p:cNvSpPr/>
            <p:nvPr/>
          </p:nvSpPr>
          <p:spPr>
            <a:xfrm>
              <a:off x="3068491" y="674854"/>
              <a:ext cx="3214800" cy="510821"/>
            </a:xfrm>
            <a:prstGeom prst="round2SameRect">
              <a:avLst>
                <a:gd name="adj1" fmla="val 16667"/>
                <a:gd name="adj2" fmla="val 0"/>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400" b="1" dirty="0"/>
                <a:t>Buyer Power-HIGH</a:t>
              </a:r>
            </a:p>
          </p:txBody>
        </p:sp>
      </p:grpSp>
      <p:grpSp>
        <p:nvGrpSpPr>
          <p:cNvPr id="88" name="Shape 88"/>
          <p:cNvGrpSpPr/>
          <p:nvPr/>
        </p:nvGrpSpPr>
        <p:grpSpPr>
          <a:xfrm>
            <a:off x="2810932" y="3397044"/>
            <a:ext cx="3601156" cy="1208823"/>
            <a:chOff x="2335596" y="306046"/>
            <a:chExt cx="4022740" cy="1913300"/>
          </a:xfrm>
        </p:grpSpPr>
        <p:sp>
          <p:nvSpPr>
            <p:cNvPr id="89" name="Shape 89"/>
            <p:cNvSpPr/>
            <p:nvPr/>
          </p:nvSpPr>
          <p:spPr>
            <a:xfrm>
              <a:off x="2335596" y="819832"/>
              <a:ext cx="4022740" cy="1399514"/>
            </a:xfrm>
            <a:prstGeom prst="roundRect">
              <a:avLst>
                <a:gd name="adj" fmla="val 16667"/>
              </a:avLst>
            </a:prstGeom>
            <a:solidFill>
              <a:srgbClr val="F4CCCC"/>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457200" lvl="0" indent="-228600" rtl="0">
                <a:spcBef>
                  <a:spcPts val="0"/>
                </a:spcBef>
                <a:buChar char="●"/>
              </a:pPr>
              <a:r>
                <a:rPr lang="en" sz="1400" dirty="0"/>
                <a:t>Low switching costs</a:t>
              </a:r>
            </a:p>
            <a:p>
              <a:pPr marL="457200" lvl="0" indent="-228600" rtl="0">
                <a:spcBef>
                  <a:spcPts val="0"/>
                </a:spcBef>
                <a:buChar char="●"/>
              </a:pPr>
              <a:r>
                <a:rPr lang="en" sz="1400" dirty="0"/>
                <a:t>Moderate availability of substitutes</a:t>
              </a:r>
            </a:p>
            <a:p>
              <a:pPr marL="457200" lvl="0" indent="-228600" rtl="0">
                <a:spcBef>
                  <a:spcPts val="0"/>
                </a:spcBef>
                <a:buChar char="●"/>
              </a:pPr>
              <a:r>
                <a:rPr lang="en" sz="1400" dirty="0"/>
                <a:t>Low convenience in using substitutes </a:t>
              </a:r>
            </a:p>
          </p:txBody>
        </p:sp>
        <p:sp>
          <p:nvSpPr>
            <p:cNvPr id="90" name="Shape 90"/>
            <p:cNvSpPr/>
            <p:nvPr/>
          </p:nvSpPr>
          <p:spPr>
            <a:xfrm>
              <a:off x="2770723" y="306046"/>
              <a:ext cx="3240900" cy="483875"/>
            </a:xfrm>
            <a:prstGeom prst="round2SameRect">
              <a:avLst>
                <a:gd name="adj1" fmla="val 16667"/>
                <a:gd name="adj2" fmla="val 0"/>
              </a:avLst>
            </a:prstGeom>
            <a:solidFill>
              <a:srgbClr val="EA99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400" b="1" dirty="0"/>
                <a:t>Threat of Substitutes- MODERATE</a:t>
              </a:r>
            </a:p>
          </p:txBody>
        </p:sp>
      </p:grpSp>
      <p:sp>
        <p:nvSpPr>
          <p:cNvPr id="91" name="Shape 91"/>
          <p:cNvSpPr txBox="1"/>
          <p:nvPr/>
        </p:nvSpPr>
        <p:spPr>
          <a:xfrm>
            <a:off x="265305" y="162305"/>
            <a:ext cx="3707884" cy="408000"/>
          </a:xfrm>
          <a:prstGeom prst="rect">
            <a:avLst/>
          </a:prstGeom>
          <a:noFill/>
          <a:ln>
            <a:noFill/>
          </a:ln>
        </p:spPr>
        <p:txBody>
          <a:bodyPr lIns="91425" tIns="91425" rIns="91425" bIns="91425" anchor="t" anchorCtr="0">
            <a:noAutofit/>
          </a:bodyPr>
          <a:lstStyle/>
          <a:p>
            <a:pPr defTabSz="685800">
              <a:lnSpc>
                <a:spcPct val="85000"/>
              </a:lnSpc>
            </a:pPr>
            <a:r>
              <a:rPr lang="en" sz="3600" spc="-38" dirty="0">
                <a:solidFill>
                  <a:schemeClr val="tx1">
                    <a:lumMod val="75000"/>
                    <a:lumOff val="25000"/>
                  </a:schemeClr>
                </a:solidFill>
                <a:latin typeface="+mj-lt"/>
                <a:ea typeface="+mj-ea"/>
                <a:cs typeface="+mj-cs"/>
              </a:rPr>
              <a:t>Porter’s 5 Forces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Business Strategies</a:t>
            </a:r>
          </a:p>
        </p:txBody>
      </p:sp>
      <p:sp>
        <p:nvSpPr>
          <p:cNvPr id="5" name="Shape 103"/>
          <p:cNvSpPr txBox="1">
            <a:spLocks noGrp="1"/>
          </p:cNvSpPr>
          <p:nvPr>
            <p:ph type="body" idx="1"/>
          </p:nvPr>
        </p:nvSpPr>
        <p:spPr>
          <a:xfrm>
            <a:off x="311700" y="1362868"/>
            <a:ext cx="8520600" cy="3186554"/>
          </a:xfrm>
          <a:prstGeom prst="rect">
            <a:avLst/>
          </a:prstGeom>
        </p:spPr>
        <p:txBody>
          <a:bodyPr lIns="91425" tIns="91425" rIns="91425" bIns="91425" anchor="t" anchorCtr="0">
            <a:noAutofit/>
          </a:bodyPr>
          <a:lstStyle/>
          <a:p>
            <a:pPr marL="101600" indent="0">
              <a:buNone/>
            </a:pPr>
            <a:r>
              <a:rPr lang="en-US" sz="2000" b="1" dirty="0">
                <a:latin typeface="+mj-lt"/>
              </a:rPr>
              <a:t>Operational Efficiency</a:t>
            </a:r>
            <a:endParaRPr lang="en-US" sz="2000" dirty="0">
              <a:latin typeface="+mj-lt"/>
            </a:endParaRPr>
          </a:p>
          <a:p>
            <a:pPr marL="457200" indent="-355600">
              <a:buFont typeface="Arial" panose="020B0604020202020204" pitchFamily="34" charset="0"/>
              <a:buChar char="•"/>
            </a:pPr>
            <a:r>
              <a:rPr lang="en-US" sz="1800" dirty="0">
                <a:latin typeface="+mj-lt"/>
              </a:rPr>
              <a:t>Strategic weapon for Toyota</a:t>
            </a:r>
          </a:p>
          <a:p>
            <a:pPr marL="457200" indent="-355600">
              <a:buFont typeface="Arial" panose="020B0604020202020204" pitchFamily="34" charset="0"/>
              <a:buChar char="•"/>
            </a:pPr>
            <a:r>
              <a:rPr lang="en-US" sz="1800" dirty="0">
                <a:latin typeface="+mj-lt"/>
              </a:rPr>
              <a:t>Toyota Production System - a benchmark in the industry</a:t>
            </a:r>
          </a:p>
          <a:p>
            <a:pPr marL="457200" indent="-355600">
              <a:buFont typeface="Arial" panose="020B0604020202020204" pitchFamily="34" charset="0"/>
              <a:buChar char="•"/>
            </a:pPr>
            <a:r>
              <a:rPr lang="en-US" sz="1800" dirty="0">
                <a:latin typeface="+mj-lt"/>
              </a:rPr>
              <a:t>Hassle free hybrid cars</a:t>
            </a:r>
          </a:p>
          <a:p>
            <a:pPr marL="101600" indent="0">
              <a:buNone/>
            </a:pPr>
            <a:endParaRPr lang="en-US" sz="2000" dirty="0"/>
          </a:p>
          <a:p>
            <a:pPr marL="101600" indent="0">
              <a:buNone/>
            </a:pPr>
            <a:r>
              <a:rPr lang="en-US" sz="2000" b="1" dirty="0">
                <a:latin typeface="+mj-lt"/>
              </a:rPr>
              <a:t>Applications</a:t>
            </a:r>
            <a:endParaRPr lang="en-US" sz="2000" dirty="0">
              <a:latin typeface="+mj-lt"/>
            </a:endParaRPr>
          </a:p>
          <a:p>
            <a:pPr marL="457200" indent="-355600">
              <a:buFont typeface="Arial" panose="020B0604020202020204" pitchFamily="34" charset="0"/>
              <a:buChar char="•"/>
            </a:pPr>
            <a:r>
              <a:rPr lang="en-US" sz="1800" dirty="0">
                <a:latin typeface="+mj-lt"/>
              </a:rPr>
              <a:t>Assembly Line Control System (ALCS) software (Just-in-time)</a:t>
            </a:r>
          </a:p>
          <a:p>
            <a:pPr marL="457200" indent="-355600">
              <a:buFont typeface="Arial" panose="020B0604020202020204" pitchFamily="34" charset="0"/>
              <a:buChar char="•"/>
            </a:pPr>
            <a:r>
              <a:rPr lang="en-US" sz="1800" dirty="0">
                <a:latin typeface="+mj-lt"/>
              </a:rPr>
              <a:t>Activplant's Performance Management System (Jidoka)</a:t>
            </a:r>
          </a:p>
          <a:p>
            <a:pPr marL="457200" indent="-355600">
              <a:buFont typeface="Arial" panose="020B0604020202020204" pitchFamily="34" charset="0"/>
              <a:buChar char="•"/>
            </a:pPr>
            <a:r>
              <a:rPr lang="en-US" sz="1800" dirty="0">
                <a:latin typeface="+mj-lt"/>
              </a:rPr>
              <a:t>Dealer Daily (Kaizen)</a:t>
            </a:r>
          </a:p>
          <a:p>
            <a:pPr lvl="0" rtl="0">
              <a:spcBef>
                <a:spcPts val="0"/>
              </a:spcBef>
              <a:spcAft>
                <a:spcPts val="0"/>
              </a:spcAft>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Business Strategies</a:t>
            </a:r>
          </a:p>
        </p:txBody>
      </p:sp>
      <p:sp>
        <p:nvSpPr>
          <p:cNvPr id="103" name="Shape 103"/>
          <p:cNvSpPr txBox="1">
            <a:spLocks noGrp="1"/>
          </p:cNvSpPr>
          <p:nvPr>
            <p:ph type="body" idx="1"/>
          </p:nvPr>
        </p:nvSpPr>
        <p:spPr>
          <a:xfrm>
            <a:off x="311700" y="1379051"/>
            <a:ext cx="8520600" cy="3215527"/>
          </a:xfrm>
          <a:prstGeom prst="rect">
            <a:avLst/>
          </a:prstGeom>
        </p:spPr>
        <p:txBody>
          <a:bodyPr lIns="91425" tIns="91425" rIns="91425" bIns="91425" anchor="t" anchorCtr="0">
            <a:noAutofit/>
          </a:bodyPr>
          <a:lstStyle/>
          <a:p>
            <a:pPr marL="119063" lvl="0" indent="0" rtl="0">
              <a:spcBef>
                <a:spcPts val="0"/>
              </a:spcBef>
              <a:spcAft>
                <a:spcPts val="0"/>
              </a:spcAft>
              <a:buNone/>
            </a:pPr>
            <a:r>
              <a:rPr lang="en" sz="2000" b="1" dirty="0">
                <a:latin typeface="+mj-lt"/>
              </a:rPr>
              <a:t>Operational Excellence</a:t>
            </a:r>
          </a:p>
          <a:p>
            <a:pPr marL="457200" indent="-338138">
              <a:spcAft>
                <a:spcPts val="0"/>
              </a:spcAft>
              <a:buFont typeface="Arial" panose="020B0604020202020204" pitchFamily="34" charset="0"/>
              <a:buChar char="•"/>
            </a:pPr>
            <a:r>
              <a:rPr lang="en" sz="1800" dirty="0">
                <a:latin typeface="+mj-lt"/>
              </a:rPr>
              <a:t>Strong dealer and service center network</a:t>
            </a:r>
          </a:p>
          <a:p>
            <a:pPr marL="457200" indent="-338138">
              <a:spcAft>
                <a:spcPts val="0"/>
              </a:spcAft>
              <a:buFont typeface="Arial" panose="020B0604020202020204" pitchFamily="34" charset="0"/>
              <a:buChar char="•"/>
            </a:pPr>
            <a:r>
              <a:rPr lang="en" sz="1800" dirty="0">
                <a:latin typeface="+mj-lt"/>
              </a:rPr>
              <a:t>Toll-free telephone helpline</a:t>
            </a:r>
          </a:p>
          <a:p>
            <a:pPr marL="457200" indent="-338138">
              <a:spcAft>
                <a:spcPts val="0"/>
              </a:spcAft>
              <a:buFont typeface="Arial" panose="020B0604020202020204" pitchFamily="34" charset="0"/>
              <a:buChar char="•"/>
            </a:pPr>
            <a:r>
              <a:rPr lang="en" sz="1800" dirty="0">
                <a:latin typeface="+mj-lt"/>
              </a:rPr>
              <a:t>Website - Customer dedicated</a:t>
            </a:r>
          </a:p>
          <a:p>
            <a:pPr marL="624269" lvl="1" indent="-285750">
              <a:spcAft>
                <a:spcPts val="0"/>
              </a:spcAft>
              <a:buFont typeface="Arial" panose="020B0604020202020204" pitchFamily="34" charset="0"/>
              <a:buChar char="•"/>
            </a:pPr>
            <a:r>
              <a:rPr lang="en" sz="1800" dirty="0">
                <a:latin typeface="+mj-lt"/>
              </a:rPr>
              <a:t>Track and schedule service</a:t>
            </a:r>
          </a:p>
          <a:p>
            <a:pPr marL="624269" lvl="1" indent="-285750">
              <a:spcAft>
                <a:spcPts val="0"/>
              </a:spcAft>
              <a:buFont typeface="Arial" panose="020B0604020202020204" pitchFamily="34" charset="0"/>
              <a:buChar char="•"/>
            </a:pPr>
            <a:r>
              <a:rPr lang="en" sz="1800" dirty="0">
                <a:latin typeface="+mj-lt"/>
              </a:rPr>
              <a:t>Forum - Inter customer communication</a:t>
            </a:r>
          </a:p>
          <a:p>
            <a:pPr marL="624269" lvl="1" indent="-285750">
              <a:spcAft>
                <a:spcPts val="0"/>
              </a:spcAft>
              <a:buFont typeface="Arial" panose="020B0604020202020204" pitchFamily="34" charset="0"/>
              <a:buChar char="•"/>
            </a:pPr>
            <a:r>
              <a:rPr lang="en" sz="1800" dirty="0">
                <a:latin typeface="+mj-lt"/>
              </a:rPr>
              <a:t>Media and other content</a:t>
            </a:r>
          </a:p>
          <a:p>
            <a:pPr marL="119063" lvl="0" indent="0" rtl="0">
              <a:spcBef>
                <a:spcPts val="0"/>
              </a:spcBef>
              <a:spcAft>
                <a:spcPts val="0"/>
              </a:spcAft>
              <a:buNone/>
            </a:pPr>
            <a:endParaRPr sz="1800" dirty="0"/>
          </a:p>
          <a:p>
            <a:pPr marL="119063" lvl="0" indent="0" rtl="0">
              <a:spcBef>
                <a:spcPts val="0"/>
              </a:spcBef>
              <a:spcAft>
                <a:spcPts val="0"/>
              </a:spcAft>
              <a:buClr>
                <a:schemeClr val="dk1"/>
              </a:buClr>
              <a:buSzPct val="61111"/>
              <a:buFont typeface="Arial"/>
              <a:buNone/>
            </a:pPr>
            <a:r>
              <a:rPr lang="en" sz="2000" b="1" dirty="0">
                <a:latin typeface="+mj-lt"/>
              </a:rPr>
              <a:t>Applications</a:t>
            </a:r>
          </a:p>
          <a:p>
            <a:pPr marL="457200" lvl="0" indent="-338138" rtl="0">
              <a:spcBef>
                <a:spcPts val="0"/>
              </a:spcBef>
              <a:spcAft>
                <a:spcPts val="0"/>
              </a:spcAft>
              <a:buFont typeface="Arial" panose="020B0604020202020204" pitchFamily="34" charset="0"/>
              <a:buChar char="•"/>
            </a:pPr>
            <a:r>
              <a:rPr lang="en" sz="1800" dirty="0">
                <a:latin typeface="+mj-lt"/>
              </a:rPr>
              <a:t>Entune</a:t>
            </a:r>
          </a:p>
          <a:p>
            <a:pPr marL="457200" lvl="0" indent="-338138" rtl="0">
              <a:spcBef>
                <a:spcPts val="0"/>
              </a:spcBef>
              <a:spcAft>
                <a:spcPts val="0"/>
              </a:spcAft>
              <a:buFont typeface="Arial" panose="020B0604020202020204" pitchFamily="34" charset="0"/>
              <a:buChar char="•"/>
            </a:pPr>
            <a:r>
              <a:rPr lang="en" sz="1800" dirty="0">
                <a:latin typeface="+mj-lt"/>
              </a:rPr>
              <a:t>Smart Fueling System (SAP-HANA)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a:t>Business Strategies</a:t>
            </a:r>
          </a:p>
        </p:txBody>
      </p:sp>
      <p:sp>
        <p:nvSpPr>
          <p:cNvPr id="3" name="Text Placeholder 2"/>
          <p:cNvSpPr>
            <a:spLocks noGrp="1"/>
          </p:cNvSpPr>
          <p:nvPr>
            <p:ph type="body" idx="1"/>
          </p:nvPr>
        </p:nvSpPr>
        <p:spPr>
          <a:xfrm>
            <a:off x="311700" y="1381076"/>
            <a:ext cx="8520600" cy="3416400"/>
          </a:xfrm>
        </p:spPr>
        <p:txBody>
          <a:bodyPr/>
          <a:lstStyle/>
          <a:p>
            <a:pPr marL="111125" indent="0">
              <a:buNone/>
            </a:pPr>
            <a:r>
              <a:rPr lang="en-US" sz="2000" b="1" dirty="0">
                <a:latin typeface="+mj-lt"/>
              </a:rPr>
              <a:t>Customer Segmentation</a:t>
            </a:r>
          </a:p>
          <a:p>
            <a:pPr marL="457200" indent="-338138">
              <a:buFont typeface="Arial" panose="020B0604020202020204" pitchFamily="34" charset="0"/>
              <a:buChar char="•"/>
            </a:pPr>
            <a:r>
              <a:rPr lang="en-US" sz="1800" dirty="0">
                <a:latin typeface="+mj-lt"/>
              </a:rPr>
              <a:t>Loyalty Bonus</a:t>
            </a:r>
          </a:p>
          <a:p>
            <a:pPr marL="457200" indent="-338138">
              <a:buFont typeface="Arial" panose="020B0604020202020204" pitchFamily="34" charset="0"/>
              <a:buChar char="•"/>
            </a:pPr>
            <a:r>
              <a:rPr lang="en-US" sz="1800" dirty="0">
                <a:latin typeface="+mj-lt"/>
              </a:rPr>
              <a:t>Loyalty Discounts</a:t>
            </a:r>
          </a:p>
          <a:p>
            <a:pPr marL="457200" indent="-338138">
              <a:buFont typeface="Arial" panose="020B0604020202020204" pitchFamily="34" charset="0"/>
              <a:buChar char="•"/>
            </a:pPr>
            <a:r>
              <a:rPr lang="en-US" sz="1800" dirty="0">
                <a:latin typeface="+mj-lt"/>
              </a:rPr>
              <a:t>Exchange offers/Vehicle Upgrades</a:t>
            </a:r>
          </a:p>
          <a:p>
            <a:endParaRPr lang="en-US" dirty="0"/>
          </a:p>
          <a:p>
            <a:pPr marL="111125" indent="0">
              <a:buNone/>
            </a:pPr>
            <a:r>
              <a:rPr lang="en-US" sz="2000" b="1" dirty="0">
                <a:latin typeface="+mj-lt"/>
              </a:rPr>
              <a:t>Applications</a:t>
            </a:r>
          </a:p>
          <a:p>
            <a:pPr marL="457200" indent="-338138">
              <a:buFont typeface="Arial" panose="020B0604020202020204" pitchFamily="34" charset="0"/>
              <a:buChar char="•"/>
            </a:pPr>
            <a:r>
              <a:rPr lang="en-US" sz="1800" dirty="0">
                <a:latin typeface="+mj-lt"/>
              </a:rPr>
              <a:t>Business Intelligence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Business Strategies</a:t>
            </a:r>
          </a:p>
        </p:txBody>
      </p:sp>
      <p:sp>
        <p:nvSpPr>
          <p:cNvPr id="115" name="Shape 115"/>
          <p:cNvSpPr txBox="1">
            <a:spLocks noGrp="1"/>
          </p:cNvSpPr>
          <p:nvPr>
            <p:ph type="body" idx="1"/>
          </p:nvPr>
        </p:nvSpPr>
        <p:spPr>
          <a:xfrm>
            <a:off x="311700" y="1380305"/>
            <a:ext cx="8520600" cy="3416400"/>
          </a:xfrm>
          <a:prstGeom prst="rect">
            <a:avLst/>
          </a:prstGeom>
        </p:spPr>
        <p:txBody>
          <a:bodyPr lIns="91425" tIns="91425" rIns="91425" bIns="91425" anchor="t" anchorCtr="0">
            <a:noAutofit/>
          </a:bodyPr>
          <a:lstStyle/>
          <a:p>
            <a:pPr marL="111125" lvl="0" indent="0" rtl="0">
              <a:lnSpc>
                <a:spcPct val="100000"/>
              </a:lnSpc>
              <a:spcBef>
                <a:spcPts val="0"/>
              </a:spcBef>
              <a:spcAft>
                <a:spcPts val="0"/>
              </a:spcAft>
              <a:buClr>
                <a:schemeClr val="dk1"/>
              </a:buClr>
              <a:buSzPct val="61111"/>
              <a:buFont typeface="Arial"/>
              <a:buNone/>
            </a:pPr>
            <a:r>
              <a:rPr lang="en" sz="2000" b="1" dirty="0">
                <a:latin typeface="+mj-lt"/>
              </a:rPr>
              <a:t>Product Innovation</a:t>
            </a:r>
          </a:p>
          <a:p>
            <a:pPr marL="457200" lvl="0" indent="-346075" rtl="0">
              <a:lnSpc>
                <a:spcPct val="100000"/>
              </a:lnSpc>
              <a:spcBef>
                <a:spcPts val="0"/>
              </a:spcBef>
              <a:spcAft>
                <a:spcPts val="0"/>
              </a:spcAft>
              <a:buFont typeface="Arial" panose="020B0604020202020204" pitchFamily="34" charset="0"/>
              <a:buChar char="•"/>
            </a:pPr>
            <a:r>
              <a:rPr lang="en" sz="1800" dirty="0">
                <a:latin typeface="+mj-lt"/>
              </a:rPr>
              <a:t>Alternative energy sources</a:t>
            </a:r>
          </a:p>
          <a:p>
            <a:pPr marL="457200" lvl="0" indent="-346075" rtl="0">
              <a:lnSpc>
                <a:spcPct val="100000"/>
              </a:lnSpc>
              <a:spcBef>
                <a:spcPts val="0"/>
              </a:spcBef>
              <a:spcAft>
                <a:spcPts val="0"/>
              </a:spcAft>
              <a:buFont typeface="Arial" panose="020B0604020202020204" pitchFamily="34" charset="0"/>
              <a:buChar char="•"/>
            </a:pPr>
            <a:r>
              <a:rPr lang="en" sz="1800" dirty="0">
                <a:latin typeface="+mj-lt"/>
              </a:rPr>
              <a:t>Interconnected traffic &amp; safety systems</a:t>
            </a:r>
          </a:p>
          <a:p>
            <a:pPr marL="457200" lvl="0" indent="-346075" rtl="0">
              <a:lnSpc>
                <a:spcPct val="100000"/>
              </a:lnSpc>
              <a:spcBef>
                <a:spcPts val="0"/>
              </a:spcBef>
              <a:spcAft>
                <a:spcPts val="0"/>
              </a:spcAft>
              <a:buFont typeface="Arial" panose="020B0604020202020204" pitchFamily="34" charset="0"/>
              <a:buChar char="•"/>
            </a:pPr>
            <a:r>
              <a:rPr lang="en" sz="1800" dirty="0">
                <a:latin typeface="+mj-lt"/>
              </a:rPr>
              <a:t>Human assisting robots</a:t>
            </a:r>
          </a:p>
          <a:p>
            <a:pPr marL="457200" lvl="0" indent="-346075" rtl="0">
              <a:lnSpc>
                <a:spcPct val="100000"/>
              </a:lnSpc>
              <a:spcBef>
                <a:spcPts val="0"/>
              </a:spcBef>
              <a:spcAft>
                <a:spcPts val="0"/>
              </a:spcAft>
              <a:buFont typeface="Arial" panose="020B0604020202020204" pitchFamily="34" charset="0"/>
              <a:buChar char="•"/>
            </a:pPr>
            <a:r>
              <a:rPr lang="en" sz="1800" dirty="0">
                <a:latin typeface="+mj-lt"/>
              </a:rPr>
              <a:t>Hybrid vehicles</a:t>
            </a:r>
          </a:p>
          <a:p>
            <a:pPr lvl="0" rtl="0">
              <a:lnSpc>
                <a:spcPct val="100000"/>
              </a:lnSpc>
              <a:spcBef>
                <a:spcPts val="0"/>
              </a:spcBef>
              <a:spcAft>
                <a:spcPts val="0"/>
              </a:spcAft>
              <a:buNone/>
            </a:pPr>
            <a:endParaRPr dirty="0"/>
          </a:p>
          <a:p>
            <a:pPr marL="111125" lvl="0" indent="0" rtl="0">
              <a:lnSpc>
                <a:spcPct val="100000"/>
              </a:lnSpc>
              <a:spcBef>
                <a:spcPts val="0"/>
              </a:spcBef>
              <a:spcAft>
                <a:spcPts val="0"/>
              </a:spcAft>
              <a:buClr>
                <a:schemeClr val="dk1"/>
              </a:buClr>
              <a:buSzPct val="61111"/>
              <a:buFont typeface="Arial"/>
              <a:buNone/>
            </a:pPr>
            <a:r>
              <a:rPr lang="en" sz="2000" b="1" dirty="0">
                <a:latin typeface="+mj-lt"/>
              </a:rPr>
              <a:t>Application</a:t>
            </a:r>
          </a:p>
          <a:p>
            <a:pPr marL="396875" indent="-285750">
              <a:lnSpc>
                <a:spcPct val="100000"/>
              </a:lnSpc>
              <a:spcAft>
                <a:spcPts val="0"/>
              </a:spcAft>
              <a:buFont typeface="Arial" panose="020B0604020202020204" pitchFamily="34" charset="0"/>
              <a:buChar char="•"/>
            </a:pPr>
            <a:r>
              <a:rPr lang="en" sz="1800" dirty="0">
                <a:latin typeface="+mj-lt"/>
              </a:rPr>
              <a:t>CAELUM CAD (Computer Aided Design)</a:t>
            </a:r>
          </a:p>
          <a:p>
            <a:pPr lvl="0" rtl="0">
              <a:lnSpc>
                <a:spcPct val="100000"/>
              </a:lnSpc>
              <a:spcBef>
                <a:spcPts val="0"/>
              </a:spcBef>
              <a:spcAft>
                <a:spcPts val="0"/>
              </a:spcAft>
              <a:buNone/>
            </a:pPr>
            <a:endParaRPr dirty="0"/>
          </a:p>
          <a:p>
            <a:pPr lvl="0" rtl="0">
              <a:lnSpc>
                <a:spcPct val="100000"/>
              </a:lnSpc>
              <a:spcBef>
                <a:spcPts val="0"/>
              </a:spcBef>
              <a:spcAft>
                <a:spcPts val="0"/>
              </a:spcAft>
              <a:buClr>
                <a:schemeClr val="dk1"/>
              </a:buClr>
              <a:buSzPct val="61111"/>
              <a:buFont typeface="Arial"/>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Organization - Divisions</a:t>
            </a:r>
          </a:p>
        </p:txBody>
      </p:sp>
      <p:sp>
        <p:nvSpPr>
          <p:cNvPr id="121" name="Shape 121"/>
          <p:cNvSpPr txBox="1">
            <a:spLocks noGrp="1"/>
          </p:cNvSpPr>
          <p:nvPr>
            <p:ph type="body" idx="1"/>
          </p:nvPr>
        </p:nvSpPr>
        <p:spPr>
          <a:xfrm>
            <a:off x="311700" y="1375108"/>
            <a:ext cx="8520600" cy="3416400"/>
          </a:xfrm>
          <a:prstGeom prst="rect">
            <a:avLst/>
          </a:prstGeom>
        </p:spPr>
        <p:txBody>
          <a:bodyPr lIns="91425" tIns="91425" rIns="91425" bIns="91425" anchor="t" anchorCtr="0">
            <a:noAutofit/>
          </a:bodyPr>
          <a:lstStyle/>
          <a:p>
            <a:pPr marL="514350" lvl="0" indent="-285750">
              <a:spcBef>
                <a:spcPts val="0"/>
              </a:spcBef>
              <a:buFont typeface="Arial" panose="020B0604020202020204" pitchFamily="34" charset="0"/>
              <a:buChar char="•"/>
            </a:pPr>
            <a:r>
              <a:rPr lang="en" sz="2000" b="1" dirty="0">
                <a:latin typeface="+mj-lt"/>
              </a:rPr>
              <a:t>Global Hierarchy</a:t>
            </a:r>
          </a:p>
          <a:p>
            <a:pPr marL="228600" lvl="0" indent="0">
              <a:spcBef>
                <a:spcPts val="0"/>
              </a:spcBef>
              <a:buNone/>
            </a:pPr>
            <a:endParaRPr lang="en" sz="1800" b="1" dirty="0">
              <a:latin typeface="+mj-lt"/>
            </a:endParaRPr>
          </a:p>
          <a:p>
            <a:pPr marL="514350" lvl="0" indent="-285750">
              <a:spcBef>
                <a:spcPts val="0"/>
              </a:spcBef>
              <a:buFont typeface="Arial" panose="020B0604020202020204" pitchFamily="34" charset="0"/>
              <a:buChar char="•"/>
            </a:pPr>
            <a:r>
              <a:rPr lang="en" sz="2000" b="1" dirty="0">
                <a:latin typeface="+mj-lt"/>
              </a:rPr>
              <a:t>Geographic Divisions</a:t>
            </a:r>
          </a:p>
          <a:p>
            <a:pPr marL="733806" lvl="1" indent="-285750">
              <a:buFont typeface="Arial" panose="020B0604020202020204" pitchFamily="34" charset="0"/>
              <a:buChar char="•"/>
            </a:pPr>
            <a:r>
              <a:rPr lang="en" sz="1800" dirty="0">
                <a:latin typeface="+mj-lt"/>
              </a:rPr>
              <a:t>North America, Japan, Europe, East Asia, China, Asia and Middle East, Africa, Latin America and Carribean</a:t>
            </a:r>
          </a:p>
          <a:p>
            <a:pPr marL="448056" lvl="1" indent="0">
              <a:buNone/>
            </a:pPr>
            <a:endParaRPr lang="en" sz="1650" dirty="0">
              <a:latin typeface="+mj-lt"/>
            </a:endParaRPr>
          </a:p>
          <a:p>
            <a:pPr marL="514350" lvl="0" indent="-285750">
              <a:spcBef>
                <a:spcPts val="0"/>
              </a:spcBef>
              <a:buFont typeface="Arial" panose="020B0604020202020204" pitchFamily="34" charset="0"/>
              <a:buChar char="•"/>
            </a:pPr>
            <a:r>
              <a:rPr lang="en" sz="2000" b="1" dirty="0">
                <a:latin typeface="+mj-lt"/>
              </a:rPr>
              <a:t>Product Based Divisions</a:t>
            </a:r>
          </a:p>
          <a:p>
            <a:pPr marL="733806" lvl="1" indent="-285750">
              <a:buFont typeface="Arial" panose="020B0604020202020204" pitchFamily="34" charset="0"/>
              <a:buChar char="•"/>
            </a:pPr>
            <a:r>
              <a:rPr lang="en" sz="1800" dirty="0">
                <a:latin typeface="+mj-lt"/>
              </a:rPr>
              <a:t>Lexus, Toyota 1, Toyota 2, Unit Center</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344</TotalTime>
  <Words>1950</Words>
  <Application>Microsoft Office PowerPoint</Application>
  <PresentationFormat>On-screen Show (16:9)</PresentationFormat>
  <Paragraphs>208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Retrospect</vt:lpstr>
      <vt:lpstr>Strategic Management and Technology Adoption </vt:lpstr>
      <vt:lpstr>Agenda</vt:lpstr>
      <vt:lpstr>Introduction</vt:lpstr>
      <vt:lpstr>PowerPoint Presentation</vt:lpstr>
      <vt:lpstr>Business Strategies</vt:lpstr>
      <vt:lpstr>Business Strategies</vt:lpstr>
      <vt:lpstr>Business Strategies</vt:lpstr>
      <vt:lpstr>Business Strategies</vt:lpstr>
      <vt:lpstr>Organization - Divisions</vt:lpstr>
      <vt:lpstr>Organizational Structure - Product Based Divisions</vt:lpstr>
      <vt:lpstr>Organizational Structure - Information</vt:lpstr>
      <vt:lpstr>Alignment</vt:lpstr>
      <vt:lpstr>Resource Based View</vt:lpstr>
      <vt:lpstr>Dynamic capabilities</vt:lpstr>
      <vt:lpstr>Technology Adoption - Autonomous Cars</vt:lpstr>
      <vt:lpstr>Autonomous Vehicles</vt:lpstr>
      <vt:lpstr>Why Toyota should Adopt - Autonomous Vehicles </vt:lpstr>
      <vt:lpstr>Toyota - Today </vt:lpstr>
      <vt:lpstr>Conclusion - Takeaways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Management and Technology Adoption</dc:title>
  <dc:creator>Shashank Arora</dc:creator>
  <cp:lastModifiedBy>Manas Sikri</cp:lastModifiedBy>
  <cp:revision>27</cp:revision>
  <dcterms:modified xsi:type="dcterms:W3CDTF">2017-04-27T01:23:00Z</dcterms:modified>
</cp:coreProperties>
</file>