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Lst>
  <p:sldSz cx="18288000" cy="10287000"/>
  <p:notesSz cx="6858000" cy="9144000"/>
  <p:embeddedFontLst>
    <p:embeddedFont>
      <p:font typeface="Knewave" charset="1" panose="02000806000000020004"/>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Kollektif" charset="1" panose="020B0604020101010102"/>
      <p:regular r:id="rId11"/>
    </p:embeddedFont>
    <p:embeddedFont>
      <p:font typeface="Kollektif Bold" charset="1" panose="020B0604020101010102"/>
      <p:regular r:id="rId12"/>
    </p:embeddedFont>
    <p:embeddedFont>
      <p:font typeface="Kollektif Italics" charset="1" panose="020B0604020101010102"/>
      <p:regular r:id="rId13"/>
    </p:embeddedFont>
    <p:embeddedFont>
      <p:font typeface="Kollektif Bold Italics" charset="1" panose="020B0604020101010102"/>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
      <p:font typeface="Canva Sans Medium" charset="1" panose="020B0603030501040103"/>
      <p:regular r:id="rId19"/>
    </p:embeddedFont>
    <p:embeddedFont>
      <p:font typeface="Canva Sans Medium Italics" charset="1" panose="020B06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32" Target="slides/slide12.xml" Type="http://schemas.openxmlformats.org/officeDocument/2006/relationships/slide"/><Relationship Id="rId33"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41346" y="6951854"/>
            <a:ext cx="4178745" cy="4953254"/>
          </a:xfrm>
          <a:custGeom>
            <a:avLst/>
            <a:gdLst/>
            <a:ahLst/>
            <a:cxnLst/>
            <a:rect r="r" b="b" t="t" l="l"/>
            <a:pathLst>
              <a:path h="4953254" w="4178745">
                <a:moveTo>
                  <a:pt x="0" y="0"/>
                </a:moveTo>
                <a:lnTo>
                  <a:pt x="4178746" y="0"/>
                </a:lnTo>
                <a:lnTo>
                  <a:pt x="4178746" y="4953254"/>
                </a:lnTo>
                <a:lnTo>
                  <a:pt x="0" y="49532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771138">
            <a:off x="15635300" y="-1854681"/>
            <a:ext cx="4601363" cy="5454202"/>
          </a:xfrm>
          <a:custGeom>
            <a:avLst/>
            <a:gdLst/>
            <a:ahLst/>
            <a:cxnLst/>
            <a:rect r="r" b="b" t="t" l="l"/>
            <a:pathLst>
              <a:path h="5454202" w="4601363">
                <a:moveTo>
                  <a:pt x="0" y="0"/>
                </a:moveTo>
                <a:lnTo>
                  <a:pt x="4601363" y="0"/>
                </a:lnTo>
                <a:lnTo>
                  <a:pt x="4601363" y="5454202"/>
                </a:lnTo>
                <a:lnTo>
                  <a:pt x="0" y="5454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2215717">
            <a:off x="15650436" y="6390941"/>
            <a:ext cx="2194809" cy="4697061"/>
          </a:xfrm>
          <a:custGeom>
            <a:avLst/>
            <a:gdLst/>
            <a:ahLst/>
            <a:cxnLst/>
            <a:rect r="r" b="b" t="t" l="l"/>
            <a:pathLst>
              <a:path h="4697061" w="2194809">
                <a:moveTo>
                  <a:pt x="0" y="0"/>
                </a:moveTo>
                <a:lnTo>
                  <a:pt x="2194808" y="0"/>
                </a:lnTo>
                <a:lnTo>
                  <a:pt x="2194808"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932871" y="2583712"/>
            <a:ext cx="12422259" cy="2559788"/>
          </a:xfrm>
          <a:prstGeom prst="rect">
            <a:avLst/>
          </a:prstGeom>
        </p:spPr>
        <p:txBody>
          <a:bodyPr anchor="t" rtlCol="false" tIns="0" lIns="0" bIns="0" rIns="0">
            <a:spAutoFit/>
          </a:bodyPr>
          <a:lstStyle/>
          <a:p>
            <a:pPr algn="ctr">
              <a:lnSpc>
                <a:spcPts val="6845"/>
              </a:lnSpc>
            </a:pPr>
            <a:r>
              <a:rPr lang="en-US" sz="4563" spc="228">
                <a:solidFill>
                  <a:srgbClr val="474A53"/>
                </a:solidFill>
                <a:latin typeface="Knewave Bold"/>
              </a:rPr>
              <a:t>IMPLEMENTING DOCTOR'S CURSIVE HANDWRITING DECIPHERING SYSTEM WITH DEEP LEARNING USING OCR</a:t>
            </a:r>
          </a:p>
        </p:txBody>
      </p:sp>
      <p:sp>
        <p:nvSpPr>
          <p:cNvPr name="TextBox 10" id="10"/>
          <p:cNvSpPr txBox="true"/>
          <p:nvPr/>
        </p:nvSpPr>
        <p:spPr>
          <a:xfrm rot="0">
            <a:off x="3448545" y="5355476"/>
            <a:ext cx="11390911" cy="2237953"/>
          </a:xfrm>
          <a:prstGeom prst="rect">
            <a:avLst/>
          </a:prstGeom>
        </p:spPr>
        <p:txBody>
          <a:bodyPr anchor="t" rtlCol="false" tIns="0" lIns="0" bIns="0" rIns="0">
            <a:spAutoFit/>
          </a:bodyPr>
          <a:lstStyle/>
          <a:p>
            <a:pPr algn="ctr">
              <a:lnSpc>
                <a:spcPts val="8948"/>
              </a:lnSpc>
            </a:pPr>
            <a:r>
              <a:rPr lang="en-US" sz="6391">
                <a:solidFill>
                  <a:srgbClr val="975B3F"/>
                </a:solidFill>
                <a:latin typeface="Kollektif"/>
              </a:rPr>
              <a:t>Presented By Khushi.J.H, Ishani Singh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192064" y="780198"/>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024341" y="932598"/>
            <a:ext cx="7398323" cy="4042686"/>
            <a:chOff x="0" y="0"/>
            <a:chExt cx="1948530" cy="1064740"/>
          </a:xfrm>
        </p:grpSpPr>
        <p:sp>
          <p:nvSpPr>
            <p:cNvPr name="Freeform 10" id="10"/>
            <p:cNvSpPr/>
            <p:nvPr/>
          </p:nvSpPr>
          <p:spPr>
            <a:xfrm flipH="false" flipV="false" rot="0">
              <a:off x="0" y="0"/>
              <a:ext cx="1948530" cy="1064740"/>
            </a:xfrm>
            <a:custGeom>
              <a:avLst/>
              <a:gdLst/>
              <a:ahLst/>
              <a:cxnLst/>
              <a:rect r="r" b="b" t="t" l="l"/>
              <a:pathLst>
                <a:path h="1064740" w="1948530">
                  <a:moveTo>
                    <a:pt x="0" y="0"/>
                  </a:moveTo>
                  <a:lnTo>
                    <a:pt x="1948530" y="0"/>
                  </a:lnTo>
                  <a:lnTo>
                    <a:pt x="1948530" y="1064740"/>
                  </a:lnTo>
                  <a:lnTo>
                    <a:pt x="0" y="1064740"/>
                  </a:lnTo>
                  <a:close/>
                </a:path>
              </a:pathLst>
            </a:custGeom>
            <a:solidFill>
              <a:srgbClr val="F2E9DA"/>
            </a:solidFill>
            <a:ln w="76200" cap="sq">
              <a:solidFill>
                <a:srgbClr val="CDA083"/>
              </a:solidFill>
              <a:prstDash val="lgDash"/>
              <a:miter/>
            </a:ln>
          </p:spPr>
        </p:sp>
        <p:sp>
          <p:nvSpPr>
            <p:cNvPr name="TextBox 11" id="11"/>
            <p:cNvSpPr txBox="true"/>
            <p:nvPr/>
          </p:nvSpPr>
          <p:spPr>
            <a:xfrm>
              <a:off x="0" y="-76200"/>
              <a:ext cx="1948530" cy="1140940"/>
            </a:xfrm>
            <a:prstGeom prst="rect">
              <a:avLst/>
            </a:prstGeom>
          </p:spPr>
          <p:txBody>
            <a:bodyPr anchor="ctr" rtlCol="false" tIns="50800" lIns="50800" bIns="50800" rIns="50800"/>
            <a:lstStyle/>
            <a:p>
              <a:pPr algn="ctr">
                <a:lnSpc>
                  <a:spcPts val="5739"/>
                </a:lnSpc>
              </a:pPr>
              <a:r>
                <a:rPr lang="en-US" sz="4099">
                  <a:solidFill>
                    <a:srgbClr val="000000"/>
                  </a:solidFill>
                  <a:latin typeface="Canva Sans Bold"/>
                </a:rPr>
                <a:t>&lt;Some samples with the predicted and actual text from the dataset</a:t>
              </a:r>
            </a:p>
          </p:txBody>
        </p:sp>
      </p:grpSp>
      <p:grpSp>
        <p:nvGrpSpPr>
          <p:cNvPr name="Group 12" id="12"/>
          <p:cNvGrpSpPr/>
          <p:nvPr/>
        </p:nvGrpSpPr>
        <p:grpSpPr>
          <a:xfrm rot="0">
            <a:off x="1383922" y="5143500"/>
            <a:ext cx="7760078" cy="4480808"/>
            <a:chOff x="0" y="0"/>
            <a:chExt cx="2043807" cy="1180130"/>
          </a:xfrm>
        </p:grpSpPr>
        <p:sp>
          <p:nvSpPr>
            <p:cNvPr name="Freeform 13" id="13"/>
            <p:cNvSpPr/>
            <p:nvPr/>
          </p:nvSpPr>
          <p:spPr>
            <a:xfrm flipH="false" flipV="false" rot="0">
              <a:off x="0" y="0"/>
              <a:ext cx="2043806" cy="1180130"/>
            </a:xfrm>
            <a:custGeom>
              <a:avLst/>
              <a:gdLst/>
              <a:ahLst/>
              <a:cxnLst/>
              <a:rect r="r" b="b" t="t" l="l"/>
              <a:pathLst>
                <a:path h="1180130" w="2043806">
                  <a:moveTo>
                    <a:pt x="0" y="0"/>
                  </a:moveTo>
                  <a:lnTo>
                    <a:pt x="2043806" y="0"/>
                  </a:lnTo>
                  <a:lnTo>
                    <a:pt x="2043806" y="1180130"/>
                  </a:lnTo>
                  <a:lnTo>
                    <a:pt x="0" y="1180130"/>
                  </a:lnTo>
                  <a:close/>
                </a:path>
              </a:pathLst>
            </a:custGeom>
            <a:solidFill>
              <a:srgbClr val="F2E9DA"/>
            </a:solidFill>
            <a:ln w="76200" cap="sq">
              <a:solidFill>
                <a:srgbClr val="CDA083"/>
              </a:solidFill>
              <a:prstDash val="lgDash"/>
              <a:miter/>
            </a:ln>
          </p:spPr>
        </p:sp>
        <p:sp>
          <p:nvSpPr>
            <p:cNvPr name="TextBox 14" id="14"/>
            <p:cNvSpPr txBox="true"/>
            <p:nvPr/>
          </p:nvSpPr>
          <p:spPr>
            <a:xfrm>
              <a:off x="0" y="-76200"/>
              <a:ext cx="2043807" cy="1256330"/>
            </a:xfrm>
            <a:prstGeom prst="rect">
              <a:avLst/>
            </a:prstGeom>
          </p:spPr>
          <p:txBody>
            <a:bodyPr anchor="ctr" rtlCol="false" tIns="50800" lIns="50800" bIns="50800" rIns="50800"/>
            <a:lstStyle/>
            <a:p>
              <a:pPr algn="ctr">
                <a:lnSpc>
                  <a:spcPts val="5459"/>
                </a:lnSpc>
              </a:pPr>
              <a:r>
                <a:rPr lang="en-US" sz="3899">
                  <a:solidFill>
                    <a:srgbClr val="000000"/>
                  </a:solidFill>
                  <a:latin typeface="Canva Sans Bold"/>
                </a:rPr>
                <a:t>Total and corrected count with percentage accuracy&gt;</a:t>
              </a:r>
            </a:p>
          </p:txBody>
        </p:sp>
      </p:grpSp>
      <p:sp>
        <p:nvSpPr>
          <p:cNvPr name="Freeform 15" id="15"/>
          <p:cNvSpPr/>
          <p:nvPr/>
        </p:nvSpPr>
        <p:spPr>
          <a:xfrm flipH="false" flipV="false" rot="0">
            <a:off x="9510948" y="5185110"/>
            <a:ext cx="7748352" cy="4649024"/>
          </a:xfrm>
          <a:custGeom>
            <a:avLst/>
            <a:gdLst/>
            <a:ahLst/>
            <a:cxnLst/>
            <a:rect r="r" b="b" t="t" l="l"/>
            <a:pathLst>
              <a:path h="4649024" w="7748352">
                <a:moveTo>
                  <a:pt x="0" y="0"/>
                </a:moveTo>
                <a:lnTo>
                  <a:pt x="7748352" y="0"/>
                </a:lnTo>
                <a:lnTo>
                  <a:pt x="7748352" y="4649024"/>
                </a:lnTo>
                <a:lnTo>
                  <a:pt x="0" y="4649024"/>
                </a:lnTo>
                <a:lnTo>
                  <a:pt x="0" y="0"/>
                </a:lnTo>
                <a:close/>
              </a:path>
            </a:pathLst>
          </a:custGeom>
          <a:blipFill>
            <a:blip r:embed="rId8"/>
            <a:stretch>
              <a:fillRect l="-9962" t="0" r="-254" b="0"/>
            </a:stretch>
          </a:blipFill>
        </p:spPr>
      </p:sp>
      <p:sp>
        <p:nvSpPr>
          <p:cNvPr name="Freeform 16" id="16"/>
          <p:cNvSpPr/>
          <p:nvPr/>
        </p:nvSpPr>
        <p:spPr>
          <a:xfrm flipH="false" flipV="false" rot="0">
            <a:off x="735260" y="352725"/>
            <a:ext cx="9120579" cy="4622559"/>
          </a:xfrm>
          <a:custGeom>
            <a:avLst/>
            <a:gdLst/>
            <a:ahLst/>
            <a:cxnLst/>
            <a:rect r="r" b="b" t="t" l="l"/>
            <a:pathLst>
              <a:path h="4622559" w="9120579">
                <a:moveTo>
                  <a:pt x="0" y="0"/>
                </a:moveTo>
                <a:lnTo>
                  <a:pt x="9120579" y="0"/>
                </a:lnTo>
                <a:lnTo>
                  <a:pt x="9120579" y="4622559"/>
                </a:lnTo>
                <a:lnTo>
                  <a:pt x="0" y="4622559"/>
                </a:lnTo>
                <a:lnTo>
                  <a:pt x="0" y="0"/>
                </a:lnTo>
                <a:close/>
              </a:path>
            </a:pathLst>
          </a:custGeom>
          <a:blipFill>
            <a:blip r:embed="rId9"/>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547290" y="1722717"/>
            <a:ext cx="7193420" cy="1229306"/>
          </a:xfrm>
          <a:prstGeom prst="rect">
            <a:avLst/>
          </a:prstGeom>
        </p:spPr>
        <p:txBody>
          <a:bodyPr anchor="t" rtlCol="false" tIns="0" lIns="0" bIns="0" rIns="0">
            <a:spAutoFit/>
          </a:bodyPr>
          <a:lstStyle/>
          <a:p>
            <a:pPr algn="ctr" marL="0" indent="0" lvl="0">
              <a:lnSpc>
                <a:spcPts val="9519"/>
              </a:lnSpc>
            </a:pPr>
            <a:r>
              <a:rPr lang="en-US" sz="8499">
                <a:solidFill>
                  <a:srgbClr val="474A53"/>
                </a:solidFill>
                <a:latin typeface="Knewave"/>
              </a:rPr>
              <a:t>Group Result</a:t>
            </a:r>
          </a:p>
        </p:txBody>
      </p:sp>
      <p:grpSp>
        <p:nvGrpSpPr>
          <p:cNvPr name="Group 6" id="6"/>
          <p:cNvGrpSpPr/>
          <p:nvPr/>
        </p:nvGrpSpPr>
        <p:grpSpPr>
          <a:xfrm rot="0">
            <a:off x="2013415" y="4074171"/>
            <a:ext cx="4123235" cy="3773032"/>
            <a:chOff x="0" y="0"/>
            <a:chExt cx="5372576" cy="4916261"/>
          </a:xfrm>
        </p:grpSpPr>
        <p:sp>
          <p:nvSpPr>
            <p:cNvPr name="Freeform 7" id="7"/>
            <p:cNvSpPr/>
            <p:nvPr/>
          </p:nvSpPr>
          <p:spPr>
            <a:xfrm flipH="false" flipV="false" rot="0">
              <a:off x="0" y="0"/>
              <a:ext cx="5372577" cy="4916261"/>
            </a:xfrm>
            <a:custGeom>
              <a:avLst/>
              <a:gdLst/>
              <a:ahLst/>
              <a:cxnLst/>
              <a:rect r="r" b="b" t="t" l="l"/>
              <a:pathLst>
                <a:path h="4916261" w="5372577">
                  <a:moveTo>
                    <a:pt x="5248116" y="4916261"/>
                  </a:moveTo>
                  <a:lnTo>
                    <a:pt x="124460" y="4916261"/>
                  </a:lnTo>
                  <a:cubicBezTo>
                    <a:pt x="55880" y="4916261"/>
                    <a:pt x="0" y="4860381"/>
                    <a:pt x="0" y="4791801"/>
                  </a:cubicBezTo>
                  <a:lnTo>
                    <a:pt x="0" y="124460"/>
                  </a:lnTo>
                  <a:cubicBezTo>
                    <a:pt x="0" y="55880"/>
                    <a:pt x="55880" y="0"/>
                    <a:pt x="124460" y="0"/>
                  </a:cubicBezTo>
                  <a:lnTo>
                    <a:pt x="5248116" y="0"/>
                  </a:lnTo>
                  <a:cubicBezTo>
                    <a:pt x="5316696" y="0"/>
                    <a:pt x="5372577" y="55880"/>
                    <a:pt x="5372577" y="124460"/>
                  </a:cubicBezTo>
                  <a:lnTo>
                    <a:pt x="5372577" y="4791801"/>
                  </a:lnTo>
                  <a:cubicBezTo>
                    <a:pt x="5372577" y="4860381"/>
                    <a:pt x="5316696" y="4916261"/>
                    <a:pt x="5248116" y="4916261"/>
                  </a:cubicBezTo>
                  <a:close/>
                </a:path>
              </a:pathLst>
            </a:custGeom>
            <a:solidFill>
              <a:srgbClr val="975B3F"/>
            </a:solidFill>
          </p:spPr>
        </p:sp>
      </p:grpSp>
      <p:sp>
        <p:nvSpPr>
          <p:cNvPr name="TextBox 8" id="8"/>
          <p:cNvSpPr txBox="true"/>
          <p:nvPr/>
        </p:nvSpPr>
        <p:spPr>
          <a:xfrm rot="0">
            <a:off x="2449473" y="4688649"/>
            <a:ext cx="3251119" cy="2201753"/>
          </a:xfrm>
          <a:prstGeom prst="rect">
            <a:avLst/>
          </a:prstGeom>
        </p:spPr>
        <p:txBody>
          <a:bodyPr anchor="t" rtlCol="false" tIns="0" lIns="0" bIns="0" rIns="0">
            <a:spAutoFit/>
          </a:bodyPr>
          <a:lstStyle/>
          <a:p>
            <a:pPr algn="ctr">
              <a:lnSpc>
                <a:spcPts val="2543"/>
              </a:lnSpc>
            </a:pPr>
            <a:r>
              <a:rPr lang="en-US" sz="1816">
                <a:solidFill>
                  <a:srgbClr val="F2E9DA"/>
                </a:solidFill>
                <a:latin typeface="Kollektif Bold"/>
              </a:rPr>
              <a:t>Working with datasets and directories in colab and image processing using opencv</a:t>
            </a:r>
          </a:p>
          <a:p>
            <a:pPr algn="ctr">
              <a:lnSpc>
                <a:spcPts val="2543"/>
              </a:lnSpc>
              <a:spcBef>
                <a:spcPct val="0"/>
              </a:spcBef>
            </a:pPr>
            <a:r>
              <a:rPr lang="en-US" sz="1816">
                <a:solidFill>
                  <a:srgbClr val="F2E9DA"/>
                </a:solidFill>
                <a:latin typeface="Kollektif Bold"/>
              </a:rPr>
              <a:t>Creating, training, and evaluating deep learning models for handwriting recognition.</a:t>
            </a:r>
          </a:p>
        </p:txBody>
      </p:sp>
      <p:sp>
        <p:nvSpPr>
          <p:cNvPr name="TextBox 9" id="9"/>
          <p:cNvSpPr txBox="true"/>
          <p:nvPr/>
        </p:nvSpPr>
        <p:spPr>
          <a:xfrm rot="0">
            <a:off x="2898208" y="3802337"/>
            <a:ext cx="2353650" cy="522279"/>
          </a:xfrm>
          <a:prstGeom prst="rect">
            <a:avLst/>
          </a:prstGeom>
        </p:spPr>
        <p:txBody>
          <a:bodyPr anchor="t" rtlCol="false" tIns="0" lIns="0" bIns="0" rIns="0">
            <a:spAutoFit/>
          </a:bodyPr>
          <a:lstStyle/>
          <a:p>
            <a:pPr algn="ctr" marL="0" indent="0" lvl="0">
              <a:lnSpc>
                <a:spcPts val="4032"/>
              </a:lnSpc>
            </a:pPr>
            <a:r>
              <a:rPr lang="en-US" sz="3600">
                <a:solidFill>
                  <a:srgbClr val="F2E9DA"/>
                </a:solidFill>
                <a:latin typeface="Kollektif Bold"/>
              </a:rPr>
              <a:t>Result 1</a:t>
            </a:r>
          </a:p>
        </p:txBody>
      </p:sp>
      <p:grpSp>
        <p:nvGrpSpPr>
          <p:cNvPr name="Group 10" id="10"/>
          <p:cNvGrpSpPr/>
          <p:nvPr/>
        </p:nvGrpSpPr>
        <p:grpSpPr>
          <a:xfrm rot="0">
            <a:off x="7082382" y="4074171"/>
            <a:ext cx="4123235" cy="3773032"/>
            <a:chOff x="0" y="0"/>
            <a:chExt cx="5372576" cy="4916261"/>
          </a:xfrm>
        </p:grpSpPr>
        <p:sp>
          <p:nvSpPr>
            <p:cNvPr name="Freeform 11" id="11"/>
            <p:cNvSpPr/>
            <p:nvPr/>
          </p:nvSpPr>
          <p:spPr>
            <a:xfrm flipH="false" flipV="false" rot="0">
              <a:off x="0" y="0"/>
              <a:ext cx="5372577" cy="4916261"/>
            </a:xfrm>
            <a:custGeom>
              <a:avLst/>
              <a:gdLst/>
              <a:ahLst/>
              <a:cxnLst/>
              <a:rect r="r" b="b" t="t" l="l"/>
              <a:pathLst>
                <a:path h="4916261" w="5372577">
                  <a:moveTo>
                    <a:pt x="5248116" y="4916261"/>
                  </a:moveTo>
                  <a:lnTo>
                    <a:pt x="124460" y="4916261"/>
                  </a:lnTo>
                  <a:cubicBezTo>
                    <a:pt x="55880" y="4916261"/>
                    <a:pt x="0" y="4860381"/>
                    <a:pt x="0" y="4791801"/>
                  </a:cubicBezTo>
                  <a:lnTo>
                    <a:pt x="0" y="124460"/>
                  </a:lnTo>
                  <a:cubicBezTo>
                    <a:pt x="0" y="55880"/>
                    <a:pt x="55880" y="0"/>
                    <a:pt x="124460" y="0"/>
                  </a:cubicBezTo>
                  <a:lnTo>
                    <a:pt x="5248116" y="0"/>
                  </a:lnTo>
                  <a:cubicBezTo>
                    <a:pt x="5316696" y="0"/>
                    <a:pt x="5372577" y="55880"/>
                    <a:pt x="5372577" y="124460"/>
                  </a:cubicBezTo>
                  <a:lnTo>
                    <a:pt x="5372577" y="4791801"/>
                  </a:lnTo>
                  <a:cubicBezTo>
                    <a:pt x="5372577" y="4860381"/>
                    <a:pt x="5316696" y="4916261"/>
                    <a:pt x="5248116" y="4916261"/>
                  </a:cubicBezTo>
                  <a:close/>
                </a:path>
              </a:pathLst>
            </a:custGeom>
            <a:solidFill>
              <a:srgbClr val="975B3F"/>
            </a:solidFill>
          </p:spPr>
        </p:sp>
      </p:grpSp>
      <p:sp>
        <p:nvSpPr>
          <p:cNvPr name="TextBox 12" id="12"/>
          <p:cNvSpPr txBox="true"/>
          <p:nvPr/>
        </p:nvSpPr>
        <p:spPr>
          <a:xfrm rot="0">
            <a:off x="7518440" y="4688649"/>
            <a:ext cx="3251119" cy="2516078"/>
          </a:xfrm>
          <a:prstGeom prst="rect">
            <a:avLst/>
          </a:prstGeom>
        </p:spPr>
        <p:txBody>
          <a:bodyPr anchor="t" rtlCol="false" tIns="0" lIns="0" bIns="0" rIns="0">
            <a:spAutoFit/>
          </a:bodyPr>
          <a:lstStyle/>
          <a:p>
            <a:pPr algn="ctr">
              <a:lnSpc>
                <a:spcPts val="2543"/>
              </a:lnSpc>
              <a:spcBef>
                <a:spcPct val="0"/>
              </a:spcBef>
            </a:pPr>
            <a:r>
              <a:rPr lang="en-US" sz="1816">
                <a:solidFill>
                  <a:srgbClr val="F2E9DA"/>
                </a:solidFill>
                <a:latin typeface="Kollektif Bold"/>
              </a:rPr>
              <a:t>Creating, training, and evaluating deep learning models for handwriting recognition. The importance of making predictions and visualizing the results to interpret and understand the model's performance.</a:t>
            </a:r>
          </a:p>
        </p:txBody>
      </p:sp>
      <p:sp>
        <p:nvSpPr>
          <p:cNvPr name="TextBox 13" id="13"/>
          <p:cNvSpPr txBox="true"/>
          <p:nvPr/>
        </p:nvSpPr>
        <p:spPr>
          <a:xfrm rot="0">
            <a:off x="7967175" y="3802337"/>
            <a:ext cx="2353650" cy="522279"/>
          </a:xfrm>
          <a:prstGeom prst="rect">
            <a:avLst/>
          </a:prstGeom>
        </p:spPr>
        <p:txBody>
          <a:bodyPr anchor="t" rtlCol="false" tIns="0" lIns="0" bIns="0" rIns="0">
            <a:spAutoFit/>
          </a:bodyPr>
          <a:lstStyle/>
          <a:p>
            <a:pPr algn="ctr" marL="0" indent="0" lvl="0">
              <a:lnSpc>
                <a:spcPts val="4032"/>
              </a:lnSpc>
            </a:pPr>
            <a:r>
              <a:rPr lang="en-US" sz="3600">
                <a:solidFill>
                  <a:srgbClr val="F2E9DA"/>
                </a:solidFill>
                <a:latin typeface="Kollektif Bold"/>
              </a:rPr>
              <a:t>Result 2</a:t>
            </a:r>
          </a:p>
        </p:txBody>
      </p:sp>
      <p:grpSp>
        <p:nvGrpSpPr>
          <p:cNvPr name="Group 14" id="14"/>
          <p:cNvGrpSpPr/>
          <p:nvPr/>
        </p:nvGrpSpPr>
        <p:grpSpPr>
          <a:xfrm rot="0">
            <a:off x="12148593" y="4074171"/>
            <a:ext cx="4123235" cy="3773032"/>
            <a:chOff x="0" y="0"/>
            <a:chExt cx="5372576" cy="4916261"/>
          </a:xfrm>
        </p:grpSpPr>
        <p:sp>
          <p:nvSpPr>
            <p:cNvPr name="Freeform 15" id="15"/>
            <p:cNvSpPr/>
            <p:nvPr/>
          </p:nvSpPr>
          <p:spPr>
            <a:xfrm flipH="false" flipV="false" rot="0">
              <a:off x="0" y="0"/>
              <a:ext cx="5372577" cy="4916261"/>
            </a:xfrm>
            <a:custGeom>
              <a:avLst/>
              <a:gdLst/>
              <a:ahLst/>
              <a:cxnLst/>
              <a:rect r="r" b="b" t="t" l="l"/>
              <a:pathLst>
                <a:path h="4916261" w="5372577">
                  <a:moveTo>
                    <a:pt x="5248116" y="4916261"/>
                  </a:moveTo>
                  <a:lnTo>
                    <a:pt x="124460" y="4916261"/>
                  </a:lnTo>
                  <a:cubicBezTo>
                    <a:pt x="55880" y="4916261"/>
                    <a:pt x="0" y="4860381"/>
                    <a:pt x="0" y="4791801"/>
                  </a:cubicBezTo>
                  <a:lnTo>
                    <a:pt x="0" y="124460"/>
                  </a:lnTo>
                  <a:cubicBezTo>
                    <a:pt x="0" y="55880"/>
                    <a:pt x="55880" y="0"/>
                    <a:pt x="124460" y="0"/>
                  </a:cubicBezTo>
                  <a:lnTo>
                    <a:pt x="5248116" y="0"/>
                  </a:lnTo>
                  <a:cubicBezTo>
                    <a:pt x="5316696" y="0"/>
                    <a:pt x="5372577" y="55880"/>
                    <a:pt x="5372577" y="124460"/>
                  </a:cubicBezTo>
                  <a:lnTo>
                    <a:pt x="5372577" y="4791801"/>
                  </a:lnTo>
                  <a:cubicBezTo>
                    <a:pt x="5372577" y="4860381"/>
                    <a:pt x="5316696" y="4916261"/>
                    <a:pt x="5248116" y="4916261"/>
                  </a:cubicBezTo>
                  <a:close/>
                </a:path>
              </a:pathLst>
            </a:custGeom>
            <a:solidFill>
              <a:srgbClr val="975B3F"/>
            </a:solidFill>
          </p:spPr>
        </p:sp>
      </p:grpSp>
      <p:sp>
        <p:nvSpPr>
          <p:cNvPr name="TextBox 16" id="16"/>
          <p:cNvSpPr txBox="true"/>
          <p:nvPr/>
        </p:nvSpPr>
        <p:spPr>
          <a:xfrm rot="0">
            <a:off x="12584651" y="4688649"/>
            <a:ext cx="3251119" cy="2201753"/>
          </a:xfrm>
          <a:prstGeom prst="rect">
            <a:avLst/>
          </a:prstGeom>
        </p:spPr>
        <p:txBody>
          <a:bodyPr anchor="t" rtlCol="false" tIns="0" lIns="0" bIns="0" rIns="0">
            <a:spAutoFit/>
          </a:bodyPr>
          <a:lstStyle/>
          <a:p>
            <a:pPr algn="ctr">
              <a:lnSpc>
                <a:spcPts val="2543"/>
              </a:lnSpc>
              <a:spcBef>
                <a:spcPct val="0"/>
              </a:spcBef>
            </a:pPr>
            <a:r>
              <a:rPr lang="en-US" sz="1816">
                <a:solidFill>
                  <a:srgbClr val="F2E9DA"/>
                </a:solidFill>
                <a:latin typeface="Kollektif Bold"/>
              </a:rPr>
              <a:t>Working with TensorFlow and Google Colab was a practical learning experience. Utilizing libraries and cloud-based platforms is a common practice in machine learning projects.</a:t>
            </a:r>
          </a:p>
        </p:txBody>
      </p:sp>
      <p:sp>
        <p:nvSpPr>
          <p:cNvPr name="TextBox 17" id="17"/>
          <p:cNvSpPr txBox="true"/>
          <p:nvPr/>
        </p:nvSpPr>
        <p:spPr>
          <a:xfrm rot="0">
            <a:off x="13033386" y="3802337"/>
            <a:ext cx="2353650" cy="522279"/>
          </a:xfrm>
          <a:prstGeom prst="rect">
            <a:avLst/>
          </a:prstGeom>
        </p:spPr>
        <p:txBody>
          <a:bodyPr anchor="t" rtlCol="false" tIns="0" lIns="0" bIns="0" rIns="0">
            <a:spAutoFit/>
          </a:bodyPr>
          <a:lstStyle/>
          <a:p>
            <a:pPr algn="ctr" marL="0" indent="0" lvl="0">
              <a:lnSpc>
                <a:spcPts val="4032"/>
              </a:lnSpc>
            </a:pPr>
            <a:r>
              <a:rPr lang="en-US" sz="3600">
                <a:solidFill>
                  <a:srgbClr val="F2E9DA"/>
                </a:solidFill>
                <a:latin typeface="Kollektif Bold"/>
              </a:rPr>
              <a:t>Result 3</a:t>
            </a:r>
          </a:p>
        </p:txBody>
      </p:sp>
      <p:sp>
        <p:nvSpPr>
          <p:cNvPr name="Freeform 18" id="1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745775">
            <a:off x="-746997" y="7922055"/>
            <a:ext cx="3266760" cy="3872237"/>
          </a:xfrm>
          <a:custGeom>
            <a:avLst/>
            <a:gdLst/>
            <a:ahLst/>
            <a:cxnLst/>
            <a:rect r="r" b="b" t="t" l="l"/>
            <a:pathLst>
              <a:path h="3872237" w="3266760">
                <a:moveTo>
                  <a:pt x="0" y="0"/>
                </a:moveTo>
                <a:lnTo>
                  <a:pt x="3266760" y="0"/>
                </a:lnTo>
                <a:lnTo>
                  <a:pt x="3266760" y="3872236"/>
                </a:lnTo>
                <a:lnTo>
                  <a:pt x="0" y="3872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528046" y="1635980"/>
            <a:ext cx="9231909" cy="1380983"/>
          </a:xfrm>
          <a:prstGeom prst="rect">
            <a:avLst/>
          </a:prstGeom>
        </p:spPr>
        <p:txBody>
          <a:bodyPr anchor="t" rtlCol="false" tIns="0" lIns="0" bIns="0" rIns="0">
            <a:spAutoFit/>
          </a:bodyPr>
          <a:lstStyle/>
          <a:p>
            <a:pPr algn="ctr" marL="0" indent="0" lvl="0">
              <a:lnSpc>
                <a:spcPts val="10775"/>
              </a:lnSpc>
            </a:pPr>
            <a:r>
              <a:rPr lang="en-US" sz="9620">
                <a:solidFill>
                  <a:srgbClr val="474A53"/>
                </a:solidFill>
                <a:latin typeface="Knewave"/>
              </a:rPr>
              <a:t>Conclusion</a:t>
            </a:r>
          </a:p>
        </p:txBody>
      </p:sp>
      <p:sp>
        <p:nvSpPr>
          <p:cNvPr name="TextBox 10" id="10"/>
          <p:cNvSpPr txBox="true"/>
          <p:nvPr/>
        </p:nvSpPr>
        <p:spPr>
          <a:xfrm rot="0">
            <a:off x="2710909" y="4311404"/>
            <a:ext cx="12866182" cy="2277110"/>
          </a:xfrm>
          <a:prstGeom prst="rect">
            <a:avLst/>
          </a:prstGeom>
        </p:spPr>
        <p:txBody>
          <a:bodyPr anchor="t" rtlCol="false" tIns="0" lIns="0" bIns="0" rIns="0">
            <a:spAutoFit/>
          </a:bodyPr>
          <a:lstStyle/>
          <a:p>
            <a:pPr algn="ctr">
              <a:lnSpc>
                <a:spcPts val="3640"/>
              </a:lnSpc>
              <a:spcBef>
                <a:spcPct val="0"/>
              </a:spcBef>
            </a:pPr>
            <a:r>
              <a:rPr lang="en-US" sz="2600">
                <a:solidFill>
                  <a:srgbClr val="474A53"/>
                </a:solidFill>
                <a:latin typeface="Kollektif"/>
              </a:rPr>
              <a:t>In conclusion, the project showcases the effective integration of image processing and OCR techniques, presenting a solution to the challenge of deciphering complex cursive handwriting prevalent in medical documents. The automated system offers a tangible means to convert and process illegible handwritten medical prescriptions, thereby facilitating enhanced accessibility and readability for healthcare professionals.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41346" y="6951854"/>
            <a:ext cx="4178745" cy="4953254"/>
          </a:xfrm>
          <a:custGeom>
            <a:avLst/>
            <a:gdLst/>
            <a:ahLst/>
            <a:cxnLst/>
            <a:rect r="r" b="b" t="t" l="l"/>
            <a:pathLst>
              <a:path h="4953254" w="4178745">
                <a:moveTo>
                  <a:pt x="0" y="0"/>
                </a:moveTo>
                <a:lnTo>
                  <a:pt x="4178746" y="0"/>
                </a:lnTo>
                <a:lnTo>
                  <a:pt x="4178746" y="4953254"/>
                </a:lnTo>
                <a:lnTo>
                  <a:pt x="0" y="49532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771138">
            <a:off x="15635300" y="-1854681"/>
            <a:ext cx="4601363" cy="5454202"/>
          </a:xfrm>
          <a:custGeom>
            <a:avLst/>
            <a:gdLst/>
            <a:ahLst/>
            <a:cxnLst/>
            <a:rect r="r" b="b" t="t" l="l"/>
            <a:pathLst>
              <a:path h="5454202" w="4601363">
                <a:moveTo>
                  <a:pt x="0" y="0"/>
                </a:moveTo>
                <a:lnTo>
                  <a:pt x="4601363" y="0"/>
                </a:lnTo>
                <a:lnTo>
                  <a:pt x="4601363" y="5454202"/>
                </a:lnTo>
                <a:lnTo>
                  <a:pt x="0" y="5454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2215717">
            <a:off x="15650436" y="6390941"/>
            <a:ext cx="2194809" cy="4697061"/>
          </a:xfrm>
          <a:custGeom>
            <a:avLst/>
            <a:gdLst/>
            <a:ahLst/>
            <a:cxnLst/>
            <a:rect r="r" b="b" t="t" l="l"/>
            <a:pathLst>
              <a:path h="4697061" w="2194809">
                <a:moveTo>
                  <a:pt x="0" y="0"/>
                </a:moveTo>
                <a:lnTo>
                  <a:pt x="2194808" y="0"/>
                </a:lnTo>
                <a:lnTo>
                  <a:pt x="2194808"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3710504" y="3336163"/>
            <a:ext cx="10866992" cy="2081958"/>
          </a:xfrm>
          <a:prstGeom prst="rect">
            <a:avLst/>
          </a:prstGeom>
        </p:spPr>
        <p:txBody>
          <a:bodyPr anchor="t" rtlCol="false" tIns="0" lIns="0" bIns="0" rIns="0">
            <a:spAutoFit/>
          </a:bodyPr>
          <a:lstStyle/>
          <a:p>
            <a:pPr algn="ctr">
              <a:lnSpc>
                <a:spcPts val="17330"/>
              </a:lnSpc>
            </a:pPr>
            <a:r>
              <a:rPr lang="en-US" sz="11553" spc="577">
                <a:solidFill>
                  <a:srgbClr val="474A53"/>
                </a:solidFill>
                <a:latin typeface="Knewave"/>
              </a:rPr>
              <a:t>THANK YOU</a:t>
            </a:r>
          </a:p>
        </p:txBody>
      </p:sp>
      <p:sp>
        <p:nvSpPr>
          <p:cNvPr name="TextBox 10" id="10"/>
          <p:cNvSpPr txBox="true"/>
          <p:nvPr/>
        </p:nvSpPr>
        <p:spPr>
          <a:xfrm rot="0">
            <a:off x="5012986" y="5488579"/>
            <a:ext cx="8262027" cy="2311566"/>
          </a:xfrm>
          <a:prstGeom prst="rect">
            <a:avLst/>
          </a:prstGeom>
        </p:spPr>
        <p:txBody>
          <a:bodyPr anchor="t" rtlCol="false" tIns="0" lIns="0" bIns="0" rIns="0">
            <a:spAutoFit/>
          </a:bodyPr>
          <a:lstStyle/>
          <a:p>
            <a:pPr algn="ctr">
              <a:lnSpc>
                <a:spcPts val="9261"/>
              </a:lnSpc>
            </a:pPr>
            <a:r>
              <a:rPr lang="en-US" sz="6615">
                <a:solidFill>
                  <a:srgbClr val="975B3F"/>
                </a:solidFill>
                <a:latin typeface="Kollektif"/>
              </a:rPr>
              <a:t>By Khushi.J.H and Ishani Singh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125222" y="1488099"/>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68009" y="7196701"/>
            <a:ext cx="3948590" cy="4680441"/>
          </a:xfrm>
          <a:custGeom>
            <a:avLst/>
            <a:gdLst/>
            <a:ahLst/>
            <a:cxnLst/>
            <a:rect r="r" b="b" t="t" l="l"/>
            <a:pathLst>
              <a:path h="4680441" w="3948590">
                <a:moveTo>
                  <a:pt x="0" y="0"/>
                </a:moveTo>
                <a:lnTo>
                  <a:pt x="3948591" y="0"/>
                </a:lnTo>
                <a:lnTo>
                  <a:pt x="3948591" y="4680440"/>
                </a:lnTo>
                <a:lnTo>
                  <a:pt x="0" y="4680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215717">
            <a:off x="15650436" y="6390941"/>
            <a:ext cx="2194809" cy="4697061"/>
          </a:xfrm>
          <a:custGeom>
            <a:avLst/>
            <a:gdLst/>
            <a:ahLst/>
            <a:cxnLst/>
            <a:rect r="r" b="b" t="t" l="l"/>
            <a:pathLst>
              <a:path h="4697061" w="2194809">
                <a:moveTo>
                  <a:pt x="0" y="0"/>
                </a:moveTo>
                <a:lnTo>
                  <a:pt x="2194808" y="0"/>
                </a:lnTo>
                <a:lnTo>
                  <a:pt x="2194808"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5400000">
            <a:off x="15343019" y="-655065"/>
            <a:ext cx="2528732" cy="4114800"/>
          </a:xfrm>
          <a:custGeom>
            <a:avLst/>
            <a:gdLst/>
            <a:ahLst/>
            <a:cxnLst/>
            <a:rect r="r" b="b" t="t" l="l"/>
            <a:pathLst>
              <a:path h="4114800" w="2528732">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2683963" y="1675406"/>
            <a:ext cx="12094098" cy="1302131"/>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Project Overview</a:t>
            </a:r>
          </a:p>
        </p:txBody>
      </p:sp>
      <p:sp>
        <p:nvSpPr>
          <p:cNvPr name="TextBox 10" id="10"/>
          <p:cNvSpPr txBox="true"/>
          <p:nvPr/>
        </p:nvSpPr>
        <p:spPr>
          <a:xfrm rot="0">
            <a:off x="2683963" y="3245773"/>
            <a:ext cx="12887293" cy="4657103"/>
          </a:xfrm>
          <a:prstGeom prst="rect">
            <a:avLst/>
          </a:prstGeom>
        </p:spPr>
        <p:txBody>
          <a:bodyPr anchor="t" rtlCol="false" tIns="0" lIns="0" bIns="0" rIns="0">
            <a:spAutoFit/>
          </a:bodyPr>
          <a:lstStyle/>
          <a:p>
            <a:pPr algn="ctr">
              <a:lnSpc>
                <a:spcPts val="3709"/>
              </a:lnSpc>
              <a:spcBef>
                <a:spcPct val="0"/>
              </a:spcBef>
            </a:pPr>
            <a:r>
              <a:rPr lang="en-US" sz="2649">
                <a:solidFill>
                  <a:srgbClr val="474A53"/>
                </a:solidFill>
                <a:latin typeface="Kollektif"/>
              </a:rPr>
              <a:t>This software project aims to tackle the problem of deciphering illegible handwritten content in doctors' prescriptions using technologies like OpenCV, OCR, and Pytesseract. It compiles diverse samples to recognize various handwriting styles and transform them into legible text, enhancing readability for medical professionals and others. The software is intended for both computers and mobile devices, promoting wider accessibility. Beyond healthcare, it has broader applications in improving text comprehension for computers, potentially advancing technology in regions like Indonesia. Ultimately, the project seeks to simplify complex medical data, making it accessible and usable for a diverse audience, contributing to improved information accessibility.</a:t>
            </a:r>
          </a:p>
        </p:txBody>
      </p:sp>
      <p:sp>
        <p:nvSpPr>
          <p:cNvPr name="TextBox 11" id="11"/>
          <p:cNvSpPr txBox="true"/>
          <p:nvPr/>
        </p:nvSpPr>
        <p:spPr>
          <a:xfrm rot="0">
            <a:off x="15191049" y="1076325"/>
            <a:ext cx="2463187" cy="871173"/>
          </a:xfrm>
          <a:prstGeom prst="rect">
            <a:avLst/>
          </a:prstGeom>
        </p:spPr>
        <p:txBody>
          <a:bodyPr anchor="t" rtlCol="false" tIns="0" lIns="0" bIns="0" rIns="0">
            <a:spAutoFit/>
          </a:bodyPr>
          <a:lstStyle/>
          <a:p>
            <a:pPr algn="ctr" marL="0" indent="0" lvl="0">
              <a:lnSpc>
                <a:spcPts val="6784"/>
              </a:lnSpc>
            </a:pPr>
            <a:r>
              <a:rPr lang="en-US" sz="6057">
                <a:solidFill>
                  <a:srgbClr val="F2E9DA"/>
                </a:solidFill>
                <a:latin typeface="Kollektif Bold"/>
              </a:rPr>
              <a:t>Intro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750362" y="7952960"/>
            <a:ext cx="3237708" cy="3837801"/>
          </a:xfrm>
          <a:custGeom>
            <a:avLst/>
            <a:gdLst/>
            <a:ahLst/>
            <a:cxnLst/>
            <a:rect r="r" b="b" t="t" l="l"/>
            <a:pathLst>
              <a:path h="3837801" w="3237708">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421199" y="1627781"/>
            <a:ext cx="11445602" cy="1229306"/>
          </a:xfrm>
          <a:prstGeom prst="rect">
            <a:avLst/>
          </a:prstGeom>
        </p:spPr>
        <p:txBody>
          <a:bodyPr anchor="t" rtlCol="false" tIns="0" lIns="0" bIns="0" rIns="0">
            <a:spAutoFit/>
          </a:bodyPr>
          <a:lstStyle/>
          <a:p>
            <a:pPr algn="ctr" marL="0" indent="0" lvl="0">
              <a:lnSpc>
                <a:spcPts val="9519"/>
              </a:lnSpc>
            </a:pPr>
            <a:r>
              <a:rPr lang="en-US" sz="8499">
                <a:solidFill>
                  <a:srgbClr val="474A53"/>
                </a:solidFill>
                <a:latin typeface="Knewave"/>
              </a:rPr>
              <a:t>Table Of Contents</a:t>
            </a:r>
          </a:p>
        </p:txBody>
      </p:sp>
      <p:sp>
        <p:nvSpPr>
          <p:cNvPr name="Freeform 9" id="9"/>
          <p:cNvSpPr/>
          <p:nvPr/>
        </p:nvSpPr>
        <p:spPr>
          <a:xfrm flipH="false" flipV="false" rot="-5400000">
            <a:off x="15343019" y="-655065"/>
            <a:ext cx="2528732" cy="4114800"/>
          </a:xfrm>
          <a:custGeom>
            <a:avLst/>
            <a:gdLst/>
            <a:ahLst/>
            <a:cxnLst/>
            <a:rect r="r" b="b" t="t" l="l"/>
            <a:pathLst>
              <a:path h="4114800" w="2528732">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4838003" y="1048042"/>
            <a:ext cx="3392624" cy="737162"/>
          </a:xfrm>
          <a:prstGeom prst="rect">
            <a:avLst/>
          </a:prstGeom>
        </p:spPr>
        <p:txBody>
          <a:bodyPr anchor="t" rtlCol="false" tIns="0" lIns="0" bIns="0" rIns="0">
            <a:spAutoFit/>
          </a:bodyPr>
          <a:lstStyle/>
          <a:p>
            <a:pPr algn="ctr" marL="0" indent="0" lvl="0">
              <a:lnSpc>
                <a:spcPts val="5661"/>
              </a:lnSpc>
            </a:pPr>
            <a:r>
              <a:rPr lang="en-US" sz="5055">
                <a:solidFill>
                  <a:srgbClr val="F2E9DA"/>
                </a:solidFill>
                <a:latin typeface="Kollektif Bold"/>
              </a:rPr>
              <a:t>Contents</a:t>
            </a:r>
          </a:p>
        </p:txBody>
      </p:sp>
      <p:grpSp>
        <p:nvGrpSpPr>
          <p:cNvPr name="Group 11" id="11"/>
          <p:cNvGrpSpPr/>
          <p:nvPr/>
        </p:nvGrpSpPr>
        <p:grpSpPr>
          <a:xfrm rot="0">
            <a:off x="2613634" y="3374835"/>
            <a:ext cx="6151110" cy="2529642"/>
            <a:chOff x="0" y="0"/>
            <a:chExt cx="5420212" cy="2229061"/>
          </a:xfrm>
        </p:grpSpPr>
        <p:sp>
          <p:nvSpPr>
            <p:cNvPr name="Freeform 12" id="12"/>
            <p:cNvSpPr/>
            <p:nvPr/>
          </p:nvSpPr>
          <p:spPr>
            <a:xfrm flipH="false" flipV="false" rot="0">
              <a:off x="0" y="0"/>
              <a:ext cx="5420212" cy="2229061"/>
            </a:xfrm>
            <a:custGeom>
              <a:avLst/>
              <a:gdLst/>
              <a:ahLst/>
              <a:cxnLst/>
              <a:rect r="r" b="b" t="t" l="l"/>
              <a:pathLst>
                <a:path h="2229061" w="5420212">
                  <a:moveTo>
                    <a:pt x="5295752" y="2229060"/>
                  </a:moveTo>
                  <a:lnTo>
                    <a:pt x="124460" y="2229060"/>
                  </a:lnTo>
                  <a:cubicBezTo>
                    <a:pt x="55880" y="2229060"/>
                    <a:pt x="0" y="2173181"/>
                    <a:pt x="0" y="2104600"/>
                  </a:cubicBezTo>
                  <a:lnTo>
                    <a:pt x="0" y="124460"/>
                  </a:lnTo>
                  <a:cubicBezTo>
                    <a:pt x="0" y="55880"/>
                    <a:pt x="55880" y="0"/>
                    <a:pt x="124460" y="0"/>
                  </a:cubicBezTo>
                  <a:lnTo>
                    <a:pt x="5295752" y="0"/>
                  </a:lnTo>
                  <a:cubicBezTo>
                    <a:pt x="5364332" y="0"/>
                    <a:pt x="5420212" y="55880"/>
                    <a:pt x="5420212" y="124460"/>
                  </a:cubicBezTo>
                  <a:lnTo>
                    <a:pt x="5420212" y="2104601"/>
                  </a:lnTo>
                  <a:cubicBezTo>
                    <a:pt x="5420212" y="2173181"/>
                    <a:pt x="5364332" y="2229061"/>
                    <a:pt x="5295752" y="2229061"/>
                  </a:cubicBezTo>
                  <a:close/>
                </a:path>
              </a:pathLst>
            </a:custGeom>
            <a:solidFill>
              <a:srgbClr val="975B3F"/>
            </a:solidFill>
          </p:spPr>
        </p:sp>
      </p:grpSp>
      <p:sp>
        <p:nvSpPr>
          <p:cNvPr name="TextBox 13" id="13"/>
          <p:cNvSpPr txBox="true"/>
          <p:nvPr/>
        </p:nvSpPr>
        <p:spPr>
          <a:xfrm rot="0">
            <a:off x="3711939" y="3844297"/>
            <a:ext cx="4252934" cy="386715"/>
          </a:xfrm>
          <a:prstGeom prst="rect">
            <a:avLst/>
          </a:prstGeom>
        </p:spPr>
        <p:txBody>
          <a:bodyPr anchor="t" rtlCol="false" tIns="0" lIns="0" bIns="0" rIns="0">
            <a:spAutoFit/>
          </a:bodyPr>
          <a:lstStyle/>
          <a:p>
            <a:pPr>
              <a:lnSpc>
                <a:spcPts val="2970"/>
              </a:lnSpc>
            </a:pPr>
            <a:r>
              <a:rPr lang="en-US" sz="2700" spc="-54">
                <a:solidFill>
                  <a:srgbClr val="F2E9DA"/>
                </a:solidFill>
                <a:latin typeface="Kollektif Bold"/>
              </a:rPr>
              <a:t>INTRODUCTION</a:t>
            </a:r>
          </a:p>
        </p:txBody>
      </p:sp>
      <p:sp>
        <p:nvSpPr>
          <p:cNvPr name="TextBox 14" id="14"/>
          <p:cNvSpPr txBox="true"/>
          <p:nvPr/>
        </p:nvSpPr>
        <p:spPr>
          <a:xfrm rot="0">
            <a:off x="3086783" y="3792880"/>
            <a:ext cx="625156" cy="438114"/>
          </a:xfrm>
          <a:prstGeom prst="rect">
            <a:avLst/>
          </a:prstGeom>
        </p:spPr>
        <p:txBody>
          <a:bodyPr anchor="t" rtlCol="false" tIns="0" lIns="0" bIns="0" rIns="0">
            <a:spAutoFit/>
          </a:bodyPr>
          <a:lstStyle/>
          <a:p>
            <a:pPr>
              <a:lnSpc>
                <a:spcPts val="3300"/>
              </a:lnSpc>
            </a:pPr>
            <a:r>
              <a:rPr lang="en-US" sz="3000" spc="-60">
                <a:solidFill>
                  <a:srgbClr val="474A53"/>
                </a:solidFill>
                <a:latin typeface="Kollektif Bold"/>
              </a:rPr>
              <a:t>01</a:t>
            </a:r>
          </a:p>
        </p:txBody>
      </p:sp>
      <p:grpSp>
        <p:nvGrpSpPr>
          <p:cNvPr name="Group 15" id="15"/>
          <p:cNvGrpSpPr/>
          <p:nvPr/>
        </p:nvGrpSpPr>
        <p:grpSpPr>
          <a:xfrm rot="0">
            <a:off x="9486764" y="3415382"/>
            <a:ext cx="6151110" cy="2529642"/>
            <a:chOff x="0" y="0"/>
            <a:chExt cx="5420212" cy="2229061"/>
          </a:xfrm>
        </p:grpSpPr>
        <p:sp>
          <p:nvSpPr>
            <p:cNvPr name="Freeform 16" id="16"/>
            <p:cNvSpPr/>
            <p:nvPr/>
          </p:nvSpPr>
          <p:spPr>
            <a:xfrm flipH="false" flipV="false" rot="0">
              <a:off x="0" y="0"/>
              <a:ext cx="5420212" cy="2229061"/>
            </a:xfrm>
            <a:custGeom>
              <a:avLst/>
              <a:gdLst/>
              <a:ahLst/>
              <a:cxnLst/>
              <a:rect r="r" b="b" t="t" l="l"/>
              <a:pathLst>
                <a:path h="2229061" w="5420212">
                  <a:moveTo>
                    <a:pt x="5295752" y="2229060"/>
                  </a:moveTo>
                  <a:lnTo>
                    <a:pt x="124460" y="2229060"/>
                  </a:lnTo>
                  <a:cubicBezTo>
                    <a:pt x="55880" y="2229060"/>
                    <a:pt x="0" y="2173181"/>
                    <a:pt x="0" y="2104600"/>
                  </a:cubicBezTo>
                  <a:lnTo>
                    <a:pt x="0" y="124460"/>
                  </a:lnTo>
                  <a:cubicBezTo>
                    <a:pt x="0" y="55880"/>
                    <a:pt x="55880" y="0"/>
                    <a:pt x="124460" y="0"/>
                  </a:cubicBezTo>
                  <a:lnTo>
                    <a:pt x="5295752" y="0"/>
                  </a:lnTo>
                  <a:cubicBezTo>
                    <a:pt x="5364332" y="0"/>
                    <a:pt x="5420212" y="55880"/>
                    <a:pt x="5420212" y="124460"/>
                  </a:cubicBezTo>
                  <a:lnTo>
                    <a:pt x="5420212" y="2104601"/>
                  </a:lnTo>
                  <a:cubicBezTo>
                    <a:pt x="5420212" y="2173181"/>
                    <a:pt x="5364332" y="2229061"/>
                    <a:pt x="5295752" y="2229061"/>
                  </a:cubicBezTo>
                  <a:close/>
                </a:path>
              </a:pathLst>
            </a:custGeom>
            <a:solidFill>
              <a:srgbClr val="975B3F"/>
            </a:solidFill>
          </p:spPr>
        </p:sp>
      </p:grpSp>
      <p:sp>
        <p:nvSpPr>
          <p:cNvPr name="TextBox 17" id="17"/>
          <p:cNvSpPr txBox="true"/>
          <p:nvPr/>
        </p:nvSpPr>
        <p:spPr>
          <a:xfrm rot="0">
            <a:off x="9959912" y="3833427"/>
            <a:ext cx="625156" cy="438114"/>
          </a:xfrm>
          <a:prstGeom prst="rect">
            <a:avLst/>
          </a:prstGeom>
        </p:spPr>
        <p:txBody>
          <a:bodyPr anchor="t" rtlCol="false" tIns="0" lIns="0" bIns="0" rIns="0">
            <a:spAutoFit/>
          </a:bodyPr>
          <a:lstStyle/>
          <a:p>
            <a:pPr>
              <a:lnSpc>
                <a:spcPts val="3300"/>
              </a:lnSpc>
            </a:pPr>
            <a:r>
              <a:rPr lang="en-US" sz="3000" spc="-60">
                <a:solidFill>
                  <a:srgbClr val="474A53"/>
                </a:solidFill>
                <a:latin typeface="Kollektif Bold"/>
              </a:rPr>
              <a:t>03</a:t>
            </a:r>
          </a:p>
        </p:txBody>
      </p:sp>
      <p:grpSp>
        <p:nvGrpSpPr>
          <p:cNvPr name="Group 18" id="18"/>
          <p:cNvGrpSpPr/>
          <p:nvPr/>
        </p:nvGrpSpPr>
        <p:grpSpPr>
          <a:xfrm rot="0">
            <a:off x="2613634" y="6268874"/>
            <a:ext cx="6151110" cy="2529642"/>
            <a:chOff x="0" y="0"/>
            <a:chExt cx="5420212" cy="2229061"/>
          </a:xfrm>
        </p:grpSpPr>
        <p:sp>
          <p:nvSpPr>
            <p:cNvPr name="Freeform 19" id="19"/>
            <p:cNvSpPr/>
            <p:nvPr/>
          </p:nvSpPr>
          <p:spPr>
            <a:xfrm flipH="false" flipV="false" rot="0">
              <a:off x="0" y="0"/>
              <a:ext cx="5420212" cy="2229061"/>
            </a:xfrm>
            <a:custGeom>
              <a:avLst/>
              <a:gdLst/>
              <a:ahLst/>
              <a:cxnLst/>
              <a:rect r="r" b="b" t="t" l="l"/>
              <a:pathLst>
                <a:path h="2229061" w="5420212">
                  <a:moveTo>
                    <a:pt x="5295752" y="2229060"/>
                  </a:moveTo>
                  <a:lnTo>
                    <a:pt x="124460" y="2229060"/>
                  </a:lnTo>
                  <a:cubicBezTo>
                    <a:pt x="55880" y="2229060"/>
                    <a:pt x="0" y="2173181"/>
                    <a:pt x="0" y="2104600"/>
                  </a:cubicBezTo>
                  <a:lnTo>
                    <a:pt x="0" y="124460"/>
                  </a:lnTo>
                  <a:cubicBezTo>
                    <a:pt x="0" y="55880"/>
                    <a:pt x="55880" y="0"/>
                    <a:pt x="124460" y="0"/>
                  </a:cubicBezTo>
                  <a:lnTo>
                    <a:pt x="5295752" y="0"/>
                  </a:lnTo>
                  <a:cubicBezTo>
                    <a:pt x="5364332" y="0"/>
                    <a:pt x="5420212" y="55880"/>
                    <a:pt x="5420212" y="124460"/>
                  </a:cubicBezTo>
                  <a:lnTo>
                    <a:pt x="5420212" y="2104601"/>
                  </a:lnTo>
                  <a:cubicBezTo>
                    <a:pt x="5420212" y="2173181"/>
                    <a:pt x="5364332" y="2229061"/>
                    <a:pt x="5295752" y="2229061"/>
                  </a:cubicBezTo>
                  <a:close/>
                </a:path>
              </a:pathLst>
            </a:custGeom>
            <a:solidFill>
              <a:srgbClr val="975B3F"/>
            </a:solidFill>
          </p:spPr>
        </p:sp>
      </p:grpSp>
      <p:sp>
        <p:nvSpPr>
          <p:cNvPr name="TextBox 20" id="20"/>
          <p:cNvSpPr txBox="true"/>
          <p:nvPr/>
        </p:nvSpPr>
        <p:spPr>
          <a:xfrm rot="0">
            <a:off x="3711939" y="6738336"/>
            <a:ext cx="4252934" cy="386715"/>
          </a:xfrm>
          <a:prstGeom prst="rect">
            <a:avLst/>
          </a:prstGeom>
        </p:spPr>
        <p:txBody>
          <a:bodyPr anchor="t" rtlCol="false" tIns="0" lIns="0" bIns="0" rIns="0">
            <a:spAutoFit/>
          </a:bodyPr>
          <a:lstStyle/>
          <a:p>
            <a:pPr>
              <a:lnSpc>
                <a:spcPts val="2970"/>
              </a:lnSpc>
            </a:pPr>
            <a:r>
              <a:rPr lang="en-US" sz="2700" spc="-54">
                <a:solidFill>
                  <a:srgbClr val="F2E9DA"/>
                </a:solidFill>
                <a:latin typeface="Kollektif Bold"/>
              </a:rPr>
              <a:t>TOOLS USED</a:t>
            </a:r>
          </a:p>
        </p:txBody>
      </p:sp>
      <p:sp>
        <p:nvSpPr>
          <p:cNvPr name="TextBox 21" id="21"/>
          <p:cNvSpPr txBox="true"/>
          <p:nvPr/>
        </p:nvSpPr>
        <p:spPr>
          <a:xfrm rot="0">
            <a:off x="3086783" y="6686919"/>
            <a:ext cx="625156" cy="438114"/>
          </a:xfrm>
          <a:prstGeom prst="rect">
            <a:avLst/>
          </a:prstGeom>
        </p:spPr>
        <p:txBody>
          <a:bodyPr anchor="t" rtlCol="false" tIns="0" lIns="0" bIns="0" rIns="0">
            <a:spAutoFit/>
          </a:bodyPr>
          <a:lstStyle/>
          <a:p>
            <a:pPr>
              <a:lnSpc>
                <a:spcPts val="3300"/>
              </a:lnSpc>
            </a:pPr>
            <a:r>
              <a:rPr lang="en-US" sz="3000" spc="-60">
                <a:solidFill>
                  <a:srgbClr val="474A53"/>
                </a:solidFill>
                <a:latin typeface="Kollektif Bold"/>
              </a:rPr>
              <a:t>02</a:t>
            </a:r>
          </a:p>
        </p:txBody>
      </p:sp>
      <p:grpSp>
        <p:nvGrpSpPr>
          <p:cNvPr name="Group 22" id="22"/>
          <p:cNvGrpSpPr/>
          <p:nvPr/>
        </p:nvGrpSpPr>
        <p:grpSpPr>
          <a:xfrm rot="0">
            <a:off x="9486764" y="6268874"/>
            <a:ext cx="6151110" cy="2529642"/>
            <a:chOff x="0" y="0"/>
            <a:chExt cx="5420212" cy="2229061"/>
          </a:xfrm>
        </p:grpSpPr>
        <p:sp>
          <p:nvSpPr>
            <p:cNvPr name="Freeform 23" id="23"/>
            <p:cNvSpPr/>
            <p:nvPr/>
          </p:nvSpPr>
          <p:spPr>
            <a:xfrm flipH="false" flipV="false" rot="0">
              <a:off x="0" y="0"/>
              <a:ext cx="5420212" cy="2229061"/>
            </a:xfrm>
            <a:custGeom>
              <a:avLst/>
              <a:gdLst/>
              <a:ahLst/>
              <a:cxnLst/>
              <a:rect r="r" b="b" t="t" l="l"/>
              <a:pathLst>
                <a:path h="2229061" w="5420212">
                  <a:moveTo>
                    <a:pt x="5295752" y="2229060"/>
                  </a:moveTo>
                  <a:lnTo>
                    <a:pt x="124460" y="2229060"/>
                  </a:lnTo>
                  <a:cubicBezTo>
                    <a:pt x="55880" y="2229060"/>
                    <a:pt x="0" y="2173181"/>
                    <a:pt x="0" y="2104600"/>
                  </a:cubicBezTo>
                  <a:lnTo>
                    <a:pt x="0" y="124460"/>
                  </a:lnTo>
                  <a:cubicBezTo>
                    <a:pt x="0" y="55880"/>
                    <a:pt x="55880" y="0"/>
                    <a:pt x="124460" y="0"/>
                  </a:cubicBezTo>
                  <a:lnTo>
                    <a:pt x="5295752" y="0"/>
                  </a:lnTo>
                  <a:cubicBezTo>
                    <a:pt x="5364332" y="0"/>
                    <a:pt x="5420212" y="55880"/>
                    <a:pt x="5420212" y="124460"/>
                  </a:cubicBezTo>
                  <a:lnTo>
                    <a:pt x="5420212" y="2104601"/>
                  </a:lnTo>
                  <a:cubicBezTo>
                    <a:pt x="5420212" y="2173181"/>
                    <a:pt x="5364332" y="2229061"/>
                    <a:pt x="5295752" y="2229061"/>
                  </a:cubicBezTo>
                  <a:close/>
                </a:path>
              </a:pathLst>
            </a:custGeom>
            <a:solidFill>
              <a:srgbClr val="975B3F"/>
            </a:solidFill>
          </p:spPr>
        </p:sp>
      </p:grpSp>
      <p:sp>
        <p:nvSpPr>
          <p:cNvPr name="TextBox 24" id="24"/>
          <p:cNvSpPr txBox="true"/>
          <p:nvPr/>
        </p:nvSpPr>
        <p:spPr>
          <a:xfrm rot="0">
            <a:off x="10671572" y="6738336"/>
            <a:ext cx="4252934" cy="386715"/>
          </a:xfrm>
          <a:prstGeom prst="rect">
            <a:avLst/>
          </a:prstGeom>
        </p:spPr>
        <p:txBody>
          <a:bodyPr anchor="t" rtlCol="false" tIns="0" lIns="0" bIns="0" rIns="0">
            <a:spAutoFit/>
          </a:bodyPr>
          <a:lstStyle/>
          <a:p>
            <a:pPr>
              <a:lnSpc>
                <a:spcPts val="2970"/>
              </a:lnSpc>
            </a:pPr>
            <a:r>
              <a:rPr lang="en-US" sz="2700" spc="-54">
                <a:solidFill>
                  <a:srgbClr val="F2E9DA"/>
                </a:solidFill>
                <a:latin typeface="Kollektif Bold"/>
              </a:rPr>
              <a:t>ALGORITHM</a:t>
            </a:r>
          </a:p>
        </p:txBody>
      </p:sp>
      <p:sp>
        <p:nvSpPr>
          <p:cNvPr name="TextBox 25" id="25"/>
          <p:cNvSpPr txBox="true"/>
          <p:nvPr/>
        </p:nvSpPr>
        <p:spPr>
          <a:xfrm rot="0">
            <a:off x="9959912" y="6686919"/>
            <a:ext cx="625156" cy="438114"/>
          </a:xfrm>
          <a:prstGeom prst="rect">
            <a:avLst/>
          </a:prstGeom>
        </p:spPr>
        <p:txBody>
          <a:bodyPr anchor="t" rtlCol="false" tIns="0" lIns="0" bIns="0" rIns="0">
            <a:spAutoFit/>
          </a:bodyPr>
          <a:lstStyle/>
          <a:p>
            <a:pPr>
              <a:lnSpc>
                <a:spcPts val="3300"/>
              </a:lnSpc>
            </a:pPr>
            <a:r>
              <a:rPr lang="en-US" sz="3000" spc="-60">
                <a:solidFill>
                  <a:srgbClr val="474A53"/>
                </a:solidFill>
                <a:latin typeface="Kollektif Bold"/>
              </a:rPr>
              <a:t>04</a:t>
            </a:r>
          </a:p>
        </p:txBody>
      </p:sp>
      <p:sp>
        <p:nvSpPr>
          <p:cNvPr name="TextBox 26" id="26"/>
          <p:cNvSpPr txBox="true"/>
          <p:nvPr/>
        </p:nvSpPr>
        <p:spPr>
          <a:xfrm rot="0">
            <a:off x="10671572" y="3887365"/>
            <a:ext cx="4252934" cy="386715"/>
          </a:xfrm>
          <a:prstGeom prst="rect">
            <a:avLst/>
          </a:prstGeom>
        </p:spPr>
        <p:txBody>
          <a:bodyPr anchor="t" rtlCol="false" tIns="0" lIns="0" bIns="0" rIns="0">
            <a:spAutoFit/>
          </a:bodyPr>
          <a:lstStyle/>
          <a:p>
            <a:pPr>
              <a:lnSpc>
                <a:spcPts val="2970"/>
              </a:lnSpc>
            </a:pPr>
            <a:r>
              <a:rPr lang="en-US" sz="2700" spc="-54">
                <a:solidFill>
                  <a:srgbClr val="F2E9DA"/>
                </a:solidFill>
                <a:latin typeface="Kollektif Bold"/>
              </a:rPr>
              <a:t>PROPOSED SYSTEM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750362" y="7952960"/>
            <a:ext cx="3237708" cy="3837801"/>
          </a:xfrm>
          <a:custGeom>
            <a:avLst/>
            <a:gdLst/>
            <a:ahLst/>
            <a:cxnLst/>
            <a:rect r="r" b="b" t="t" l="l"/>
            <a:pathLst>
              <a:path h="3837801" w="3237708">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201408" y="1478535"/>
            <a:ext cx="9885184" cy="1302131"/>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Introduction</a:t>
            </a:r>
          </a:p>
        </p:txBody>
      </p:sp>
      <p:sp>
        <p:nvSpPr>
          <p:cNvPr name="Freeform 9" id="9"/>
          <p:cNvSpPr/>
          <p:nvPr/>
        </p:nvSpPr>
        <p:spPr>
          <a:xfrm flipH="false" flipV="false" rot="-5400000">
            <a:off x="15343019" y="-655065"/>
            <a:ext cx="2528732" cy="4114800"/>
          </a:xfrm>
          <a:custGeom>
            <a:avLst/>
            <a:gdLst/>
            <a:ahLst/>
            <a:cxnLst/>
            <a:rect r="r" b="b" t="t" l="l"/>
            <a:pathLst>
              <a:path h="4114800" w="2528732">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4549985" y="1068416"/>
            <a:ext cx="3499696" cy="696468"/>
          </a:xfrm>
          <a:prstGeom prst="rect">
            <a:avLst/>
          </a:prstGeom>
        </p:spPr>
        <p:txBody>
          <a:bodyPr anchor="t" rtlCol="false" tIns="0" lIns="0" bIns="0" rIns="0">
            <a:spAutoFit/>
          </a:bodyPr>
          <a:lstStyle/>
          <a:p>
            <a:pPr algn="ctr" marL="0" indent="0" lvl="0">
              <a:lnSpc>
                <a:spcPts val="5376"/>
              </a:lnSpc>
            </a:pPr>
            <a:r>
              <a:rPr lang="en-US" sz="4800">
                <a:solidFill>
                  <a:srgbClr val="F2E9DA"/>
                </a:solidFill>
                <a:latin typeface="Kollektif Bold"/>
              </a:rPr>
              <a:t>Chapter 1</a:t>
            </a:r>
          </a:p>
        </p:txBody>
      </p:sp>
      <p:sp>
        <p:nvSpPr>
          <p:cNvPr name="TextBox 11" id="11"/>
          <p:cNvSpPr txBox="true"/>
          <p:nvPr/>
        </p:nvSpPr>
        <p:spPr>
          <a:xfrm rot="0">
            <a:off x="2710909" y="3086385"/>
            <a:ext cx="12866182" cy="4563110"/>
          </a:xfrm>
          <a:prstGeom prst="rect">
            <a:avLst/>
          </a:prstGeom>
        </p:spPr>
        <p:txBody>
          <a:bodyPr anchor="t" rtlCol="false" tIns="0" lIns="0" bIns="0" rIns="0">
            <a:spAutoFit/>
          </a:bodyPr>
          <a:lstStyle/>
          <a:p>
            <a:pPr algn="ctr">
              <a:lnSpc>
                <a:spcPts val="3640"/>
              </a:lnSpc>
              <a:spcBef>
                <a:spcPct val="0"/>
              </a:spcBef>
            </a:pPr>
            <a:r>
              <a:rPr lang="en-US" sz="2600">
                <a:solidFill>
                  <a:srgbClr val="474A53"/>
                </a:solidFill>
                <a:latin typeface="Kollektif"/>
              </a:rPr>
              <a:t>Deciphering doctors' notoriously illegible cursive handwriting in medical prescriptions is a critical issue due to the potential for serious consequences, exemplified by real-life incidents like a tragic prescription misinterpretation. To tackle this challenge, a comprehensive model is proposed, employing a Deep Convolutional Recurrent Neural System to recognize and decipher text in doctors' handwritten scripts. The aim is to significantly enhance the readability and understanding of medical scripts for healthcare professionals and non-medical individuals. By reducing errors caused by illegible handwriting, this technology could mitigate risks and streamline the translation of complex cursive scripts into clear, comprehensible text, thereby ensuring safer medical practices and preventing potentially fatal medication errors.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750362" y="7952960"/>
            <a:ext cx="3237708" cy="3837801"/>
          </a:xfrm>
          <a:custGeom>
            <a:avLst/>
            <a:gdLst/>
            <a:ahLst/>
            <a:cxnLst/>
            <a:rect r="r" b="b" t="t" l="l"/>
            <a:pathLst>
              <a:path h="3837801" w="3237708">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201408" y="1637306"/>
            <a:ext cx="9885184" cy="1302131"/>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Proposed System</a:t>
            </a:r>
          </a:p>
        </p:txBody>
      </p:sp>
      <p:sp>
        <p:nvSpPr>
          <p:cNvPr name="Freeform 9" id="9"/>
          <p:cNvSpPr/>
          <p:nvPr/>
        </p:nvSpPr>
        <p:spPr>
          <a:xfrm flipH="false" flipV="false" rot="-5400000">
            <a:off x="15343019" y="-655065"/>
            <a:ext cx="2528732" cy="4114800"/>
          </a:xfrm>
          <a:custGeom>
            <a:avLst/>
            <a:gdLst/>
            <a:ahLst/>
            <a:cxnLst/>
            <a:rect r="r" b="b" t="t" l="l"/>
            <a:pathLst>
              <a:path h="4114800" w="2528732">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4549985" y="1068416"/>
            <a:ext cx="3499696" cy="696414"/>
          </a:xfrm>
          <a:prstGeom prst="rect">
            <a:avLst/>
          </a:prstGeom>
        </p:spPr>
        <p:txBody>
          <a:bodyPr anchor="t" rtlCol="false" tIns="0" lIns="0" bIns="0" rIns="0">
            <a:spAutoFit/>
          </a:bodyPr>
          <a:lstStyle/>
          <a:p>
            <a:pPr algn="ctr" marL="0" indent="0" lvl="0">
              <a:lnSpc>
                <a:spcPts val="5376"/>
              </a:lnSpc>
            </a:pPr>
            <a:r>
              <a:rPr lang="en-US" sz="4800">
                <a:solidFill>
                  <a:srgbClr val="F2E9DA"/>
                </a:solidFill>
                <a:latin typeface="Kollektif Bold"/>
              </a:rPr>
              <a:t>Chapter 2</a:t>
            </a:r>
          </a:p>
        </p:txBody>
      </p:sp>
      <p:sp>
        <p:nvSpPr>
          <p:cNvPr name="TextBox 11" id="11"/>
          <p:cNvSpPr txBox="true"/>
          <p:nvPr/>
        </p:nvSpPr>
        <p:spPr>
          <a:xfrm rot="0">
            <a:off x="1809845" y="3291121"/>
            <a:ext cx="6695901" cy="5876211"/>
          </a:xfrm>
          <a:prstGeom prst="rect">
            <a:avLst/>
          </a:prstGeom>
        </p:spPr>
        <p:txBody>
          <a:bodyPr anchor="t" rtlCol="false" tIns="0" lIns="0" bIns="0" rIns="0">
            <a:spAutoFit/>
          </a:bodyPr>
          <a:lstStyle/>
          <a:p>
            <a:pPr marL="529621" indent="-264811" lvl="1">
              <a:lnSpc>
                <a:spcPts val="3434"/>
              </a:lnSpc>
              <a:buFont typeface="Arial"/>
              <a:buChar char="•"/>
            </a:pPr>
            <a:r>
              <a:rPr lang="en-US" sz="2453">
                <a:solidFill>
                  <a:srgbClr val="474A53"/>
                </a:solidFill>
                <a:latin typeface="Kollektif"/>
              </a:rPr>
              <a:t>Data Collection and Preprocessing:</a:t>
            </a:r>
          </a:p>
          <a:p>
            <a:pPr marL="1059242" indent="-353081" lvl="2">
              <a:lnSpc>
                <a:spcPts val="3434"/>
              </a:lnSpc>
              <a:buFont typeface="Arial"/>
              <a:buChar char="⚬"/>
            </a:pPr>
            <a:r>
              <a:rPr lang="en-US" sz="2453">
                <a:solidFill>
                  <a:srgbClr val="474A53"/>
                </a:solidFill>
                <a:latin typeface="Kollektif"/>
              </a:rPr>
              <a:t>Acquire Diverse Medical Scripts</a:t>
            </a:r>
          </a:p>
          <a:p>
            <a:pPr marL="529621" indent="-264811" lvl="1">
              <a:lnSpc>
                <a:spcPts val="3434"/>
              </a:lnSpc>
              <a:buFont typeface="Arial"/>
              <a:buChar char="•"/>
            </a:pPr>
            <a:r>
              <a:rPr lang="en-US" sz="2453">
                <a:solidFill>
                  <a:srgbClr val="474A53"/>
                </a:solidFill>
                <a:latin typeface="Kollektif"/>
              </a:rPr>
              <a:t>Image Preprocessing:</a:t>
            </a:r>
          </a:p>
          <a:p>
            <a:pPr marL="1059242" indent="-353081" lvl="2">
              <a:lnSpc>
                <a:spcPts val="3434"/>
              </a:lnSpc>
              <a:buFont typeface="Arial"/>
              <a:buChar char="⚬"/>
            </a:pPr>
            <a:r>
              <a:rPr lang="en-US" sz="2453">
                <a:solidFill>
                  <a:srgbClr val="474A53"/>
                </a:solidFill>
                <a:latin typeface="Kollektif"/>
              </a:rPr>
              <a:t>Normalize and Clean Images</a:t>
            </a:r>
          </a:p>
          <a:p>
            <a:pPr marL="529621" indent="-264811" lvl="1">
              <a:lnSpc>
                <a:spcPts val="3434"/>
              </a:lnSpc>
              <a:buFont typeface="Arial"/>
              <a:buChar char="•"/>
            </a:pPr>
            <a:r>
              <a:rPr lang="en-US" sz="2453">
                <a:solidFill>
                  <a:srgbClr val="474A53"/>
                </a:solidFill>
                <a:latin typeface="Kollektif"/>
              </a:rPr>
              <a:t>Handwriting Image Extraction:</a:t>
            </a:r>
          </a:p>
          <a:p>
            <a:pPr marL="1059242" indent="-353081" lvl="2">
              <a:lnSpc>
                <a:spcPts val="3434"/>
              </a:lnSpc>
              <a:buFont typeface="Arial"/>
              <a:buChar char="⚬"/>
            </a:pPr>
            <a:r>
              <a:rPr lang="en-US" sz="2453">
                <a:solidFill>
                  <a:srgbClr val="474A53"/>
                </a:solidFill>
                <a:latin typeface="Kollektif"/>
              </a:rPr>
              <a:t>Region of Interest Detection</a:t>
            </a:r>
          </a:p>
          <a:p>
            <a:pPr marL="1059242" indent="-353081" lvl="2">
              <a:lnSpc>
                <a:spcPts val="3434"/>
              </a:lnSpc>
              <a:buFont typeface="Arial"/>
              <a:buChar char="⚬"/>
            </a:pPr>
            <a:r>
              <a:rPr lang="en-US" sz="2453">
                <a:solidFill>
                  <a:srgbClr val="474A53"/>
                </a:solidFill>
                <a:latin typeface="Kollektif"/>
              </a:rPr>
              <a:t>Text Localization</a:t>
            </a:r>
          </a:p>
          <a:p>
            <a:pPr marL="529621" indent="-264811" lvl="1">
              <a:lnSpc>
                <a:spcPts val="3434"/>
              </a:lnSpc>
              <a:buFont typeface="Arial"/>
              <a:buChar char="•"/>
            </a:pPr>
            <a:r>
              <a:rPr lang="en-US" sz="2453">
                <a:solidFill>
                  <a:srgbClr val="474A53"/>
                </a:solidFill>
                <a:latin typeface="Kollektif"/>
              </a:rPr>
              <a:t>Optical Character Recognition (OCR):</a:t>
            </a:r>
          </a:p>
          <a:p>
            <a:pPr marL="1059242" indent="-353081" lvl="2">
              <a:lnSpc>
                <a:spcPts val="3434"/>
              </a:lnSpc>
              <a:buFont typeface="Arial"/>
              <a:buChar char="⚬"/>
            </a:pPr>
            <a:r>
              <a:rPr lang="en-US" sz="2453">
                <a:solidFill>
                  <a:srgbClr val="474A53"/>
                </a:solidFill>
                <a:latin typeface="Kollektif"/>
              </a:rPr>
              <a:t>Model Selection</a:t>
            </a:r>
          </a:p>
          <a:p>
            <a:pPr marL="529621" indent="-264811" lvl="1">
              <a:lnSpc>
                <a:spcPts val="3434"/>
              </a:lnSpc>
              <a:buFont typeface="Arial"/>
              <a:buChar char="•"/>
            </a:pPr>
            <a:r>
              <a:rPr lang="en-US" sz="2453">
                <a:solidFill>
                  <a:srgbClr val="474A53"/>
                </a:solidFill>
                <a:latin typeface="Kollektif"/>
              </a:rPr>
              <a:t>Training and Testing:</a:t>
            </a:r>
          </a:p>
          <a:p>
            <a:pPr marL="1059242" indent="-353081" lvl="2">
              <a:lnSpc>
                <a:spcPts val="3434"/>
              </a:lnSpc>
              <a:buFont typeface="Arial"/>
              <a:buChar char="⚬"/>
            </a:pPr>
            <a:r>
              <a:rPr lang="en-US" sz="2453">
                <a:solidFill>
                  <a:srgbClr val="474A53"/>
                </a:solidFill>
                <a:latin typeface="Kollektif"/>
              </a:rPr>
              <a:t>Train OCR Models</a:t>
            </a:r>
          </a:p>
          <a:p>
            <a:pPr marL="1059242" indent="-353081" lvl="2">
              <a:lnSpc>
                <a:spcPts val="3434"/>
              </a:lnSpc>
              <a:buFont typeface="Arial"/>
              <a:buChar char="⚬"/>
            </a:pPr>
            <a:r>
              <a:rPr lang="en-US" sz="2453">
                <a:solidFill>
                  <a:srgbClr val="474A53"/>
                </a:solidFill>
                <a:latin typeface="Kollektif"/>
              </a:rPr>
              <a:t>Fine-tune Models</a:t>
            </a:r>
          </a:p>
          <a:p>
            <a:pPr>
              <a:lnSpc>
                <a:spcPts val="1894"/>
              </a:lnSpc>
            </a:pPr>
          </a:p>
          <a:p>
            <a:pPr>
              <a:lnSpc>
                <a:spcPts val="1894"/>
              </a:lnSpc>
            </a:pPr>
          </a:p>
          <a:p>
            <a:pPr>
              <a:lnSpc>
                <a:spcPts val="1894"/>
              </a:lnSpc>
              <a:spcBef>
                <a:spcPct val="0"/>
              </a:spcBef>
            </a:pPr>
          </a:p>
        </p:txBody>
      </p:sp>
      <p:sp>
        <p:nvSpPr>
          <p:cNvPr name="TextBox 12" id="12"/>
          <p:cNvSpPr txBox="true"/>
          <p:nvPr/>
        </p:nvSpPr>
        <p:spPr>
          <a:xfrm rot="0">
            <a:off x="9412771" y="2891812"/>
            <a:ext cx="6695901" cy="6131482"/>
          </a:xfrm>
          <a:prstGeom prst="rect">
            <a:avLst/>
          </a:prstGeom>
        </p:spPr>
        <p:txBody>
          <a:bodyPr anchor="t" rtlCol="false" tIns="0" lIns="0" bIns="0" rIns="0">
            <a:spAutoFit/>
          </a:bodyPr>
          <a:lstStyle/>
          <a:p>
            <a:pPr>
              <a:lnSpc>
                <a:spcPts val="3294"/>
              </a:lnSpc>
            </a:pPr>
          </a:p>
          <a:p>
            <a:pPr marL="508032" indent="-254016" lvl="1">
              <a:lnSpc>
                <a:spcPts val="3294"/>
              </a:lnSpc>
              <a:buFont typeface="Arial"/>
              <a:buChar char="•"/>
            </a:pPr>
            <a:r>
              <a:rPr lang="en-US" sz="2353">
                <a:solidFill>
                  <a:srgbClr val="474A53"/>
                </a:solidFill>
                <a:latin typeface="Kollektif"/>
              </a:rPr>
              <a:t>Machine Learning and Neural Networks:</a:t>
            </a:r>
          </a:p>
          <a:p>
            <a:pPr marL="1016063" indent="-338688" lvl="2">
              <a:lnSpc>
                <a:spcPts val="3294"/>
              </a:lnSpc>
              <a:buFont typeface="Arial"/>
              <a:buChar char="⚬"/>
            </a:pPr>
            <a:r>
              <a:rPr lang="en-US" sz="2353">
                <a:solidFill>
                  <a:srgbClr val="474A53"/>
                </a:solidFill>
                <a:latin typeface="Kollektif"/>
              </a:rPr>
              <a:t>Feature Engineering</a:t>
            </a:r>
          </a:p>
          <a:p>
            <a:pPr marL="1016063" indent="-338688" lvl="2">
              <a:lnSpc>
                <a:spcPts val="3294"/>
              </a:lnSpc>
              <a:buFont typeface="Arial"/>
              <a:buChar char="⚬"/>
            </a:pPr>
            <a:r>
              <a:rPr lang="en-US" sz="2353">
                <a:solidFill>
                  <a:srgbClr val="474A53"/>
                </a:solidFill>
                <a:latin typeface="Kollektif"/>
              </a:rPr>
              <a:t>Algorithm Selection</a:t>
            </a:r>
          </a:p>
          <a:p>
            <a:pPr marL="1016063" indent="-338688" lvl="2">
              <a:lnSpc>
                <a:spcPts val="3294"/>
              </a:lnSpc>
              <a:buFont typeface="Arial"/>
              <a:buChar char="⚬"/>
            </a:pPr>
            <a:r>
              <a:rPr lang="en-US" sz="2353">
                <a:solidFill>
                  <a:srgbClr val="474A53"/>
                </a:solidFill>
                <a:latin typeface="Kollektif"/>
              </a:rPr>
              <a:t>Model Development</a:t>
            </a:r>
          </a:p>
          <a:p>
            <a:pPr marL="508032" indent="-254016" lvl="1">
              <a:lnSpc>
                <a:spcPts val="3294"/>
              </a:lnSpc>
              <a:buFont typeface="Arial"/>
              <a:buChar char="•"/>
            </a:pPr>
            <a:r>
              <a:rPr lang="en-US" sz="2353">
                <a:solidFill>
                  <a:srgbClr val="474A53"/>
                </a:solidFill>
                <a:latin typeface="Kollektif"/>
              </a:rPr>
              <a:t>Validation and Performance Evaluation:</a:t>
            </a:r>
          </a:p>
          <a:p>
            <a:pPr marL="1016063" indent="-338688" lvl="2">
              <a:lnSpc>
                <a:spcPts val="3294"/>
              </a:lnSpc>
              <a:buFont typeface="Arial"/>
              <a:buChar char="⚬"/>
            </a:pPr>
            <a:r>
              <a:rPr lang="en-US" sz="2353">
                <a:solidFill>
                  <a:srgbClr val="474A53"/>
                </a:solidFill>
                <a:latin typeface="Kollektif"/>
              </a:rPr>
              <a:t>Dataset Splitting</a:t>
            </a:r>
          </a:p>
          <a:p>
            <a:pPr marL="1016063" indent="-338688" lvl="2">
              <a:lnSpc>
                <a:spcPts val="3294"/>
              </a:lnSpc>
              <a:buFont typeface="Arial"/>
              <a:buChar char="⚬"/>
            </a:pPr>
            <a:r>
              <a:rPr lang="en-US" sz="2353">
                <a:solidFill>
                  <a:srgbClr val="474A53"/>
                </a:solidFill>
                <a:latin typeface="Kollektif"/>
              </a:rPr>
              <a:t>Accuracy Assessment</a:t>
            </a:r>
          </a:p>
          <a:p>
            <a:pPr marL="1016063" indent="-338688" lvl="2">
              <a:lnSpc>
                <a:spcPts val="3294"/>
              </a:lnSpc>
              <a:buFont typeface="Arial"/>
              <a:buChar char="⚬"/>
            </a:pPr>
            <a:r>
              <a:rPr lang="en-US" sz="2353">
                <a:solidFill>
                  <a:srgbClr val="474A53"/>
                </a:solidFill>
                <a:latin typeface="Kollektif"/>
              </a:rPr>
              <a:t>Fine-tuning</a:t>
            </a:r>
          </a:p>
          <a:p>
            <a:pPr marL="508032" indent="-254016" lvl="1">
              <a:lnSpc>
                <a:spcPts val="3294"/>
              </a:lnSpc>
              <a:buFont typeface="Arial"/>
              <a:buChar char="•"/>
            </a:pPr>
            <a:r>
              <a:rPr lang="en-US" sz="2353">
                <a:solidFill>
                  <a:srgbClr val="474A53"/>
                </a:solidFill>
                <a:latin typeface="Kollektif"/>
              </a:rPr>
              <a:t>System Integration and Application:</a:t>
            </a:r>
          </a:p>
          <a:p>
            <a:pPr marL="1016063" indent="-338688" lvl="2">
              <a:lnSpc>
                <a:spcPts val="3294"/>
              </a:lnSpc>
              <a:buFont typeface="Arial"/>
              <a:buChar char="⚬"/>
            </a:pPr>
            <a:r>
              <a:rPr lang="en-US" sz="2353">
                <a:solidFill>
                  <a:srgbClr val="474A53"/>
                </a:solidFill>
                <a:latin typeface="Kollektif"/>
              </a:rPr>
              <a:t>Framework Development</a:t>
            </a:r>
          </a:p>
          <a:p>
            <a:pPr marL="1016063" indent="-338688" lvl="2">
              <a:lnSpc>
                <a:spcPts val="3294"/>
              </a:lnSpc>
              <a:buFont typeface="Arial"/>
              <a:buChar char="⚬"/>
            </a:pPr>
            <a:r>
              <a:rPr lang="en-US" sz="2353">
                <a:solidFill>
                  <a:srgbClr val="474A53"/>
                </a:solidFill>
                <a:latin typeface="Kollektif"/>
              </a:rPr>
              <a:t>User Interface Development</a:t>
            </a:r>
          </a:p>
          <a:p>
            <a:pPr marL="508032" indent="-254016" lvl="1">
              <a:lnSpc>
                <a:spcPts val="3294"/>
              </a:lnSpc>
              <a:buFont typeface="Arial"/>
              <a:buChar char="•"/>
            </a:pPr>
            <a:r>
              <a:rPr lang="en-US" sz="2353">
                <a:solidFill>
                  <a:srgbClr val="474A53"/>
                </a:solidFill>
                <a:latin typeface="Kollektif"/>
              </a:rPr>
              <a:t>Continuous Improvement and Maintenance:</a:t>
            </a:r>
          </a:p>
          <a:p>
            <a:pPr marL="1016063" indent="-338688" lvl="2">
              <a:lnSpc>
                <a:spcPts val="3294"/>
              </a:lnSpc>
              <a:buFont typeface="Arial"/>
              <a:buChar char="⚬"/>
            </a:pPr>
            <a:r>
              <a:rPr lang="en-US" sz="2353">
                <a:solidFill>
                  <a:srgbClr val="474A53"/>
                </a:solidFill>
                <a:latin typeface="Kollektif"/>
              </a:rPr>
              <a:t>Feedback Loop</a:t>
            </a:r>
          </a:p>
          <a:p>
            <a:pPr>
              <a:lnSpc>
                <a:spcPts val="3294"/>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192064" y="780198"/>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192064" y="4216854"/>
            <a:ext cx="8267187" cy="5337045"/>
          </a:xfrm>
          <a:custGeom>
            <a:avLst/>
            <a:gdLst/>
            <a:ahLst/>
            <a:cxnLst/>
            <a:rect r="r" b="b" t="t" l="l"/>
            <a:pathLst>
              <a:path h="5337045" w="8267187">
                <a:moveTo>
                  <a:pt x="0" y="0"/>
                </a:moveTo>
                <a:lnTo>
                  <a:pt x="8267188" y="0"/>
                </a:lnTo>
                <a:lnTo>
                  <a:pt x="8267188" y="5337045"/>
                </a:lnTo>
                <a:lnTo>
                  <a:pt x="0" y="5337045"/>
                </a:lnTo>
                <a:lnTo>
                  <a:pt x="0" y="0"/>
                </a:lnTo>
                <a:close/>
              </a:path>
            </a:pathLst>
          </a:custGeom>
          <a:blipFill>
            <a:blip r:embed="rId8"/>
            <a:stretch>
              <a:fillRect l="0" t="0" r="0" b="0"/>
            </a:stretch>
          </a:blipFill>
        </p:spPr>
      </p:sp>
      <p:grpSp>
        <p:nvGrpSpPr>
          <p:cNvPr name="Group 10" id="10"/>
          <p:cNvGrpSpPr/>
          <p:nvPr/>
        </p:nvGrpSpPr>
        <p:grpSpPr>
          <a:xfrm rot="0">
            <a:off x="5091832" y="1028700"/>
            <a:ext cx="8431064" cy="2681321"/>
            <a:chOff x="0" y="0"/>
            <a:chExt cx="2220527" cy="706192"/>
          </a:xfrm>
        </p:grpSpPr>
        <p:sp>
          <p:nvSpPr>
            <p:cNvPr name="Freeform 11" id="11"/>
            <p:cNvSpPr/>
            <p:nvPr/>
          </p:nvSpPr>
          <p:spPr>
            <a:xfrm flipH="false" flipV="false" rot="0">
              <a:off x="0" y="0"/>
              <a:ext cx="2220527" cy="706192"/>
            </a:xfrm>
            <a:custGeom>
              <a:avLst/>
              <a:gdLst/>
              <a:ahLst/>
              <a:cxnLst/>
              <a:rect r="r" b="b" t="t" l="l"/>
              <a:pathLst>
                <a:path h="706192" w="2220527">
                  <a:moveTo>
                    <a:pt x="0" y="0"/>
                  </a:moveTo>
                  <a:lnTo>
                    <a:pt x="2220527" y="0"/>
                  </a:lnTo>
                  <a:lnTo>
                    <a:pt x="2220527" y="706192"/>
                  </a:lnTo>
                  <a:lnTo>
                    <a:pt x="0" y="706192"/>
                  </a:lnTo>
                  <a:close/>
                </a:path>
              </a:pathLst>
            </a:custGeom>
            <a:solidFill>
              <a:srgbClr val="F2E9DA"/>
            </a:solidFill>
            <a:ln w="76200" cap="sq">
              <a:solidFill>
                <a:srgbClr val="CDA083"/>
              </a:solidFill>
              <a:prstDash val="lgDash"/>
              <a:miter/>
            </a:ln>
          </p:spPr>
        </p:sp>
        <p:sp>
          <p:nvSpPr>
            <p:cNvPr name="TextBox 12" id="12"/>
            <p:cNvSpPr txBox="true"/>
            <p:nvPr/>
          </p:nvSpPr>
          <p:spPr>
            <a:xfrm>
              <a:off x="0" y="-57150"/>
              <a:ext cx="2220527" cy="763342"/>
            </a:xfrm>
            <a:prstGeom prst="rect">
              <a:avLst/>
            </a:prstGeom>
          </p:spPr>
          <p:txBody>
            <a:bodyPr anchor="ctr" rtlCol="false" tIns="50800" lIns="50800" bIns="50800" rIns="50800"/>
            <a:lstStyle/>
            <a:p>
              <a:pPr algn="ctr">
                <a:lnSpc>
                  <a:spcPts val="4899"/>
                </a:lnSpc>
              </a:pPr>
              <a:r>
                <a:rPr lang="en-US" sz="3499">
                  <a:solidFill>
                    <a:srgbClr val="000000"/>
                  </a:solidFill>
                  <a:latin typeface="Canva Sans Bold"/>
                </a:rPr>
                <a:t>SYSTEM ARCHITECTURE</a:t>
              </a:r>
            </a:p>
          </p:txBody>
        </p:sp>
      </p:grpSp>
      <p:sp>
        <p:nvSpPr>
          <p:cNvPr name="Freeform 13" id="13"/>
          <p:cNvSpPr/>
          <p:nvPr/>
        </p:nvSpPr>
        <p:spPr>
          <a:xfrm flipH="false" flipV="false" rot="0">
            <a:off x="9691281" y="4216854"/>
            <a:ext cx="8157558" cy="5337045"/>
          </a:xfrm>
          <a:custGeom>
            <a:avLst/>
            <a:gdLst/>
            <a:ahLst/>
            <a:cxnLst/>
            <a:rect r="r" b="b" t="t" l="l"/>
            <a:pathLst>
              <a:path h="5337045" w="8157558">
                <a:moveTo>
                  <a:pt x="0" y="0"/>
                </a:moveTo>
                <a:lnTo>
                  <a:pt x="8157557" y="0"/>
                </a:lnTo>
                <a:lnTo>
                  <a:pt x="8157557" y="5337045"/>
                </a:lnTo>
                <a:lnTo>
                  <a:pt x="0" y="5337045"/>
                </a:lnTo>
                <a:lnTo>
                  <a:pt x="0" y="0"/>
                </a:lnTo>
                <a:close/>
              </a:path>
            </a:pathLst>
          </a:custGeom>
          <a:blipFill>
            <a:blip r:embed="rId9"/>
            <a:stretch>
              <a:fillRect l="-1678" t="0" r="-1678"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750362" y="7952960"/>
            <a:ext cx="3237708" cy="3837801"/>
          </a:xfrm>
          <a:custGeom>
            <a:avLst/>
            <a:gdLst/>
            <a:ahLst/>
            <a:cxnLst/>
            <a:rect r="r" b="b" t="t" l="l"/>
            <a:pathLst>
              <a:path h="3837801" w="3237708">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021496" y="1104900"/>
            <a:ext cx="9885184" cy="1302131"/>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Tools Used</a:t>
            </a:r>
          </a:p>
        </p:txBody>
      </p:sp>
      <p:sp>
        <p:nvSpPr>
          <p:cNvPr name="Freeform 9" id="9"/>
          <p:cNvSpPr/>
          <p:nvPr/>
        </p:nvSpPr>
        <p:spPr>
          <a:xfrm flipH="false" flipV="false" rot="-5400000">
            <a:off x="15343019" y="-655065"/>
            <a:ext cx="2528732" cy="4114800"/>
          </a:xfrm>
          <a:custGeom>
            <a:avLst/>
            <a:gdLst/>
            <a:ahLst/>
            <a:cxnLst/>
            <a:rect r="r" b="b" t="t" l="l"/>
            <a:pathLst>
              <a:path h="4114800" w="2528732">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4549985" y="1068416"/>
            <a:ext cx="3499696" cy="665789"/>
          </a:xfrm>
          <a:prstGeom prst="rect">
            <a:avLst/>
          </a:prstGeom>
        </p:spPr>
        <p:txBody>
          <a:bodyPr anchor="t" rtlCol="false" tIns="0" lIns="0" bIns="0" rIns="0">
            <a:spAutoFit/>
          </a:bodyPr>
          <a:lstStyle/>
          <a:p>
            <a:pPr algn="ctr" marL="0" indent="0" lvl="0">
              <a:lnSpc>
                <a:spcPts val="5151"/>
              </a:lnSpc>
            </a:pPr>
            <a:r>
              <a:rPr lang="en-US" sz="4599">
                <a:solidFill>
                  <a:srgbClr val="F2E9DA"/>
                </a:solidFill>
                <a:latin typeface="Kollektif Bold"/>
              </a:rPr>
              <a:t>Chapter 3</a:t>
            </a:r>
          </a:p>
        </p:txBody>
      </p:sp>
      <p:sp>
        <p:nvSpPr>
          <p:cNvPr name="TextBox 11" id="11"/>
          <p:cNvSpPr txBox="true"/>
          <p:nvPr/>
        </p:nvSpPr>
        <p:spPr>
          <a:xfrm rot="0">
            <a:off x="2710909" y="2530690"/>
            <a:ext cx="11839076" cy="6727610"/>
          </a:xfrm>
          <a:prstGeom prst="rect">
            <a:avLst/>
          </a:prstGeom>
        </p:spPr>
        <p:txBody>
          <a:bodyPr anchor="t" rtlCol="false" tIns="0" lIns="0" bIns="0" rIns="0">
            <a:spAutoFit/>
          </a:bodyPr>
          <a:lstStyle/>
          <a:p>
            <a:pPr>
              <a:lnSpc>
                <a:spcPts val="3349"/>
              </a:lnSpc>
            </a:pPr>
            <a:r>
              <a:rPr lang="en-US" sz="2392">
                <a:solidFill>
                  <a:srgbClr val="474A53"/>
                </a:solidFill>
                <a:latin typeface="Kollektif"/>
              </a:rPr>
              <a:t>OpenCV for Image Preprocessing:</a:t>
            </a:r>
          </a:p>
          <a:p>
            <a:pPr marL="516529" indent="-258264" lvl="1">
              <a:lnSpc>
                <a:spcPts val="3349"/>
              </a:lnSpc>
              <a:buFont typeface="Arial"/>
              <a:buChar char="•"/>
            </a:pPr>
            <a:r>
              <a:rPr lang="en-US" sz="2392">
                <a:solidFill>
                  <a:srgbClr val="474A53"/>
                </a:solidFill>
                <a:latin typeface="Kollektif"/>
              </a:rPr>
              <a:t>Normalize, enhance, and optimize handwritten prescription images using OpenCV.</a:t>
            </a:r>
          </a:p>
          <a:p>
            <a:pPr marL="516529" indent="-258264" lvl="1">
              <a:lnSpc>
                <a:spcPts val="3349"/>
              </a:lnSpc>
              <a:buFont typeface="Arial"/>
              <a:buChar char="•"/>
            </a:pPr>
            <a:r>
              <a:rPr lang="en-US" sz="2392">
                <a:solidFill>
                  <a:srgbClr val="474A53"/>
                </a:solidFill>
                <a:latin typeface="Kollektif"/>
              </a:rPr>
              <a:t>Apply filters, thresholding, edge detection, and segmentation for better text region isolation.</a:t>
            </a:r>
          </a:p>
          <a:p>
            <a:pPr marL="516529" indent="-258264" lvl="1">
              <a:lnSpc>
                <a:spcPts val="3349"/>
              </a:lnSpc>
              <a:buFont typeface="Arial"/>
              <a:buChar char="•"/>
            </a:pPr>
            <a:r>
              <a:rPr lang="en-US" sz="2392">
                <a:solidFill>
                  <a:srgbClr val="474A53"/>
                </a:solidFill>
                <a:latin typeface="Kollektif"/>
              </a:rPr>
              <a:t>Augment data with techniques like rotation, flipping, and noise to enhance the training dataset.</a:t>
            </a:r>
          </a:p>
          <a:p>
            <a:pPr>
              <a:lnSpc>
                <a:spcPts val="3349"/>
              </a:lnSpc>
            </a:pPr>
            <a:r>
              <a:rPr lang="en-US" sz="2392">
                <a:solidFill>
                  <a:srgbClr val="474A53"/>
                </a:solidFill>
                <a:latin typeface="Kollektif"/>
              </a:rPr>
              <a:t>Pi Tesseract for OCR Integration:</a:t>
            </a:r>
          </a:p>
          <a:p>
            <a:pPr marL="516529" indent="-258264" lvl="1">
              <a:lnSpc>
                <a:spcPts val="3349"/>
              </a:lnSpc>
              <a:buFont typeface="Arial"/>
              <a:buChar char="•"/>
            </a:pPr>
            <a:r>
              <a:rPr lang="en-US" sz="2392">
                <a:solidFill>
                  <a:srgbClr val="474A53"/>
                </a:solidFill>
                <a:latin typeface="Kollektif"/>
              </a:rPr>
              <a:t>Utilize Pi Tesseract with OpenCV for Optical Character Recognition.</a:t>
            </a:r>
          </a:p>
          <a:p>
            <a:pPr marL="516529" indent="-258264" lvl="1">
              <a:lnSpc>
                <a:spcPts val="3349"/>
              </a:lnSpc>
              <a:buFont typeface="Arial"/>
              <a:buChar char="•"/>
            </a:pPr>
            <a:r>
              <a:rPr lang="en-US" sz="2392">
                <a:solidFill>
                  <a:srgbClr val="474A53"/>
                </a:solidFill>
                <a:latin typeface="Kollektif"/>
              </a:rPr>
              <a:t>Extract text from processed images, transcribe handwriting to machine-encoded text.</a:t>
            </a:r>
          </a:p>
          <a:p>
            <a:pPr marL="516529" indent="-258264" lvl="1">
              <a:lnSpc>
                <a:spcPts val="3349"/>
              </a:lnSpc>
              <a:buFont typeface="Arial"/>
              <a:buChar char="•"/>
            </a:pPr>
            <a:r>
              <a:rPr lang="en-US" sz="2392">
                <a:solidFill>
                  <a:srgbClr val="474A53"/>
                </a:solidFill>
                <a:latin typeface="Kollektif"/>
              </a:rPr>
              <a:t>Obtain and store recognized output for further analysis.</a:t>
            </a:r>
          </a:p>
          <a:p>
            <a:pPr>
              <a:lnSpc>
                <a:spcPts val="3349"/>
              </a:lnSpc>
            </a:pPr>
            <a:r>
              <a:rPr lang="en-US" sz="2392">
                <a:solidFill>
                  <a:srgbClr val="474A53"/>
                </a:solidFill>
                <a:latin typeface="Kollektif"/>
              </a:rPr>
              <a:t>Pillow (PIL Fork) for Image Handling:</a:t>
            </a:r>
          </a:p>
          <a:p>
            <a:pPr marL="516529" indent="-258264" lvl="1">
              <a:lnSpc>
                <a:spcPts val="3349"/>
              </a:lnSpc>
              <a:buFont typeface="Arial"/>
              <a:buChar char="•"/>
            </a:pPr>
            <a:r>
              <a:rPr lang="en-US" sz="2392">
                <a:solidFill>
                  <a:srgbClr val="474A53"/>
                </a:solidFill>
                <a:latin typeface="Kollektif"/>
              </a:rPr>
              <a:t>Use Pillow to open, manipulate, and format images.</a:t>
            </a:r>
          </a:p>
          <a:p>
            <a:pPr marL="516529" indent="-258264" lvl="1">
              <a:lnSpc>
                <a:spcPts val="3349"/>
              </a:lnSpc>
              <a:buFont typeface="Arial"/>
              <a:buChar char="•"/>
            </a:pPr>
            <a:r>
              <a:rPr lang="en-US" sz="2392">
                <a:solidFill>
                  <a:srgbClr val="474A53"/>
                </a:solidFill>
                <a:latin typeface="Kollektif"/>
              </a:rPr>
              <a:t>Convert between image file formats and make necessary adjustments for improved OCR compatibility.</a:t>
            </a:r>
          </a:p>
          <a:p>
            <a:pPr>
              <a:lnSpc>
                <a:spcPts val="334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750362" y="7952960"/>
            <a:ext cx="3237708" cy="3837801"/>
          </a:xfrm>
          <a:custGeom>
            <a:avLst/>
            <a:gdLst/>
            <a:ahLst/>
            <a:cxnLst/>
            <a:rect r="r" b="b" t="t" l="l"/>
            <a:pathLst>
              <a:path h="3837801" w="3237708">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5400000">
            <a:off x="15343019" y="-655065"/>
            <a:ext cx="2528732" cy="4114800"/>
          </a:xfrm>
          <a:custGeom>
            <a:avLst/>
            <a:gdLst/>
            <a:ahLst/>
            <a:cxnLst/>
            <a:rect r="r" b="b" t="t" l="l"/>
            <a:pathLst>
              <a:path h="4114800" w="2528732">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4549985" y="1068416"/>
            <a:ext cx="3499696" cy="665789"/>
          </a:xfrm>
          <a:prstGeom prst="rect">
            <a:avLst/>
          </a:prstGeom>
        </p:spPr>
        <p:txBody>
          <a:bodyPr anchor="t" rtlCol="false" tIns="0" lIns="0" bIns="0" rIns="0">
            <a:spAutoFit/>
          </a:bodyPr>
          <a:lstStyle/>
          <a:p>
            <a:pPr algn="ctr" marL="0" indent="0" lvl="0">
              <a:lnSpc>
                <a:spcPts val="5151"/>
              </a:lnSpc>
            </a:pPr>
            <a:r>
              <a:rPr lang="en-US" sz="4599">
                <a:solidFill>
                  <a:srgbClr val="F2E9DA"/>
                </a:solidFill>
                <a:latin typeface="Kollektif Bold"/>
              </a:rPr>
              <a:t>Chapter 4</a:t>
            </a:r>
          </a:p>
        </p:txBody>
      </p:sp>
      <p:sp>
        <p:nvSpPr>
          <p:cNvPr name="TextBox 10" id="10"/>
          <p:cNvSpPr txBox="true"/>
          <p:nvPr/>
        </p:nvSpPr>
        <p:spPr>
          <a:xfrm rot="0">
            <a:off x="4021496" y="1364570"/>
            <a:ext cx="9885184" cy="1302131"/>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Algorithm</a:t>
            </a:r>
          </a:p>
        </p:txBody>
      </p:sp>
      <p:sp>
        <p:nvSpPr>
          <p:cNvPr name="TextBox 11" id="11"/>
          <p:cNvSpPr txBox="true"/>
          <p:nvPr/>
        </p:nvSpPr>
        <p:spPr>
          <a:xfrm rot="0">
            <a:off x="2147744" y="3256555"/>
            <a:ext cx="12866182" cy="6082031"/>
          </a:xfrm>
          <a:prstGeom prst="rect">
            <a:avLst/>
          </a:prstGeom>
        </p:spPr>
        <p:txBody>
          <a:bodyPr anchor="t" rtlCol="false" tIns="0" lIns="0" bIns="0" rIns="0">
            <a:spAutoFit/>
          </a:bodyPr>
          <a:lstStyle/>
          <a:p>
            <a:pPr marL="928361" indent="-464181" lvl="1">
              <a:lnSpc>
                <a:spcPts val="6019"/>
              </a:lnSpc>
              <a:buFont typeface="Arial"/>
              <a:buChar char="•"/>
            </a:pPr>
            <a:r>
              <a:rPr lang="en-US" sz="4299">
                <a:solidFill>
                  <a:srgbClr val="474A53"/>
                </a:solidFill>
                <a:latin typeface="Kollektif"/>
              </a:rPr>
              <a:t>Input Acquisition</a:t>
            </a:r>
          </a:p>
          <a:p>
            <a:pPr marL="928361" indent="-464181" lvl="1">
              <a:lnSpc>
                <a:spcPts val="6019"/>
              </a:lnSpc>
              <a:buFont typeface="Arial"/>
              <a:buChar char="•"/>
            </a:pPr>
            <a:r>
              <a:rPr lang="en-US" sz="4299">
                <a:solidFill>
                  <a:srgbClr val="474A53"/>
                </a:solidFill>
                <a:latin typeface="Kollektif"/>
              </a:rPr>
              <a:t>Preprocessing and Noise Reduction</a:t>
            </a:r>
          </a:p>
          <a:p>
            <a:pPr marL="928361" indent="-464181" lvl="1">
              <a:lnSpc>
                <a:spcPts val="6019"/>
              </a:lnSpc>
              <a:buFont typeface="Arial"/>
              <a:buChar char="•"/>
            </a:pPr>
            <a:r>
              <a:rPr lang="en-US" sz="4299">
                <a:solidFill>
                  <a:srgbClr val="474A53"/>
                </a:solidFill>
                <a:latin typeface="Kollektif"/>
              </a:rPr>
              <a:t>Text Extraction with OCR (Pytesseract or Keras)</a:t>
            </a:r>
          </a:p>
          <a:p>
            <a:pPr marL="928361" indent="-464181" lvl="1">
              <a:lnSpc>
                <a:spcPts val="6019"/>
              </a:lnSpc>
              <a:buFont typeface="Arial"/>
              <a:buChar char="•"/>
            </a:pPr>
            <a:r>
              <a:rPr lang="en-US" sz="4299">
                <a:solidFill>
                  <a:srgbClr val="474A53"/>
                </a:solidFill>
                <a:latin typeface="Kollektif"/>
              </a:rPr>
              <a:t>Text Normalization and Formatting</a:t>
            </a:r>
          </a:p>
          <a:p>
            <a:pPr marL="928361" indent="-464181" lvl="1">
              <a:lnSpc>
                <a:spcPts val="6019"/>
              </a:lnSpc>
              <a:buFont typeface="Arial"/>
              <a:buChar char="•"/>
            </a:pPr>
            <a:r>
              <a:rPr lang="en-US" sz="4299">
                <a:solidFill>
                  <a:srgbClr val="474A53"/>
                </a:solidFill>
                <a:latin typeface="Kollektif"/>
              </a:rPr>
              <a:t>Transformer-Based Text Recognition</a:t>
            </a:r>
          </a:p>
          <a:p>
            <a:pPr marL="928361" indent="-464181" lvl="1">
              <a:lnSpc>
                <a:spcPts val="6019"/>
              </a:lnSpc>
              <a:buFont typeface="Arial"/>
              <a:buChar char="•"/>
            </a:pPr>
            <a:r>
              <a:rPr lang="en-US" sz="4299">
                <a:solidFill>
                  <a:srgbClr val="474A53"/>
                </a:solidFill>
                <a:latin typeface="Kollektif"/>
              </a:rPr>
              <a:t>Post-Recognition Processing and Output</a:t>
            </a:r>
          </a:p>
          <a:p>
            <a:pPr marL="928361" indent="-464181" lvl="1">
              <a:lnSpc>
                <a:spcPts val="6019"/>
              </a:lnSpc>
              <a:buFont typeface="Arial"/>
              <a:buChar char="•"/>
            </a:pPr>
            <a:r>
              <a:rPr lang="en-US" sz="4299">
                <a:solidFill>
                  <a:srgbClr val="474A53"/>
                </a:solidFill>
                <a:latin typeface="Kollektif"/>
              </a:rPr>
              <a:t>End of Algorithm</a:t>
            </a:r>
          </a:p>
          <a:p>
            <a:pPr>
              <a:lnSpc>
                <a:spcPts val="601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192064" y="780198"/>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50842" y="932598"/>
            <a:ext cx="9457589" cy="4210902"/>
          </a:xfrm>
          <a:custGeom>
            <a:avLst/>
            <a:gdLst/>
            <a:ahLst/>
            <a:cxnLst/>
            <a:rect r="r" b="b" t="t" l="l"/>
            <a:pathLst>
              <a:path h="4210902" w="9457589">
                <a:moveTo>
                  <a:pt x="0" y="0"/>
                </a:moveTo>
                <a:lnTo>
                  <a:pt x="9457589" y="0"/>
                </a:lnTo>
                <a:lnTo>
                  <a:pt x="9457589" y="4210902"/>
                </a:lnTo>
                <a:lnTo>
                  <a:pt x="0" y="4210902"/>
                </a:lnTo>
                <a:lnTo>
                  <a:pt x="0" y="0"/>
                </a:lnTo>
                <a:close/>
              </a:path>
            </a:pathLst>
          </a:custGeom>
          <a:blipFill>
            <a:blip r:embed="rId8"/>
            <a:stretch>
              <a:fillRect l="0" t="0" r="0" b="0"/>
            </a:stretch>
          </a:blipFill>
        </p:spPr>
      </p:sp>
      <p:grpSp>
        <p:nvGrpSpPr>
          <p:cNvPr name="Group 10" id="10"/>
          <p:cNvGrpSpPr/>
          <p:nvPr/>
        </p:nvGrpSpPr>
        <p:grpSpPr>
          <a:xfrm rot="0">
            <a:off x="10024341" y="932598"/>
            <a:ext cx="7398323" cy="4042686"/>
            <a:chOff x="0" y="0"/>
            <a:chExt cx="1948530" cy="1064740"/>
          </a:xfrm>
        </p:grpSpPr>
        <p:sp>
          <p:nvSpPr>
            <p:cNvPr name="Freeform 11" id="11"/>
            <p:cNvSpPr/>
            <p:nvPr/>
          </p:nvSpPr>
          <p:spPr>
            <a:xfrm flipH="false" flipV="false" rot="0">
              <a:off x="0" y="0"/>
              <a:ext cx="1948530" cy="1064740"/>
            </a:xfrm>
            <a:custGeom>
              <a:avLst/>
              <a:gdLst/>
              <a:ahLst/>
              <a:cxnLst/>
              <a:rect r="r" b="b" t="t" l="l"/>
              <a:pathLst>
                <a:path h="1064740" w="1948530">
                  <a:moveTo>
                    <a:pt x="0" y="0"/>
                  </a:moveTo>
                  <a:lnTo>
                    <a:pt x="1948530" y="0"/>
                  </a:lnTo>
                  <a:lnTo>
                    <a:pt x="1948530" y="1064740"/>
                  </a:lnTo>
                  <a:lnTo>
                    <a:pt x="0" y="1064740"/>
                  </a:lnTo>
                  <a:close/>
                </a:path>
              </a:pathLst>
            </a:custGeom>
            <a:solidFill>
              <a:srgbClr val="F2E9DA"/>
            </a:solidFill>
            <a:ln w="76200" cap="sq">
              <a:solidFill>
                <a:srgbClr val="CDA083"/>
              </a:solidFill>
              <a:prstDash val="lgDash"/>
              <a:miter/>
            </a:ln>
          </p:spPr>
        </p:sp>
        <p:sp>
          <p:nvSpPr>
            <p:cNvPr name="TextBox 12" id="12"/>
            <p:cNvSpPr txBox="true"/>
            <p:nvPr/>
          </p:nvSpPr>
          <p:spPr>
            <a:xfrm>
              <a:off x="0" y="-76200"/>
              <a:ext cx="1948530" cy="1140940"/>
            </a:xfrm>
            <a:prstGeom prst="rect">
              <a:avLst/>
            </a:prstGeom>
          </p:spPr>
          <p:txBody>
            <a:bodyPr anchor="ctr" rtlCol="false" tIns="50800" lIns="50800" bIns="50800" rIns="50800"/>
            <a:lstStyle/>
            <a:p>
              <a:pPr algn="ctr">
                <a:lnSpc>
                  <a:spcPts val="5739"/>
                </a:lnSpc>
              </a:pPr>
              <a:r>
                <a:rPr lang="en-US" sz="4099">
                  <a:solidFill>
                    <a:srgbClr val="000000"/>
                  </a:solidFill>
                  <a:latin typeface="Canva Sans Bold"/>
                </a:rPr>
                <a:t>Some sample images with the corresponding words from dataset</a:t>
              </a:r>
            </a:p>
          </p:txBody>
        </p:sp>
      </p:grpSp>
      <p:grpSp>
        <p:nvGrpSpPr>
          <p:cNvPr name="Group 13" id="13"/>
          <p:cNvGrpSpPr/>
          <p:nvPr/>
        </p:nvGrpSpPr>
        <p:grpSpPr>
          <a:xfrm rot="0">
            <a:off x="1192064" y="5394936"/>
            <a:ext cx="6999681" cy="4229372"/>
            <a:chOff x="0" y="0"/>
            <a:chExt cx="1843537" cy="1113909"/>
          </a:xfrm>
        </p:grpSpPr>
        <p:sp>
          <p:nvSpPr>
            <p:cNvPr name="Freeform 14" id="14"/>
            <p:cNvSpPr/>
            <p:nvPr/>
          </p:nvSpPr>
          <p:spPr>
            <a:xfrm flipH="false" flipV="false" rot="0">
              <a:off x="0" y="0"/>
              <a:ext cx="1843537" cy="1113909"/>
            </a:xfrm>
            <a:custGeom>
              <a:avLst/>
              <a:gdLst/>
              <a:ahLst/>
              <a:cxnLst/>
              <a:rect r="r" b="b" t="t" l="l"/>
              <a:pathLst>
                <a:path h="1113909" w="1843537">
                  <a:moveTo>
                    <a:pt x="0" y="0"/>
                  </a:moveTo>
                  <a:lnTo>
                    <a:pt x="1843537" y="0"/>
                  </a:lnTo>
                  <a:lnTo>
                    <a:pt x="1843537" y="1113909"/>
                  </a:lnTo>
                  <a:lnTo>
                    <a:pt x="0" y="1113909"/>
                  </a:lnTo>
                  <a:close/>
                </a:path>
              </a:pathLst>
            </a:custGeom>
            <a:solidFill>
              <a:srgbClr val="F2E9DA"/>
            </a:solidFill>
            <a:ln w="76200" cap="sq">
              <a:solidFill>
                <a:srgbClr val="CDA083"/>
              </a:solidFill>
              <a:prstDash val="lgDash"/>
              <a:miter/>
            </a:ln>
          </p:spPr>
        </p:sp>
        <p:sp>
          <p:nvSpPr>
            <p:cNvPr name="TextBox 15" id="15"/>
            <p:cNvSpPr txBox="true"/>
            <p:nvPr/>
          </p:nvSpPr>
          <p:spPr>
            <a:xfrm>
              <a:off x="0" y="-76200"/>
              <a:ext cx="1843537" cy="1190109"/>
            </a:xfrm>
            <a:prstGeom prst="rect">
              <a:avLst/>
            </a:prstGeom>
          </p:spPr>
          <p:txBody>
            <a:bodyPr anchor="ctr" rtlCol="false" tIns="50800" lIns="50800" bIns="50800" rIns="50800"/>
            <a:lstStyle/>
            <a:p>
              <a:pPr algn="ctr">
                <a:lnSpc>
                  <a:spcPts val="5459"/>
                </a:lnSpc>
              </a:pPr>
              <a:r>
                <a:rPr lang="en-US" sz="3899">
                  <a:solidFill>
                    <a:srgbClr val="000000"/>
                  </a:solidFill>
                  <a:latin typeface="Canva Sans"/>
                </a:rPr>
                <a:t>Sample images resized and processed </a:t>
              </a:r>
            </a:p>
          </p:txBody>
        </p:sp>
      </p:grpSp>
      <p:sp>
        <p:nvSpPr>
          <p:cNvPr name="Freeform 16" id="16"/>
          <p:cNvSpPr/>
          <p:nvPr/>
        </p:nvSpPr>
        <p:spPr>
          <a:xfrm flipH="false" flipV="false" rot="0">
            <a:off x="8385385" y="5239011"/>
            <a:ext cx="9037280" cy="4466028"/>
          </a:xfrm>
          <a:custGeom>
            <a:avLst/>
            <a:gdLst/>
            <a:ahLst/>
            <a:cxnLst/>
            <a:rect r="r" b="b" t="t" l="l"/>
            <a:pathLst>
              <a:path h="4466028" w="9037280">
                <a:moveTo>
                  <a:pt x="0" y="0"/>
                </a:moveTo>
                <a:lnTo>
                  <a:pt x="9037279" y="0"/>
                </a:lnTo>
                <a:lnTo>
                  <a:pt x="9037279" y="4466028"/>
                </a:lnTo>
                <a:lnTo>
                  <a:pt x="0" y="4466028"/>
                </a:lnTo>
                <a:lnTo>
                  <a:pt x="0" y="0"/>
                </a:lnTo>
                <a:close/>
              </a:path>
            </a:pathLst>
          </a:custGeom>
          <a:blipFill>
            <a:blip r:embed="rId9"/>
            <a:stretch>
              <a:fillRect l="-932" t="-1772" r="-932"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DAFzSfKJplA</dc:identifier>
  <dcterms:modified xsi:type="dcterms:W3CDTF">2011-08-01T06:04:30Z</dcterms:modified>
  <cp:revision>1</cp:revision>
  <dc:title>Beige and Brown Boho Group Project Presentation</dc:title>
</cp:coreProperties>
</file>