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81"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59" r:id="rId20"/>
    <p:sldId id="299" r:id="rId21"/>
    <p:sldId id="300" r:id="rId22"/>
    <p:sldId id="301" r:id="rId23"/>
    <p:sldId id="302" r:id="rId24"/>
    <p:sldId id="303" r:id="rId25"/>
    <p:sldId id="304" r:id="rId26"/>
    <p:sldId id="305" r:id="rId27"/>
    <p:sldId id="306" r:id="rId28"/>
    <p:sldId id="307" r:id="rId29"/>
    <p:sldId id="308" r:id="rId30"/>
    <p:sldId id="315" r:id="rId31"/>
    <p:sldId id="316" r:id="rId32"/>
    <p:sldId id="310"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276" r:id="rId64"/>
    <p:sldId id="277" r:id="rId65"/>
    <p:sldId id="278" r:id="rId66"/>
    <p:sldId id="279" r:id="rId67"/>
    <p:sldId id="347" r:id="rId68"/>
    <p:sldId id="348" r:id="rId69"/>
    <p:sldId id="349" r:id="rId70"/>
    <p:sldId id="350" r:id="rId71"/>
    <p:sldId id="352" r:id="rId72"/>
    <p:sldId id="353" r:id="rId73"/>
    <p:sldId id="354" r:id="rId74"/>
    <p:sldId id="355" r:id="rId75"/>
    <p:sldId id="356" r:id="rId76"/>
    <p:sldId id="256" r:id="rId77"/>
    <p:sldId id="257" r:id="rId78"/>
    <p:sldId id="258" r:id="rId79"/>
    <p:sldId id="260" r:id="rId80"/>
    <p:sldId id="261" r:id="rId81"/>
    <p:sldId id="262" r:id="rId82"/>
    <p:sldId id="263" r:id="rId83"/>
    <p:sldId id="264" r:id="rId84"/>
    <p:sldId id="265" r:id="rId85"/>
    <p:sldId id="266" r:id="rId86"/>
    <p:sldId id="267" r:id="rId87"/>
    <p:sldId id="268" r:id="rId88"/>
    <p:sldId id="269" r:id="rId89"/>
    <p:sldId id="270" r:id="rId90"/>
    <p:sldId id="271" r:id="rId91"/>
    <p:sldId id="272" r:id="rId92"/>
    <p:sldId id="273" r:id="rId93"/>
    <p:sldId id="274"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26551" y="326585"/>
            <a:ext cx="8490331" cy="816464"/>
          </a:xfrm>
          <a:prstGeom prst="rect">
            <a:avLst/>
          </a:prstGeom>
        </p:spPr>
        <p:txBody>
          <a:bodyPr lIns="0" tIns="0" rIns="0" bIns="0" anchor="b"/>
          <a:lstStyle/>
          <a:p>
            <a:endParaRPr lang="en-IN" sz="2903" b="1" strike="noStrike" spc="-1">
              <a:solidFill>
                <a:srgbClr val="FFFFFF"/>
              </a:solidFill>
              <a:latin typeface="Source Sans Pro Black"/>
            </a:endParaRPr>
          </a:p>
        </p:txBody>
      </p:sp>
      <p:sp>
        <p:nvSpPr>
          <p:cNvPr id="12" name="PlaceHolder 2"/>
          <p:cNvSpPr>
            <a:spLocks noGrp="1"/>
          </p:cNvSpPr>
          <p:nvPr>
            <p:ph type="body"/>
          </p:nvPr>
        </p:nvSpPr>
        <p:spPr>
          <a:xfrm>
            <a:off x="326551" y="1796220"/>
            <a:ext cx="8327055" cy="4245611"/>
          </a:xfrm>
          <a:prstGeom prst="rect">
            <a:avLst/>
          </a:prstGeom>
        </p:spPr>
        <p:txBody>
          <a:bodyPr lIns="0" tIns="0" rIns="0" bIns="0">
            <a:normAutofit/>
          </a:bodyPr>
          <a:lstStyle/>
          <a:p>
            <a:endParaRPr lang="en-IN" sz="2358" b="1" strike="noStrike" spc="-1">
              <a:solidFill>
                <a:srgbClr val="1C1C1C"/>
              </a:solidFill>
              <a:latin typeface="Source Sans Pro Semibold"/>
            </a:endParaRPr>
          </a:p>
        </p:txBody>
      </p:sp>
    </p:spTree>
    <p:extLst>
      <p:ext uri="{BB962C8B-B14F-4D97-AF65-F5344CB8AC3E}">
        <p14:creationId xmlns:p14="http://schemas.microsoft.com/office/powerpoint/2010/main" xmlns="" val="103510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7467600" cy="1200329"/>
          </a:xfrm>
          <a:prstGeom prst="rect">
            <a:avLst/>
          </a:prstGeom>
        </p:spPr>
        <p:txBody>
          <a:bodyPr wrap="square">
            <a:spAutoFit/>
          </a:bodyPr>
          <a:lstStyle/>
          <a:p>
            <a:pPr algn="ctr"/>
            <a:endParaRPr lang="en-US" dirty="0"/>
          </a:p>
          <a:p>
            <a:pPr algn="ctr"/>
            <a:r>
              <a:rPr lang="en-US" dirty="0"/>
              <a:t> </a:t>
            </a:r>
            <a:r>
              <a:rPr lang="en-US" sz="5400" b="1" dirty="0"/>
              <a:t>Computer Networks</a:t>
            </a:r>
            <a:endParaRPr lang="en-US" sz="5400" dirty="0"/>
          </a:p>
        </p:txBody>
      </p:sp>
      <p:sp>
        <p:nvSpPr>
          <p:cNvPr id="3" name="Rectangle 2"/>
          <p:cNvSpPr/>
          <p:nvPr/>
        </p:nvSpPr>
        <p:spPr>
          <a:xfrm>
            <a:off x="2514600" y="3352800"/>
            <a:ext cx="4572000" cy="1015663"/>
          </a:xfrm>
          <a:prstGeom prst="rect">
            <a:avLst/>
          </a:prstGeom>
        </p:spPr>
        <p:txBody>
          <a:bodyPr>
            <a:spAutoFit/>
          </a:bodyPr>
          <a:lstStyle/>
          <a:p>
            <a:pPr algn="ctr"/>
            <a:r>
              <a:rPr lang="en-US" sz="6000" dirty="0"/>
              <a:t>Unit  - 1</a:t>
            </a:r>
          </a:p>
        </p:txBody>
      </p:sp>
      <p:pic>
        <p:nvPicPr>
          <p:cNvPr id="4" name="Picture 3">
            <a:extLst>
              <a:ext uri="{FF2B5EF4-FFF2-40B4-BE49-F238E27FC236}">
                <a16:creationId xmlns:a16="http://schemas.microsoft.com/office/drawing/2014/main" xmlns="" id="{31BACE47-5631-7D1E-CEF0-F3023893121F}"/>
              </a:ext>
            </a:extLst>
          </p:cNvPr>
          <p:cNvPicPr/>
          <p:nvPr/>
        </p:nvPicPr>
        <p:blipFill>
          <a:blip r:embed="rId2" cstate="print"/>
          <a:stretch/>
        </p:blipFill>
        <p:spPr>
          <a:xfrm>
            <a:off x="6858000" y="253272"/>
            <a:ext cx="2188440" cy="891000"/>
          </a:xfrm>
          <a:prstGeom prst="rect">
            <a:avLst/>
          </a:prstGeom>
          <a:ln>
            <a:noFill/>
          </a:ln>
        </p:spPr>
      </p:pic>
      <p:sp>
        <p:nvSpPr>
          <p:cNvPr id="6" name="TextBox 5">
            <a:extLst>
              <a:ext uri="{FF2B5EF4-FFF2-40B4-BE49-F238E27FC236}">
                <a16:creationId xmlns:a16="http://schemas.microsoft.com/office/drawing/2014/main" xmlns="" id="{351CFC5D-0812-CAF5-8216-A1F2C7E2A274}"/>
              </a:ext>
            </a:extLst>
          </p:cNvPr>
          <p:cNvSpPr txBox="1"/>
          <p:nvPr/>
        </p:nvSpPr>
        <p:spPr>
          <a:xfrm>
            <a:off x="2512268" y="5181600"/>
            <a:ext cx="4576664" cy="1200329"/>
          </a:xfrm>
          <a:prstGeom prst="rect">
            <a:avLst/>
          </a:prstGeom>
          <a:noFill/>
        </p:spPr>
        <p:txBody>
          <a:bodyPr wrap="square">
            <a:spAutoFit/>
          </a:bodyPr>
          <a:lstStyle/>
          <a:p>
            <a:pPr algn="ctr">
              <a:lnSpc>
                <a:spcPct val="100000"/>
              </a:lnSpc>
            </a:pPr>
            <a:r>
              <a:rPr lang="en-IN" sz="1800" b="0" strike="noStrike" spc="-1" dirty="0">
                <a:latin typeface="Arial"/>
              </a:rPr>
              <a:t>Asst. Prof. Rupayali Swaroop,</a:t>
            </a:r>
          </a:p>
          <a:p>
            <a:pPr algn="ctr">
              <a:lnSpc>
                <a:spcPct val="100000"/>
              </a:lnSpc>
            </a:pPr>
            <a:r>
              <a:rPr lang="en-IN" sz="1800" b="0" strike="noStrike" spc="-1" dirty="0">
                <a:latin typeface="Arial"/>
              </a:rPr>
              <a:t>Computer Science &amp; Engineering,</a:t>
            </a:r>
          </a:p>
          <a:p>
            <a:pPr algn="ctr">
              <a:lnSpc>
                <a:spcPct val="100000"/>
              </a:lnSpc>
            </a:pPr>
            <a:r>
              <a:rPr lang="en-IN" sz="1800" b="0" strike="noStrike" spc="-1" dirty="0">
                <a:latin typeface="Arial"/>
              </a:rPr>
              <a:t>JECRC University,</a:t>
            </a:r>
          </a:p>
          <a:p>
            <a:pPr algn="ctr">
              <a:lnSpc>
                <a:spcPct val="100000"/>
              </a:lnSpc>
            </a:pPr>
            <a:r>
              <a:rPr lang="en-IN" sz="1800" b="0" strike="noStrike" spc="-1" dirty="0">
                <a:latin typeface="Arial"/>
              </a:rPr>
              <a:t>Jaipur.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Bus Topology</a:t>
            </a:r>
          </a:p>
        </p:txBody>
      </p:sp>
      <p:sp>
        <p:nvSpPr>
          <p:cNvPr id="171"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391867" indent="-293574">
              <a:spcBef>
                <a:spcPts val="1285"/>
              </a:spcBef>
              <a:buClr>
                <a:srgbClr val="000000"/>
              </a:buClr>
              <a:buSzPct val="45000"/>
              <a:buFont typeface="Wingdings" charset="2"/>
              <a:buChar char=""/>
            </a:pPr>
            <a:r>
              <a:rPr lang="en-IN" sz="2540" spc="-1">
                <a:latin typeface="Arial"/>
              </a:rPr>
              <a:t>One long cable acts as a backbone to link all the devices in a network.</a:t>
            </a:r>
          </a:p>
          <a:p>
            <a:pPr marL="391867" indent="-293574">
              <a:spcBef>
                <a:spcPts val="1285"/>
              </a:spcBef>
              <a:buClr>
                <a:srgbClr val="000000"/>
              </a:buClr>
              <a:buSzPct val="45000"/>
              <a:buFont typeface="Wingdings" charset="2"/>
              <a:buChar char=""/>
            </a:pPr>
            <a:r>
              <a:rPr lang="en-IN" sz="2540" spc="-1">
                <a:latin typeface="Arial"/>
              </a:rPr>
              <a:t>Nodes are connected to the bus cable by drop lines and taps. </a:t>
            </a:r>
          </a:p>
          <a:p>
            <a:pPr marL="783734" lvl="1" indent="-293574">
              <a:spcBef>
                <a:spcPts val="1029"/>
              </a:spcBef>
              <a:buClr>
                <a:srgbClr val="000000"/>
              </a:buClr>
              <a:buSzPct val="75000"/>
              <a:buFont typeface="Symbol"/>
              <a:buChar char=""/>
            </a:pPr>
            <a:r>
              <a:rPr lang="en-IN" sz="2358" spc="-1">
                <a:latin typeface="Arial"/>
              </a:rPr>
              <a:t>Drop line is a connection running between the device and the main cable. </a:t>
            </a:r>
          </a:p>
          <a:p>
            <a:pPr marL="783734" lvl="1" indent="-293574">
              <a:spcBef>
                <a:spcPts val="1029"/>
              </a:spcBef>
              <a:buClr>
                <a:srgbClr val="000000"/>
              </a:buClr>
              <a:buSzPct val="75000"/>
              <a:buFont typeface="Symbol"/>
              <a:buChar char=""/>
            </a:pPr>
            <a:r>
              <a:rPr lang="en-IN" sz="2358" spc="-1">
                <a:latin typeface="Arial"/>
              </a:rPr>
              <a:t>Tap is a connector that either splices into the main cable or punctures the sheathing of a cable to create a contact with the metallic core.</a:t>
            </a:r>
          </a:p>
          <a:p>
            <a:pPr marL="391867" indent="-293574">
              <a:spcBef>
                <a:spcPts val="1285"/>
              </a:spcBef>
              <a:buClr>
                <a:srgbClr val="000000"/>
              </a:buClr>
              <a:buSzPct val="45000"/>
              <a:buFont typeface="Wingdings" charset="2"/>
              <a:buChar char=""/>
            </a:pPr>
            <a:r>
              <a:rPr lang="en-IN" sz="2540" spc="-1">
                <a:latin typeface="Arial"/>
              </a:rPr>
              <a:t>Bus topology is used in 802.3 (ethernet) and 802.4 standard networks.</a:t>
            </a:r>
          </a:p>
          <a:p>
            <a:pPr>
              <a:spcBef>
                <a:spcPts val="1285"/>
              </a:spcBef>
            </a:pPr>
            <a:endParaRPr lang="en-IN" sz="2540"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Cont...</a:t>
            </a:r>
          </a:p>
        </p:txBody>
      </p:sp>
      <p:sp>
        <p:nvSpPr>
          <p:cNvPr id="176"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0000" lnSpcReduction="20000"/>
          </a:bodyPr>
          <a:lstStyle/>
          <a:p>
            <a:pPr marL="391867" indent="-293574">
              <a:spcBef>
                <a:spcPts val="1285"/>
              </a:spcBef>
              <a:buClr>
                <a:srgbClr val="000000"/>
              </a:buClr>
              <a:buSzPct val="45000"/>
              <a:buFont typeface="Wingdings" charset="2"/>
              <a:buChar char=""/>
            </a:pPr>
            <a:r>
              <a:rPr lang="en-IN" sz="2903" b="1" spc="-1">
                <a:latin typeface="Arial"/>
              </a:rPr>
              <a:t>Advantage:</a:t>
            </a:r>
            <a:endParaRPr lang="en-IN" sz="2903" spc="-1">
              <a:latin typeface="Arial"/>
            </a:endParaRPr>
          </a:p>
          <a:p>
            <a:pPr marL="783734" lvl="1" indent="-293574">
              <a:spcBef>
                <a:spcPts val="1029"/>
              </a:spcBef>
              <a:buClr>
                <a:srgbClr val="000000"/>
              </a:buClr>
              <a:buSzPct val="75000"/>
              <a:buFont typeface="Symbol"/>
              <a:buChar char=""/>
            </a:pPr>
            <a:r>
              <a:rPr lang="en-IN" sz="2540" spc="-1">
                <a:latin typeface="Arial"/>
              </a:rPr>
              <a:t>Low-cost cable</a:t>
            </a:r>
          </a:p>
          <a:p>
            <a:pPr marL="783734" lvl="1" indent="-293574">
              <a:spcBef>
                <a:spcPts val="1029"/>
              </a:spcBef>
              <a:buClr>
                <a:srgbClr val="000000"/>
              </a:buClr>
              <a:buSzPct val="75000"/>
              <a:buFont typeface="Symbol"/>
              <a:buChar char=""/>
            </a:pPr>
            <a:r>
              <a:rPr lang="en-IN" sz="2540" spc="-1">
                <a:latin typeface="Arial"/>
              </a:rPr>
              <a:t>Moderate data speeds</a:t>
            </a:r>
          </a:p>
          <a:p>
            <a:pPr marL="783734" lvl="1" indent="-293574">
              <a:spcBef>
                <a:spcPts val="1029"/>
              </a:spcBef>
              <a:buClr>
                <a:srgbClr val="000000"/>
              </a:buClr>
              <a:buSzPct val="75000"/>
              <a:buFont typeface="Symbol"/>
              <a:buChar char=""/>
            </a:pPr>
            <a:r>
              <a:rPr lang="en-IN" sz="2540" spc="-1">
                <a:latin typeface="Arial"/>
              </a:rPr>
              <a:t>Familiar technology</a:t>
            </a:r>
          </a:p>
          <a:p>
            <a:pPr marL="783734" lvl="1" indent="-293574">
              <a:spcBef>
                <a:spcPts val="1029"/>
              </a:spcBef>
              <a:buClr>
                <a:srgbClr val="000000"/>
              </a:buClr>
              <a:buSzPct val="75000"/>
              <a:buFont typeface="Symbol"/>
              <a:buChar char=""/>
            </a:pPr>
            <a:r>
              <a:rPr lang="en-IN" sz="2540" spc="-1">
                <a:latin typeface="Arial"/>
              </a:rPr>
              <a:t>Limited failure</a:t>
            </a:r>
          </a:p>
          <a:p>
            <a:pPr marL="391867" indent="-293574">
              <a:spcBef>
                <a:spcPts val="1285"/>
              </a:spcBef>
              <a:buClr>
                <a:srgbClr val="000000"/>
              </a:buClr>
              <a:buSzPct val="45000"/>
              <a:buFont typeface="Wingdings" charset="2"/>
              <a:buChar char=""/>
            </a:pPr>
            <a:r>
              <a:rPr lang="en-IN" sz="2903" b="1" spc="-1">
                <a:latin typeface="Arial"/>
              </a:rPr>
              <a:t>Disadvantage:</a:t>
            </a:r>
            <a:endParaRPr lang="en-IN" sz="2903" spc="-1">
              <a:latin typeface="Arial"/>
            </a:endParaRPr>
          </a:p>
          <a:p>
            <a:pPr marL="783734" lvl="1" indent="-293574">
              <a:spcBef>
                <a:spcPts val="1029"/>
              </a:spcBef>
              <a:buClr>
                <a:srgbClr val="000000"/>
              </a:buClr>
              <a:buSzPct val="75000"/>
              <a:buFont typeface="Symbol"/>
              <a:buChar char=""/>
            </a:pPr>
            <a:r>
              <a:rPr lang="en-IN" sz="2540" spc="-1">
                <a:latin typeface="Arial"/>
              </a:rPr>
              <a:t>Extensive cabling</a:t>
            </a:r>
          </a:p>
          <a:p>
            <a:pPr marL="783734" lvl="1" indent="-293574">
              <a:spcBef>
                <a:spcPts val="1029"/>
              </a:spcBef>
              <a:buClr>
                <a:srgbClr val="000000"/>
              </a:buClr>
              <a:buSzPct val="75000"/>
              <a:buFont typeface="Symbol"/>
              <a:buChar char=""/>
            </a:pPr>
            <a:r>
              <a:rPr lang="en-IN" sz="2540" spc="-1">
                <a:latin typeface="Arial"/>
              </a:rPr>
              <a:t>Difficult troubleshooting</a:t>
            </a:r>
          </a:p>
          <a:p>
            <a:pPr marL="783734" lvl="1" indent="-293574">
              <a:spcBef>
                <a:spcPts val="1029"/>
              </a:spcBef>
              <a:buClr>
                <a:srgbClr val="000000"/>
              </a:buClr>
              <a:buSzPct val="75000"/>
              <a:buFont typeface="Symbol"/>
              <a:buChar char=""/>
            </a:pPr>
            <a:r>
              <a:rPr lang="en-IN" sz="2540" spc="-1">
                <a:latin typeface="Arial"/>
              </a:rPr>
              <a:t>Signal interference</a:t>
            </a:r>
          </a:p>
          <a:p>
            <a:pPr marL="783734" lvl="1" indent="-293574">
              <a:spcBef>
                <a:spcPts val="1029"/>
              </a:spcBef>
              <a:buClr>
                <a:srgbClr val="000000"/>
              </a:buClr>
              <a:buSzPct val="75000"/>
              <a:buFont typeface="Symbol"/>
              <a:buChar char=""/>
            </a:pPr>
            <a:r>
              <a:rPr lang="en-IN" sz="2540" spc="-1">
                <a:latin typeface="Arial"/>
              </a:rPr>
              <a:t>Reconfiguration difficult</a:t>
            </a:r>
          </a:p>
          <a:p>
            <a:pPr marL="783734" lvl="1" indent="-293574">
              <a:spcBef>
                <a:spcPts val="1029"/>
              </a:spcBef>
              <a:buClr>
                <a:srgbClr val="000000"/>
              </a:buClr>
              <a:buSzPct val="75000"/>
              <a:buFont typeface="Symbol"/>
              <a:buChar char=""/>
            </a:pPr>
            <a:r>
              <a:rPr lang="en-IN" sz="2540" spc="-1">
                <a:latin typeface="Arial"/>
              </a:rPr>
              <a:t>Attenuation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Ring Topology</a:t>
            </a:r>
          </a:p>
        </p:txBody>
      </p:sp>
      <p:sp>
        <p:nvSpPr>
          <p:cNvPr id="178"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20000"/>
          </a:bodyPr>
          <a:lstStyle/>
          <a:p>
            <a:pPr marL="391867" indent="-293574">
              <a:spcBef>
                <a:spcPts val="1285"/>
              </a:spcBef>
              <a:buClr>
                <a:srgbClr val="000000"/>
              </a:buClr>
              <a:buSzPct val="45000"/>
              <a:buFont typeface="Wingdings" charset="2"/>
              <a:buChar char=""/>
            </a:pPr>
            <a:r>
              <a:rPr lang="en-IN" sz="2903" spc="-1">
                <a:latin typeface="Arial"/>
              </a:rPr>
              <a:t>Network configuration in which device connections create a circular data path.</a:t>
            </a:r>
          </a:p>
          <a:p>
            <a:pPr marL="391867" indent="-293574">
              <a:spcBef>
                <a:spcPts val="1285"/>
              </a:spcBef>
              <a:buClr>
                <a:srgbClr val="000000"/>
              </a:buClr>
              <a:buSzPct val="45000"/>
              <a:buFont typeface="Wingdings" charset="2"/>
              <a:buChar char=""/>
            </a:pPr>
            <a:r>
              <a:rPr lang="en-IN" sz="2903" spc="-1">
                <a:latin typeface="Arial"/>
              </a:rPr>
              <a:t>The data flows in one direction, i.e., it is unidirectional.</a:t>
            </a:r>
          </a:p>
          <a:p>
            <a:pPr marL="391867" indent="-293574">
              <a:spcBef>
                <a:spcPts val="1285"/>
              </a:spcBef>
              <a:buClr>
                <a:srgbClr val="000000"/>
              </a:buClr>
              <a:buSzPct val="45000"/>
              <a:buFont typeface="Wingdings" charset="2"/>
              <a:buChar char=""/>
            </a:pPr>
            <a:r>
              <a:rPr lang="en-IN" sz="2903" spc="-1">
                <a:latin typeface="Arial"/>
              </a:rPr>
              <a:t>The data flows in a single loop continuously known as an endless loop.</a:t>
            </a:r>
          </a:p>
          <a:p>
            <a:pPr marL="391867" indent="-293574">
              <a:spcBef>
                <a:spcPts val="1285"/>
              </a:spcBef>
              <a:buClr>
                <a:srgbClr val="000000"/>
              </a:buClr>
              <a:buSzPct val="45000"/>
              <a:buFont typeface="Wingdings" charset="2"/>
              <a:buChar char=""/>
            </a:pPr>
            <a:r>
              <a:rPr lang="en-IN" sz="2903" spc="-1">
                <a:latin typeface="Arial"/>
              </a:rPr>
              <a:t>The data in a ring topology flow in a clockwise direction.</a:t>
            </a:r>
          </a:p>
          <a:p>
            <a:pPr marL="391867" indent="-293574">
              <a:spcBef>
                <a:spcPts val="1285"/>
              </a:spcBef>
              <a:buClr>
                <a:srgbClr val="000000"/>
              </a:buClr>
              <a:buSzPct val="45000"/>
              <a:buFont typeface="Wingdings" charset="2"/>
              <a:buChar char=""/>
            </a:pPr>
            <a:r>
              <a:rPr lang="en-IN" sz="2903" spc="-1">
                <a:latin typeface="Arial"/>
              </a:rPr>
              <a:t>The most common access method of the ring topology is token passing.</a:t>
            </a:r>
          </a:p>
          <a:p>
            <a:pPr marL="783734" lvl="1" indent="-293574">
              <a:spcBef>
                <a:spcPts val="1029"/>
              </a:spcBef>
              <a:buClr>
                <a:srgbClr val="000000"/>
              </a:buClr>
              <a:buSzPct val="75000"/>
              <a:buFont typeface="Symbol"/>
              <a:buChar char=""/>
            </a:pPr>
            <a:r>
              <a:rPr lang="en-IN" sz="2540" spc="-1">
                <a:latin typeface="Arial"/>
              </a:rPr>
              <a:t>Token passing: It is a network access method in which token is passed from one node to another node.</a:t>
            </a:r>
          </a:p>
          <a:p>
            <a:pPr marL="783734" lvl="1" indent="-293574">
              <a:spcBef>
                <a:spcPts val="1029"/>
              </a:spcBef>
              <a:buClr>
                <a:srgbClr val="000000"/>
              </a:buClr>
              <a:buSzPct val="75000"/>
              <a:buFont typeface="Symbol"/>
              <a:buChar char=""/>
            </a:pPr>
            <a:r>
              <a:rPr lang="en-IN" sz="2540" spc="-1">
                <a:latin typeface="Arial"/>
              </a:rPr>
              <a:t>Token: It is a frame that circulates around the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Cont...</a:t>
            </a:r>
          </a:p>
        </p:txBody>
      </p:sp>
      <p:pic>
        <p:nvPicPr>
          <p:cNvPr id="180" name="Picture 179"/>
          <p:cNvPicPr/>
          <p:nvPr/>
        </p:nvPicPr>
        <p:blipFill>
          <a:blip r:embed="rId2"/>
          <a:stretch/>
        </p:blipFill>
        <p:spPr>
          <a:xfrm>
            <a:off x="3134892" y="3657734"/>
            <a:ext cx="5993194" cy="2595102"/>
          </a:xfrm>
          <a:prstGeom prst="rect">
            <a:avLst/>
          </a:prstGeom>
          <a:ln>
            <a:noFill/>
          </a:ln>
        </p:spPr>
      </p:pic>
      <p:pic>
        <p:nvPicPr>
          <p:cNvPr id="181" name="Picture 180"/>
          <p:cNvPicPr/>
          <p:nvPr/>
        </p:nvPicPr>
        <p:blipFill>
          <a:blip r:embed="rId3"/>
          <a:stretch/>
        </p:blipFill>
        <p:spPr>
          <a:xfrm>
            <a:off x="635796" y="1175945"/>
            <a:ext cx="3935595" cy="31293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Cont...</a:t>
            </a:r>
          </a:p>
        </p:txBody>
      </p:sp>
      <p:pic>
        <p:nvPicPr>
          <p:cNvPr id="180" name="Picture 179"/>
          <p:cNvPicPr/>
          <p:nvPr/>
        </p:nvPicPr>
        <p:blipFill>
          <a:blip r:embed="rId2"/>
          <a:stretch/>
        </p:blipFill>
        <p:spPr>
          <a:xfrm>
            <a:off x="3134892" y="3657734"/>
            <a:ext cx="5993194" cy="2595102"/>
          </a:xfrm>
          <a:prstGeom prst="rect">
            <a:avLst/>
          </a:prstGeom>
          <a:ln>
            <a:noFill/>
          </a:ln>
        </p:spPr>
      </p:pic>
      <p:pic>
        <p:nvPicPr>
          <p:cNvPr id="181" name="Picture 180"/>
          <p:cNvPicPr/>
          <p:nvPr/>
        </p:nvPicPr>
        <p:blipFill>
          <a:blip r:embed="rId3"/>
          <a:stretch/>
        </p:blipFill>
        <p:spPr>
          <a:xfrm>
            <a:off x="635796" y="1175945"/>
            <a:ext cx="3935595" cy="31293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Working of Token passing</a:t>
            </a:r>
          </a:p>
        </p:txBody>
      </p:sp>
      <p:sp>
        <p:nvSpPr>
          <p:cNvPr id="183"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391867" indent="-293574">
              <a:spcBef>
                <a:spcPts val="1285"/>
              </a:spcBef>
              <a:buClr>
                <a:srgbClr val="000000"/>
              </a:buClr>
              <a:buSzPct val="45000"/>
              <a:buFont typeface="Wingdings" charset="2"/>
              <a:buChar char=""/>
            </a:pPr>
            <a:r>
              <a:rPr lang="en-IN" sz="2903" spc="-1">
                <a:latin typeface="Arial"/>
              </a:rPr>
              <a:t>A token moves around the network, and it is passed from computer to computer until it reaches the destination.</a:t>
            </a:r>
          </a:p>
          <a:p>
            <a:pPr marL="391867" indent="-293574">
              <a:spcBef>
                <a:spcPts val="1285"/>
              </a:spcBef>
              <a:buClr>
                <a:srgbClr val="000000"/>
              </a:buClr>
              <a:buSzPct val="45000"/>
              <a:buFont typeface="Wingdings" charset="2"/>
              <a:buChar char=""/>
            </a:pPr>
            <a:r>
              <a:rPr lang="en-IN" sz="2903" spc="-1">
                <a:latin typeface="Arial"/>
              </a:rPr>
              <a:t>The sender modifies the token by putting the address along with the data.</a:t>
            </a:r>
          </a:p>
          <a:p>
            <a:pPr marL="391867" indent="-293574">
              <a:spcBef>
                <a:spcPts val="1285"/>
              </a:spcBef>
              <a:buClr>
                <a:srgbClr val="000000"/>
              </a:buClr>
              <a:buSzPct val="45000"/>
              <a:buFont typeface="Wingdings" charset="2"/>
              <a:buChar char=""/>
            </a:pPr>
            <a:r>
              <a:rPr lang="en-IN" sz="2903" spc="-1">
                <a:latin typeface="Arial"/>
              </a:rPr>
              <a:t>The data is passed from one device to another device until the destination address matches. Once the token received by the destination device, then it sends the acknowledgment to the sender.</a:t>
            </a:r>
          </a:p>
          <a:p>
            <a:pPr marL="391867" indent="-293574">
              <a:spcBef>
                <a:spcPts val="1285"/>
              </a:spcBef>
              <a:buClr>
                <a:srgbClr val="000000"/>
              </a:buClr>
              <a:buSzPct val="45000"/>
              <a:buFont typeface="Wingdings" charset="2"/>
              <a:buChar char=""/>
            </a:pPr>
            <a:r>
              <a:rPr lang="en-IN" sz="2903" spc="-1">
                <a:latin typeface="Arial"/>
              </a:rPr>
              <a:t>In a ring topology, a token is used as a carrier.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Cont...</a:t>
            </a:r>
          </a:p>
        </p:txBody>
      </p:sp>
      <p:sp>
        <p:nvSpPr>
          <p:cNvPr id="185"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391867" indent="-293574">
              <a:spcBef>
                <a:spcPts val="1285"/>
              </a:spcBef>
              <a:buClr>
                <a:srgbClr val="000000"/>
              </a:buClr>
              <a:buSzPct val="45000"/>
              <a:buFont typeface="Wingdings" charset="2"/>
              <a:buChar char=""/>
            </a:pPr>
            <a:r>
              <a:rPr lang="en-IN" sz="2540" spc="-1">
                <a:latin typeface="Arial"/>
              </a:rPr>
              <a:t>Advantage</a:t>
            </a:r>
          </a:p>
          <a:p>
            <a:pPr marL="783734" lvl="1" indent="-293574">
              <a:spcBef>
                <a:spcPts val="1029"/>
              </a:spcBef>
              <a:buClr>
                <a:srgbClr val="000000"/>
              </a:buClr>
              <a:buSzPct val="75000"/>
              <a:buFont typeface="Symbol"/>
              <a:buChar char=""/>
            </a:pPr>
            <a:r>
              <a:rPr lang="en-IN" sz="2358" spc="-1">
                <a:latin typeface="Arial"/>
              </a:rPr>
              <a:t>Network Management</a:t>
            </a:r>
          </a:p>
          <a:p>
            <a:pPr marL="783734" lvl="1" indent="-293574">
              <a:spcBef>
                <a:spcPts val="1029"/>
              </a:spcBef>
              <a:buClr>
                <a:srgbClr val="000000"/>
              </a:buClr>
              <a:buSzPct val="75000"/>
              <a:buFont typeface="Symbol"/>
              <a:buChar char=""/>
            </a:pPr>
            <a:r>
              <a:rPr lang="en-IN" sz="2358" spc="-1">
                <a:latin typeface="Arial"/>
              </a:rPr>
              <a:t>Product availability</a:t>
            </a:r>
          </a:p>
          <a:p>
            <a:pPr marL="783734" lvl="1" indent="-293574">
              <a:spcBef>
                <a:spcPts val="1029"/>
              </a:spcBef>
              <a:buClr>
                <a:srgbClr val="000000"/>
              </a:buClr>
              <a:buSzPct val="75000"/>
              <a:buFont typeface="Symbol"/>
              <a:buChar char=""/>
            </a:pPr>
            <a:r>
              <a:rPr lang="en-IN" sz="2358" spc="-1">
                <a:latin typeface="Arial"/>
              </a:rPr>
              <a:t>Cost</a:t>
            </a:r>
          </a:p>
          <a:p>
            <a:pPr marL="783734" lvl="1" indent="-293574">
              <a:spcBef>
                <a:spcPts val="1029"/>
              </a:spcBef>
              <a:buClr>
                <a:srgbClr val="000000"/>
              </a:buClr>
              <a:buSzPct val="75000"/>
              <a:buFont typeface="Symbol"/>
              <a:buChar char=""/>
            </a:pPr>
            <a:r>
              <a:rPr lang="en-IN" sz="2358" spc="-1">
                <a:latin typeface="Arial"/>
              </a:rPr>
              <a:t>Reliable</a:t>
            </a:r>
          </a:p>
          <a:p>
            <a:pPr marL="391867" indent="-293574">
              <a:spcBef>
                <a:spcPts val="1285"/>
              </a:spcBef>
              <a:buClr>
                <a:srgbClr val="000000"/>
              </a:buClr>
              <a:buSzPct val="45000"/>
              <a:buFont typeface="Wingdings" charset="2"/>
              <a:buChar char=""/>
            </a:pPr>
            <a:r>
              <a:rPr lang="en-IN" sz="2540" spc="-1">
                <a:latin typeface="Arial"/>
              </a:rPr>
              <a:t>Disadvantage</a:t>
            </a:r>
          </a:p>
          <a:p>
            <a:pPr marL="783734" lvl="1" indent="-293574">
              <a:spcBef>
                <a:spcPts val="1029"/>
              </a:spcBef>
              <a:buClr>
                <a:srgbClr val="000000"/>
              </a:buClr>
              <a:buSzPct val="75000"/>
              <a:buFont typeface="Symbol"/>
              <a:buChar char=""/>
            </a:pPr>
            <a:r>
              <a:rPr lang="en-IN" sz="2358" spc="-1">
                <a:latin typeface="Arial"/>
              </a:rPr>
              <a:t>Difficult troubleshooting</a:t>
            </a:r>
          </a:p>
          <a:p>
            <a:pPr marL="783734" lvl="1" indent="-293574">
              <a:spcBef>
                <a:spcPts val="1029"/>
              </a:spcBef>
              <a:buClr>
                <a:srgbClr val="000000"/>
              </a:buClr>
              <a:buSzPct val="75000"/>
              <a:buFont typeface="Symbol"/>
              <a:buChar char=""/>
            </a:pPr>
            <a:r>
              <a:rPr lang="en-IN" sz="2358" spc="-1">
                <a:latin typeface="Arial"/>
              </a:rPr>
              <a:t>Failure</a:t>
            </a:r>
          </a:p>
          <a:p>
            <a:pPr marL="783734" lvl="1" indent="-293574">
              <a:spcBef>
                <a:spcPts val="1029"/>
              </a:spcBef>
              <a:buClr>
                <a:srgbClr val="000000"/>
              </a:buClr>
              <a:buSzPct val="75000"/>
              <a:buFont typeface="Symbol"/>
              <a:buChar char=""/>
            </a:pPr>
            <a:r>
              <a:rPr lang="en-IN" sz="2358" spc="-1">
                <a:latin typeface="Arial"/>
              </a:rPr>
              <a:t>Reconfiguration difficult</a:t>
            </a:r>
          </a:p>
          <a:p>
            <a:pPr marL="783734" lvl="1" indent="-293574">
              <a:spcBef>
                <a:spcPts val="1029"/>
              </a:spcBef>
              <a:buClr>
                <a:srgbClr val="000000"/>
              </a:buClr>
              <a:buSzPct val="75000"/>
              <a:buFont typeface="Symbol"/>
              <a:buChar char=""/>
            </a:pPr>
            <a:r>
              <a:rPr lang="en-IN" sz="2358" spc="-1">
                <a:latin typeface="Arial"/>
              </a:rPr>
              <a:t>Delay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26551" y="326912"/>
            <a:ext cx="8490331" cy="816378"/>
          </a:xfrm>
          <a:prstGeom prst="rect">
            <a:avLst/>
          </a:prstGeom>
          <a:noFill/>
          <a:ln>
            <a:noFill/>
          </a:ln>
        </p:spPr>
        <p:txBody>
          <a:bodyPr lIns="0" tIns="0" rIns="0" bIns="0" anchor="b"/>
          <a:lstStyle/>
          <a:p>
            <a:r>
              <a:rPr lang="en-IN" sz="2800" b="1" strike="noStrike" spc="-1">
                <a:latin typeface="Source Sans Pro Black"/>
              </a:rPr>
              <a:t>Computer Networks Type</a:t>
            </a:r>
            <a:endParaRPr lang="en-IN" sz="2800" b="1" strike="noStrike" spc="-1" dirty="0">
              <a:latin typeface="Source Sans Pro Black"/>
            </a:endParaRPr>
          </a:p>
        </p:txBody>
      </p:sp>
      <p:sp>
        <p:nvSpPr>
          <p:cNvPr id="90" name="TextShape 2"/>
          <p:cNvSpPr txBox="1"/>
          <p:nvPr/>
        </p:nvSpPr>
        <p:spPr>
          <a:xfrm>
            <a:off x="408188" y="1600200"/>
            <a:ext cx="8327055" cy="3822891"/>
          </a:xfrm>
          <a:prstGeom prst="rect">
            <a:avLst/>
          </a:prstGeom>
          <a:noFill/>
          <a:ln>
            <a:noFill/>
          </a:ln>
        </p:spPr>
        <p:txBody>
          <a:bodyPr lIns="0" tIns="0" rIns="0" bIns="0">
            <a:normAutofit/>
          </a:bodyPr>
          <a:lstStyle/>
          <a:p>
            <a:pPr>
              <a:spcAft>
                <a:spcPts val="1036"/>
              </a:spcAft>
            </a:pPr>
            <a:r>
              <a:rPr lang="en-IN" sz="2358" b="1" spc="-1">
                <a:solidFill>
                  <a:srgbClr val="1C1C1C"/>
                </a:solidFill>
                <a:latin typeface="Source Sans Pro Semibold"/>
              </a:rPr>
              <a:t>Group of computers linked to each other that enables the computer to communicate with another computer and share their resources, data, and applications.</a:t>
            </a:r>
          </a:p>
          <a:p>
            <a:pPr>
              <a:spcAft>
                <a:spcPts val="1036"/>
              </a:spcAft>
            </a:pPr>
            <a:r>
              <a:rPr lang="en-IN" sz="2358" b="1" spc="-1">
                <a:solidFill>
                  <a:srgbClr val="1C1C1C"/>
                </a:solidFill>
                <a:latin typeface="Source Sans Pro Semibold"/>
              </a:rPr>
              <a:t> </a:t>
            </a:r>
          </a:p>
        </p:txBody>
      </p:sp>
      <p:pic>
        <p:nvPicPr>
          <p:cNvPr id="91" name="Picture 90"/>
          <p:cNvPicPr/>
          <p:nvPr/>
        </p:nvPicPr>
        <p:blipFill>
          <a:blip r:embed="rId2"/>
          <a:stretch/>
        </p:blipFill>
        <p:spPr>
          <a:xfrm>
            <a:off x="1632757" y="3200562"/>
            <a:ext cx="5221553" cy="2956594"/>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LAN (Local Area Network</a:t>
            </a:r>
            <a:r>
              <a:rPr lang="en-IN" sz="2903" b="1" spc="-1" dirty="0">
                <a:solidFill>
                  <a:srgbClr val="FFFFFF"/>
                </a:solidFill>
                <a:latin typeface="Source Sans Pro Black"/>
              </a:rPr>
              <a:t>) </a:t>
            </a:r>
          </a:p>
        </p:txBody>
      </p:sp>
      <p:sp>
        <p:nvSpPr>
          <p:cNvPr id="93"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2358" b="1" spc="-1" dirty="0">
                <a:solidFill>
                  <a:srgbClr val="1C1C1C"/>
                </a:solidFill>
                <a:latin typeface="Source Sans Pro Semibold"/>
              </a:rPr>
              <a:t>group of computers connected to each other in a small area such as building, office.</a:t>
            </a:r>
          </a:p>
          <a:p>
            <a:pPr>
              <a:spcAft>
                <a:spcPts val="1036"/>
              </a:spcAft>
            </a:pPr>
            <a:r>
              <a:rPr lang="en-IN" sz="2358" b="1" spc="-1" dirty="0">
                <a:solidFill>
                  <a:srgbClr val="1C1C1C"/>
                </a:solidFill>
                <a:latin typeface="Source Sans Pro Semibold"/>
              </a:rPr>
              <a:t>used for connecting two or more personal computers through a communication medium such as twisted pair, coaxial cable, etc.</a:t>
            </a:r>
          </a:p>
          <a:p>
            <a:pPr>
              <a:spcAft>
                <a:spcPts val="1036"/>
              </a:spcAft>
            </a:pPr>
            <a:r>
              <a:rPr lang="en-IN" sz="2358" b="1" spc="-1" dirty="0">
                <a:solidFill>
                  <a:srgbClr val="1C1C1C"/>
                </a:solidFill>
                <a:latin typeface="Source Sans Pro Semibold"/>
              </a:rPr>
              <a:t>less costly as it is built with inexpensive hardware such as hubs, network adapters, and ethernet cables.</a:t>
            </a:r>
          </a:p>
          <a:p>
            <a:pPr>
              <a:spcAft>
                <a:spcPts val="1036"/>
              </a:spcAft>
            </a:pPr>
            <a:r>
              <a:rPr lang="en-IN" sz="2358" b="1" spc="-1" dirty="0">
                <a:solidFill>
                  <a:srgbClr val="1C1C1C"/>
                </a:solidFill>
                <a:latin typeface="Source Sans Pro Semibold"/>
              </a:rPr>
              <a:t>provides higher security and Fast data Transfer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990600" y="288035"/>
            <a:ext cx="7826565" cy="816378"/>
          </a:xfrm>
          <a:prstGeom prst="rect">
            <a:avLst/>
          </a:prstGeom>
          <a:noFill/>
          <a:ln>
            <a:noFill/>
          </a:ln>
        </p:spPr>
        <p:txBody>
          <a:bodyPr lIns="0" tIns="0" rIns="0" bIns="0" anchor="b"/>
          <a:lstStyle/>
          <a:p>
            <a:r>
              <a:rPr lang="en-IN" sz="2903" b="1" spc="-1" dirty="0">
                <a:latin typeface="Source Sans Pro Black"/>
              </a:rPr>
              <a:t>LAN</a:t>
            </a:r>
          </a:p>
        </p:txBody>
      </p:sp>
      <p:pic>
        <p:nvPicPr>
          <p:cNvPr id="95" name="Picture 94"/>
          <p:cNvPicPr/>
          <p:nvPr/>
        </p:nvPicPr>
        <p:blipFill>
          <a:blip r:embed="rId2"/>
          <a:stretch/>
        </p:blipFill>
        <p:spPr>
          <a:xfrm>
            <a:off x="2438400" y="1981200"/>
            <a:ext cx="4666957" cy="3723896"/>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dirty="0">
                <a:latin typeface="Arial"/>
              </a:rPr>
              <a:t>Objectives</a:t>
            </a:r>
          </a:p>
        </p:txBody>
      </p:sp>
      <p:sp>
        <p:nvSpPr>
          <p:cNvPr id="157"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67" indent="-293574">
              <a:spcBef>
                <a:spcPts val="1285"/>
              </a:spcBef>
              <a:buClr>
                <a:srgbClr val="000000"/>
              </a:buClr>
              <a:buSzPct val="45000"/>
              <a:buFont typeface="Wingdings" charset="2"/>
              <a:buChar char=""/>
            </a:pPr>
            <a:r>
              <a:rPr lang="en-IN" sz="2177" spc="-1" dirty="0">
                <a:latin typeface="Arial"/>
              </a:rPr>
              <a:t>To explain need of computer networks</a:t>
            </a:r>
          </a:p>
          <a:p>
            <a:pPr marL="391867" indent="-293574">
              <a:spcBef>
                <a:spcPts val="1285"/>
              </a:spcBef>
              <a:buClr>
                <a:srgbClr val="000000"/>
              </a:buClr>
              <a:buSzPct val="45000"/>
              <a:buFont typeface="Wingdings" charset="2"/>
              <a:buChar char=""/>
            </a:pPr>
            <a:r>
              <a:rPr lang="en-IN" sz="2177" spc="-1" dirty="0">
                <a:latin typeface="Arial"/>
              </a:rPr>
              <a:t>To introduce the fundamental types of computer networks.</a:t>
            </a:r>
          </a:p>
          <a:p>
            <a:pPr marL="391867" indent="-293574">
              <a:spcBef>
                <a:spcPts val="1285"/>
              </a:spcBef>
              <a:buClr>
                <a:srgbClr val="000000"/>
              </a:buClr>
              <a:buSzPct val="45000"/>
              <a:buFont typeface="Wingdings" charset="2"/>
              <a:buChar char=""/>
            </a:pPr>
            <a:r>
              <a:rPr lang="en-IN" sz="2177" spc="-1" dirty="0">
                <a:latin typeface="Arial"/>
              </a:rPr>
              <a:t>To demonstrate the TCP/IP &amp; OSI model merits &amp; demerits.</a:t>
            </a:r>
          </a:p>
          <a:p>
            <a:pPr marL="391867" indent="-293574">
              <a:spcBef>
                <a:spcPts val="1285"/>
              </a:spcBef>
              <a:buClr>
                <a:srgbClr val="000000"/>
              </a:buClr>
              <a:buSzPct val="45000"/>
              <a:buFont typeface="Wingdings" charset="2"/>
              <a:buChar char=""/>
            </a:pPr>
            <a:r>
              <a:rPr lang="en-IN" sz="2177" spc="-1" dirty="0">
                <a:latin typeface="Arial"/>
              </a:rPr>
              <a:t>To know the role of various protocols in Networking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MAN (Metropolitan Area Network</a:t>
            </a:r>
            <a:r>
              <a:rPr lang="en-IN" sz="2903" b="1" spc="-1" dirty="0">
                <a:solidFill>
                  <a:srgbClr val="FFFFFF"/>
                </a:solidFill>
                <a:latin typeface="Source Sans Pro Black"/>
              </a:rPr>
              <a:t>)</a:t>
            </a:r>
          </a:p>
        </p:txBody>
      </p:sp>
      <p:sp>
        <p:nvSpPr>
          <p:cNvPr id="97"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1996" b="1" spc="-1">
                <a:solidFill>
                  <a:srgbClr val="1C1C1C"/>
                </a:solidFill>
                <a:latin typeface="Source Sans Pro Semibold"/>
              </a:rPr>
              <a:t>network that covers a larger geographic area by interconnecting a different LAN to form a larger network.</a:t>
            </a:r>
          </a:p>
          <a:p>
            <a:pPr>
              <a:spcAft>
                <a:spcPts val="1036"/>
              </a:spcAft>
            </a:pPr>
            <a:r>
              <a:rPr lang="en-IN" sz="1996" b="1" spc="-1">
                <a:solidFill>
                  <a:srgbClr val="1C1C1C"/>
                </a:solidFill>
                <a:latin typeface="Source Sans Pro Semibold"/>
              </a:rPr>
              <a:t>Government agencies use MAN to connect to the citizens and private industries.</a:t>
            </a:r>
          </a:p>
          <a:p>
            <a:pPr>
              <a:spcAft>
                <a:spcPts val="1036"/>
              </a:spcAft>
            </a:pPr>
            <a:r>
              <a:rPr lang="en-IN" sz="1996" b="1" spc="-1">
                <a:solidFill>
                  <a:srgbClr val="1C1C1C"/>
                </a:solidFill>
                <a:latin typeface="Source Sans Pro Semibold"/>
              </a:rPr>
              <a:t>In MAN, various LANs are connected to each other through a telephone exchange line.</a:t>
            </a:r>
          </a:p>
          <a:p>
            <a:pPr>
              <a:spcAft>
                <a:spcPts val="1036"/>
              </a:spcAft>
            </a:pPr>
            <a:r>
              <a:rPr lang="en-IN" sz="1996" b="1" spc="-1">
                <a:solidFill>
                  <a:srgbClr val="1C1C1C"/>
                </a:solidFill>
                <a:latin typeface="Source Sans Pro Semibold"/>
              </a:rPr>
              <a:t>The most widely used protocols in MAN are RS-232, Frame Relay, ATM, ISDN, OC-3, ADSL, etc.</a:t>
            </a:r>
          </a:p>
          <a:p>
            <a:pPr>
              <a:spcAft>
                <a:spcPts val="1036"/>
              </a:spcAft>
            </a:pPr>
            <a:r>
              <a:rPr lang="en-IN" sz="1996" b="1" spc="-1">
                <a:solidFill>
                  <a:srgbClr val="1C1C1C"/>
                </a:solidFill>
                <a:latin typeface="Source Sans Pro Semibold"/>
              </a:rPr>
              <a:t>It has a higher range than Local Area Network(LAN).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763151" y="304800"/>
            <a:ext cx="8054014" cy="816378"/>
          </a:xfrm>
          <a:prstGeom prst="rect">
            <a:avLst/>
          </a:prstGeom>
          <a:noFill/>
          <a:ln>
            <a:noFill/>
          </a:ln>
        </p:spPr>
        <p:txBody>
          <a:bodyPr lIns="0" tIns="0" rIns="0" bIns="0" anchor="b"/>
          <a:lstStyle/>
          <a:p>
            <a:r>
              <a:rPr lang="en-IN" sz="2903" b="1" spc="-1" dirty="0">
                <a:latin typeface="Source Sans Pro Black"/>
              </a:rPr>
              <a:t>MAN</a:t>
            </a:r>
          </a:p>
        </p:txBody>
      </p:sp>
      <p:pic>
        <p:nvPicPr>
          <p:cNvPr id="99" name="Picture 98"/>
          <p:cNvPicPr/>
          <p:nvPr/>
        </p:nvPicPr>
        <p:blipFill>
          <a:blip r:embed="rId2"/>
          <a:stretch/>
        </p:blipFill>
        <p:spPr>
          <a:xfrm>
            <a:off x="763151" y="1698427"/>
            <a:ext cx="7008768" cy="4245165"/>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Use of MAN</a:t>
            </a:r>
          </a:p>
        </p:txBody>
      </p:sp>
      <p:sp>
        <p:nvSpPr>
          <p:cNvPr id="101"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2358" b="1" spc="-1" dirty="0">
                <a:solidFill>
                  <a:srgbClr val="1C1C1C"/>
                </a:solidFill>
                <a:latin typeface="Source Sans Pro Semibold"/>
              </a:rPr>
              <a:t>It can be used in </a:t>
            </a:r>
          </a:p>
          <a:p>
            <a:pPr marL="261245" lvl="1">
              <a:spcAft>
                <a:spcPts val="1029"/>
              </a:spcAft>
            </a:pPr>
            <a:r>
              <a:rPr lang="en-IN" sz="1996" spc="-1" dirty="0">
                <a:solidFill>
                  <a:srgbClr val="1C1C1C"/>
                </a:solidFill>
                <a:latin typeface="Source Sans Pro Light"/>
              </a:rPr>
              <a:t>Airline Reservation.</a:t>
            </a:r>
          </a:p>
          <a:p>
            <a:pPr marL="261245" lvl="1">
              <a:spcAft>
                <a:spcPts val="1029"/>
              </a:spcAft>
            </a:pPr>
            <a:r>
              <a:rPr lang="en-IN" sz="1996" spc="-1" dirty="0">
                <a:solidFill>
                  <a:srgbClr val="1C1C1C"/>
                </a:solidFill>
                <a:latin typeface="Source Sans Pro Light"/>
              </a:rPr>
              <a:t>College within a city.</a:t>
            </a:r>
          </a:p>
          <a:p>
            <a:pPr marL="261245" lvl="1">
              <a:spcAft>
                <a:spcPts val="1029"/>
              </a:spcAft>
            </a:pPr>
            <a:r>
              <a:rPr lang="en-IN" sz="1996" spc="-1" dirty="0">
                <a:solidFill>
                  <a:srgbClr val="1C1C1C"/>
                </a:solidFill>
                <a:latin typeface="Source Sans Pro Light"/>
              </a:rPr>
              <a:t>Communication in the military.</a:t>
            </a:r>
          </a:p>
          <a:p>
            <a:pPr marL="261245" lvl="1">
              <a:spcAft>
                <a:spcPts val="1029"/>
              </a:spcAft>
            </a:pPr>
            <a:r>
              <a:rPr lang="en-IN" sz="1996" spc="-1" dirty="0">
                <a:solidFill>
                  <a:srgbClr val="1C1C1C"/>
                </a:solidFill>
                <a:latin typeface="Source Sans Pro Light"/>
              </a:rPr>
              <a:t>Communication between the banks in a city.</a:t>
            </a:r>
          </a:p>
          <a:p>
            <a:pPr>
              <a:spcAft>
                <a:spcPts val="1036"/>
              </a:spcAft>
            </a:pPr>
            <a:r>
              <a:rPr lang="en-IN" sz="2358" b="1" spc="-1" dirty="0">
                <a:solidFill>
                  <a:srgbClr val="1C1C1C"/>
                </a:solidFill>
                <a:latin typeface="Source Sans Pro Semibold"/>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WAN(Wide Area Network)</a:t>
            </a:r>
          </a:p>
        </p:txBody>
      </p:sp>
      <p:sp>
        <p:nvSpPr>
          <p:cNvPr id="103"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2358" b="1" spc="-1">
                <a:solidFill>
                  <a:srgbClr val="1C1C1C"/>
                </a:solidFill>
                <a:latin typeface="Source Sans Pro Semibold"/>
              </a:rPr>
              <a:t>A Wide Area Network is a network that extends over a large geographical area such as states or countries.</a:t>
            </a:r>
          </a:p>
          <a:p>
            <a:pPr>
              <a:spcAft>
                <a:spcPts val="1036"/>
              </a:spcAft>
            </a:pPr>
            <a:r>
              <a:rPr lang="en-IN" sz="2358" b="1" spc="-1">
                <a:solidFill>
                  <a:srgbClr val="1C1C1C"/>
                </a:solidFill>
                <a:latin typeface="Source Sans Pro Semibold"/>
              </a:rPr>
              <a:t>A Wide Area Network is quite bigger network than the LAN.</a:t>
            </a:r>
          </a:p>
          <a:p>
            <a:pPr>
              <a:spcAft>
                <a:spcPts val="1036"/>
              </a:spcAft>
            </a:pPr>
            <a:r>
              <a:rPr lang="en-IN" sz="2358" b="1" spc="-1">
                <a:solidFill>
                  <a:srgbClr val="1C1C1C"/>
                </a:solidFill>
                <a:latin typeface="Source Sans Pro Semibold"/>
              </a:rPr>
              <a:t>A Wide Area Network is not limited to a single location, but it spans over a large geographical area through a telephone line, fibre optic cable or satellite links.</a:t>
            </a:r>
          </a:p>
          <a:p>
            <a:pPr>
              <a:spcAft>
                <a:spcPts val="1036"/>
              </a:spcAft>
            </a:pPr>
            <a:r>
              <a:rPr lang="en-IN" sz="2358" b="1" spc="-1">
                <a:solidFill>
                  <a:srgbClr val="1C1C1C"/>
                </a:solidFill>
                <a:latin typeface="Source Sans Pro Semibold"/>
              </a:rPr>
              <a:t>The internet is one of the biggest WAN in the world.</a:t>
            </a:r>
          </a:p>
          <a:p>
            <a:pPr>
              <a:spcAft>
                <a:spcPts val="1036"/>
              </a:spcAft>
            </a:pPr>
            <a:r>
              <a:rPr lang="en-IN" sz="2358" b="1" spc="-1">
                <a:solidFill>
                  <a:srgbClr val="1C1C1C"/>
                </a:solidFill>
                <a:latin typeface="Source Sans Pro Semibold"/>
              </a:rPr>
              <a:t>A Wide Area Network is widely used in the field of Business, government, and education.</a:t>
            </a:r>
          </a:p>
          <a:p>
            <a:pPr>
              <a:spcAft>
                <a:spcPts val="1036"/>
              </a:spcAft>
            </a:pPr>
            <a:r>
              <a:rPr lang="en-IN" sz="2358" b="1" spc="-1">
                <a:solidFill>
                  <a:srgbClr val="1C1C1C"/>
                </a:solidFill>
                <a:latin typeface="Source Sans Pro Semibold"/>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62000" y="326912"/>
            <a:ext cx="8054882" cy="816378"/>
          </a:xfrm>
          <a:prstGeom prst="rect">
            <a:avLst/>
          </a:prstGeom>
          <a:noFill/>
          <a:ln>
            <a:noFill/>
          </a:ln>
        </p:spPr>
        <p:txBody>
          <a:bodyPr lIns="0" tIns="0" rIns="0" bIns="0" anchor="b"/>
          <a:lstStyle/>
          <a:p>
            <a:r>
              <a:rPr lang="en-IN" sz="2903" b="1" spc="-1" dirty="0">
                <a:latin typeface="Source Sans Pro Black"/>
              </a:rPr>
              <a:t>WAN</a:t>
            </a:r>
          </a:p>
        </p:txBody>
      </p:sp>
      <p:pic>
        <p:nvPicPr>
          <p:cNvPr id="105" name="Picture 104"/>
          <p:cNvPicPr/>
          <p:nvPr/>
        </p:nvPicPr>
        <p:blipFill>
          <a:blip r:embed="rId2"/>
          <a:stretch/>
        </p:blipFill>
        <p:spPr>
          <a:xfrm>
            <a:off x="1763377" y="1371875"/>
            <a:ext cx="5877921" cy="4786261"/>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Examples, Advantages and Disadvantages of WAN </a:t>
            </a:r>
          </a:p>
        </p:txBody>
      </p:sp>
      <p:sp>
        <p:nvSpPr>
          <p:cNvPr id="107"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2358" b="1" spc="-1">
                <a:solidFill>
                  <a:srgbClr val="1C1C1C"/>
                </a:solidFill>
                <a:latin typeface="Source Sans Pro Semibold"/>
              </a:rPr>
              <a:t> </a:t>
            </a:r>
          </a:p>
          <a:p>
            <a:pPr>
              <a:spcAft>
                <a:spcPts val="1036"/>
              </a:spcAft>
            </a:pPr>
            <a:r>
              <a:rPr lang="en-IN" sz="2358" b="1" spc="-1">
                <a:solidFill>
                  <a:srgbClr val="1C1C1C"/>
                </a:solidFill>
                <a:latin typeface="Source Sans Pro Semibold"/>
              </a:rPr>
              <a:t> </a:t>
            </a:r>
          </a:p>
        </p:txBody>
      </p:sp>
      <p:graphicFrame>
        <p:nvGraphicFramePr>
          <p:cNvPr id="108" name="Table 3"/>
          <p:cNvGraphicFramePr/>
          <p:nvPr/>
        </p:nvGraphicFramePr>
        <p:xfrm>
          <a:off x="747476" y="1488454"/>
          <a:ext cx="7612234" cy="4541022"/>
        </p:xfrm>
        <a:graphic>
          <a:graphicData uri="http://schemas.openxmlformats.org/drawingml/2006/table">
            <a:tbl>
              <a:tblPr/>
              <a:tblGrid>
                <a:gridCol w="2536976">
                  <a:extLst>
                    <a:ext uri="{9D8B030D-6E8A-4147-A177-3AD203B41FA5}">
                      <a16:colId xmlns:a16="http://schemas.microsoft.com/office/drawing/2014/main" xmlns="" val="20000"/>
                    </a:ext>
                  </a:extLst>
                </a:gridCol>
                <a:gridCol w="2536976">
                  <a:extLst>
                    <a:ext uri="{9D8B030D-6E8A-4147-A177-3AD203B41FA5}">
                      <a16:colId xmlns:a16="http://schemas.microsoft.com/office/drawing/2014/main" xmlns="" val="20001"/>
                    </a:ext>
                  </a:extLst>
                </a:gridCol>
                <a:gridCol w="2538282">
                  <a:extLst>
                    <a:ext uri="{9D8B030D-6E8A-4147-A177-3AD203B41FA5}">
                      <a16:colId xmlns:a16="http://schemas.microsoft.com/office/drawing/2014/main" xmlns="" val="20002"/>
                    </a:ext>
                  </a:extLst>
                </a:gridCol>
              </a:tblGrid>
              <a:tr h="622407">
                <a:tc>
                  <a:txBody>
                    <a:bodyPr/>
                    <a:lstStyle/>
                    <a:p>
                      <a:r>
                        <a:rPr lang="en-IN" sz="1600" b="0" strike="noStrike" spc="-1">
                          <a:latin typeface="Source Sans Pro"/>
                        </a:rPr>
                        <a:t>Examples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tc>
                  <a:txBody>
                    <a:bodyPr/>
                    <a:lstStyle/>
                    <a:p>
                      <a:r>
                        <a:rPr lang="en-IN" sz="1600" b="0" strike="noStrike" spc="-1">
                          <a:latin typeface="Source Sans Pro"/>
                        </a:rPr>
                        <a:t>Advantages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r>
                        <a:rPr lang="en-IN" sz="1600" b="0" strike="noStrike" spc="-1">
                          <a:latin typeface="Source Sans Pro"/>
                        </a:rPr>
                        <a:t>Disadvantages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xmlns="" val="10000"/>
                  </a:ext>
                </a:extLst>
              </a:tr>
              <a:tr h="652776">
                <a:tc>
                  <a:txBody>
                    <a:bodyPr/>
                    <a:lstStyle/>
                    <a:p>
                      <a:r>
                        <a:rPr lang="en-IN" sz="1600" b="0" strike="noStrike" spc="-1">
                          <a:latin typeface="Source Sans Pro"/>
                        </a:rPr>
                        <a:t>Mobile Broadband</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tc>
                  <a:txBody>
                    <a:bodyPr/>
                    <a:lstStyle/>
                    <a:p>
                      <a:r>
                        <a:rPr lang="en-IN" sz="1600" b="0" strike="noStrike" spc="-1">
                          <a:latin typeface="Source Sans Pro"/>
                        </a:rPr>
                        <a:t>Geographical area</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r>
                        <a:rPr lang="en-IN" sz="1600" b="0" strike="noStrike" spc="-1">
                          <a:latin typeface="Source Sans Pro"/>
                        </a:rPr>
                        <a:t>Security issue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xmlns="" val="10001"/>
                  </a:ext>
                </a:extLst>
              </a:tr>
              <a:tr h="652776">
                <a:tc>
                  <a:txBody>
                    <a:bodyPr/>
                    <a:lstStyle/>
                    <a:p>
                      <a:r>
                        <a:rPr lang="en-IN" sz="1600" b="0" strike="noStrike" spc="-1">
                          <a:latin typeface="Source Sans Pro"/>
                        </a:rPr>
                        <a:t>Last Mine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tc>
                  <a:txBody>
                    <a:bodyPr/>
                    <a:lstStyle/>
                    <a:p>
                      <a:r>
                        <a:rPr lang="en-IN" sz="1600" b="0" strike="noStrike" spc="-1">
                          <a:latin typeface="Source Sans Pro"/>
                        </a:rPr>
                        <a:t>Centralized data</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r>
                        <a:rPr lang="en-IN" sz="1600" b="0" strike="noStrike" spc="-1">
                          <a:latin typeface="Source Sans Pro"/>
                        </a:rPr>
                        <a:t>Needs Firewall &amp; antivirus software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xmlns="" val="10002"/>
                  </a:ext>
                </a:extLst>
              </a:tr>
              <a:tr h="652776">
                <a:tc>
                  <a:txBody>
                    <a:bodyPr/>
                    <a:lstStyle/>
                    <a:p>
                      <a:r>
                        <a:rPr lang="en-IN" sz="1600" b="0" strike="noStrike" spc="-1">
                          <a:latin typeface="Source Sans Pro"/>
                        </a:rPr>
                        <a:t>Private Network</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tc>
                  <a:txBody>
                    <a:bodyPr/>
                    <a:lstStyle/>
                    <a:p>
                      <a:r>
                        <a:rPr lang="en-IN" sz="1600" b="0" strike="noStrike" spc="-1">
                          <a:latin typeface="Source Sans Pro"/>
                        </a:rPr>
                        <a:t>Get updated file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r>
                        <a:rPr lang="en-IN" sz="1600" b="0" strike="noStrike" spc="-1">
                          <a:latin typeface="Source Sans Pro"/>
                        </a:rPr>
                        <a:t>High Setup cost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xmlns="" val="10003"/>
                  </a:ext>
                </a:extLst>
              </a:tr>
              <a:tr h="652776">
                <a:tc>
                  <a:txBody>
                    <a:bodyPr/>
                    <a:lstStyle/>
                    <a:p>
                      <a:endParaRPr lang="en-US" sz="1600"/>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600" b="0" strike="noStrike" spc="-1">
                          <a:latin typeface="Source Sans Pro"/>
                        </a:rPr>
                        <a:t>Exchange messages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r>
                        <a:rPr lang="en-IN" sz="1600" b="0" strike="noStrike" spc="-1">
                          <a:latin typeface="Source Sans Pro"/>
                        </a:rPr>
                        <a:t>Troubleshooting problems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99CCFF"/>
                    </a:solidFill>
                  </a:tcPr>
                </a:tc>
                <a:extLst>
                  <a:ext uri="{0D108BD9-81ED-4DB2-BD59-A6C34878D82A}">
                    <a16:rowId xmlns:a16="http://schemas.microsoft.com/office/drawing/2014/main" xmlns="" val="10004"/>
                  </a:ext>
                </a:extLst>
              </a:tr>
              <a:tr h="652776">
                <a:tc>
                  <a:txBody>
                    <a:bodyPr/>
                    <a:lstStyle/>
                    <a:p>
                      <a:endParaRPr lang="en-US" sz="1600"/>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600" b="0" strike="noStrike" spc="-1">
                          <a:latin typeface="Source Sans Pro"/>
                        </a:rPr>
                        <a:t>Sharing of software and resources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endParaRPr lang="en-US" sz="1600"/>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xmlns="" val="10005"/>
                  </a:ext>
                </a:extLst>
              </a:tr>
              <a:tr h="654735">
                <a:tc>
                  <a:txBody>
                    <a:bodyPr/>
                    <a:lstStyle/>
                    <a:p>
                      <a:endParaRPr lang="en-US" sz="1600"/>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600" b="0" strike="noStrike" spc="-1">
                          <a:latin typeface="Source Sans Pro"/>
                        </a:rPr>
                        <a:t>Global business and High Bandwidth</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a:lstStyle/>
                    <a:p>
                      <a:endParaRPr lang="en-US" sz="1600"/>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PAN (Personal Area Network)</a:t>
            </a:r>
          </a:p>
        </p:txBody>
      </p:sp>
      <p:sp>
        <p:nvSpPr>
          <p:cNvPr id="110" name="TextShape 2"/>
          <p:cNvSpPr txBox="1"/>
          <p:nvPr/>
        </p:nvSpPr>
        <p:spPr>
          <a:xfrm>
            <a:off x="326552" y="1796392"/>
            <a:ext cx="8327055" cy="4245165"/>
          </a:xfrm>
          <a:prstGeom prst="rect">
            <a:avLst/>
          </a:prstGeom>
          <a:noFill/>
          <a:ln>
            <a:noFill/>
          </a:ln>
        </p:spPr>
        <p:txBody>
          <a:bodyPr lIns="0" tIns="0" rIns="0" bIns="0">
            <a:normAutofit fontScale="92500" lnSpcReduction="10000"/>
          </a:bodyPr>
          <a:lstStyle/>
          <a:p>
            <a:pPr>
              <a:spcAft>
                <a:spcPts val="1036"/>
              </a:spcAft>
            </a:pPr>
            <a:r>
              <a:rPr lang="en-IN" sz="1814" b="1" spc="-1">
                <a:solidFill>
                  <a:srgbClr val="1C1C1C"/>
                </a:solidFill>
                <a:latin typeface="Source Sans Pro Semibold"/>
              </a:rPr>
              <a:t>Personal Area Network is a network arranged within an individual person, typically within a range of 10 meters.</a:t>
            </a:r>
          </a:p>
          <a:p>
            <a:pPr>
              <a:spcAft>
                <a:spcPts val="1036"/>
              </a:spcAft>
            </a:pPr>
            <a:r>
              <a:rPr lang="en-IN" sz="1814" b="1" spc="-1">
                <a:solidFill>
                  <a:srgbClr val="1C1C1C"/>
                </a:solidFill>
                <a:latin typeface="Source Sans Pro Semibold"/>
              </a:rPr>
              <a:t>Personal Area Network is used for connecting the computer devices of personal use is known as Personal Area Network.</a:t>
            </a:r>
          </a:p>
          <a:p>
            <a:pPr>
              <a:spcAft>
                <a:spcPts val="1036"/>
              </a:spcAft>
            </a:pPr>
            <a:r>
              <a:rPr lang="en-IN" sz="1814" b="1" spc="-1">
                <a:solidFill>
                  <a:srgbClr val="1C1C1C"/>
                </a:solidFill>
                <a:latin typeface="Source Sans Pro Semibold"/>
              </a:rPr>
              <a:t>Thomas Zimmerman was the first research scientist to bring the idea of the Personal Area Network.</a:t>
            </a:r>
          </a:p>
          <a:p>
            <a:pPr>
              <a:spcAft>
                <a:spcPts val="1036"/>
              </a:spcAft>
            </a:pPr>
            <a:r>
              <a:rPr lang="en-IN" sz="1814" b="1" spc="-1">
                <a:solidFill>
                  <a:srgbClr val="1C1C1C"/>
                </a:solidFill>
                <a:latin typeface="Source Sans Pro Semibold"/>
              </a:rPr>
              <a:t>Personal Area Network covers an area of 30 feet.</a:t>
            </a:r>
          </a:p>
          <a:p>
            <a:pPr>
              <a:spcAft>
                <a:spcPts val="1036"/>
              </a:spcAft>
            </a:pPr>
            <a:r>
              <a:rPr lang="en-IN" sz="1814" b="1" spc="-1">
                <a:solidFill>
                  <a:srgbClr val="1C1C1C"/>
                </a:solidFill>
                <a:latin typeface="Source Sans Pro Semibold"/>
              </a:rPr>
              <a:t>Personal computer devices that are used to develop the personal area network are the laptop, mobile phones, media player and play stations.</a:t>
            </a:r>
          </a:p>
          <a:p>
            <a:pPr>
              <a:spcAft>
                <a:spcPts val="1036"/>
              </a:spcAft>
            </a:pPr>
            <a:r>
              <a:rPr lang="en-IN" sz="1814" b="1" spc="-1">
                <a:solidFill>
                  <a:srgbClr val="1C1C1C"/>
                </a:solidFill>
                <a:latin typeface="Source Sans Pro Semibold"/>
              </a:rPr>
              <a:t>Two Type of PAN</a:t>
            </a:r>
          </a:p>
          <a:p>
            <a:pPr marL="261245" lvl="1">
              <a:spcAft>
                <a:spcPts val="1029"/>
              </a:spcAft>
            </a:pPr>
            <a:r>
              <a:rPr lang="en-IN" sz="1814" spc="-1">
                <a:solidFill>
                  <a:srgbClr val="1C1C1C"/>
                </a:solidFill>
                <a:latin typeface="Source Sans Pro Light"/>
              </a:rPr>
              <a:t>    Wired Personal Area Network</a:t>
            </a:r>
          </a:p>
          <a:p>
            <a:pPr marL="261245" lvl="1">
              <a:spcAft>
                <a:spcPts val="1029"/>
              </a:spcAft>
            </a:pPr>
            <a:r>
              <a:rPr lang="en-IN" sz="1814" spc="-1">
                <a:solidFill>
                  <a:srgbClr val="1C1C1C"/>
                </a:solidFill>
                <a:latin typeface="Source Sans Pro Light"/>
              </a:rPr>
              <a:t>    Wireless Personal Area Network</a:t>
            </a:r>
          </a:p>
          <a:p>
            <a:pPr marL="261245" lvl="1">
              <a:spcAft>
                <a:spcPts val="1029"/>
              </a:spcAft>
            </a:pPr>
            <a:r>
              <a:rPr lang="en-IN" sz="1814" spc="-1">
                <a:solidFill>
                  <a:srgbClr val="1C1C1C"/>
                </a:solidFill>
                <a:latin typeface="Source Sans Pro Light"/>
              </a:rPr>
              <a:t> </a:t>
            </a:r>
          </a:p>
          <a:p>
            <a:pPr marL="522490" lvl="2">
              <a:spcAft>
                <a:spcPts val="771"/>
              </a:spcAft>
            </a:pPr>
            <a:endParaRPr lang="en-IN" sz="1814" spc="-1">
              <a:solidFill>
                <a:srgbClr val="1C1C1C"/>
              </a:solidFill>
              <a:latin typeface="Source Sans Pr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Cont...</a:t>
            </a:r>
          </a:p>
        </p:txBody>
      </p:sp>
      <p:sp>
        <p:nvSpPr>
          <p:cNvPr id="112" name="TextShape 2"/>
          <p:cNvSpPr txBox="1"/>
          <p:nvPr/>
        </p:nvSpPr>
        <p:spPr>
          <a:xfrm>
            <a:off x="326552" y="1796392"/>
            <a:ext cx="8327055" cy="4245165"/>
          </a:xfrm>
          <a:prstGeom prst="rect">
            <a:avLst/>
          </a:prstGeom>
          <a:noFill/>
          <a:ln>
            <a:noFill/>
          </a:ln>
        </p:spPr>
        <p:txBody>
          <a:bodyPr lIns="0" tIns="0" rIns="0" bIns="0">
            <a:normAutofit/>
          </a:bodyPr>
          <a:lstStyle/>
          <a:p>
            <a:pPr>
              <a:spcAft>
                <a:spcPts val="1036"/>
              </a:spcAft>
            </a:pPr>
            <a:r>
              <a:rPr lang="en-IN" sz="2358" b="1" spc="-1">
                <a:solidFill>
                  <a:srgbClr val="1C1C1C"/>
                </a:solidFill>
                <a:latin typeface="Source Sans Pro Semibold"/>
              </a:rPr>
              <a:t>Wireless Personal Area Network:</a:t>
            </a:r>
            <a:r>
              <a:rPr lang="en-IN" sz="2358" spc="-1">
                <a:solidFill>
                  <a:srgbClr val="1C1C1C"/>
                </a:solidFill>
                <a:latin typeface="Source Sans Pro Semibold"/>
              </a:rPr>
              <a:t> Wireless Personal Area Network is developed by simply using wireless technologies such as WiFi, Bluetooth. It is a low range network. </a:t>
            </a:r>
            <a:endParaRPr lang="en-IN" sz="2358" b="1" spc="-1">
              <a:solidFill>
                <a:srgbClr val="1C1C1C"/>
              </a:solidFill>
              <a:latin typeface="Source Sans Pro Semibold"/>
            </a:endParaRPr>
          </a:p>
          <a:p>
            <a:pPr>
              <a:spcAft>
                <a:spcPts val="1036"/>
              </a:spcAft>
            </a:pPr>
            <a:r>
              <a:rPr lang="en-IN" sz="2358" b="1" spc="-1">
                <a:solidFill>
                  <a:srgbClr val="1C1C1C"/>
                </a:solidFill>
                <a:latin typeface="Source Sans Pro Semibold"/>
              </a:rPr>
              <a:t>Wired Personal Area Network: </a:t>
            </a:r>
            <a:r>
              <a:rPr lang="en-IN" sz="2358" spc="-1">
                <a:solidFill>
                  <a:srgbClr val="1C1C1C"/>
                </a:solidFill>
                <a:latin typeface="Source Sans Pro Semibold"/>
              </a:rPr>
              <a:t>Wired Personal Area Network is created by using the USB.</a:t>
            </a:r>
            <a:endParaRPr lang="en-IN" sz="2358" b="1" spc="-1">
              <a:solidFill>
                <a:srgbClr val="1C1C1C"/>
              </a:solidFill>
              <a:latin typeface="Source Sans Pro Semibold"/>
            </a:endParaRPr>
          </a:p>
          <a:p>
            <a:pPr>
              <a:spcAft>
                <a:spcPts val="1036"/>
              </a:spcAft>
            </a:pPr>
            <a:r>
              <a:rPr lang="en-IN" sz="2358" b="1" spc="-1">
                <a:solidFill>
                  <a:srgbClr val="1C1C1C"/>
                </a:solidFill>
                <a:latin typeface="Source Sans Pro Semibold"/>
              </a:rPr>
              <a:t> </a:t>
            </a:r>
          </a:p>
          <a:p>
            <a:pPr>
              <a:spcAft>
                <a:spcPts val="1036"/>
              </a:spcAft>
            </a:pPr>
            <a:r>
              <a:rPr lang="en-IN" sz="2358" b="1" spc="-1">
                <a:solidFill>
                  <a:srgbClr val="1C1C1C"/>
                </a:solidFill>
                <a:latin typeface="Source Sans Pro Semibold"/>
              </a:rPr>
              <a:t>Examples Of PAN</a:t>
            </a:r>
          </a:p>
          <a:p>
            <a:pPr marL="261245" lvl="1">
              <a:spcAft>
                <a:spcPts val="1029"/>
              </a:spcAft>
            </a:pPr>
            <a:r>
              <a:rPr lang="en-IN" sz="1996" spc="-1">
                <a:solidFill>
                  <a:srgbClr val="1C1C1C"/>
                </a:solidFill>
                <a:latin typeface="Source Sans Pro Light"/>
              </a:rPr>
              <a:t>Body Area Network</a:t>
            </a:r>
          </a:p>
          <a:p>
            <a:pPr marL="261245" lvl="1">
              <a:spcAft>
                <a:spcPts val="1029"/>
              </a:spcAft>
            </a:pPr>
            <a:r>
              <a:rPr lang="en-IN" sz="1996" spc="-1">
                <a:solidFill>
                  <a:srgbClr val="1C1C1C"/>
                </a:solidFill>
                <a:latin typeface="Source Sans Pro Light"/>
              </a:rPr>
              <a:t>Offline Network</a:t>
            </a:r>
          </a:p>
          <a:p>
            <a:pPr marL="261245" lvl="1">
              <a:spcAft>
                <a:spcPts val="1029"/>
              </a:spcAft>
            </a:pPr>
            <a:r>
              <a:rPr lang="en-IN" sz="1996" spc="-1">
                <a:solidFill>
                  <a:srgbClr val="1C1C1C"/>
                </a:solidFill>
                <a:latin typeface="Source Sans Pro Light"/>
              </a:rPr>
              <a:t>Small Home Office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PAN</a:t>
            </a:r>
          </a:p>
        </p:txBody>
      </p:sp>
      <p:pic>
        <p:nvPicPr>
          <p:cNvPr id="114" name="Picture 113"/>
          <p:cNvPicPr/>
          <p:nvPr/>
        </p:nvPicPr>
        <p:blipFill>
          <a:blip r:embed="rId2"/>
          <a:stretch/>
        </p:blipFill>
        <p:spPr>
          <a:xfrm>
            <a:off x="1306205" y="1567806"/>
            <a:ext cx="6033033" cy="4245165"/>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26551" y="326912"/>
            <a:ext cx="8490331" cy="816378"/>
          </a:xfrm>
          <a:prstGeom prst="rect">
            <a:avLst/>
          </a:prstGeom>
          <a:noFill/>
          <a:ln>
            <a:noFill/>
          </a:ln>
        </p:spPr>
        <p:txBody>
          <a:bodyPr lIns="0" tIns="0" rIns="0" bIns="0" anchor="b"/>
          <a:lstStyle/>
          <a:p>
            <a:r>
              <a:rPr lang="en-IN" sz="2903" b="1" spc="-1" dirty="0">
                <a:latin typeface="Source Sans Pro Black"/>
              </a:rPr>
              <a:t>Internet Vs Intranet</a:t>
            </a:r>
          </a:p>
        </p:txBody>
      </p:sp>
      <p:graphicFrame>
        <p:nvGraphicFramePr>
          <p:cNvPr id="116" name="Table 2"/>
          <p:cNvGraphicFramePr/>
          <p:nvPr/>
        </p:nvGraphicFramePr>
        <p:xfrm>
          <a:off x="20573" y="1340200"/>
          <a:ext cx="8796309" cy="5001458"/>
        </p:xfrm>
        <a:graphic>
          <a:graphicData uri="http://schemas.openxmlformats.org/drawingml/2006/table">
            <a:tbl>
              <a:tblPr/>
              <a:tblGrid>
                <a:gridCol w="1785582">
                  <a:extLst>
                    <a:ext uri="{9D8B030D-6E8A-4147-A177-3AD203B41FA5}">
                      <a16:colId xmlns:a16="http://schemas.microsoft.com/office/drawing/2014/main" xmlns="" val="20000"/>
                    </a:ext>
                  </a:extLst>
                </a:gridCol>
                <a:gridCol w="3281839">
                  <a:extLst>
                    <a:ext uri="{9D8B030D-6E8A-4147-A177-3AD203B41FA5}">
                      <a16:colId xmlns:a16="http://schemas.microsoft.com/office/drawing/2014/main" xmlns="" val="20001"/>
                    </a:ext>
                  </a:extLst>
                </a:gridCol>
                <a:gridCol w="3728888">
                  <a:extLst>
                    <a:ext uri="{9D8B030D-6E8A-4147-A177-3AD203B41FA5}">
                      <a16:colId xmlns:a16="http://schemas.microsoft.com/office/drawing/2014/main" xmlns="" val="20002"/>
                    </a:ext>
                  </a:extLst>
                </a:gridCol>
              </a:tblGrid>
              <a:tr h="486235">
                <a:tc>
                  <a:txBody>
                    <a:bodyPr/>
                    <a:lstStyle/>
                    <a:p>
                      <a:r>
                        <a:rPr lang="en-IN" sz="1600" b="0" strike="noStrike" spc="-1">
                          <a:latin typeface="Source Sans Pro"/>
                        </a:rPr>
                        <a:t>Parameter</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Internet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Intranet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0"/>
                  </a:ext>
                </a:extLst>
              </a:tr>
              <a:tr h="546973">
                <a:tc>
                  <a:txBody>
                    <a:bodyPr/>
                    <a:lstStyle/>
                    <a:p>
                      <a:r>
                        <a:rPr lang="en-IN" sz="1600" b="0" strike="noStrike" spc="-1">
                          <a:latin typeface="Source Sans Pro"/>
                        </a:rPr>
                        <a:t>Usage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Public</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Private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1"/>
                  </a:ext>
                </a:extLst>
              </a:tr>
              <a:tr h="580608">
                <a:tc>
                  <a:txBody>
                    <a:bodyPr/>
                    <a:lstStyle/>
                    <a:p>
                      <a:r>
                        <a:rPr lang="en-IN" sz="1600" b="0" strike="noStrike" spc="-1">
                          <a:latin typeface="Source Sans Pro"/>
                        </a:rPr>
                        <a:t>User Typer</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Any user who have dial up of internet access line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Organization employee and internal company department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2"/>
                  </a:ext>
                </a:extLst>
              </a:tr>
              <a:tr h="580608">
                <a:tc>
                  <a:txBody>
                    <a:bodyPr/>
                    <a:lstStyle/>
                    <a:p>
                      <a:r>
                        <a:rPr lang="en-IN" sz="1600" b="0" strike="noStrike" spc="-1">
                          <a:latin typeface="Source Sans Pro"/>
                        </a:rPr>
                        <a:t>Usage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Access all kind of information</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Internal employee communication, telephone directories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3"/>
                  </a:ext>
                </a:extLst>
              </a:tr>
              <a:tr h="548606">
                <a:tc>
                  <a:txBody>
                    <a:bodyPr/>
                    <a:lstStyle/>
                    <a:p>
                      <a:r>
                        <a:rPr lang="en-IN" sz="1600" b="0" strike="noStrike" spc="-1">
                          <a:latin typeface="Source Sans Pro"/>
                        </a:rPr>
                        <a:t>Security</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Low Security</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High Security</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4"/>
                  </a:ext>
                </a:extLst>
              </a:tr>
              <a:tr h="580608">
                <a:tc>
                  <a:txBody>
                    <a:bodyPr/>
                    <a:lstStyle/>
                    <a:p>
                      <a:r>
                        <a:rPr lang="en-IN" sz="1600" b="0" strike="noStrike" spc="-1">
                          <a:latin typeface="Source Sans Pro"/>
                        </a:rPr>
                        <a:t>Regulated By</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IAB, IETF and IRTF, ICANN</a:t>
                      </a:r>
                    </a:p>
                    <a:p>
                      <a:endParaRPr lang="en-IN" sz="1600" b="0" strike="noStrike" spc="-1">
                        <a:latin typeface="Source Sans Pro"/>
                      </a:endParaRP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Regulatedd by organizations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5"/>
                  </a:ext>
                </a:extLst>
              </a:tr>
              <a:tr h="548606">
                <a:tc>
                  <a:txBody>
                    <a:bodyPr/>
                    <a:lstStyle/>
                    <a:p>
                      <a:r>
                        <a:rPr lang="en-IN" sz="1600" b="0" strike="noStrike" spc="-1">
                          <a:latin typeface="Source Sans Pro"/>
                        </a:rPr>
                        <a:t>Cuverage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Wide Area</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Within an Organization</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6"/>
                  </a:ext>
                </a:extLst>
              </a:tr>
              <a:tr h="548606">
                <a:tc>
                  <a:txBody>
                    <a:bodyPr/>
                    <a:lstStyle/>
                    <a:p>
                      <a:r>
                        <a:rPr lang="en-IN" sz="1600" b="0" strike="noStrike" spc="-1">
                          <a:latin typeface="Source Sans Pro"/>
                        </a:rPr>
                        <a:t>Access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Large number of users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Limited number of users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7"/>
                  </a:ext>
                </a:extLst>
              </a:tr>
              <a:tr h="580608">
                <a:tc>
                  <a:txBody>
                    <a:bodyPr/>
                    <a:lstStyle/>
                    <a:p>
                      <a:r>
                        <a:rPr lang="en-IN" sz="1600" b="0" strike="noStrike" spc="-1">
                          <a:latin typeface="Source Sans Pro"/>
                        </a:rPr>
                        <a:t>System Failure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AAD"/>
                    </a:solidFill>
                  </a:tcPr>
                </a:tc>
                <a:tc>
                  <a:txBody>
                    <a:bodyPr/>
                    <a:lstStyle/>
                    <a:p>
                      <a:r>
                        <a:rPr lang="en-IN" sz="1600" b="0" strike="noStrike" spc="-1">
                          <a:latin typeface="Source Sans Pro"/>
                        </a:rPr>
                        <a:t>Unpredictable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AA61A"/>
                    </a:solidFill>
                  </a:tcPr>
                </a:tc>
                <a:tc>
                  <a:txBody>
                    <a:bodyPr/>
                    <a:lstStyle/>
                    <a:p>
                      <a:r>
                        <a:rPr lang="en-IN" sz="1600" b="0" strike="noStrike" spc="-1">
                          <a:latin typeface="Source Sans Pro"/>
                        </a:rPr>
                        <a:t>System availability is high since system is monitored by authority</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Computer Network</a:t>
            </a:r>
          </a:p>
        </p:txBody>
      </p:sp>
      <p:sp>
        <p:nvSpPr>
          <p:cNvPr id="159"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67" indent="-293574">
              <a:spcBef>
                <a:spcPts val="1285"/>
              </a:spcBef>
              <a:buClr>
                <a:srgbClr val="000000"/>
              </a:buClr>
              <a:buSzPct val="45000"/>
              <a:buFont typeface="Wingdings" charset="2"/>
              <a:buChar char=""/>
            </a:pPr>
            <a:r>
              <a:rPr lang="en-IN" sz="2540" spc="-1">
                <a:latin typeface="Arial"/>
              </a:rPr>
              <a:t>A network is a set of devices (nodes) connected by communication links. </a:t>
            </a:r>
          </a:p>
          <a:p>
            <a:pPr marL="391867" indent="-293574">
              <a:spcBef>
                <a:spcPts val="1285"/>
              </a:spcBef>
              <a:buClr>
                <a:srgbClr val="000000"/>
              </a:buClr>
              <a:buSzPct val="45000"/>
              <a:buFont typeface="Wingdings" charset="2"/>
              <a:buChar char=""/>
            </a:pPr>
            <a:r>
              <a:rPr lang="en-IN" sz="2540" spc="-1">
                <a:latin typeface="Arial"/>
              </a:rPr>
              <a:t>A node can be a computer, printer, or any other device capable of sending and/or receiving data generated by other nodes on the network.</a:t>
            </a:r>
          </a:p>
          <a:p>
            <a:pPr marL="391867" indent="-293574">
              <a:spcBef>
                <a:spcPts val="1285"/>
              </a:spcBef>
              <a:buClr>
                <a:srgbClr val="000000"/>
              </a:buClr>
              <a:buSzPct val="45000"/>
              <a:buFont typeface="Wingdings" charset="2"/>
              <a:buChar char=""/>
            </a:pPr>
            <a:r>
              <a:rPr lang="en-IN" sz="2540" spc="-1">
                <a:latin typeface="Arial"/>
              </a:rPr>
              <a:t>Computer Network uses distributed processing in which task is divided among several computers.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0070C0"/>
                </a:solidFill>
                <a:latin typeface="Georgia"/>
              </a:rPr>
              <a:t>Reference Model</a:t>
            </a:r>
            <a:endParaRPr lang="en-US" sz="3300" b="0" strike="noStrike" spc="-1">
              <a:solidFill>
                <a:srgbClr val="000000"/>
              </a:solidFill>
              <a:latin typeface="Georgia"/>
            </a:endParaRPr>
          </a:p>
        </p:txBody>
      </p:sp>
      <p:sp>
        <p:nvSpPr>
          <p:cNvPr id="119" name="TextShape 2"/>
          <p:cNvSpPr txBox="1"/>
          <p:nvPr/>
        </p:nvSpPr>
        <p:spPr>
          <a:xfrm>
            <a:off x="301680" y="1527120"/>
            <a:ext cx="8503560" cy="4571640"/>
          </a:xfrm>
          <a:prstGeom prst="rect">
            <a:avLst/>
          </a:prstGeom>
          <a:noFill/>
          <a:ln>
            <a:noFill/>
          </a:ln>
        </p:spPr>
        <p:txBody>
          <a:bodyPr lIns="90000" tIns="45000" rIns="90000" bIns="45000">
            <a:normAutofit lnSpcReduction="10000"/>
          </a:bodyPr>
          <a:lstStyle/>
          <a:p>
            <a:pPr marL="432000" indent="-323640">
              <a:lnSpc>
                <a:spcPct val="100000"/>
              </a:lnSpc>
              <a:spcBef>
                <a:spcPts val="598"/>
              </a:spcBef>
              <a:buClr>
                <a:srgbClr val="000000"/>
              </a:buClr>
              <a:buSzPct val="45000"/>
              <a:buFont typeface="Wingdings" charset="2"/>
              <a:buChar char=""/>
            </a:pPr>
            <a:r>
              <a:rPr lang="en-US" sz="3200" b="0" strike="noStrike" spc="-1">
                <a:solidFill>
                  <a:srgbClr val="000000"/>
                </a:solidFill>
                <a:latin typeface="Arial"/>
              </a:rPr>
              <a:t> </a:t>
            </a:r>
            <a:r>
              <a:rPr lang="en-US" sz="2400" b="0" strike="noStrike" spc="-1">
                <a:solidFill>
                  <a:srgbClr val="000000"/>
                </a:solidFill>
                <a:latin typeface="Arial"/>
              </a:rPr>
              <a:t>There are two competing models for how the software is layered.  These are the </a:t>
            </a:r>
            <a:r>
              <a:rPr lang="en-US" sz="2400" b="0" strike="noStrike" spc="-1">
                <a:solidFill>
                  <a:srgbClr val="FF0066"/>
                </a:solidFill>
                <a:latin typeface="Arial"/>
              </a:rPr>
              <a:t>OSI</a:t>
            </a:r>
            <a:r>
              <a:rPr lang="en-US" sz="2400" b="0" strike="noStrike" spc="-1">
                <a:solidFill>
                  <a:srgbClr val="000000"/>
                </a:solidFill>
                <a:latin typeface="Arial"/>
              </a:rPr>
              <a:t> and the </a:t>
            </a:r>
            <a:r>
              <a:rPr lang="en-US" sz="2400" b="0" strike="noStrike" spc="-1">
                <a:solidFill>
                  <a:srgbClr val="FF0066"/>
                </a:solidFill>
                <a:latin typeface="Arial"/>
              </a:rPr>
              <a:t>TCP</a:t>
            </a:r>
            <a:r>
              <a:rPr lang="en-US" sz="2400" b="0" strike="noStrike" spc="-1">
                <a:solidFill>
                  <a:srgbClr val="000000"/>
                </a:solidFill>
                <a:latin typeface="Arial"/>
              </a:rPr>
              <a:t> models.  </a:t>
            </a:r>
            <a:endParaRPr lang="en-US" sz="2400" b="0" strike="noStrike" spc="-1">
              <a:solidFill>
                <a:srgbClr val="000000"/>
              </a:solidFill>
              <a:latin typeface="Georgia"/>
            </a:endParaRPr>
          </a:p>
          <a:p>
            <a:pPr>
              <a:lnSpc>
                <a:spcPct val="100000"/>
              </a:lnSpc>
              <a:spcBef>
                <a:spcPts val="598"/>
              </a:spcBef>
            </a:pPr>
            <a:endParaRPr lang="en-US" sz="2400" b="0" strike="noStrike" spc="-1">
              <a:solidFill>
                <a:srgbClr val="000000"/>
              </a:solidFill>
              <a:latin typeface="Georgia"/>
            </a:endParaRPr>
          </a:p>
          <a:p>
            <a:pPr marL="432000" indent="-323640">
              <a:lnSpc>
                <a:spcPct val="100000"/>
              </a:lnSpc>
              <a:spcBef>
                <a:spcPts val="697"/>
              </a:spcBef>
              <a:buClr>
                <a:srgbClr val="000000"/>
              </a:buClr>
              <a:buSzPct val="45000"/>
              <a:buFont typeface="Wingdings" charset="2"/>
              <a:buChar char=""/>
            </a:pPr>
            <a:r>
              <a:rPr lang="en-US" sz="3200" b="1" strike="noStrike" spc="-1">
                <a:solidFill>
                  <a:srgbClr val="000000"/>
                </a:solidFill>
                <a:latin typeface="Arial"/>
              </a:rPr>
              <a:t> OSI (Open Systems Interconnection)</a:t>
            </a:r>
            <a:endParaRPr lang="en-US" sz="32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rPr>
              <a:t>Developed by ISO (International Standards Organization)</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rPr>
              <a:t>7 layers</a:t>
            </a:r>
            <a:endParaRPr lang="en-US" sz="2000" b="0" strike="noStrike" spc="-1">
              <a:solidFill>
                <a:srgbClr val="000000"/>
              </a:solidFill>
              <a:latin typeface="Georgia"/>
            </a:endParaRPr>
          </a:p>
          <a:p>
            <a:endParaRPr lang="en-US" sz="2000" b="0" strike="noStrike" spc="-1">
              <a:solidFill>
                <a:srgbClr val="000000"/>
              </a:solidFill>
              <a:latin typeface="Georgia"/>
            </a:endParaRPr>
          </a:p>
          <a:p>
            <a:pPr marL="432000" indent="-323640">
              <a:lnSpc>
                <a:spcPct val="100000"/>
              </a:lnSpc>
              <a:spcBef>
                <a:spcPts val="697"/>
              </a:spcBef>
              <a:buClr>
                <a:srgbClr val="000000"/>
              </a:buClr>
              <a:buSzPct val="45000"/>
              <a:buFont typeface="Wingdings" charset="2"/>
              <a:buChar char=""/>
            </a:pPr>
            <a:r>
              <a:rPr lang="en-US" sz="3200" b="1" strike="noStrike" spc="-1">
                <a:solidFill>
                  <a:srgbClr val="000000"/>
                </a:solidFill>
                <a:latin typeface="Arial"/>
              </a:rPr>
              <a:t> TCP/IP (Transfer Control Protocol)</a:t>
            </a:r>
            <a:endParaRPr lang="en-US" sz="32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1" strike="noStrike" spc="-1">
                <a:solidFill>
                  <a:srgbClr val="646B86"/>
                </a:solidFill>
                <a:latin typeface="Arial"/>
              </a:rPr>
              <a:t> </a:t>
            </a:r>
            <a:r>
              <a:rPr lang="en-US" sz="2000" b="0" strike="noStrike" spc="-1">
                <a:solidFill>
                  <a:srgbClr val="646B86"/>
                </a:solidFill>
                <a:latin typeface="Arial"/>
              </a:rPr>
              <a:t>Used in the Arpanet and in the </a:t>
            </a:r>
            <a:r>
              <a:rPr lang="en-US" sz="2000" b="0" strike="noStrike" spc="-1">
                <a:solidFill>
                  <a:srgbClr val="FF0066"/>
                </a:solidFill>
                <a:latin typeface="Arial"/>
              </a:rPr>
              <a:t>Internet</a:t>
            </a:r>
            <a:r>
              <a:rPr lang="en-US" sz="2000" b="0" strike="noStrike" spc="-1">
                <a:solidFill>
                  <a:srgbClr val="646B86"/>
                </a:solidFill>
                <a:latin typeface="Arial"/>
              </a:rPr>
              <a:t>.  Common mechanism that is surpassing the OSI Model.  </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rPr>
              <a:t> 5 layers</a:t>
            </a:r>
            <a:endParaRPr lang="en-US" sz="2000" b="0" strike="noStrike" spc="-1">
              <a:solidFill>
                <a:srgbClr val="000000"/>
              </a:solidFill>
              <a:latin typeface="Georgia"/>
            </a:endParaRPr>
          </a:p>
          <a:p>
            <a:pPr>
              <a:lnSpc>
                <a:spcPct val="100000"/>
              </a:lnSpc>
              <a:spcBef>
                <a:spcPts val="598"/>
              </a:spcBef>
            </a:pPr>
            <a:endParaRPr lang="en-US" sz="2000" b="0" strike="noStrike" spc="-1">
              <a:solidFill>
                <a:srgbClr val="000000"/>
              </a:solidFill>
              <a:latin typeface="Georgia"/>
            </a:endParaRPr>
          </a:p>
          <a:p>
            <a:pPr>
              <a:lnSpc>
                <a:spcPct val="100000"/>
              </a:lnSpc>
              <a:spcBef>
                <a:spcPts val="400"/>
              </a:spcBef>
            </a:pPr>
            <a:endParaRPr lang="en-US" sz="2000" b="0" strike="noStrike" spc="-1">
              <a:solidFill>
                <a:srgbClr val="000000"/>
              </a:solidFill>
              <a:latin typeface="Georgia"/>
            </a:endParaRPr>
          </a:p>
          <a:p>
            <a:pPr>
              <a:lnSpc>
                <a:spcPct val="100000"/>
              </a:lnSpc>
              <a:spcBef>
                <a:spcPts val="541"/>
              </a:spcBef>
            </a:pPr>
            <a:endParaRPr lang="en-US" sz="20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Content Placeholder 3"/>
          <p:cNvPicPr/>
          <p:nvPr/>
        </p:nvPicPr>
        <p:blipFill>
          <a:blip r:embed="rId2"/>
          <a:stretch/>
        </p:blipFill>
        <p:spPr>
          <a:xfrm>
            <a:off x="152640" y="228600"/>
            <a:ext cx="8838720" cy="5409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xmlns="" id="{C5B87080-3828-2572-8671-7BEF46BFA6FA}"/>
              </a:ext>
            </a:extLst>
          </p:cNvPr>
          <p:cNvPicPr/>
          <p:nvPr/>
        </p:nvPicPr>
        <p:blipFill>
          <a:blip r:embed="rId2"/>
          <a:stretch/>
        </p:blipFill>
        <p:spPr>
          <a:xfrm>
            <a:off x="0" y="290826"/>
            <a:ext cx="9143640" cy="6705360"/>
          </a:xfrm>
          <a:prstGeom prst="rect">
            <a:avLst/>
          </a:prstGeom>
          <a:ln>
            <a:noFill/>
          </a:ln>
        </p:spPr>
      </p:pic>
    </p:spTree>
    <p:extLst>
      <p:ext uri="{BB962C8B-B14F-4D97-AF65-F5344CB8AC3E}">
        <p14:creationId xmlns:p14="http://schemas.microsoft.com/office/powerpoint/2010/main" xmlns="" val="3492296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01680" y="228600"/>
            <a:ext cx="8534160" cy="758520"/>
          </a:xfrm>
          <a:prstGeom prst="rect">
            <a:avLst/>
          </a:prstGeom>
          <a:noFill/>
          <a:ln>
            <a:noFill/>
          </a:ln>
        </p:spPr>
        <p:txBody>
          <a:bodyPr lIns="90000" tIns="45000" rIns="90000" bIns="45000" anchor="b"/>
          <a:lstStyle/>
          <a:p>
            <a:endParaRPr lang="en-US" sz="1800" b="0" strike="noStrike" spc="-1">
              <a:solidFill>
                <a:srgbClr val="000000"/>
              </a:solidFill>
              <a:latin typeface="Georgia"/>
            </a:endParaRPr>
          </a:p>
        </p:txBody>
      </p:sp>
      <p:pic>
        <p:nvPicPr>
          <p:cNvPr id="127" name="Content Placeholder 3"/>
          <p:cNvPicPr/>
          <p:nvPr/>
        </p:nvPicPr>
        <p:blipFill>
          <a:blip r:embed="rId2"/>
          <a:stretch/>
        </p:blipFill>
        <p:spPr>
          <a:xfrm>
            <a:off x="0" y="0"/>
            <a:ext cx="9354600" cy="685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32" name="TextShape 2"/>
          <p:cNvSpPr txBox="1"/>
          <p:nvPr/>
        </p:nvSpPr>
        <p:spPr>
          <a:xfrm>
            <a:off x="301680" y="1527120"/>
            <a:ext cx="8503560" cy="4571640"/>
          </a:xfrm>
          <a:prstGeom prst="rect">
            <a:avLst/>
          </a:prstGeom>
          <a:noFill/>
          <a:ln>
            <a:noFill/>
          </a:ln>
        </p:spPr>
        <p:txBody>
          <a:bodyPr lIns="90000" tIns="45000" rIns="90000" bIns="45000">
            <a:normAutofit lnSpcReduction="10000"/>
          </a:bodyPr>
          <a:lstStyle/>
          <a:p>
            <a:pPr marL="342720" indent="-342360">
              <a:lnSpc>
                <a:spcPct val="100000"/>
              </a:lnSpc>
              <a:spcBef>
                <a:spcPts val="598"/>
              </a:spcBef>
            </a:pPr>
            <a:r>
              <a:rPr lang="en-US" sz="2400" b="0" strike="noStrike" spc="-1">
                <a:solidFill>
                  <a:srgbClr val="000000"/>
                </a:solidFill>
                <a:latin typeface="Wingdings 2"/>
                <a:ea typeface="Wingdings 2"/>
              </a:rPr>
              <a:t></a:t>
            </a:r>
            <a:r>
              <a:rPr lang="en-US" sz="2400" b="0" strike="noStrike" spc="-1">
                <a:solidFill>
                  <a:srgbClr val="000000"/>
                </a:solidFill>
                <a:latin typeface="Arial"/>
                <a:ea typeface="Wingdings 2"/>
              </a:rPr>
              <a:t> Physical Layer:</a:t>
            </a:r>
            <a:endParaRPr lang="en-US" sz="24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Purpose:    Transmits raw </a:t>
            </a:r>
            <a:r>
              <a:rPr lang="en-US" sz="2000" b="0" strike="noStrike" spc="-1">
                <a:solidFill>
                  <a:srgbClr val="0000FF"/>
                </a:solidFill>
                <a:latin typeface="Arial"/>
                <a:ea typeface="Wingdings 2"/>
              </a:rPr>
              <a:t>bits</a:t>
            </a:r>
            <a:r>
              <a:rPr lang="en-US" sz="2000" b="0" strike="noStrike" spc="-1">
                <a:solidFill>
                  <a:srgbClr val="646B86"/>
                </a:solidFill>
                <a:latin typeface="Arial"/>
                <a:ea typeface="Wingdings 2"/>
              </a:rPr>
              <a:t> across a medium.</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Electrical:  Concerns are voltage, timing, duplexing, connectors, etc.</a:t>
            </a:r>
            <a:endParaRPr lang="en-US" sz="2000" b="0" strike="noStrike" spc="-1">
              <a:solidFill>
                <a:srgbClr val="000000"/>
              </a:solidFill>
              <a:latin typeface="Georgia"/>
            </a:endParaRPr>
          </a:p>
          <a:p>
            <a:pPr>
              <a:lnSpc>
                <a:spcPct val="100000"/>
              </a:lnSpc>
              <a:spcBef>
                <a:spcPts val="598"/>
              </a:spcBef>
            </a:pPr>
            <a:endParaRPr lang="en-US" sz="2000" b="0" strike="noStrike" spc="-1">
              <a:solidFill>
                <a:srgbClr val="000000"/>
              </a:solidFill>
              <a:latin typeface="Georgia"/>
            </a:endParaRPr>
          </a:p>
          <a:p>
            <a:pPr marL="342720" indent="-342360">
              <a:lnSpc>
                <a:spcPct val="100000"/>
              </a:lnSpc>
              <a:spcBef>
                <a:spcPts val="598"/>
              </a:spcBef>
            </a:pPr>
            <a:r>
              <a:rPr lang="en-US" sz="2400" b="0" strike="noStrike" spc="-1">
                <a:solidFill>
                  <a:srgbClr val="000000"/>
                </a:solidFill>
                <a:latin typeface="Wingdings 2"/>
                <a:ea typeface="Wingdings 2"/>
              </a:rPr>
              <a:t></a:t>
            </a:r>
            <a:r>
              <a:rPr lang="en-US" sz="2400" b="0" strike="noStrike" spc="-1">
                <a:solidFill>
                  <a:srgbClr val="000000"/>
                </a:solidFill>
                <a:latin typeface="Arial"/>
                <a:ea typeface="Wingdings 2"/>
              </a:rPr>
              <a:t> Data Link Layer:</a:t>
            </a:r>
            <a:endParaRPr lang="en-US" sz="24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Framing</a:t>
            </a:r>
            <a:r>
              <a:rPr lang="en-US" sz="2000" b="0" strike="noStrike" spc="-1">
                <a:solidFill>
                  <a:srgbClr val="646B86"/>
                </a:solidFill>
                <a:latin typeface="Arial"/>
                <a:ea typeface="Wingdings 2"/>
              </a:rPr>
              <a:t>:         Breaks apart messages into </a:t>
            </a:r>
            <a:r>
              <a:rPr lang="en-US" sz="2000" b="0" strike="noStrike" spc="-1">
                <a:solidFill>
                  <a:srgbClr val="0000FF"/>
                </a:solidFill>
                <a:latin typeface="Arial"/>
                <a:ea typeface="Wingdings 2"/>
              </a:rPr>
              <a:t>frames</a:t>
            </a:r>
            <a:r>
              <a:rPr lang="en-US" sz="2000" b="0" strike="noStrike" spc="-1">
                <a:solidFill>
                  <a:srgbClr val="646B86"/>
                </a:solidFill>
                <a:latin typeface="Arial"/>
                <a:ea typeface="Wingdings 2"/>
              </a:rPr>
              <a:t>.  Reassembles frames into messages. </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Error handling</a:t>
            </a:r>
            <a:r>
              <a:rPr lang="en-US" sz="2000" b="0" strike="noStrike" spc="-1">
                <a:solidFill>
                  <a:srgbClr val="646B86"/>
                </a:solidFill>
                <a:latin typeface="Arial"/>
                <a:ea typeface="Wingdings 2"/>
              </a:rPr>
              <a:t>: solves damaged, lost, and duplicate frames.</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Flow control</a:t>
            </a:r>
            <a:r>
              <a:rPr lang="en-US" sz="2000" b="0" strike="noStrike" spc="-1">
                <a:solidFill>
                  <a:srgbClr val="646B86"/>
                </a:solidFill>
                <a:latin typeface="Arial"/>
                <a:ea typeface="Wingdings 2"/>
              </a:rPr>
              <a:t>:    keeps a fast transmitter from flooding a slow receiver.</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Gaining Access</a:t>
            </a:r>
            <a:r>
              <a:rPr lang="en-US" sz="2000" b="0" strike="noStrike" spc="-1">
                <a:solidFill>
                  <a:srgbClr val="646B86"/>
                </a:solidFill>
                <a:latin typeface="Arial"/>
                <a:ea typeface="Wingdings 2"/>
              </a:rPr>
              <a:t>: if many hosts have usage of the medium,  how is access arbitrated.</a:t>
            </a:r>
            <a:endParaRPr lang="en-US" sz="2000" b="0" strike="noStrike" spc="-1">
              <a:solidFill>
                <a:srgbClr val="000000"/>
              </a:solidFill>
              <a:latin typeface="Georgia"/>
            </a:endParaRPr>
          </a:p>
          <a:p>
            <a:pPr>
              <a:lnSpc>
                <a:spcPct val="100000"/>
              </a:lnSpc>
              <a:spcBef>
                <a:spcPts val="541"/>
              </a:spcBef>
            </a:pPr>
            <a:endParaRPr lang="en-US" sz="20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34" name="TextShape 2"/>
          <p:cNvSpPr txBox="1"/>
          <p:nvPr/>
        </p:nvSpPr>
        <p:spPr>
          <a:xfrm>
            <a:off x="301680" y="1527120"/>
            <a:ext cx="8503560" cy="4571640"/>
          </a:xfrm>
          <a:prstGeom prst="rect">
            <a:avLst/>
          </a:prstGeom>
          <a:noFill/>
          <a:ln>
            <a:noFill/>
          </a:ln>
        </p:spPr>
        <p:txBody>
          <a:bodyPr lIns="90000" tIns="45000" rIns="90000" bIns="45000">
            <a:normAutofit fontScale="92500" lnSpcReduction="10000"/>
          </a:bodyPr>
          <a:lstStyle/>
          <a:p>
            <a:pPr marL="342720" indent="-342360">
              <a:lnSpc>
                <a:spcPct val="100000"/>
              </a:lnSpc>
              <a:spcBef>
                <a:spcPts val="697"/>
              </a:spcBef>
            </a:pPr>
            <a:r>
              <a:rPr lang="en-US" sz="3200" b="0" strike="noStrike" spc="-1">
                <a:solidFill>
                  <a:srgbClr val="000000"/>
                </a:solidFill>
                <a:latin typeface="Wingdings"/>
                <a:ea typeface="Wingdings"/>
              </a:rPr>
              <a:t></a:t>
            </a:r>
            <a:r>
              <a:rPr lang="en-US" sz="3200" b="0" strike="noStrike" spc="-1">
                <a:solidFill>
                  <a:srgbClr val="000000"/>
                </a:solidFill>
                <a:latin typeface="Arial"/>
                <a:ea typeface="Wingdings"/>
              </a:rPr>
              <a:t> Network Layer:</a:t>
            </a:r>
            <a:endParaRPr lang="en-US" sz="32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 </a:t>
            </a:r>
            <a:r>
              <a:rPr lang="en-US" sz="2800" b="0" strike="noStrike" spc="-1">
                <a:solidFill>
                  <a:srgbClr val="800000"/>
                </a:solidFill>
                <a:latin typeface="Arial"/>
                <a:ea typeface="Wingdings"/>
              </a:rPr>
              <a:t>Routing</a:t>
            </a:r>
            <a:r>
              <a:rPr lang="en-US" sz="2800" b="0" strike="noStrike" spc="-1">
                <a:solidFill>
                  <a:srgbClr val="646B86"/>
                </a:solidFill>
                <a:latin typeface="Arial"/>
                <a:ea typeface="Wingdings"/>
              </a:rPr>
              <a:t>: What path is followed by packets from source to destination.  Can be based on a  static table, when the connection is created, or when each packet is sent.</a:t>
            </a:r>
            <a:endParaRPr lang="en-US" sz="2800" b="0" strike="noStrike" spc="-1">
              <a:solidFill>
                <a:srgbClr val="000000"/>
              </a:solidFill>
              <a:latin typeface="Georgia"/>
            </a:endParaRPr>
          </a:p>
          <a:p>
            <a:endParaRPr lang="en-US" sz="28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 </a:t>
            </a:r>
            <a:r>
              <a:rPr lang="en-US" sz="2800" b="0" strike="noStrike" spc="-1">
                <a:solidFill>
                  <a:srgbClr val="800000"/>
                </a:solidFill>
                <a:latin typeface="Arial"/>
                <a:ea typeface="Wingdings"/>
              </a:rPr>
              <a:t>Congestion</a:t>
            </a:r>
            <a:r>
              <a:rPr lang="en-US" sz="2800" b="0" strike="noStrike" spc="-1">
                <a:solidFill>
                  <a:srgbClr val="646B86"/>
                </a:solidFill>
                <a:latin typeface="Arial"/>
                <a:ea typeface="Wingdings"/>
              </a:rPr>
              <a:t>: Controls the number packets in the subnet.</a:t>
            </a:r>
            <a:endParaRPr lang="en-US" sz="2800" b="0" strike="noStrike" spc="-1">
              <a:solidFill>
                <a:srgbClr val="000000"/>
              </a:solidFill>
              <a:latin typeface="Georgia"/>
            </a:endParaRPr>
          </a:p>
          <a:p>
            <a:endParaRPr lang="en-US" sz="28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 </a:t>
            </a:r>
            <a:r>
              <a:rPr lang="en-US" sz="2800" b="0" strike="noStrike" spc="-1">
                <a:solidFill>
                  <a:srgbClr val="800000"/>
                </a:solidFill>
                <a:latin typeface="Arial"/>
                <a:ea typeface="Wingdings"/>
              </a:rPr>
              <a:t>Accounting</a:t>
            </a:r>
            <a:r>
              <a:rPr lang="en-US" sz="2800" b="0" strike="noStrike" spc="-1">
                <a:solidFill>
                  <a:srgbClr val="646B86"/>
                </a:solidFill>
                <a:latin typeface="Arial"/>
                <a:ea typeface="Wingdings"/>
              </a:rPr>
              <a:t>: Counts packets/bytes for billing purposes.</a:t>
            </a:r>
            <a:endParaRPr lang="en-US" sz="28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36" name="TextShape 2"/>
          <p:cNvSpPr txBox="1"/>
          <p:nvPr/>
        </p:nvSpPr>
        <p:spPr>
          <a:xfrm>
            <a:off x="301680" y="1527120"/>
            <a:ext cx="8503560" cy="4571640"/>
          </a:xfrm>
          <a:prstGeom prst="rect">
            <a:avLst/>
          </a:prstGeom>
          <a:noFill/>
          <a:ln>
            <a:noFill/>
          </a:ln>
        </p:spPr>
        <p:txBody>
          <a:bodyPr lIns="90000" tIns="45000" rIns="90000" bIns="45000">
            <a:normAutofit/>
          </a:bodyPr>
          <a:lstStyle/>
          <a:p>
            <a:pPr marL="342720" indent="-342360">
              <a:lnSpc>
                <a:spcPct val="80000"/>
              </a:lnSpc>
              <a:spcBef>
                <a:spcPts val="598"/>
              </a:spcBef>
            </a:pPr>
            <a:r>
              <a:rPr lang="en-US" sz="2400" b="0" strike="noStrike" spc="-1">
                <a:solidFill>
                  <a:srgbClr val="000000"/>
                </a:solidFill>
                <a:latin typeface="Wingdings"/>
                <a:ea typeface="Wingdings"/>
              </a:rPr>
              <a:t></a:t>
            </a:r>
            <a:r>
              <a:rPr lang="en-US" sz="2400" b="0" strike="noStrike" spc="-1">
                <a:solidFill>
                  <a:srgbClr val="000000"/>
                </a:solidFill>
                <a:latin typeface="Arial"/>
                <a:ea typeface="Wingdings"/>
              </a:rPr>
              <a:t> </a:t>
            </a:r>
            <a:r>
              <a:rPr lang="en-US" sz="3200" b="0" strike="noStrike" spc="-1">
                <a:solidFill>
                  <a:srgbClr val="000000"/>
                </a:solidFill>
                <a:latin typeface="Arial"/>
                <a:ea typeface="Wingdings"/>
              </a:rPr>
              <a:t>Transport Layer:</a:t>
            </a:r>
            <a:endParaRPr lang="en-US" sz="32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Reliability</a:t>
            </a:r>
            <a:r>
              <a:rPr lang="en-US" sz="2400" b="0" strike="noStrike" spc="-1">
                <a:solidFill>
                  <a:srgbClr val="646B86"/>
                </a:solidFill>
                <a:latin typeface="Arial"/>
                <a:ea typeface="Wingdings"/>
              </a:rPr>
              <a:t>: Ensures that packets arrive at their destination.   Reassembles out of order messages.</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Hides network</a:t>
            </a:r>
            <a:r>
              <a:rPr lang="en-US" sz="2400" b="0" strike="noStrike" spc="-1">
                <a:solidFill>
                  <a:srgbClr val="646B86"/>
                </a:solidFill>
                <a:latin typeface="Arial"/>
                <a:ea typeface="Wingdings"/>
              </a:rPr>
              <a:t>: Allows details of the network to be hidden from higher level layers.	</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Service Decisions</a:t>
            </a:r>
            <a:r>
              <a:rPr lang="en-US" sz="2400" b="0" strike="noStrike" spc="-1">
                <a:solidFill>
                  <a:srgbClr val="646B86"/>
                </a:solidFill>
                <a:latin typeface="Arial"/>
                <a:ea typeface="Wingdings"/>
              </a:rPr>
              <a:t>: What type of service to provide; error-free point to point, datagram, etc.</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Mapping</a:t>
            </a:r>
            <a:r>
              <a:rPr lang="en-US" sz="2400" b="0" strike="noStrike" spc="-1">
                <a:solidFill>
                  <a:srgbClr val="646B86"/>
                </a:solidFill>
                <a:latin typeface="Arial"/>
                <a:ea typeface="Wingdings"/>
              </a:rPr>
              <a:t>: Determines which messages belong to which connections.</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Naming</a:t>
            </a:r>
            <a:r>
              <a:rPr lang="en-US" sz="2400" b="0" strike="noStrike" spc="-1">
                <a:solidFill>
                  <a:srgbClr val="646B86"/>
                </a:solidFill>
                <a:latin typeface="Arial"/>
                <a:ea typeface="Wingdings"/>
              </a:rPr>
              <a:t>: "Send to node ZZZ" must be translated into an internal address and route.</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400" b="0" strike="noStrike" spc="-1">
                <a:solidFill>
                  <a:srgbClr val="646B86"/>
                </a:solidFill>
                <a:latin typeface="Arial"/>
                <a:ea typeface="Wingdings"/>
              </a:rPr>
              <a:t> </a:t>
            </a:r>
            <a:r>
              <a:rPr lang="en-US" sz="2400" b="0" strike="noStrike" spc="-1">
                <a:solidFill>
                  <a:srgbClr val="800000"/>
                </a:solidFill>
                <a:latin typeface="Arial"/>
                <a:ea typeface="Wingdings"/>
              </a:rPr>
              <a:t>Flow control</a:t>
            </a:r>
            <a:r>
              <a:rPr lang="en-US" sz="2400" b="0" strike="noStrike" spc="-1">
                <a:solidFill>
                  <a:srgbClr val="646B86"/>
                </a:solidFill>
                <a:latin typeface="Arial"/>
                <a:ea typeface="Wingdings"/>
              </a:rPr>
              <a:t>: keeps a fast transmitter from flooding a slow receiver.</a:t>
            </a:r>
            <a:endParaRPr lang="en-US" sz="2400" b="0" strike="noStrike" spc="-1">
              <a:solidFill>
                <a:srgbClr val="000000"/>
              </a:solidFill>
              <a:latin typeface="Georgia"/>
            </a:endParaRPr>
          </a:p>
          <a:p>
            <a:pPr>
              <a:lnSpc>
                <a:spcPct val="100000"/>
              </a:lnSpc>
              <a:spcBef>
                <a:spcPts val="541"/>
              </a:spcBef>
            </a:pPr>
            <a:endParaRPr lang="en-US" sz="24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38" name="TextShape 2"/>
          <p:cNvSpPr txBox="1"/>
          <p:nvPr/>
        </p:nvSpPr>
        <p:spPr>
          <a:xfrm>
            <a:off x="301680" y="1527120"/>
            <a:ext cx="8503560" cy="4571640"/>
          </a:xfrm>
          <a:prstGeom prst="rect">
            <a:avLst/>
          </a:prstGeom>
          <a:noFill/>
          <a:ln>
            <a:noFill/>
          </a:ln>
        </p:spPr>
        <p:txBody>
          <a:bodyPr lIns="90000" tIns="45000" rIns="90000" bIns="45000"/>
          <a:lstStyle/>
          <a:p>
            <a:pPr marL="342720" indent="-342360">
              <a:lnSpc>
                <a:spcPct val="80000"/>
              </a:lnSpc>
              <a:spcBef>
                <a:spcPts val="598"/>
              </a:spcBef>
            </a:pPr>
            <a:r>
              <a:rPr lang="en-US" sz="2400" b="0" strike="noStrike" spc="-1">
                <a:solidFill>
                  <a:srgbClr val="000000"/>
                </a:solidFill>
                <a:latin typeface="Wingdings"/>
                <a:ea typeface="Wingdings"/>
              </a:rPr>
              <a:t></a:t>
            </a:r>
            <a:r>
              <a:rPr lang="en-US" sz="2400" b="0" strike="noStrike" spc="-1">
                <a:solidFill>
                  <a:srgbClr val="000000"/>
                </a:solidFill>
                <a:latin typeface="Arial"/>
                <a:ea typeface="Wingdings"/>
              </a:rPr>
              <a:t> Session Layer:</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000" b="0" strike="noStrike" spc="-1">
                <a:solidFill>
                  <a:srgbClr val="646B86"/>
                </a:solidFill>
                <a:latin typeface="Arial"/>
                <a:ea typeface="Wingdings"/>
              </a:rPr>
              <a:t> </a:t>
            </a:r>
            <a:r>
              <a:rPr lang="en-US" sz="2000" b="0" strike="noStrike" spc="-1">
                <a:solidFill>
                  <a:srgbClr val="800000"/>
                </a:solidFill>
                <a:latin typeface="Arial"/>
                <a:ea typeface="Wingdings"/>
              </a:rPr>
              <a:t>Sessions</a:t>
            </a:r>
            <a:r>
              <a:rPr lang="en-US" sz="2000" b="0" strike="noStrike" spc="-1">
                <a:solidFill>
                  <a:srgbClr val="646B86"/>
                </a:solidFill>
                <a:latin typeface="Arial"/>
                <a:ea typeface="Wingdings"/>
              </a:rPr>
              <a:t>: Provides services that span a particular message.  For instance, a login session could be logged.</a:t>
            </a:r>
            <a:endParaRPr lang="en-US" sz="20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000" b="0" strike="noStrike" spc="-1">
                <a:solidFill>
                  <a:srgbClr val="646B86"/>
                </a:solidFill>
                <a:latin typeface="Arial"/>
                <a:ea typeface="Wingdings"/>
              </a:rPr>
              <a:t> </a:t>
            </a:r>
            <a:r>
              <a:rPr lang="en-US" sz="2000" b="0" strike="noStrike" spc="-1">
                <a:solidFill>
                  <a:srgbClr val="800000"/>
                </a:solidFill>
                <a:latin typeface="Arial"/>
                <a:ea typeface="Wingdings"/>
              </a:rPr>
              <a:t>Synchronization</a:t>
            </a:r>
            <a:r>
              <a:rPr lang="en-US" sz="2000" b="0" strike="noStrike" spc="-1">
                <a:solidFill>
                  <a:srgbClr val="646B86"/>
                </a:solidFill>
                <a:latin typeface="Arial"/>
                <a:ea typeface="Wingdings"/>
              </a:rPr>
              <a:t>: Provide way to subdivide a long mechanism for reliability.</a:t>
            </a:r>
            <a:endParaRPr lang="en-US" sz="2000" b="0" strike="noStrike" spc="-1">
              <a:solidFill>
                <a:srgbClr val="000000"/>
              </a:solidFill>
              <a:latin typeface="Georgia"/>
            </a:endParaRPr>
          </a:p>
          <a:p>
            <a:pPr>
              <a:lnSpc>
                <a:spcPct val="80000"/>
              </a:lnSpc>
              <a:spcBef>
                <a:spcPts val="598"/>
              </a:spcBef>
            </a:pPr>
            <a:endParaRPr lang="en-US" sz="2000" b="0" strike="noStrike" spc="-1">
              <a:solidFill>
                <a:srgbClr val="000000"/>
              </a:solidFill>
              <a:latin typeface="Georgia"/>
            </a:endParaRPr>
          </a:p>
          <a:p>
            <a:pPr marL="342720" indent="-342360">
              <a:lnSpc>
                <a:spcPct val="80000"/>
              </a:lnSpc>
              <a:spcBef>
                <a:spcPts val="598"/>
              </a:spcBef>
            </a:pPr>
            <a:r>
              <a:rPr lang="en-US" sz="2400" b="0" strike="noStrike" spc="-1">
                <a:solidFill>
                  <a:srgbClr val="000000"/>
                </a:solidFill>
                <a:latin typeface="Wingdings"/>
                <a:ea typeface="Wingdings"/>
              </a:rPr>
              <a:t></a:t>
            </a:r>
            <a:r>
              <a:rPr lang="en-US" sz="2400" b="0" strike="noStrike" spc="-1">
                <a:solidFill>
                  <a:srgbClr val="000000"/>
                </a:solidFill>
                <a:latin typeface="Arial"/>
                <a:ea typeface="Wingdings"/>
              </a:rPr>
              <a:t> Presentation Layer:</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000" b="0" strike="noStrike" spc="-1">
                <a:solidFill>
                  <a:srgbClr val="646B86"/>
                </a:solidFill>
                <a:latin typeface="Arial"/>
                <a:ea typeface="Wingdings"/>
              </a:rPr>
              <a:t> </a:t>
            </a:r>
            <a:r>
              <a:rPr lang="en-US" sz="2000" b="0" strike="noStrike" spc="-1">
                <a:solidFill>
                  <a:srgbClr val="800000"/>
                </a:solidFill>
                <a:latin typeface="Arial"/>
                <a:ea typeface="Wingdings"/>
              </a:rPr>
              <a:t>Prettiness</a:t>
            </a:r>
            <a:r>
              <a:rPr lang="en-US" sz="2000" b="0" strike="noStrike" spc="-1">
                <a:solidFill>
                  <a:srgbClr val="646B86"/>
                </a:solidFill>
                <a:latin typeface="Arial"/>
                <a:ea typeface="Wingdings"/>
              </a:rPr>
              <a:t>: Syntax and semantics of information transmitted.  Understands the nature of the data being transmitted.  Converts ASCII/EBCDIC, big endian/little endian</a:t>
            </a:r>
            <a:endParaRPr lang="en-US" sz="2000" b="0" strike="noStrike" spc="-1">
              <a:solidFill>
                <a:srgbClr val="000000"/>
              </a:solidFill>
              <a:latin typeface="Georgia"/>
            </a:endParaRPr>
          </a:p>
          <a:p>
            <a:pPr>
              <a:lnSpc>
                <a:spcPct val="80000"/>
              </a:lnSpc>
              <a:spcBef>
                <a:spcPts val="598"/>
              </a:spcBef>
            </a:pPr>
            <a:endParaRPr lang="en-US" sz="2000" b="0" strike="noStrike" spc="-1">
              <a:solidFill>
                <a:srgbClr val="000000"/>
              </a:solidFill>
              <a:latin typeface="Georgia"/>
            </a:endParaRPr>
          </a:p>
          <a:p>
            <a:pPr marL="342720" indent="-342360">
              <a:lnSpc>
                <a:spcPct val="80000"/>
              </a:lnSpc>
              <a:spcBef>
                <a:spcPts val="598"/>
              </a:spcBef>
            </a:pPr>
            <a:r>
              <a:rPr lang="en-US" sz="2400" b="0" strike="noStrike" spc="-1">
                <a:solidFill>
                  <a:srgbClr val="000000"/>
                </a:solidFill>
                <a:latin typeface="Wingdings"/>
                <a:ea typeface="Wingdings"/>
              </a:rPr>
              <a:t></a:t>
            </a:r>
            <a:r>
              <a:rPr lang="en-US" sz="2400" b="0" strike="noStrike" spc="-1">
                <a:solidFill>
                  <a:srgbClr val="000000"/>
                </a:solidFill>
                <a:latin typeface="Arial"/>
                <a:ea typeface="Wingdings"/>
              </a:rPr>
              <a:t>Application Layer:</a:t>
            </a:r>
            <a:endParaRPr lang="en-US" sz="24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000" b="0" strike="noStrike" spc="-1">
                <a:solidFill>
                  <a:srgbClr val="646B86"/>
                </a:solidFill>
                <a:latin typeface="Arial"/>
                <a:ea typeface="Wingdings"/>
              </a:rPr>
              <a:t> </a:t>
            </a:r>
            <a:r>
              <a:rPr lang="en-US" sz="2000" b="0" strike="noStrike" spc="-1">
                <a:solidFill>
                  <a:srgbClr val="800000"/>
                </a:solidFill>
                <a:latin typeface="Arial"/>
                <a:ea typeface="Wingdings"/>
              </a:rPr>
              <a:t>Interfacing</a:t>
            </a:r>
            <a:r>
              <a:rPr lang="en-US" sz="2000" b="0" strike="noStrike" spc="-1">
                <a:solidFill>
                  <a:srgbClr val="646B86"/>
                </a:solidFill>
                <a:latin typeface="Arial"/>
                <a:ea typeface="Wingdings"/>
              </a:rPr>
              <a:t>:  Terminal type translation.</a:t>
            </a:r>
            <a:endParaRPr lang="en-US" sz="2000" b="0" strike="noStrike" spc="-1">
              <a:solidFill>
                <a:srgbClr val="000000"/>
              </a:solidFill>
              <a:latin typeface="Georgia"/>
            </a:endParaRPr>
          </a:p>
          <a:p>
            <a:pPr marL="864000" lvl="1" indent="-323640">
              <a:lnSpc>
                <a:spcPct val="80000"/>
              </a:lnSpc>
              <a:spcBef>
                <a:spcPts val="499"/>
              </a:spcBef>
              <a:buClr>
                <a:srgbClr val="000000"/>
              </a:buClr>
              <a:buSzPct val="75000"/>
              <a:buFont typeface="Symbol"/>
              <a:buChar char=""/>
            </a:pPr>
            <a:r>
              <a:rPr lang="en-US" sz="2000" b="0" strike="noStrike" spc="-1">
                <a:solidFill>
                  <a:srgbClr val="646B86"/>
                </a:solidFill>
                <a:latin typeface="Arial"/>
                <a:ea typeface="Wingdings"/>
              </a:rPr>
              <a:t> </a:t>
            </a:r>
            <a:r>
              <a:rPr lang="en-US" sz="2000" b="0" strike="noStrike" spc="-1">
                <a:solidFill>
                  <a:srgbClr val="800000"/>
                </a:solidFill>
                <a:latin typeface="Arial"/>
                <a:ea typeface="Wingdings"/>
              </a:rPr>
              <a:t>File transfer</a:t>
            </a:r>
            <a:r>
              <a:rPr lang="en-US" sz="2000" b="0" strike="noStrike" spc="-1">
                <a:solidFill>
                  <a:srgbClr val="646B86"/>
                </a:solidFill>
                <a:latin typeface="Arial"/>
                <a:ea typeface="Wingdings"/>
              </a:rPr>
              <a:t>: Programs able to understand directory structures and naming conventions and map them onto various systems.</a:t>
            </a:r>
            <a:endParaRPr lang="en-US" sz="2000" b="0" strike="noStrike" spc="-1">
              <a:solidFill>
                <a:srgbClr val="000000"/>
              </a:solidFill>
              <a:latin typeface="Georgia"/>
            </a:endParaRPr>
          </a:p>
          <a:p>
            <a:pPr marL="274320" indent="-273960">
              <a:lnSpc>
                <a:spcPct val="100000"/>
              </a:lnSpc>
              <a:spcBef>
                <a:spcPts val="541"/>
              </a:spcBef>
            </a:pPr>
            <a:endParaRPr lang="en-US" sz="20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01680" y="228600"/>
            <a:ext cx="8534160" cy="758520"/>
          </a:xfrm>
          <a:prstGeom prst="rect">
            <a:avLst/>
          </a:prstGeom>
          <a:noFill/>
          <a:ln>
            <a:noFill/>
          </a:ln>
        </p:spPr>
        <p:txBody>
          <a:bodyPr lIns="90000" tIns="45000" rIns="90000" bIns="45000" anchor="b">
            <a:normAutofit/>
          </a:bodyPr>
          <a:lstStyle/>
          <a:p>
            <a:pPr algn="ctr">
              <a:lnSpc>
                <a:spcPct val="100000"/>
              </a:lnSpc>
            </a:pPr>
            <a:r>
              <a:rPr lang="en-US" sz="3600" b="0" strike="noStrike" spc="-1">
                <a:solidFill>
                  <a:srgbClr val="00B0F0"/>
                </a:solidFill>
                <a:latin typeface="Arial"/>
              </a:rPr>
              <a:t>TCP/IP Reference Model</a:t>
            </a:r>
            <a:endParaRPr lang="en-US" sz="3600" b="0" strike="noStrike" spc="-1">
              <a:solidFill>
                <a:srgbClr val="000000"/>
              </a:solidFill>
              <a:latin typeface="Georgia"/>
            </a:endParaRPr>
          </a:p>
        </p:txBody>
      </p:sp>
      <p:pic>
        <p:nvPicPr>
          <p:cNvPr id="143" name="Picture 8"/>
          <p:cNvPicPr/>
          <p:nvPr/>
        </p:nvPicPr>
        <p:blipFill>
          <a:blip r:embed="rId2"/>
          <a:stretch/>
        </p:blipFill>
        <p:spPr>
          <a:xfrm>
            <a:off x="0" y="1371600"/>
            <a:ext cx="9143640" cy="5486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47" name="TextShape 2"/>
          <p:cNvSpPr txBox="1"/>
          <p:nvPr/>
        </p:nvSpPr>
        <p:spPr>
          <a:xfrm>
            <a:off x="301680" y="1527120"/>
            <a:ext cx="8503560" cy="4571640"/>
          </a:xfrm>
          <a:prstGeom prst="rect">
            <a:avLst/>
          </a:prstGeom>
          <a:noFill/>
          <a:ln>
            <a:noFill/>
          </a:ln>
        </p:spPr>
        <p:txBody>
          <a:bodyPr lIns="90000" tIns="45000" rIns="90000" bIns="45000">
            <a:normAutofit lnSpcReduction="10000"/>
          </a:bodyPr>
          <a:lstStyle/>
          <a:p>
            <a:pPr marL="342720" indent="-342360">
              <a:lnSpc>
                <a:spcPct val="100000"/>
              </a:lnSpc>
              <a:spcBef>
                <a:spcPts val="598"/>
              </a:spcBef>
              <a:buClr>
                <a:srgbClr val="D16349"/>
              </a:buClr>
              <a:buSzPct val="85000"/>
              <a:buFont typeface="Wingdings 2" charset="2"/>
              <a:buChar char=""/>
            </a:pPr>
            <a:r>
              <a:rPr lang="en-US" sz="2400" b="0" strike="noStrike" spc="-1">
                <a:solidFill>
                  <a:srgbClr val="000000"/>
                </a:solidFill>
                <a:latin typeface="Wingdings 2"/>
                <a:ea typeface="Wingdings 2"/>
              </a:rPr>
              <a:t></a:t>
            </a:r>
            <a:r>
              <a:rPr lang="en-US" sz="2400" b="0" strike="noStrike" spc="-1">
                <a:solidFill>
                  <a:srgbClr val="000000"/>
                </a:solidFill>
                <a:latin typeface="Arial"/>
                <a:ea typeface="Wingdings 2"/>
              </a:rPr>
              <a:t> Physical Layer:</a:t>
            </a:r>
            <a:endParaRPr lang="en-US" sz="24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Purpose:    Transmits raw </a:t>
            </a:r>
            <a:r>
              <a:rPr lang="en-US" sz="2000" b="0" strike="noStrike" spc="-1">
                <a:solidFill>
                  <a:srgbClr val="0000FF"/>
                </a:solidFill>
                <a:latin typeface="Arial"/>
                <a:ea typeface="Wingdings 2"/>
              </a:rPr>
              <a:t>bits</a:t>
            </a:r>
            <a:r>
              <a:rPr lang="en-US" sz="2000" b="0" strike="noStrike" spc="-1">
                <a:solidFill>
                  <a:srgbClr val="646B86"/>
                </a:solidFill>
                <a:latin typeface="Arial"/>
                <a:ea typeface="Wingdings 2"/>
              </a:rPr>
              <a:t> across a medium.</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Electrical:  Concerns are voltage, timing, duplexing, connectors, etc.</a:t>
            </a:r>
            <a:endParaRPr lang="en-US" sz="2000" b="0" strike="noStrike" spc="-1">
              <a:solidFill>
                <a:srgbClr val="000000"/>
              </a:solidFill>
              <a:latin typeface="Georgia"/>
            </a:endParaRPr>
          </a:p>
          <a:p>
            <a:pPr>
              <a:lnSpc>
                <a:spcPct val="100000"/>
              </a:lnSpc>
              <a:spcBef>
                <a:spcPts val="598"/>
              </a:spcBef>
            </a:pPr>
            <a:endParaRPr lang="en-US" sz="2000" b="0" strike="noStrike" spc="-1">
              <a:solidFill>
                <a:srgbClr val="000000"/>
              </a:solidFill>
              <a:latin typeface="Georgia"/>
            </a:endParaRPr>
          </a:p>
          <a:p>
            <a:pPr marL="342720" indent="-342360">
              <a:lnSpc>
                <a:spcPct val="100000"/>
              </a:lnSpc>
              <a:spcBef>
                <a:spcPts val="598"/>
              </a:spcBef>
              <a:buClr>
                <a:srgbClr val="D16349"/>
              </a:buClr>
              <a:buSzPct val="85000"/>
              <a:buFont typeface="Wingdings 2" charset="2"/>
              <a:buChar char=""/>
            </a:pPr>
            <a:r>
              <a:rPr lang="en-US" sz="2400" b="0" strike="noStrike" spc="-1">
                <a:solidFill>
                  <a:srgbClr val="000000"/>
                </a:solidFill>
                <a:latin typeface="Wingdings 2"/>
                <a:ea typeface="Wingdings 2"/>
              </a:rPr>
              <a:t></a:t>
            </a:r>
            <a:r>
              <a:rPr lang="en-US" sz="2400" b="0" strike="noStrike" spc="-1">
                <a:solidFill>
                  <a:srgbClr val="000000"/>
                </a:solidFill>
                <a:latin typeface="Arial"/>
                <a:ea typeface="Wingdings 2"/>
              </a:rPr>
              <a:t> Data Link Layer:</a:t>
            </a:r>
            <a:endParaRPr lang="en-US" sz="24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Framing</a:t>
            </a:r>
            <a:r>
              <a:rPr lang="en-US" sz="2000" b="0" strike="noStrike" spc="-1">
                <a:solidFill>
                  <a:srgbClr val="646B86"/>
                </a:solidFill>
                <a:latin typeface="Arial"/>
                <a:ea typeface="Wingdings 2"/>
              </a:rPr>
              <a:t>:         Breaks apart messages into </a:t>
            </a:r>
            <a:r>
              <a:rPr lang="en-US" sz="2000" b="0" strike="noStrike" spc="-1">
                <a:solidFill>
                  <a:srgbClr val="0000FF"/>
                </a:solidFill>
                <a:latin typeface="Arial"/>
                <a:ea typeface="Wingdings 2"/>
              </a:rPr>
              <a:t>frames</a:t>
            </a:r>
            <a:r>
              <a:rPr lang="en-US" sz="2000" b="0" strike="noStrike" spc="-1">
                <a:solidFill>
                  <a:srgbClr val="646B86"/>
                </a:solidFill>
                <a:latin typeface="Arial"/>
                <a:ea typeface="Wingdings 2"/>
              </a:rPr>
              <a:t>.  Reassembles frames into messages. </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Error handling</a:t>
            </a:r>
            <a:r>
              <a:rPr lang="en-US" sz="2000" b="0" strike="noStrike" spc="-1">
                <a:solidFill>
                  <a:srgbClr val="646B86"/>
                </a:solidFill>
                <a:latin typeface="Arial"/>
                <a:ea typeface="Wingdings 2"/>
              </a:rPr>
              <a:t>: solves damaged, lost, and duplicate frames.</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Flow control</a:t>
            </a:r>
            <a:r>
              <a:rPr lang="en-US" sz="2000" b="0" strike="noStrike" spc="-1">
                <a:solidFill>
                  <a:srgbClr val="646B86"/>
                </a:solidFill>
                <a:latin typeface="Arial"/>
                <a:ea typeface="Wingdings 2"/>
              </a:rPr>
              <a:t>:    keeps a fast transmitter from flooding a slow receiver.</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0" strike="noStrike" spc="-1">
                <a:solidFill>
                  <a:srgbClr val="646B86"/>
                </a:solidFill>
                <a:latin typeface="Arial"/>
                <a:ea typeface="Wingdings 2"/>
              </a:rPr>
              <a:t> </a:t>
            </a:r>
            <a:r>
              <a:rPr lang="en-US" sz="2000" b="0" strike="noStrike" spc="-1">
                <a:solidFill>
                  <a:srgbClr val="800000"/>
                </a:solidFill>
                <a:latin typeface="Arial"/>
                <a:ea typeface="Wingdings 2"/>
              </a:rPr>
              <a:t>Gaining Access</a:t>
            </a:r>
            <a:r>
              <a:rPr lang="en-US" sz="2000" b="0" strike="noStrike" spc="-1">
                <a:solidFill>
                  <a:srgbClr val="646B86"/>
                </a:solidFill>
                <a:latin typeface="Arial"/>
                <a:ea typeface="Wingdings 2"/>
              </a:rPr>
              <a:t>: if many hosts have usage of the medium,  how is access arbitrated.</a:t>
            </a:r>
            <a:endParaRPr lang="en-US" sz="2000" b="0" strike="noStrike" spc="-1">
              <a:solidFill>
                <a:srgbClr val="000000"/>
              </a:solidFill>
              <a:latin typeface="Georgia"/>
            </a:endParaRPr>
          </a:p>
          <a:p>
            <a:pPr>
              <a:lnSpc>
                <a:spcPct val="100000"/>
              </a:lnSpc>
              <a:spcBef>
                <a:spcPts val="541"/>
              </a:spcBef>
            </a:pPr>
            <a:endParaRPr lang="en-US" sz="20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DC Component</a:t>
            </a:r>
          </a:p>
        </p:txBody>
      </p:sp>
      <p:sp>
        <p:nvSpPr>
          <p:cNvPr id="163"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67" indent="-293574">
              <a:spcBef>
                <a:spcPts val="1285"/>
              </a:spcBef>
              <a:buClr>
                <a:srgbClr val="000000"/>
              </a:buClr>
              <a:buSzPct val="45000"/>
              <a:buFont typeface="Wingdings" charset="2"/>
              <a:buChar char=""/>
            </a:pPr>
            <a:r>
              <a:rPr lang="en-IN" sz="2540" spc="-1">
                <a:latin typeface="Arial"/>
              </a:rPr>
              <a:t>Message</a:t>
            </a:r>
          </a:p>
          <a:p>
            <a:pPr marL="391867" indent="-293574">
              <a:spcBef>
                <a:spcPts val="1285"/>
              </a:spcBef>
              <a:buClr>
                <a:srgbClr val="000000"/>
              </a:buClr>
              <a:buSzPct val="45000"/>
              <a:buFont typeface="Wingdings" charset="2"/>
              <a:buChar char=""/>
            </a:pPr>
            <a:r>
              <a:rPr lang="en-IN" sz="2540" spc="-1">
                <a:latin typeface="Arial"/>
              </a:rPr>
              <a:t>Sender</a:t>
            </a:r>
          </a:p>
          <a:p>
            <a:pPr marL="391867" indent="-293574">
              <a:spcBef>
                <a:spcPts val="1285"/>
              </a:spcBef>
              <a:buClr>
                <a:srgbClr val="000000"/>
              </a:buClr>
              <a:buSzPct val="45000"/>
              <a:buFont typeface="Wingdings" charset="2"/>
              <a:buChar char=""/>
            </a:pPr>
            <a:r>
              <a:rPr lang="en-IN" sz="2540" spc="-1">
                <a:latin typeface="Arial"/>
              </a:rPr>
              <a:t>Receiver</a:t>
            </a:r>
          </a:p>
          <a:p>
            <a:pPr marL="391867" indent="-293574">
              <a:spcBef>
                <a:spcPts val="1285"/>
              </a:spcBef>
              <a:buClr>
                <a:srgbClr val="000000"/>
              </a:buClr>
              <a:buSzPct val="45000"/>
              <a:buFont typeface="Wingdings" charset="2"/>
              <a:buChar char=""/>
            </a:pPr>
            <a:r>
              <a:rPr lang="en-IN" sz="2540" spc="-1">
                <a:latin typeface="Arial"/>
              </a:rPr>
              <a:t>Transmission Medium</a:t>
            </a:r>
          </a:p>
          <a:p>
            <a:pPr marL="391867" indent="-293574">
              <a:spcBef>
                <a:spcPts val="1285"/>
              </a:spcBef>
              <a:buClr>
                <a:srgbClr val="000000"/>
              </a:buClr>
              <a:buSzPct val="45000"/>
              <a:buFont typeface="Wingdings" charset="2"/>
              <a:buChar char=""/>
            </a:pPr>
            <a:r>
              <a:rPr lang="en-IN" sz="2540" spc="-1">
                <a:latin typeface="Arial"/>
              </a:rPr>
              <a:t>Protocol</a:t>
            </a:r>
          </a:p>
        </p:txBody>
      </p:sp>
      <p:pic>
        <p:nvPicPr>
          <p:cNvPr id="164" name="Picture 163"/>
          <p:cNvPicPr/>
          <p:nvPr/>
        </p:nvPicPr>
        <p:blipFill>
          <a:blip r:embed="rId2"/>
          <a:stretch/>
        </p:blipFill>
        <p:spPr>
          <a:xfrm>
            <a:off x="3396133" y="4049595"/>
            <a:ext cx="5616354" cy="221597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49" name="TextShape 2"/>
          <p:cNvSpPr txBox="1"/>
          <p:nvPr/>
        </p:nvSpPr>
        <p:spPr>
          <a:xfrm>
            <a:off x="301680" y="1527120"/>
            <a:ext cx="8503560" cy="4571640"/>
          </a:xfrm>
          <a:prstGeom prst="rect">
            <a:avLst/>
          </a:prstGeom>
          <a:noFill/>
          <a:ln>
            <a:noFill/>
          </a:ln>
        </p:spPr>
        <p:txBody>
          <a:bodyPr lIns="90000" tIns="45000" rIns="90000" bIns="45000"/>
          <a:lstStyle/>
          <a:p>
            <a:pPr marL="342720" indent="-342360">
              <a:lnSpc>
                <a:spcPct val="100000"/>
              </a:lnSpc>
              <a:spcBef>
                <a:spcPts val="697"/>
              </a:spcBef>
            </a:pPr>
            <a:r>
              <a:rPr lang="en-US" sz="3200" b="0" strike="noStrike" spc="-1">
                <a:solidFill>
                  <a:srgbClr val="000000"/>
                </a:solidFill>
                <a:latin typeface="Wingdings 2"/>
                <a:ea typeface="Wingdings 2"/>
              </a:rPr>
              <a:t></a:t>
            </a:r>
            <a:r>
              <a:rPr lang="en-US" sz="3200" b="1" strike="noStrike" spc="-1">
                <a:solidFill>
                  <a:srgbClr val="333399"/>
                </a:solidFill>
                <a:latin typeface="Arial"/>
                <a:ea typeface="Wingdings 2"/>
              </a:rPr>
              <a:t> </a:t>
            </a:r>
            <a:r>
              <a:rPr lang="en-US" sz="3200" b="0" strike="noStrike" spc="-1">
                <a:solidFill>
                  <a:srgbClr val="000000"/>
                </a:solidFill>
                <a:latin typeface="Arial"/>
                <a:ea typeface="Wingdings 2"/>
              </a:rPr>
              <a:t>Internet Layer </a:t>
            </a:r>
            <a:endParaRPr lang="en-US" sz="32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1" strike="noStrike" spc="-1">
                <a:solidFill>
                  <a:srgbClr val="646B86"/>
                </a:solidFill>
                <a:latin typeface="Arial"/>
                <a:ea typeface="Wingdings 2"/>
              </a:rPr>
              <a:t> Connector</a:t>
            </a:r>
            <a:r>
              <a:rPr lang="en-US" sz="2000" b="0" strike="noStrike" spc="-1">
                <a:solidFill>
                  <a:srgbClr val="646B86"/>
                </a:solidFill>
                <a:latin typeface="Arial"/>
                <a:ea typeface="Wingdings 2"/>
              </a:rPr>
              <a:t>: Provides packet switched connectionless service.</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1" strike="noStrike" spc="-1">
                <a:solidFill>
                  <a:srgbClr val="646B86"/>
                </a:solidFill>
                <a:latin typeface="Arial"/>
                <a:ea typeface="Wingdings 2"/>
              </a:rPr>
              <a:t> Routing :</a:t>
            </a:r>
            <a:r>
              <a:rPr lang="en-US" sz="2000" b="0" strike="noStrike" spc="-1">
                <a:solidFill>
                  <a:srgbClr val="646B86"/>
                </a:solidFill>
                <a:latin typeface="Arial"/>
                <a:ea typeface="Wingdings 2"/>
              </a:rPr>
              <a:t>The IP (Internet Protocol) does delivery and congestion control.</a:t>
            </a:r>
            <a:endParaRPr lang="en-US" sz="2000" b="0" strike="noStrike" spc="-1">
              <a:solidFill>
                <a:srgbClr val="000000"/>
              </a:solidFill>
              <a:latin typeface="Georgia"/>
            </a:endParaRPr>
          </a:p>
          <a:p>
            <a:endParaRPr lang="en-US" sz="2000" b="0" strike="noStrike" spc="-1">
              <a:solidFill>
                <a:srgbClr val="000000"/>
              </a:solidFill>
              <a:latin typeface="Georgia"/>
            </a:endParaRPr>
          </a:p>
          <a:p>
            <a:pPr marL="342720" indent="-342360">
              <a:lnSpc>
                <a:spcPct val="100000"/>
              </a:lnSpc>
              <a:spcBef>
                <a:spcPts val="697"/>
              </a:spcBef>
            </a:pPr>
            <a:r>
              <a:rPr lang="en-US" sz="3200" b="0" strike="noStrike" spc="-1">
                <a:solidFill>
                  <a:srgbClr val="000000"/>
                </a:solidFill>
                <a:latin typeface="Wingdings 2"/>
                <a:ea typeface="Wingdings 2"/>
              </a:rPr>
              <a:t></a:t>
            </a:r>
            <a:r>
              <a:rPr lang="en-US" sz="3200" b="0" strike="noStrike" spc="-1">
                <a:solidFill>
                  <a:srgbClr val="000000"/>
                </a:solidFill>
                <a:latin typeface="Arial"/>
                <a:ea typeface="Wingdings 2"/>
              </a:rPr>
              <a:t>Transport Layer </a:t>
            </a:r>
            <a:endParaRPr lang="en-US" sz="32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1" strike="noStrike" spc="-1">
                <a:solidFill>
                  <a:srgbClr val="646B86"/>
                </a:solidFill>
                <a:latin typeface="Arial"/>
                <a:ea typeface="Wingdings 2"/>
              </a:rPr>
              <a:t>TCP (Transmission Control Protocol): </a:t>
            </a:r>
            <a:r>
              <a:rPr lang="en-US" sz="2000" b="0" strike="noStrike" spc="-1">
                <a:solidFill>
                  <a:srgbClr val="646B86"/>
                </a:solidFill>
                <a:latin typeface="Arial"/>
                <a:ea typeface="Wingdings 2"/>
              </a:rPr>
              <a:t>provides a reliable connection oriented protocol that delivers a byte stream from one node to another.  Guarantees delivery and provides flow control.</a:t>
            </a:r>
            <a:endParaRPr lang="en-US" sz="2000" b="0" strike="noStrike" spc="-1">
              <a:solidFill>
                <a:srgbClr val="000000"/>
              </a:solidFill>
              <a:latin typeface="Georgia"/>
            </a:endParaRPr>
          </a:p>
          <a:p>
            <a:pPr marL="864000" lvl="1" indent="-323640">
              <a:lnSpc>
                <a:spcPct val="100000"/>
              </a:lnSpc>
              <a:spcBef>
                <a:spcPts val="499"/>
              </a:spcBef>
              <a:buClr>
                <a:srgbClr val="000000"/>
              </a:buClr>
              <a:buSzPct val="75000"/>
              <a:buFont typeface="Symbol"/>
              <a:buChar char=""/>
            </a:pPr>
            <a:r>
              <a:rPr lang="en-US" sz="2000" b="1" strike="noStrike" spc="-1">
                <a:solidFill>
                  <a:srgbClr val="646B86"/>
                </a:solidFill>
                <a:latin typeface="Arial"/>
                <a:ea typeface="Wingdings 2"/>
              </a:rPr>
              <a:t>UDP (User Datagram Protocol)</a:t>
            </a:r>
            <a:r>
              <a:rPr lang="en-US" sz="2000" b="0" strike="noStrike" spc="-1">
                <a:solidFill>
                  <a:srgbClr val="646B86"/>
                </a:solidFill>
                <a:latin typeface="Arial"/>
                <a:ea typeface="Wingdings 2"/>
              </a:rPr>
              <a:t> provides an unreliable connection-less protocol for applications that provide their own.</a:t>
            </a:r>
            <a:endParaRPr lang="en-US" sz="2000" b="0" strike="noStrike" spc="-1">
              <a:solidFill>
                <a:srgbClr val="000000"/>
              </a:solidFill>
              <a:latin typeface="Georgia"/>
            </a:endParaRPr>
          </a:p>
          <a:p>
            <a:pPr>
              <a:lnSpc>
                <a:spcPct val="100000"/>
              </a:lnSpc>
              <a:spcBef>
                <a:spcPts val="541"/>
              </a:spcBef>
            </a:pPr>
            <a:endParaRPr lang="en-US" sz="20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01680" y="228600"/>
            <a:ext cx="8534160" cy="758520"/>
          </a:xfrm>
          <a:prstGeom prst="rect">
            <a:avLst/>
          </a:prstGeom>
          <a:noFill/>
          <a:ln>
            <a:noFill/>
          </a:ln>
        </p:spPr>
        <p:txBody>
          <a:bodyPr lIns="90000" tIns="45000" rIns="90000" bIns="45000" anchor="b"/>
          <a:lstStyle/>
          <a:p>
            <a:pPr algn="ctr">
              <a:lnSpc>
                <a:spcPct val="100000"/>
              </a:lnSpc>
            </a:pPr>
            <a:r>
              <a:rPr lang="en-US" sz="3300" b="0" strike="noStrike" spc="-1">
                <a:solidFill>
                  <a:srgbClr val="7B9899"/>
                </a:solidFill>
                <a:latin typeface="Georgia"/>
              </a:rPr>
              <a:t>Cont…</a:t>
            </a:r>
            <a:endParaRPr lang="en-US" sz="3300" b="0" strike="noStrike" spc="-1">
              <a:solidFill>
                <a:srgbClr val="000000"/>
              </a:solidFill>
              <a:latin typeface="Georgia"/>
            </a:endParaRPr>
          </a:p>
        </p:txBody>
      </p:sp>
      <p:sp>
        <p:nvSpPr>
          <p:cNvPr id="151" name="TextShape 2"/>
          <p:cNvSpPr txBox="1"/>
          <p:nvPr/>
        </p:nvSpPr>
        <p:spPr>
          <a:xfrm>
            <a:off x="301680" y="1527120"/>
            <a:ext cx="8503560" cy="4571640"/>
          </a:xfrm>
          <a:prstGeom prst="rect">
            <a:avLst/>
          </a:prstGeom>
          <a:noFill/>
          <a:ln>
            <a:noFill/>
          </a:ln>
        </p:spPr>
        <p:txBody>
          <a:bodyPr lIns="90000" tIns="45000" rIns="90000" bIns="45000"/>
          <a:lstStyle/>
          <a:p>
            <a:pPr marL="342720" indent="-342360">
              <a:lnSpc>
                <a:spcPct val="100000"/>
              </a:lnSpc>
              <a:spcBef>
                <a:spcPts val="697"/>
              </a:spcBef>
            </a:pPr>
            <a:r>
              <a:rPr lang="en-US" sz="3200" b="0" strike="noStrike" spc="-1">
                <a:solidFill>
                  <a:srgbClr val="000000"/>
                </a:solidFill>
                <a:latin typeface="Wingdings"/>
                <a:ea typeface="Wingdings"/>
              </a:rPr>
              <a:t></a:t>
            </a:r>
            <a:r>
              <a:rPr lang="en-US" sz="3200" b="0" strike="noStrike" spc="-1">
                <a:solidFill>
                  <a:srgbClr val="000000"/>
                </a:solidFill>
                <a:latin typeface="Arial"/>
                <a:ea typeface="Wingdings"/>
              </a:rPr>
              <a:t>Application Layer </a:t>
            </a:r>
            <a:endParaRPr lang="en-US" sz="32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Terminal         Telnet		</a:t>
            </a:r>
            <a:endParaRPr lang="en-US" sz="28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File transfer    FTP</a:t>
            </a:r>
            <a:endParaRPr lang="en-US" sz="28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The Web         HTTP</a:t>
            </a:r>
            <a:endParaRPr lang="en-US" sz="2800" b="0" strike="noStrike" spc="-1">
              <a:solidFill>
                <a:srgbClr val="000000"/>
              </a:solidFill>
              <a:latin typeface="Georgia"/>
            </a:endParaRPr>
          </a:p>
          <a:p>
            <a:pPr marL="864000" lvl="1" indent="-323640">
              <a:lnSpc>
                <a:spcPct val="100000"/>
              </a:lnSpc>
              <a:spcBef>
                <a:spcPts val="598"/>
              </a:spcBef>
              <a:buClr>
                <a:srgbClr val="000000"/>
              </a:buClr>
              <a:buSzPct val="75000"/>
              <a:buFont typeface="Symbol"/>
              <a:buChar char=""/>
            </a:pPr>
            <a:r>
              <a:rPr lang="en-US" sz="2800" b="0" strike="noStrike" spc="-1">
                <a:solidFill>
                  <a:srgbClr val="646B86"/>
                </a:solidFill>
                <a:latin typeface="Arial"/>
                <a:ea typeface="Wingdings"/>
              </a:rPr>
              <a:t>Mail                SMTP</a:t>
            </a:r>
            <a:endParaRPr lang="en-US" sz="2800" b="0" strike="noStrike" spc="-1">
              <a:solidFill>
                <a:srgbClr val="000000"/>
              </a:solidFill>
              <a:latin typeface="Georgia"/>
            </a:endParaRPr>
          </a:p>
          <a:p>
            <a:pPr>
              <a:lnSpc>
                <a:spcPct val="100000"/>
              </a:lnSpc>
              <a:spcBef>
                <a:spcPts val="697"/>
              </a:spcBef>
            </a:pPr>
            <a:endParaRPr lang="en-US" sz="2800" b="0" strike="noStrike" spc="-1">
              <a:solidFill>
                <a:srgbClr val="000000"/>
              </a:solidFill>
              <a:latin typeface="Georgia"/>
            </a:endParaRPr>
          </a:p>
          <a:p>
            <a:pPr>
              <a:lnSpc>
                <a:spcPct val="100000"/>
              </a:lnSpc>
              <a:spcBef>
                <a:spcPts val="541"/>
              </a:spcBef>
            </a:pPr>
            <a:endParaRPr lang="en-US" sz="2800" b="0" strike="noStrike" spc="-1">
              <a:solidFill>
                <a:srgbClr val="000000"/>
              </a:solidFill>
              <a:latin typeface="Georg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27161" y="228600"/>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Computer Network (DLL-Flow Control)</a:t>
            </a:r>
            <a:endParaRPr lang="en-IN" sz="2903" spc="-1" dirty="0">
              <a:latin typeface="Arial"/>
            </a:endParaRPr>
          </a:p>
        </p:txBody>
      </p:sp>
      <p:sp>
        <p:nvSpPr>
          <p:cNvPr id="3" name="TextBox 2">
            <a:extLst>
              <a:ext uri="{FF2B5EF4-FFF2-40B4-BE49-F238E27FC236}">
                <a16:creationId xmlns:a16="http://schemas.microsoft.com/office/drawing/2014/main" xmlns="" id="{B038800B-788B-9397-16F9-AE21C8856A85}"/>
              </a:ext>
            </a:extLst>
          </p:cNvPr>
          <p:cNvSpPr txBox="1"/>
          <p:nvPr/>
        </p:nvSpPr>
        <p:spPr>
          <a:xfrm>
            <a:off x="327160" y="1773682"/>
            <a:ext cx="8131039" cy="3044423"/>
          </a:xfrm>
          <a:prstGeom prst="rect">
            <a:avLst/>
          </a:prstGeom>
          <a:noFill/>
        </p:spPr>
        <p:txBody>
          <a:bodyPr wrap="square">
            <a:spAutoFit/>
          </a:bodyPr>
          <a:lstStyle/>
          <a:p>
            <a:pPr>
              <a:lnSpc>
                <a:spcPct val="100000"/>
              </a:lnSpc>
              <a:spcAft>
                <a:spcPts val="1142"/>
              </a:spcAft>
            </a:pPr>
            <a:r>
              <a:rPr lang="en-IN" sz="2000" b="0" strike="noStrike" spc="-1" dirty="0">
                <a:solidFill>
                  <a:srgbClr val="1C1C1C"/>
                </a:solidFill>
                <a:latin typeface="Source Sans Pro Semibold"/>
                <a:ea typeface="DejaVu Sans"/>
              </a:rPr>
              <a:t>Understand flow Control</a:t>
            </a:r>
            <a:endParaRPr lang="en-IN" sz="2000" b="0" strike="noStrike" spc="-1" dirty="0">
              <a:latin typeface="Arial"/>
            </a:endParaRPr>
          </a:p>
          <a:p>
            <a:pPr>
              <a:lnSpc>
                <a:spcPct val="100000"/>
              </a:lnSpc>
              <a:spcAft>
                <a:spcPts val="1142"/>
              </a:spcAft>
            </a:pPr>
            <a:r>
              <a:rPr lang="en-IN" sz="2000" b="0" strike="noStrike" spc="-1" dirty="0">
                <a:solidFill>
                  <a:srgbClr val="1C1C1C"/>
                </a:solidFill>
                <a:latin typeface="Source Sans Pro Semibold"/>
                <a:ea typeface="DejaVu Sans"/>
              </a:rPr>
              <a:t>Understanding the work and problems of:</a:t>
            </a:r>
            <a:endParaRPr lang="en-IN" sz="2000" b="0" strike="noStrike" spc="-1" dirty="0">
              <a:latin typeface="Arial"/>
            </a:endParaRPr>
          </a:p>
          <a:p>
            <a:pPr marL="288000">
              <a:lnSpc>
                <a:spcPct val="100000"/>
              </a:lnSpc>
              <a:spcAft>
                <a:spcPts val="1134"/>
              </a:spcAft>
            </a:pPr>
            <a:r>
              <a:rPr lang="en-IN" sz="1800" b="0" strike="noStrike" spc="-1" dirty="0">
                <a:solidFill>
                  <a:srgbClr val="1C1C1C"/>
                </a:solidFill>
                <a:latin typeface="Source Sans Pro Light"/>
                <a:ea typeface="DejaVu Sans"/>
              </a:rPr>
              <a:t>Stop-and-wait protocol</a:t>
            </a:r>
            <a:endParaRPr lang="en-IN" sz="1800" b="0" strike="noStrike" spc="-1" dirty="0">
              <a:latin typeface="Arial"/>
            </a:endParaRPr>
          </a:p>
          <a:p>
            <a:pPr marL="288000">
              <a:lnSpc>
                <a:spcPct val="100000"/>
              </a:lnSpc>
              <a:spcAft>
                <a:spcPts val="1134"/>
              </a:spcAft>
            </a:pPr>
            <a:r>
              <a:rPr lang="en-IN" sz="1800" b="0" strike="noStrike" spc="-1" dirty="0">
                <a:solidFill>
                  <a:srgbClr val="1C1C1C"/>
                </a:solidFill>
                <a:latin typeface="Source Sans Pro Light"/>
                <a:ea typeface="DejaVu Sans"/>
              </a:rPr>
              <a:t>Stop-and-wait ARQ protocol</a:t>
            </a:r>
            <a:endParaRPr lang="en-IN" sz="1800" b="0" strike="noStrike" spc="-1" dirty="0">
              <a:latin typeface="Arial"/>
            </a:endParaRPr>
          </a:p>
          <a:p>
            <a:pPr marL="288000">
              <a:lnSpc>
                <a:spcPct val="100000"/>
              </a:lnSpc>
              <a:spcAft>
                <a:spcPts val="1134"/>
              </a:spcAft>
            </a:pPr>
            <a:r>
              <a:rPr lang="en-IN" sz="1800" b="0" strike="noStrike" spc="-1" dirty="0">
                <a:solidFill>
                  <a:srgbClr val="1C1C1C"/>
                </a:solidFill>
                <a:latin typeface="Source Sans Pro Light"/>
                <a:ea typeface="DejaVu Sans"/>
              </a:rPr>
              <a:t>Sliding window protocol</a:t>
            </a:r>
            <a:endParaRPr lang="en-IN" sz="1800" b="0" strike="noStrike" spc="-1" dirty="0">
              <a:latin typeface="Arial"/>
            </a:endParaRPr>
          </a:p>
          <a:p>
            <a:pPr marL="864000">
              <a:lnSpc>
                <a:spcPct val="100000"/>
              </a:lnSpc>
              <a:spcAft>
                <a:spcPts val="567"/>
              </a:spcAft>
            </a:pPr>
            <a:r>
              <a:rPr lang="en-IN" sz="1200" b="0" strike="noStrike" spc="-1" dirty="0">
                <a:solidFill>
                  <a:srgbClr val="CE181E"/>
                </a:solidFill>
                <a:latin typeface="Source Sans Pro Light"/>
                <a:ea typeface="DejaVu Sans"/>
              </a:rPr>
              <a:t>Go-Back-N ARQ</a:t>
            </a:r>
            <a:endParaRPr lang="en-IN" sz="1200" b="0" strike="noStrike" spc="-1" dirty="0">
              <a:latin typeface="Arial"/>
            </a:endParaRPr>
          </a:p>
          <a:p>
            <a:pPr marL="864000">
              <a:lnSpc>
                <a:spcPct val="100000"/>
              </a:lnSpc>
              <a:spcAft>
                <a:spcPts val="567"/>
              </a:spcAft>
            </a:pPr>
            <a:r>
              <a:rPr lang="en-IN" sz="1200" b="0" strike="noStrike" spc="-1" dirty="0">
                <a:solidFill>
                  <a:srgbClr val="CE181E"/>
                </a:solidFill>
                <a:latin typeface="Source Sans Pro Light"/>
                <a:ea typeface="DejaVu Sans"/>
              </a:rPr>
              <a:t>Selective Repeat ARQ</a:t>
            </a:r>
            <a:endParaRPr lang="en-IN" sz="1200" b="0" strike="noStrike" spc="-1" dirty="0">
              <a:latin typeface="Arial"/>
            </a:endParaRPr>
          </a:p>
          <a:p>
            <a:pPr marL="288000">
              <a:lnSpc>
                <a:spcPct val="100000"/>
              </a:lnSpc>
              <a:spcAft>
                <a:spcPts val="1134"/>
              </a:spcAft>
            </a:pPr>
            <a:r>
              <a:rPr lang="en-IN" sz="1800" b="0" strike="noStrike" spc="-1" dirty="0">
                <a:solidFill>
                  <a:srgbClr val="1C1C1C"/>
                </a:solidFill>
                <a:latin typeface="Source Sans Pro Light"/>
                <a:ea typeface="DejaVu Sans"/>
              </a:rPr>
              <a:t> </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Flow Control</a:t>
            </a:r>
            <a:endParaRPr lang="en-IN" sz="2903" spc="-1" dirty="0">
              <a:latin typeface="Arial"/>
            </a:endParaRPr>
          </a:p>
        </p:txBody>
      </p:sp>
      <p:sp>
        <p:nvSpPr>
          <p:cNvPr id="90"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a:bodyPr>
          <a:lstStyle/>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Speed maching Mechanism</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Flow control coordinates the amount of data  that can be sent before receiving an ack.</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Flow control is a set of procedures that tells the sender how much data it can transmit before it mucst wait for ack from receiver.</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Receiver has a limitedd speed at which it can process incomming data and a limited amount of memory in which to store incoming data. </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Receiver must inform the sender before the limits are reached and request that the transmitter to send fewer frames or stop temporarily.</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Flow Control -- Protocols</a:t>
            </a:r>
            <a:endParaRPr lang="en-IN" sz="2903" spc="-1" dirty="0">
              <a:latin typeface="Arial"/>
            </a:endParaRPr>
          </a:p>
        </p:txBody>
      </p:sp>
      <p:sp>
        <p:nvSpPr>
          <p:cNvPr id="92" name="CustomShape 2"/>
          <p:cNvSpPr/>
          <p:nvPr/>
        </p:nvSpPr>
        <p:spPr>
          <a:xfrm>
            <a:off x="3461443" y="1567806"/>
            <a:ext cx="1566793" cy="91369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1638" tIns="40819" rIns="81638" bIns="40819" anchor="ctr"/>
          <a:lstStyle/>
          <a:p>
            <a:pPr algn="ctr">
              <a:lnSpc>
                <a:spcPct val="100000"/>
              </a:lnSpc>
            </a:pPr>
            <a:r>
              <a:rPr lang="en-IN" sz="1633" spc="-1">
                <a:solidFill>
                  <a:srgbClr val="000000"/>
                </a:solidFill>
                <a:latin typeface="Source Sans Pro"/>
                <a:ea typeface="DejaVu Sans"/>
              </a:rPr>
              <a:t>Protocols</a:t>
            </a:r>
            <a:endParaRPr lang="en-IN" sz="1633" spc="-1">
              <a:latin typeface="Arial"/>
            </a:endParaRPr>
          </a:p>
        </p:txBody>
      </p:sp>
      <p:sp>
        <p:nvSpPr>
          <p:cNvPr id="93" name="CustomShape 3"/>
          <p:cNvSpPr/>
          <p:nvPr/>
        </p:nvSpPr>
        <p:spPr>
          <a:xfrm>
            <a:off x="979654" y="3200562"/>
            <a:ext cx="1436172" cy="717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1638" tIns="40819" rIns="81638" bIns="40819" anchor="ctr"/>
          <a:lstStyle/>
          <a:p>
            <a:pPr algn="ctr">
              <a:lnSpc>
                <a:spcPct val="100000"/>
              </a:lnSpc>
            </a:pPr>
            <a:r>
              <a:rPr lang="en-IN" sz="1633" spc="-1">
                <a:solidFill>
                  <a:srgbClr val="000000"/>
                </a:solidFill>
                <a:latin typeface="Source Sans Pro"/>
                <a:ea typeface="DejaVu Sans"/>
              </a:rPr>
              <a:t>Noiseless </a:t>
            </a:r>
            <a:r>
              <a:rPr sz="1633"/>
              <a:t/>
            </a:r>
            <a:br>
              <a:rPr sz="1633"/>
            </a:br>
            <a:r>
              <a:rPr lang="en-IN" sz="1633" spc="-1">
                <a:solidFill>
                  <a:srgbClr val="000000"/>
                </a:solidFill>
                <a:latin typeface="Source Sans Pro"/>
                <a:ea typeface="DejaVu Sans"/>
              </a:rPr>
              <a:t>Chanels</a:t>
            </a:r>
            <a:endParaRPr lang="en-IN" sz="1633" spc="-1">
              <a:latin typeface="Arial"/>
            </a:endParaRPr>
          </a:p>
        </p:txBody>
      </p:sp>
      <p:sp>
        <p:nvSpPr>
          <p:cNvPr id="94" name="CustomShape 4"/>
          <p:cNvSpPr/>
          <p:nvPr/>
        </p:nvSpPr>
        <p:spPr>
          <a:xfrm>
            <a:off x="5877922" y="3135252"/>
            <a:ext cx="1436172" cy="717759"/>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81638" tIns="40819" rIns="81638" bIns="40819" anchor="ctr"/>
          <a:lstStyle/>
          <a:p>
            <a:pPr algn="ctr">
              <a:lnSpc>
                <a:spcPct val="100000"/>
              </a:lnSpc>
            </a:pPr>
            <a:r>
              <a:rPr lang="en-IN" sz="1633" spc="-1">
                <a:solidFill>
                  <a:srgbClr val="000000"/>
                </a:solidFill>
                <a:latin typeface="Source Sans Pro"/>
                <a:ea typeface="DejaVu Sans"/>
              </a:rPr>
              <a:t>Noisy </a:t>
            </a:r>
            <a:r>
              <a:rPr sz="1633"/>
              <a:t/>
            </a:r>
            <a:br>
              <a:rPr sz="1633"/>
            </a:br>
            <a:r>
              <a:rPr lang="en-IN" sz="1633" spc="-1">
                <a:solidFill>
                  <a:srgbClr val="000000"/>
                </a:solidFill>
                <a:latin typeface="Source Sans Pro"/>
                <a:ea typeface="DejaVu Sans"/>
              </a:rPr>
              <a:t>Chanels</a:t>
            </a:r>
            <a:endParaRPr lang="en-IN" sz="1633" spc="-1">
              <a:latin typeface="Arial"/>
            </a:endParaRPr>
          </a:p>
        </p:txBody>
      </p:sp>
      <p:sp>
        <p:nvSpPr>
          <p:cNvPr id="95" name="CustomShape 5"/>
          <p:cNvSpPr/>
          <p:nvPr/>
        </p:nvSpPr>
        <p:spPr>
          <a:xfrm>
            <a:off x="718413" y="4592976"/>
            <a:ext cx="2807687" cy="1284652"/>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lstStyle/>
          <a:p>
            <a:pPr>
              <a:lnSpc>
                <a:spcPct val="100000"/>
              </a:lnSpc>
            </a:pPr>
            <a:r>
              <a:rPr lang="en-IN" sz="2177" spc="-1">
                <a:solidFill>
                  <a:srgbClr val="ED1C24"/>
                </a:solidFill>
                <a:latin typeface="Source Sans Pro"/>
                <a:ea typeface="DejaVu Sans"/>
              </a:rPr>
              <a:t>1) Simplest</a:t>
            </a:r>
            <a:r>
              <a:rPr sz="1633"/>
              <a:t/>
            </a:r>
            <a:br>
              <a:rPr sz="1633"/>
            </a:br>
            <a:r>
              <a:rPr sz="1633"/>
              <a:t/>
            </a:r>
            <a:br>
              <a:rPr sz="1633"/>
            </a:br>
            <a:r>
              <a:rPr lang="en-IN" sz="2177" spc="-1">
                <a:solidFill>
                  <a:srgbClr val="ED1C24"/>
                </a:solidFill>
                <a:latin typeface="Source Sans Pro"/>
                <a:ea typeface="DejaVu Sans"/>
              </a:rPr>
              <a:t>2) Stop-and-Wait</a:t>
            </a:r>
            <a:endParaRPr lang="en-IN" sz="2177" spc="-1">
              <a:latin typeface="Arial"/>
            </a:endParaRPr>
          </a:p>
        </p:txBody>
      </p:sp>
      <p:sp>
        <p:nvSpPr>
          <p:cNvPr id="96" name="CustomShape 6"/>
          <p:cNvSpPr/>
          <p:nvPr/>
        </p:nvSpPr>
        <p:spPr>
          <a:xfrm>
            <a:off x="5159509" y="4393454"/>
            <a:ext cx="3722030" cy="2013188"/>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lstStyle/>
          <a:p>
            <a:pPr>
              <a:lnSpc>
                <a:spcPct val="100000"/>
              </a:lnSpc>
            </a:pPr>
            <a:r>
              <a:rPr lang="en-IN" sz="2177" spc="-1">
                <a:solidFill>
                  <a:srgbClr val="21409A"/>
                </a:solidFill>
                <a:latin typeface="Source Sans Pro"/>
                <a:ea typeface="DejaVu Sans"/>
              </a:rPr>
              <a:t>1) Stop-and-wait ARQ</a:t>
            </a:r>
            <a:r>
              <a:rPr sz="1633"/>
              <a:t/>
            </a:r>
            <a:br>
              <a:rPr sz="1633"/>
            </a:br>
            <a:r>
              <a:rPr sz="1633"/>
              <a:t/>
            </a:r>
            <a:br>
              <a:rPr sz="1633"/>
            </a:br>
            <a:r>
              <a:rPr lang="en-IN" sz="2177" spc="-1">
                <a:solidFill>
                  <a:srgbClr val="21409A"/>
                </a:solidFill>
                <a:latin typeface="Source Sans Pro"/>
                <a:ea typeface="DejaVu Sans"/>
              </a:rPr>
              <a:t>2) Go-Back-N-ARQ</a:t>
            </a:r>
            <a:r>
              <a:rPr sz="1633"/>
              <a:t/>
            </a:r>
            <a:br>
              <a:rPr sz="1633"/>
            </a:br>
            <a:r>
              <a:rPr sz="1633"/>
              <a:t/>
            </a:r>
            <a:br>
              <a:rPr sz="1633"/>
            </a:br>
            <a:r>
              <a:rPr lang="en-IN" sz="2177" spc="-1">
                <a:solidFill>
                  <a:srgbClr val="21409A"/>
                </a:solidFill>
                <a:latin typeface="Source Sans Pro"/>
                <a:ea typeface="DejaVu Sans"/>
              </a:rPr>
              <a:t>3) Selective Repeat ARQ</a:t>
            </a:r>
            <a:endParaRPr lang="en-IN" sz="2177" spc="-1">
              <a:latin typeface="Arial"/>
            </a:endParaRPr>
          </a:p>
        </p:txBody>
      </p:sp>
      <p:sp>
        <p:nvSpPr>
          <p:cNvPr id="97" name="Line 7"/>
          <p:cNvSpPr/>
          <p:nvPr/>
        </p:nvSpPr>
        <p:spPr>
          <a:xfrm>
            <a:off x="1567446" y="3918974"/>
            <a:ext cx="327" cy="674002"/>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98" name="Line 8"/>
          <p:cNvSpPr/>
          <p:nvPr/>
        </p:nvSpPr>
        <p:spPr>
          <a:xfrm>
            <a:off x="6596334" y="3853665"/>
            <a:ext cx="327" cy="653102"/>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99" name="Line 9"/>
          <p:cNvSpPr/>
          <p:nvPr/>
        </p:nvSpPr>
        <p:spPr>
          <a:xfrm>
            <a:off x="1567446" y="2743390"/>
            <a:ext cx="5094198" cy="327"/>
          </a:xfrm>
          <a:prstGeom prst="line">
            <a:avLst/>
          </a:prstGeom>
          <a:ln w="72000">
            <a:solidFill>
              <a:srgbClr val="2C3E50"/>
            </a:solidFill>
            <a:round/>
          </a:ln>
        </p:spPr>
        <p:style>
          <a:lnRef idx="0">
            <a:scrgbClr r="0" g="0" b="0"/>
          </a:lnRef>
          <a:fillRef idx="0">
            <a:scrgbClr r="0" g="0" b="0"/>
          </a:fillRef>
          <a:effectRef idx="0">
            <a:scrgbClr r="0" g="0" b="0"/>
          </a:effectRef>
          <a:fontRef idx="minor"/>
        </p:style>
      </p:sp>
      <p:sp>
        <p:nvSpPr>
          <p:cNvPr id="100" name="Line 10"/>
          <p:cNvSpPr/>
          <p:nvPr/>
        </p:nvSpPr>
        <p:spPr>
          <a:xfrm>
            <a:off x="4245166" y="2482149"/>
            <a:ext cx="327" cy="261241"/>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01" name="Line 11"/>
          <p:cNvSpPr/>
          <p:nvPr/>
        </p:nvSpPr>
        <p:spPr>
          <a:xfrm>
            <a:off x="6661644" y="2743391"/>
            <a:ext cx="327" cy="391861"/>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
        <p:nvSpPr>
          <p:cNvPr id="102" name="Line 12"/>
          <p:cNvSpPr/>
          <p:nvPr/>
        </p:nvSpPr>
        <p:spPr>
          <a:xfrm>
            <a:off x="1567446" y="2743390"/>
            <a:ext cx="327" cy="457172"/>
          </a:xfrm>
          <a:prstGeom prst="line">
            <a:avLst/>
          </a:prstGeom>
          <a:ln w="72000">
            <a:solidFill>
              <a:srgbClr val="2C3E5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Stop-and-Wait Protocol</a:t>
            </a:r>
            <a:endParaRPr lang="en-IN" sz="2903" spc="-1" dirty="0">
              <a:latin typeface="Arial"/>
            </a:endParaRPr>
          </a:p>
        </p:txBody>
      </p:sp>
      <p:sp>
        <p:nvSpPr>
          <p:cNvPr id="104"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It provides unidirectional data transmission with flow control facilities but without error control facilities.</a:t>
            </a:r>
            <a:endParaRPr lang="en-IN" sz="2358" spc="-1">
              <a:latin typeface="Arial"/>
            </a:endParaRPr>
          </a:p>
          <a:p>
            <a:pPr>
              <a:spcAft>
                <a:spcPts val="1036"/>
              </a:spcAft>
            </a:pPr>
            <a:r>
              <a:rPr lang="en-IN" sz="2358" spc="-1">
                <a:solidFill>
                  <a:srgbClr val="1C1C1C"/>
                </a:solidFill>
                <a:latin typeface="Source Sans Pro Semibold"/>
                <a:ea typeface="DejaVu Sans"/>
              </a:rPr>
              <a:t>The idea of stop-and-wait protocol is straightforward.</a:t>
            </a:r>
            <a:endParaRPr lang="en-IN" sz="2358" spc="-1">
              <a:latin typeface="Arial"/>
            </a:endParaRPr>
          </a:p>
          <a:p>
            <a:pPr>
              <a:spcAft>
                <a:spcPts val="1036"/>
              </a:spcAft>
            </a:pPr>
            <a:r>
              <a:rPr lang="en-IN" sz="2358" spc="-1">
                <a:solidFill>
                  <a:srgbClr val="1C1C1C"/>
                </a:solidFill>
                <a:latin typeface="Source Sans Pro Semibold"/>
                <a:ea typeface="DejaVu Sans"/>
              </a:rPr>
              <a:t>After transmitting one frame, the sender waits for an ACK before transmitting the next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graphicFrame>
        <p:nvGraphicFramePr>
          <p:cNvPr id="105" name="Table 3"/>
          <p:cNvGraphicFramePr/>
          <p:nvPr/>
        </p:nvGraphicFramePr>
        <p:xfrm>
          <a:off x="377820" y="4122089"/>
          <a:ext cx="8634993" cy="1958981"/>
        </p:xfrm>
        <a:graphic>
          <a:graphicData uri="http://schemas.openxmlformats.org/drawingml/2006/table">
            <a:tbl>
              <a:tblPr/>
              <a:tblGrid>
                <a:gridCol w="1153705">
                  <a:extLst>
                    <a:ext uri="{9D8B030D-6E8A-4147-A177-3AD203B41FA5}">
                      <a16:colId xmlns:a16="http://schemas.microsoft.com/office/drawing/2014/main" xmlns="" val="20000"/>
                    </a:ext>
                  </a:extLst>
                </a:gridCol>
                <a:gridCol w="4327130">
                  <a:extLst>
                    <a:ext uri="{9D8B030D-6E8A-4147-A177-3AD203B41FA5}">
                      <a16:colId xmlns:a16="http://schemas.microsoft.com/office/drawing/2014/main" xmlns="" val="20001"/>
                    </a:ext>
                  </a:extLst>
                </a:gridCol>
                <a:gridCol w="3154158">
                  <a:extLst>
                    <a:ext uri="{9D8B030D-6E8A-4147-A177-3AD203B41FA5}">
                      <a16:colId xmlns:a16="http://schemas.microsoft.com/office/drawing/2014/main" xmlns="" val="20002"/>
                    </a:ext>
                  </a:extLst>
                </a:gridCol>
              </a:tblGrid>
              <a:tr h="652776">
                <a:tc>
                  <a:txBody>
                    <a:bodyPr/>
                    <a:lstStyle/>
                    <a:p>
                      <a:pPr>
                        <a:lnSpc>
                          <a:spcPct val="100000"/>
                        </a:lnSpc>
                      </a:pPr>
                      <a:r>
                        <a:rPr lang="en-IN" sz="1600" b="0" strike="noStrike" spc="-1">
                          <a:latin typeface="Arial"/>
                        </a:rPr>
                        <a:t>Rules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D1C24"/>
                    </a:solidFill>
                  </a:tcPr>
                </a:tc>
                <a:tc>
                  <a:txBody>
                    <a:bodyPr/>
                    <a:lstStyle/>
                    <a:p>
                      <a:pPr>
                        <a:lnSpc>
                          <a:spcPct val="100000"/>
                        </a:lnSpc>
                      </a:pPr>
                      <a:r>
                        <a:rPr lang="en-IN" sz="1600" b="0" strike="noStrike" spc="-1">
                          <a:latin typeface="Arial"/>
                        </a:rPr>
                        <a:t>Sender Side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D1C24"/>
                    </a:solidFill>
                  </a:tcPr>
                </a:tc>
                <a:tc>
                  <a:txBody>
                    <a:bodyPr/>
                    <a:lstStyle/>
                    <a:p>
                      <a:pPr>
                        <a:lnSpc>
                          <a:spcPct val="100000"/>
                        </a:lnSpc>
                      </a:pPr>
                      <a:r>
                        <a:rPr lang="en-IN" sz="1600" b="0" strike="noStrike" spc="-1">
                          <a:latin typeface="Arial"/>
                        </a:rPr>
                        <a:t>Receiver Side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D1C24"/>
                    </a:solidFill>
                  </a:tcPr>
                </a:tc>
                <a:extLst>
                  <a:ext uri="{0D108BD9-81ED-4DB2-BD59-A6C34878D82A}">
                    <a16:rowId xmlns:a16="http://schemas.microsoft.com/office/drawing/2014/main" xmlns="" val="10000"/>
                  </a:ext>
                </a:extLst>
              </a:tr>
              <a:tr h="652776">
                <a:tc>
                  <a:txBody>
                    <a:bodyPr/>
                    <a:lstStyle/>
                    <a:p>
                      <a:pPr>
                        <a:lnSpc>
                          <a:spcPct val="100000"/>
                        </a:lnSpc>
                      </a:pPr>
                      <a:r>
                        <a:rPr lang="en-IN" sz="1600" b="0" strike="noStrike" spc="-1">
                          <a:latin typeface="Arial"/>
                        </a:rPr>
                        <a:t>Rule 1</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9FCF"/>
                    </a:solidFill>
                  </a:tcPr>
                </a:tc>
                <a:tc>
                  <a:txBody>
                    <a:bodyPr/>
                    <a:lstStyle/>
                    <a:p>
                      <a:pPr>
                        <a:lnSpc>
                          <a:spcPct val="100000"/>
                        </a:lnSpc>
                      </a:pPr>
                      <a:r>
                        <a:rPr lang="en-IN" sz="1600" b="0" strike="noStrike" spc="-1">
                          <a:latin typeface="Arial"/>
                        </a:rPr>
                        <a:t>Send one data packet at a time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9FCF"/>
                    </a:solidFill>
                  </a:tcPr>
                </a:tc>
                <a:tc>
                  <a:txBody>
                    <a:bodyPr/>
                    <a:lstStyle/>
                    <a:p>
                      <a:pPr>
                        <a:lnSpc>
                          <a:spcPct val="100000"/>
                        </a:lnSpc>
                      </a:pPr>
                      <a:r>
                        <a:rPr lang="en-IN" sz="1600" b="0" strike="noStrike" spc="-1">
                          <a:latin typeface="Arial"/>
                        </a:rPr>
                        <a:t>Receive and consumme data packet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729FCF"/>
                    </a:solidFill>
                  </a:tcPr>
                </a:tc>
                <a:extLst>
                  <a:ext uri="{0D108BD9-81ED-4DB2-BD59-A6C34878D82A}">
                    <a16:rowId xmlns:a16="http://schemas.microsoft.com/office/drawing/2014/main" xmlns="" val="10001"/>
                  </a:ext>
                </a:extLst>
              </a:tr>
              <a:tr h="653429">
                <a:tc>
                  <a:txBody>
                    <a:bodyPr/>
                    <a:lstStyle/>
                    <a:p>
                      <a:pPr>
                        <a:lnSpc>
                          <a:spcPct val="100000"/>
                        </a:lnSpc>
                      </a:pPr>
                      <a:r>
                        <a:rPr lang="en-IN" sz="1600" b="0" strike="noStrike" spc="-1">
                          <a:latin typeface="Arial"/>
                        </a:rPr>
                        <a:t>Rule 2</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Send the next packet only after receiving ACK for previous.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After consuming packet, ACK need to be sent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Stop-and-Wait Protocol</a:t>
            </a:r>
            <a:endParaRPr lang="en-IN" sz="2903" spc="-1" dirty="0">
              <a:latin typeface="Arial"/>
            </a:endParaRPr>
          </a:p>
        </p:txBody>
      </p:sp>
      <p:pic>
        <p:nvPicPr>
          <p:cNvPr id="107" name="Picture 106"/>
          <p:cNvPicPr/>
          <p:nvPr/>
        </p:nvPicPr>
        <p:blipFill>
          <a:blip r:embed="rId2"/>
          <a:stretch/>
        </p:blipFill>
        <p:spPr>
          <a:xfrm>
            <a:off x="522482" y="1376447"/>
            <a:ext cx="7078977" cy="482773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							Cont...</a:t>
            </a:r>
            <a:endParaRPr lang="en-IN" sz="2903" spc="-1" dirty="0">
              <a:latin typeface="Arial"/>
            </a:endParaRPr>
          </a:p>
        </p:txBody>
      </p:sp>
      <p:sp>
        <p:nvSpPr>
          <p:cNvPr id="109"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b="1" spc="-1">
                <a:solidFill>
                  <a:srgbClr val="1C1C1C"/>
                </a:solidFill>
                <a:latin typeface="Source Sans Pro Semibold"/>
                <a:ea typeface="DejaVu Sans"/>
              </a:rPr>
              <a:t>Advantage: </a:t>
            </a:r>
            <a:endParaRPr lang="en-IN" sz="2358" spc="-1">
              <a:latin typeface="Arial"/>
            </a:endParaRPr>
          </a:p>
          <a:p>
            <a:pPr marL="261245">
              <a:spcAft>
                <a:spcPts val="1029"/>
              </a:spcAft>
            </a:pPr>
            <a:r>
              <a:rPr lang="en-IN" sz="1996" spc="-1">
                <a:solidFill>
                  <a:srgbClr val="1C1C1C"/>
                </a:solidFill>
                <a:latin typeface="Source Sans Pro Light"/>
                <a:ea typeface="DejaVu Sans"/>
              </a:rPr>
              <a:t>Simplicity</a:t>
            </a:r>
            <a:endParaRPr lang="en-IN" sz="1996" spc="-1">
              <a:latin typeface="Arial"/>
            </a:endParaRPr>
          </a:p>
          <a:p>
            <a:pPr marL="261245">
              <a:spcAft>
                <a:spcPts val="1036"/>
              </a:spcAft>
            </a:pPr>
            <a:r>
              <a:rPr lang="en-IN" sz="2358" b="1" spc="-1">
                <a:solidFill>
                  <a:srgbClr val="1C1C1C"/>
                </a:solidFill>
                <a:latin typeface="Source Sans Pro Semibold"/>
                <a:ea typeface="DejaVu Sans"/>
              </a:rPr>
              <a:t> </a:t>
            </a:r>
            <a:endParaRPr lang="en-IN" sz="2358" spc="-1">
              <a:latin typeface="Arial"/>
            </a:endParaRPr>
          </a:p>
          <a:p>
            <a:pPr marL="261245">
              <a:spcAft>
                <a:spcPts val="1036"/>
              </a:spcAft>
            </a:pPr>
            <a:r>
              <a:rPr lang="en-IN" sz="2358" b="1" spc="-1">
                <a:solidFill>
                  <a:srgbClr val="1C1C1C"/>
                </a:solidFill>
                <a:latin typeface="Source Sans Pro Semibold"/>
                <a:ea typeface="DejaVu Sans"/>
              </a:rPr>
              <a:t>Disadvantage:</a:t>
            </a:r>
            <a:endParaRPr lang="en-IN" sz="2358" spc="-1">
              <a:latin typeface="Arial"/>
            </a:endParaRPr>
          </a:p>
          <a:p>
            <a:pPr marL="261245">
              <a:spcAft>
                <a:spcPts val="1029"/>
              </a:spcAft>
            </a:pPr>
            <a:r>
              <a:rPr lang="en-IN" sz="1996" spc="-1">
                <a:solidFill>
                  <a:srgbClr val="1C1C1C"/>
                </a:solidFill>
                <a:latin typeface="Source Sans Pro Light"/>
                <a:ea typeface="DejaVu Sans"/>
              </a:rPr>
              <a:t>Time consuming</a:t>
            </a:r>
            <a:endParaRPr lang="en-IN" sz="1996" spc="-1">
              <a:latin typeface="Arial"/>
            </a:endParaRPr>
          </a:p>
          <a:p>
            <a:pPr marL="522490">
              <a:spcAft>
                <a:spcPts val="771"/>
              </a:spcAft>
            </a:pPr>
            <a:r>
              <a:rPr lang="en-IN" sz="1633" spc="-1">
                <a:solidFill>
                  <a:srgbClr val="1C1C1C"/>
                </a:solidFill>
                <a:latin typeface="Source Sans Pro Light"/>
                <a:ea typeface="DejaVu Sans"/>
              </a:rPr>
              <a:t>- if 1000 packet then we have to wait long time for data transfer.</a:t>
            </a:r>
            <a:endParaRPr lang="en-IN" sz="1633"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Problems: Stop-and-Wait Protocol</a:t>
            </a:r>
            <a:endParaRPr lang="en-IN" sz="2903" spc="-1" dirty="0">
              <a:latin typeface="Arial"/>
            </a:endParaRPr>
          </a:p>
        </p:txBody>
      </p:sp>
      <p:sp>
        <p:nvSpPr>
          <p:cNvPr id="111"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b="1" spc="-1">
                <a:solidFill>
                  <a:srgbClr val="1C1C1C"/>
                </a:solidFill>
                <a:latin typeface="Source Sans Pro Semibold"/>
                <a:ea typeface="DejaVu Sans"/>
              </a:rPr>
              <a:t>1: Problem due to Lost of data</a:t>
            </a:r>
            <a:endParaRPr lang="en-IN" sz="2358" spc="-1">
              <a:latin typeface="Arial"/>
            </a:endParaRPr>
          </a:p>
          <a:p>
            <a:pPr marL="261245">
              <a:spcAft>
                <a:spcPts val="1029"/>
              </a:spcAft>
            </a:pPr>
            <a:r>
              <a:rPr lang="en-IN" sz="1996" spc="-1">
                <a:solidFill>
                  <a:srgbClr val="1C1C1C"/>
                </a:solidFill>
                <a:latin typeface="Source Sans Pro Light"/>
                <a:ea typeface="DejaVu Sans"/>
              </a:rPr>
              <a:t>Sender waits for ACK for an infinite amount of time</a:t>
            </a:r>
            <a:endParaRPr lang="en-IN" sz="1996" spc="-1">
              <a:latin typeface="Arial"/>
            </a:endParaRPr>
          </a:p>
          <a:p>
            <a:pPr marL="261245">
              <a:spcAft>
                <a:spcPts val="1029"/>
              </a:spcAft>
            </a:pPr>
            <a:r>
              <a:rPr lang="en-IN" sz="1996" spc="-1">
                <a:solidFill>
                  <a:srgbClr val="1C1C1C"/>
                </a:solidFill>
                <a:latin typeface="Source Sans Pro Light"/>
                <a:ea typeface="DejaVu Sans"/>
              </a:rPr>
              <a:t>Receiver waits for data an infinite amount of time.</a:t>
            </a:r>
            <a:endParaRPr lang="en-IN" sz="1996" spc="-1">
              <a:latin typeface="Arial"/>
            </a:endParaRPr>
          </a:p>
          <a:p>
            <a:pPr marL="261245">
              <a:spcAft>
                <a:spcPts val="1036"/>
              </a:spcAft>
            </a:pPr>
            <a:r>
              <a:rPr lang="en-IN" sz="2358" b="1" spc="-1">
                <a:solidFill>
                  <a:srgbClr val="1C1C1C"/>
                </a:solidFill>
                <a:latin typeface="Source Sans Pro Semibold"/>
                <a:ea typeface="DejaVu Sans"/>
              </a:rPr>
              <a:t> </a:t>
            </a:r>
            <a:endParaRPr lang="en-IN" sz="2358" spc="-1">
              <a:latin typeface="Arial"/>
            </a:endParaRPr>
          </a:p>
        </p:txBody>
      </p:sp>
      <p:pic>
        <p:nvPicPr>
          <p:cNvPr id="112" name="Picture 111"/>
          <p:cNvPicPr/>
          <p:nvPr/>
        </p:nvPicPr>
        <p:blipFill>
          <a:blip r:embed="rId2"/>
          <a:stretch/>
        </p:blipFill>
        <p:spPr>
          <a:xfrm>
            <a:off x="2612410" y="3200562"/>
            <a:ext cx="3386009" cy="297128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Problems: Stop-and-Wait Protocol</a:t>
            </a:r>
            <a:endParaRPr lang="en-IN" sz="2903" spc="-1" dirty="0">
              <a:latin typeface="Arial"/>
            </a:endParaRPr>
          </a:p>
        </p:txBody>
      </p:sp>
      <p:sp>
        <p:nvSpPr>
          <p:cNvPr id="114"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29"/>
              </a:spcAft>
            </a:pPr>
            <a:r>
              <a:rPr lang="en-IN" sz="2358" b="1" spc="-1">
                <a:solidFill>
                  <a:srgbClr val="1C1C1C"/>
                </a:solidFill>
                <a:latin typeface="Source Sans Pro Semibold"/>
                <a:ea typeface="DejaVu Sans"/>
              </a:rPr>
              <a:t>2: Problem due to Lost ACK </a:t>
            </a:r>
            <a:endParaRPr lang="en-IN" sz="2358" spc="-1">
              <a:latin typeface="Arial"/>
            </a:endParaRPr>
          </a:p>
          <a:p>
            <a:pPr marL="261245">
              <a:spcAft>
                <a:spcPts val="1029"/>
              </a:spcAft>
            </a:pPr>
            <a:r>
              <a:rPr lang="en-IN" sz="1996" spc="-1">
                <a:solidFill>
                  <a:srgbClr val="1C1C1C"/>
                </a:solidFill>
                <a:latin typeface="Source Sans Pro Light"/>
                <a:ea typeface="DejaVu Sans"/>
              </a:rPr>
              <a:t>Sender waits for an infinite amount of time for ACK.</a:t>
            </a:r>
            <a:endParaRPr lang="en-IN" sz="1996" spc="-1">
              <a:latin typeface="Arial"/>
            </a:endParaRPr>
          </a:p>
        </p:txBody>
      </p:sp>
      <p:pic>
        <p:nvPicPr>
          <p:cNvPr id="115" name="Picture 114"/>
          <p:cNvPicPr/>
          <p:nvPr/>
        </p:nvPicPr>
        <p:blipFill>
          <a:blip r:embed="rId2"/>
          <a:stretch/>
        </p:blipFill>
        <p:spPr>
          <a:xfrm>
            <a:off x="2640167" y="2939321"/>
            <a:ext cx="3498343" cy="31871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DC Component</a:t>
            </a:r>
          </a:p>
        </p:txBody>
      </p:sp>
      <p:sp>
        <p:nvSpPr>
          <p:cNvPr id="166"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55000" lnSpcReduction="20000"/>
          </a:bodyPr>
          <a:lstStyle/>
          <a:p>
            <a:pPr marL="391867" indent="-293574">
              <a:spcBef>
                <a:spcPts val="1285"/>
              </a:spcBef>
              <a:buClr>
                <a:srgbClr val="000000"/>
              </a:buClr>
              <a:buSzPct val="45000"/>
              <a:buFont typeface="Wingdings" charset="2"/>
              <a:buChar char=""/>
            </a:pPr>
            <a:r>
              <a:rPr lang="en-IN" sz="2903" spc="-1">
                <a:latin typeface="Arial"/>
              </a:rPr>
              <a:t>1. </a:t>
            </a:r>
            <a:r>
              <a:rPr lang="en-IN" sz="2903" b="1" spc="-1">
                <a:latin typeface="Arial"/>
              </a:rPr>
              <a:t>Message:</a:t>
            </a:r>
            <a:r>
              <a:rPr lang="en-IN" sz="2903" spc="-1">
                <a:latin typeface="Arial"/>
              </a:rPr>
              <a:t> The message is the information (data) to be communicated. Popular forms of information include text, numbers, pictures, audio, and video.</a:t>
            </a:r>
          </a:p>
          <a:p>
            <a:pPr marL="391867" indent="-293574">
              <a:spcBef>
                <a:spcPts val="1285"/>
              </a:spcBef>
              <a:buClr>
                <a:srgbClr val="000000"/>
              </a:buClr>
              <a:buSzPct val="45000"/>
              <a:buFont typeface="Wingdings" charset="2"/>
              <a:buChar char=""/>
            </a:pPr>
            <a:r>
              <a:rPr lang="en-IN" sz="2903" spc="-1">
                <a:latin typeface="Arial"/>
              </a:rPr>
              <a:t>2. </a:t>
            </a:r>
            <a:r>
              <a:rPr lang="en-IN" sz="2903" b="1" spc="-1">
                <a:latin typeface="Arial"/>
              </a:rPr>
              <a:t>Sender:</a:t>
            </a:r>
            <a:r>
              <a:rPr lang="en-IN" sz="2903" spc="-1">
                <a:latin typeface="Arial"/>
              </a:rPr>
              <a:t> The sender is the device that sends the data message. It can be a computer,  workstation, telephone handset, video camera, and so on.</a:t>
            </a:r>
          </a:p>
          <a:p>
            <a:pPr marL="391867" indent="-293574">
              <a:spcBef>
                <a:spcPts val="1285"/>
              </a:spcBef>
              <a:buClr>
                <a:srgbClr val="000000"/>
              </a:buClr>
              <a:buSzPct val="45000"/>
              <a:buFont typeface="Wingdings" charset="2"/>
              <a:buChar char=""/>
            </a:pPr>
            <a:r>
              <a:rPr lang="en-IN" sz="2903" spc="-1">
                <a:latin typeface="Arial"/>
              </a:rPr>
              <a:t>3. </a:t>
            </a:r>
            <a:r>
              <a:rPr lang="en-IN" sz="2903" b="1" spc="-1">
                <a:latin typeface="Arial"/>
              </a:rPr>
              <a:t>Receiver:</a:t>
            </a:r>
            <a:r>
              <a:rPr lang="en-IN" sz="2903" spc="-1">
                <a:latin typeface="Arial"/>
              </a:rPr>
              <a:t> The receiver is the device that receives the message. It can be a computer, workstation, telephone handset, television, and so on.</a:t>
            </a:r>
          </a:p>
          <a:p>
            <a:pPr marL="391867" indent="-293574">
              <a:spcBef>
                <a:spcPts val="1285"/>
              </a:spcBef>
              <a:buClr>
                <a:srgbClr val="000000"/>
              </a:buClr>
              <a:buSzPct val="45000"/>
              <a:buFont typeface="Wingdings" charset="2"/>
              <a:buChar char=""/>
            </a:pPr>
            <a:r>
              <a:rPr lang="en-IN" sz="2903" spc="-1">
                <a:latin typeface="Arial"/>
              </a:rPr>
              <a:t>4. </a:t>
            </a:r>
            <a:r>
              <a:rPr lang="en-IN" sz="2903" b="1" spc="-1">
                <a:latin typeface="Arial"/>
              </a:rPr>
              <a:t>Transmission medium:</a:t>
            </a:r>
            <a:r>
              <a:rPr lang="en-IN" sz="2903" spc="-1">
                <a:latin typeface="Arial"/>
              </a:rPr>
              <a:t> The transmission medium is the physical path by which a message travels from sender to receiver. Some examples of transmission media include twisted-pair wire, coaxial cable, fiber-optic cable, and radio waves</a:t>
            </a:r>
          </a:p>
          <a:p>
            <a:pPr marL="391867" indent="-293574">
              <a:spcBef>
                <a:spcPts val="1285"/>
              </a:spcBef>
              <a:buClr>
                <a:srgbClr val="000000"/>
              </a:buClr>
              <a:buSzPct val="45000"/>
              <a:buFont typeface="Wingdings" charset="2"/>
              <a:buChar char=""/>
            </a:pPr>
            <a:r>
              <a:rPr lang="en-IN" sz="2903" spc="-1">
                <a:latin typeface="Arial"/>
              </a:rPr>
              <a:t>5. </a:t>
            </a:r>
            <a:r>
              <a:rPr lang="en-IN" sz="2903" b="1" spc="-1">
                <a:latin typeface="Arial"/>
              </a:rPr>
              <a:t>Protocol:</a:t>
            </a:r>
            <a:r>
              <a:rPr lang="en-IN" sz="2903" spc="-1">
                <a:latin typeface="Arial"/>
              </a:rPr>
              <a:t>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Problems: Stop-and-Wait Protocol</a:t>
            </a:r>
            <a:endParaRPr lang="en-IN" sz="2903" spc="-1" dirty="0">
              <a:latin typeface="Arial"/>
            </a:endParaRPr>
          </a:p>
        </p:txBody>
      </p:sp>
      <p:sp>
        <p:nvSpPr>
          <p:cNvPr id="117"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b="1" spc="-1">
                <a:solidFill>
                  <a:srgbClr val="1C1C1C"/>
                </a:solidFill>
                <a:latin typeface="Source Sans Pro Semibold"/>
                <a:ea typeface="DejaVu Sans"/>
              </a:rPr>
              <a:t>3: Problem due to Delayed ACK/data</a:t>
            </a:r>
            <a:endParaRPr lang="en-IN" sz="2358" spc="-1">
              <a:latin typeface="Arial"/>
            </a:endParaRPr>
          </a:p>
          <a:p>
            <a:pPr marL="261245">
              <a:spcAft>
                <a:spcPts val="1029"/>
              </a:spcAft>
            </a:pPr>
            <a:r>
              <a:rPr lang="en-IN" sz="1996" spc="-1">
                <a:solidFill>
                  <a:srgbClr val="1C1C1C"/>
                </a:solidFill>
                <a:latin typeface="Source Sans Pro Light"/>
                <a:ea typeface="DejaVu Sans"/>
              </a:rPr>
              <a:t>After timeout on sender side, a ledayed ack might be wrongly considered as ack of some other data packet.</a:t>
            </a:r>
            <a:endParaRPr lang="en-IN" sz="1996" spc="-1">
              <a:latin typeface="Arial"/>
            </a:endParaRPr>
          </a:p>
        </p:txBody>
      </p:sp>
      <p:pic>
        <p:nvPicPr>
          <p:cNvPr id="118" name="Picture 117"/>
          <p:cNvPicPr/>
          <p:nvPr/>
        </p:nvPicPr>
        <p:blipFill>
          <a:blip r:embed="rId2"/>
          <a:stretch/>
        </p:blipFill>
        <p:spPr>
          <a:xfrm>
            <a:off x="2620247" y="3004631"/>
            <a:ext cx="3714193" cy="3126728"/>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 wait ARQ Protocol</a:t>
            </a:r>
            <a:endParaRPr lang="en-IN" sz="2903" spc="-1" dirty="0">
              <a:latin typeface="Arial"/>
            </a:endParaRPr>
          </a:p>
        </p:txBody>
      </p:sp>
      <p:sp>
        <p:nvSpPr>
          <p:cNvPr id="120" name="CustomShape 2"/>
          <p:cNvSpPr/>
          <p:nvPr/>
        </p:nvSpPr>
        <p:spPr>
          <a:xfrm>
            <a:off x="326552" y="1796392"/>
            <a:ext cx="8620298"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After transmitting one frame, the sender waits for an ACK before transmitting the next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spc="-1">
                <a:solidFill>
                  <a:srgbClr val="1C1C1C"/>
                </a:solidFill>
                <a:latin typeface="Source Sans Pro Semibold"/>
                <a:ea typeface="DejaVu Sans"/>
              </a:rPr>
              <a:t>If the ACK does not arrive after a certain period of time, the sender times out and retransmits the original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b="1" spc="-1">
                <a:solidFill>
                  <a:srgbClr val="1C1C1C"/>
                </a:solidFill>
                <a:latin typeface="Source Sans Pro Semibold"/>
                <a:ea typeface="DejaVu Sans"/>
              </a:rPr>
              <a:t>Stop-and-wait ARQ</a:t>
            </a:r>
            <a:r>
              <a:rPr lang="en-IN" sz="2358" spc="-1">
                <a:solidFill>
                  <a:srgbClr val="1C1C1C"/>
                </a:solidFill>
                <a:latin typeface="Source Sans Pro Semibold"/>
                <a:ea typeface="DejaVu Sans"/>
              </a:rPr>
              <a:t> = Stop-and-wait + Timeout Timer 									+ Sequence No.</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 wait ARQ Protocol</a:t>
            </a:r>
            <a:endParaRPr lang="en-IN" sz="2903" spc="-1" dirty="0">
              <a:latin typeface="Arial"/>
            </a:endParaRPr>
          </a:p>
        </p:txBody>
      </p:sp>
      <p:sp>
        <p:nvSpPr>
          <p:cNvPr id="120" name="CustomShape 2"/>
          <p:cNvSpPr/>
          <p:nvPr/>
        </p:nvSpPr>
        <p:spPr>
          <a:xfrm>
            <a:off x="326552" y="1796392"/>
            <a:ext cx="8620298"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After transmitting one frame, the sender waits for an ACK before transmitting the next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spc="-1">
                <a:solidFill>
                  <a:srgbClr val="1C1C1C"/>
                </a:solidFill>
                <a:latin typeface="Source Sans Pro Semibold"/>
                <a:ea typeface="DejaVu Sans"/>
              </a:rPr>
              <a:t>If the ACK does not arrive after a certain period of time, the sender times out and retransmits the original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b="1" spc="-1">
                <a:solidFill>
                  <a:srgbClr val="1C1C1C"/>
                </a:solidFill>
                <a:latin typeface="Source Sans Pro Semibold"/>
                <a:ea typeface="DejaVu Sans"/>
              </a:rPr>
              <a:t>Stop-and-wait ARQ</a:t>
            </a:r>
            <a:r>
              <a:rPr lang="en-IN" sz="2358" spc="-1">
                <a:solidFill>
                  <a:srgbClr val="1C1C1C"/>
                </a:solidFill>
                <a:latin typeface="Source Sans Pro Semibold"/>
                <a:ea typeface="DejaVu Sans"/>
              </a:rPr>
              <a:t> = Stop-and-wait + Timeout Timer 									+ Sequence No.</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 wait ARQ Protocol</a:t>
            </a:r>
            <a:endParaRPr lang="en-IN" sz="2903" spc="-1" dirty="0">
              <a:latin typeface="Arial"/>
            </a:endParaRPr>
          </a:p>
        </p:txBody>
      </p:sp>
      <p:sp>
        <p:nvSpPr>
          <p:cNvPr id="120" name="CustomShape 2"/>
          <p:cNvSpPr/>
          <p:nvPr/>
        </p:nvSpPr>
        <p:spPr>
          <a:xfrm>
            <a:off x="326552" y="1796392"/>
            <a:ext cx="8620298"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After transmitting one frame, the sender waits for an ACK before transmitting the next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spc="-1">
                <a:solidFill>
                  <a:srgbClr val="1C1C1C"/>
                </a:solidFill>
                <a:latin typeface="Source Sans Pro Semibold"/>
                <a:ea typeface="DejaVu Sans"/>
              </a:rPr>
              <a:t>If the ACK does not arrive after a certain period of time, the sender times out and retransmits the original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b="1" spc="-1">
                <a:solidFill>
                  <a:srgbClr val="1C1C1C"/>
                </a:solidFill>
                <a:latin typeface="Source Sans Pro Semibold"/>
                <a:ea typeface="DejaVu Sans"/>
              </a:rPr>
              <a:t>Stop-and-wait ARQ</a:t>
            </a:r>
            <a:r>
              <a:rPr lang="en-IN" sz="2358" spc="-1">
                <a:solidFill>
                  <a:srgbClr val="1C1C1C"/>
                </a:solidFill>
                <a:latin typeface="Source Sans Pro Semibold"/>
                <a:ea typeface="DejaVu Sans"/>
              </a:rPr>
              <a:t> = Stop-and-wait + Timeout Timer 									+ Sequence No.</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 wait ARQ Protocol</a:t>
            </a:r>
            <a:endParaRPr lang="en-IN" sz="2903" spc="-1" dirty="0">
              <a:latin typeface="Arial"/>
            </a:endParaRPr>
          </a:p>
        </p:txBody>
      </p:sp>
      <p:sp>
        <p:nvSpPr>
          <p:cNvPr id="120" name="CustomShape 2"/>
          <p:cNvSpPr/>
          <p:nvPr/>
        </p:nvSpPr>
        <p:spPr>
          <a:xfrm>
            <a:off x="326552" y="1796392"/>
            <a:ext cx="8620298"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After transmitting one frame, the sender waits for an ACK before transmitting the next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spc="-1">
                <a:solidFill>
                  <a:srgbClr val="1C1C1C"/>
                </a:solidFill>
                <a:latin typeface="Source Sans Pro Semibold"/>
                <a:ea typeface="DejaVu Sans"/>
              </a:rPr>
              <a:t>If the ACK does not arrive after a certain period of time, the sender times out and retransmits the original frame.</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a:p>
            <a:pPr>
              <a:spcAft>
                <a:spcPts val="1036"/>
              </a:spcAft>
            </a:pPr>
            <a:r>
              <a:rPr lang="en-IN" sz="2358" b="1" spc="-1">
                <a:solidFill>
                  <a:srgbClr val="1C1C1C"/>
                </a:solidFill>
                <a:latin typeface="Source Sans Pro Semibold"/>
                <a:ea typeface="DejaVu Sans"/>
              </a:rPr>
              <a:t>Stop-and-wait ARQ</a:t>
            </a:r>
            <a:r>
              <a:rPr lang="en-IN" sz="2358" spc="-1">
                <a:solidFill>
                  <a:srgbClr val="1C1C1C"/>
                </a:solidFill>
                <a:latin typeface="Source Sans Pro Semibold"/>
                <a:ea typeface="DejaVu Sans"/>
              </a:rPr>
              <a:t> = Stop-and-wait + Timeout Timer 									+ Sequence No.</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 wait ARQ Protocol</a:t>
            </a:r>
            <a:endParaRPr lang="en-IN" sz="2903" spc="-1" dirty="0">
              <a:latin typeface="Arial"/>
            </a:endParaRPr>
          </a:p>
        </p:txBody>
      </p:sp>
      <p:pic>
        <p:nvPicPr>
          <p:cNvPr id="122" name="Picture 121"/>
          <p:cNvPicPr/>
          <p:nvPr/>
        </p:nvPicPr>
        <p:blipFill>
          <a:blip r:embed="rId2"/>
          <a:stretch/>
        </p:blipFill>
        <p:spPr>
          <a:xfrm>
            <a:off x="4572" y="1306565"/>
            <a:ext cx="5166693" cy="4897615"/>
          </a:xfrm>
          <a:prstGeom prst="rect">
            <a:avLst/>
          </a:prstGeom>
          <a:ln>
            <a:noFill/>
          </a:ln>
        </p:spPr>
      </p:pic>
      <p:sp>
        <p:nvSpPr>
          <p:cNvPr id="123" name="CustomShape 2"/>
          <p:cNvSpPr/>
          <p:nvPr/>
        </p:nvSpPr>
        <p:spPr>
          <a:xfrm>
            <a:off x="5616681" y="1829047"/>
            <a:ext cx="3003618" cy="3209998"/>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lstStyle/>
          <a:p>
            <a:pPr>
              <a:lnSpc>
                <a:spcPct val="100000"/>
              </a:lnSpc>
            </a:pPr>
            <a:r>
              <a:rPr lang="en-IN" sz="1633" spc="-1">
                <a:solidFill>
                  <a:srgbClr val="00A65D"/>
                </a:solidFill>
                <a:latin typeface="Source Sans Pro"/>
                <a:ea typeface="DejaVu Sans"/>
              </a:rPr>
              <a:t>(a) The ACK is received before the timer expires.</a:t>
            </a:r>
            <a:endParaRPr lang="en-IN" sz="1633" spc="-1">
              <a:latin typeface="Arial"/>
            </a:endParaRPr>
          </a:p>
          <a:p>
            <a:pPr>
              <a:lnSpc>
                <a:spcPct val="100000"/>
              </a:lnSpc>
            </a:pPr>
            <a:endParaRPr lang="en-IN" sz="1633" spc="-1">
              <a:latin typeface="Arial"/>
            </a:endParaRPr>
          </a:p>
          <a:p>
            <a:pPr>
              <a:lnSpc>
                <a:spcPct val="100000"/>
              </a:lnSpc>
            </a:pPr>
            <a:endParaRPr lang="en-IN" sz="1633" spc="-1">
              <a:latin typeface="Arial"/>
            </a:endParaRPr>
          </a:p>
          <a:p>
            <a:pPr>
              <a:lnSpc>
                <a:spcPct val="100000"/>
              </a:lnSpc>
            </a:pPr>
            <a:r>
              <a:rPr lang="en-IN" sz="1633" spc="-1">
                <a:solidFill>
                  <a:srgbClr val="1C3687"/>
                </a:solidFill>
                <a:latin typeface="Source Sans Pro"/>
                <a:ea typeface="DejaVu Sans"/>
              </a:rPr>
              <a:t>(b) The original frame is lost</a:t>
            </a:r>
            <a:endParaRPr lang="en-IN" sz="1633" spc="-1">
              <a:latin typeface="Arial"/>
            </a:endParaRPr>
          </a:p>
          <a:p>
            <a:pPr>
              <a:lnSpc>
                <a:spcPct val="100000"/>
              </a:lnSpc>
            </a:pPr>
            <a:endParaRPr lang="en-IN" sz="1633" spc="-1">
              <a:latin typeface="Arial"/>
            </a:endParaRPr>
          </a:p>
          <a:p>
            <a:pPr>
              <a:lnSpc>
                <a:spcPct val="100000"/>
              </a:lnSpc>
            </a:pPr>
            <a:endParaRPr lang="en-IN" sz="1633" spc="-1">
              <a:latin typeface="Arial"/>
            </a:endParaRPr>
          </a:p>
          <a:p>
            <a:pPr>
              <a:lnSpc>
                <a:spcPct val="100000"/>
              </a:lnSpc>
            </a:pPr>
            <a:r>
              <a:rPr lang="en-IN" sz="1633" spc="-1">
                <a:solidFill>
                  <a:srgbClr val="ED1C24"/>
                </a:solidFill>
                <a:latin typeface="Source Sans Pro"/>
                <a:ea typeface="DejaVu Sans"/>
              </a:rPr>
              <a:t>(c)  The ACK is lost</a:t>
            </a:r>
            <a:endParaRPr lang="en-IN" sz="1633" spc="-1">
              <a:latin typeface="Arial"/>
            </a:endParaRPr>
          </a:p>
          <a:p>
            <a:pPr>
              <a:lnSpc>
                <a:spcPct val="100000"/>
              </a:lnSpc>
            </a:pPr>
            <a:endParaRPr lang="en-IN" sz="1633" spc="-1">
              <a:latin typeface="Arial"/>
            </a:endParaRPr>
          </a:p>
          <a:p>
            <a:pPr>
              <a:lnSpc>
                <a:spcPct val="100000"/>
              </a:lnSpc>
            </a:pPr>
            <a:endParaRPr lang="en-IN" sz="1633" spc="-1">
              <a:latin typeface="Arial"/>
            </a:endParaRPr>
          </a:p>
          <a:p>
            <a:pPr>
              <a:lnSpc>
                <a:spcPct val="100000"/>
              </a:lnSpc>
            </a:pPr>
            <a:r>
              <a:rPr lang="en-IN" sz="1633" spc="-1">
                <a:solidFill>
                  <a:srgbClr val="ED1C24"/>
                </a:solidFill>
                <a:latin typeface="Source Sans Pro"/>
                <a:ea typeface="DejaVu Sans"/>
              </a:rPr>
              <a:t>(d) The timeout fires too soon.</a:t>
            </a:r>
            <a:endParaRPr lang="en-IN" sz="1633"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26552" y="409233"/>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Stop-and-wait ARQ Drawbacks</a:t>
            </a:r>
            <a:endParaRPr lang="en-IN" sz="2903" spc="-1" dirty="0">
              <a:latin typeface="Arial"/>
            </a:endParaRPr>
          </a:p>
        </p:txBody>
      </p:sp>
      <p:sp>
        <p:nvSpPr>
          <p:cNvPr id="125"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b="1" spc="-1">
                <a:solidFill>
                  <a:srgbClr val="1C1C1C"/>
                </a:solidFill>
                <a:latin typeface="Source Sans Pro Semibold"/>
                <a:ea typeface="DejaVu Sans"/>
              </a:rPr>
              <a:t>One frame at a time</a:t>
            </a:r>
            <a:endParaRPr lang="en-IN" sz="2358" spc="-1">
              <a:latin typeface="Arial"/>
            </a:endParaRPr>
          </a:p>
          <a:p>
            <a:pPr>
              <a:spcAft>
                <a:spcPts val="1036"/>
              </a:spcAft>
            </a:pPr>
            <a:r>
              <a:rPr lang="en-IN" sz="2358" b="1" spc="-1">
                <a:solidFill>
                  <a:srgbClr val="1C1C1C"/>
                </a:solidFill>
                <a:latin typeface="Source Sans Pro Semibold"/>
                <a:ea typeface="DejaVu Sans"/>
              </a:rPr>
              <a:t>Poor utilization of bandwidth</a:t>
            </a:r>
            <a:endParaRPr lang="en-IN" sz="2358" spc="-1">
              <a:latin typeface="Arial"/>
            </a:endParaRPr>
          </a:p>
          <a:p>
            <a:pPr>
              <a:spcAft>
                <a:spcPts val="1036"/>
              </a:spcAft>
            </a:pPr>
            <a:r>
              <a:rPr lang="en-IN" sz="2358" b="1" spc="-1">
                <a:solidFill>
                  <a:srgbClr val="1C1C1C"/>
                </a:solidFill>
                <a:latin typeface="Source Sans Pro Semibold"/>
                <a:ea typeface="DejaVu Sans"/>
              </a:rPr>
              <a:t>Poor Performance.</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Sliding Window Protocol</a:t>
            </a:r>
            <a:endParaRPr lang="en-IN" sz="2903" spc="-1" dirty="0">
              <a:latin typeface="Arial"/>
            </a:endParaRPr>
          </a:p>
        </p:txBody>
      </p:sp>
      <p:sp>
        <p:nvSpPr>
          <p:cNvPr id="127"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The problem of “Stop-and-wait” is not able to send multiple frames. So, Sliding window is introduced for Sending </a:t>
            </a:r>
            <a:r>
              <a:rPr lang="en-IN" sz="2358" b="1" spc="-1">
                <a:solidFill>
                  <a:srgbClr val="1C1C1C"/>
                </a:solidFill>
                <a:latin typeface="Source Sans Pro Semibold"/>
                <a:ea typeface="DejaVu Sans"/>
              </a:rPr>
              <a:t>multiple frames</a:t>
            </a:r>
            <a:r>
              <a:rPr lang="en-IN" sz="2358" spc="-1">
                <a:solidFill>
                  <a:srgbClr val="1C1C1C"/>
                </a:solidFill>
                <a:latin typeface="Source Sans Pro Semibold"/>
                <a:ea typeface="DejaVu Sans"/>
              </a:rPr>
              <a:t> at a time.</a:t>
            </a:r>
            <a:endParaRPr lang="en-IN" sz="2358" spc="-1">
              <a:latin typeface="Arial"/>
            </a:endParaRPr>
          </a:p>
          <a:p>
            <a:pPr>
              <a:spcAft>
                <a:spcPts val="1036"/>
              </a:spcAft>
            </a:pPr>
            <a:r>
              <a:rPr lang="en-IN" sz="2358" spc="-1">
                <a:solidFill>
                  <a:srgbClr val="1C1C1C"/>
                </a:solidFill>
                <a:latin typeface="Source Sans Pro Semibold"/>
                <a:ea typeface="DejaVu Sans"/>
              </a:rPr>
              <a:t>Receiver has buffer of W (window size )</a:t>
            </a:r>
            <a:endParaRPr lang="en-IN" sz="2358" spc="-1">
              <a:latin typeface="Arial"/>
            </a:endParaRPr>
          </a:p>
          <a:p>
            <a:pPr>
              <a:spcAft>
                <a:spcPts val="1036"/>
              </a:spcAft>
            </a:pPr>
            <a:r>
              <a:rPr lang="en-IN" sz="2358" spc="-1">
                <a:solidFill>
                  <a:srgbClr val="1C1C1C"/>
                </a:solidFill>
                <a:latin typeface="Source Sans Pro Semibold"/>
                <a:ea typeface="DejaVu Sans"/>
              </a:rPr>
              <a:t>Number of frames to be sent is based on </a:t>
            </a:r>
            <a:r>
              <a:rPr lang="en-IN" sz="2358" spc="-1">
                <a:solidFill>
                  <a:srgbClr val="ED1C24"/>
                </a:solidFill>
                <a:latin typeface="Source Sans Pro Semibold"/>
                <a:ea typeface="DejaVu Sans"/>
              </a:rPr>
              <a:t>Window size </a:t>
            </a:r>
            <a:r>
              <a:rPr lang="en-IN" sz="2358" spc="-1">
                <a:solidFill>
                  <a:srgbClr val="000000"/>
                </a:solidFill>
                <a:latin typeface="Source Sans Pro Semibold"/>
                <a:ea typeface="DejaVu Sans"/>
              </a:rPr>
              <a:t>w</a:t>
            </a:r>
            <a:r>
              <a:rPr lang="en-IN" sz="2358" spc="-1">
                <a:solidFill>
                  <a:srgbClr val="1C1C1C"/>
                </a:solidFill>
                <a:latin typeface="Source Sans Pro Semibold"/>
                <a:ea typeface="DejaVu Sans"/>
              </a:rPr>
              <a:t>ithout ACK.</a:t>
            </a:r>
            <a:endParaRPr lang="en-IN" sz="2358" spc="-1">
              <a:latin typeface="Arial"/>
            </a:endParaRPr>
          </a:p>
          <a:p>
            <a:pPr>
              <a:spcAft>
                <a:spcPts val="1036"/>
              </a:spcAft>
            </a:pPr>
            <a:r>
              <a:rPr lang="en-IN" sz="2358" spc="-1">
                <a:solidFill>
                  <a:srgbClr val="1C1C1C"/>
                </a:solidFill>
                <a:latin typeface="Source Sans Pro Semibold"/>
                <a:ea typeface="DejaVu Sans"/>
              </a:rPr>
              <a:t>Each frame is numbered --&gt; Sequence No.</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Sliding Window Protocol</a:t>
            </a:r>
            <a:endParaRPr lang="en-IN" sz="2903" spc="-1" dirty="0">
              <a:latin typeface="Arial"/>
            </a:endParaRPr>
          </a:p>
        </p:txBody>
      </p:sp>
      <p:sp>
        <p:nvSpPr>
          <p:cNvPr id="129" name="CustomShape 2"/>
          <p:cNvSpPr/>
          <p:nvPr/>
        </p:nvSpPr>
        <p:spPr>
          <a:xfrm>
            <a:off x="1502136" y="3527113"/>
            <a:ext cx="652449" cy="391208"/>
          </a:xfrm>
          <a:prstGeom prst="rect">
            <a:avLst/>
          </a:prstGeom>
          <a:solidFill>
            <a:srgbClr val="FFF200"/>
          </a:solidFill>
          <a:ln>
            <a:solidFill>
              <a:srgbClr val="3465A4"/>
            </a:solidFill>
          </a:ln>
        </p:spPr>
        <p:style>
          <a:lnRef idx="0">
            <a:scrgbClr r="0" g="0" b="0"/>
          </a:lnRef>
          <a:fillRef idx="0">
            <a:scrgbClr r="0" g="0" b="0"/>
          </a:fillRef>
          <a:effectRef idx="0">
            <a:scrgbClr r="0" g="0" b="0"/>
          </a:effectRef>
          <a:fontRef idx="minor"/>
        </p:style>
        <p:txBody>
          <a:bodyPr wrap="none" lIns="81638" tIns="40819" rIns="81638" bIns="40819" anchor="ctr"/>
          <a:lstStyle/>
          <a:p>
            <a:pPr algn="ctr">
              <a:lnSpc>
                <a:spcPct val="100000"/>
              </a:lnSpc>
            </a:pPr>
            <a:r>
              <a:rPr lang="en-IN" sz="1633" spc="-1">
                <a:solidFill>
                  <a:srgbClr val="000000"/>
                </a:solidFill>
                <a:latin typeface="Source Sans Pro"/>
                <a:ea typeface="DejaVu Sans"/>
              </a:rPr>
              <a:t>2</a:t>
            </a:r>
            <a:endParaRPr lang="en-IN" sz="1633" spc="-1">
              <a:latin typeface="Arial"/>
            </a:endParaRPr>
          </a:p>
        </p:txBody>
      </p:sp>
      <p:sp>
        <p:nvSpPr>
          <p:cNvPr id="130" name="CustomShape 3"/>
          <p:cNvSpPr/>
          <p:nvPr/>
        </p:nvSpPr>
        <p:spPr>
          <a:xfrm>
            <a:off x="849033" y="3592423"/>
            <a:ext cx="783070" cy="562648"/>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lstStyle/>
          <a:p>
            <a:pPr>
              <a:lnSpc>
                <a:spcPct val="100000"/>
              </a:lnSpc>
            </a:pPr>
            <a:r>
              <a:rPr lang="en-IN" sz="1633" spc="-1">
                <a:solidFill>
                  <a:srgbClr val="000000"/>
                </a:solidFill>
                <a:latin typeface="Source Sans Pro"/>
                <a:ea typeface="DejaVu Sans"/>
              </a:rPr>
              <a:t>W = </a:t>
            </a:r>
            <a:endParaRPr lang="en-IN" sz="1633" spc="-1">
              <a:latin typeface="Arial"/>
            </a:endParaRPr>
          </a:p>
        </p:txBody>
      </p:sp>
      <p:pic>
        <p:nvPicPr>
          <p:cNvPr id="131" name="Picture 130"/>
          <p:cNvPicPr/>
          <p:nvPr/>
        </p:nvPicPr>
        <p:blipFill>
          <a:blip r:embed="rId2"/>
          <a:stretch/>
        </p:blipFill>
        <p:spPr>
          <a:xfrm>
            <a:off x="3918615" y="1502496"/>
            <a:ext cx="5160488" cy="5224166"/>
          </a:xfrm>
          <a:prstGeom prst="rect">
            <a:avLst/>
          </a:prstGeom>
          <a:ln>
            <a:noFill/>
          </a:ln>
        </p:spPr>
      </p:pic>
      <p:graphicFrame>
        <p:nvGraphicFramePr>
          <p:cNvPr id="132" name="Table 4"/>
          <p:cNvGraphicFramePr/>
          <p:nvPr/>
        </p:nvGraphicFramePr>
        <p:xfrm>
          <a:off x="82945" y="1456452"/>
          <a:ext cx="3955512" cy="568526"/>
        </p:xfrm>
        <a:graphic>
          <a:graphicData uri="http://schemas.openxmlformats.org/drawingml/2006/table">
            <a:tbl>
              <a:tblPr/>
              <a:tblGrid>
                <a:gridCol w="580281">
                  <a:extLst>
                    <a:ext uri="{9D8B030D-6E8A-4147-A177-3AD203B41FA5}">
                      <a16:colId xmlns:a16="http://schemas.microsoft.com/office/drawing/2014/main" xmlns="" val="20000"/>
                    </a:ext>
                  </a:extLst>
                </a:gridCol>
                <a:gridCol w="580281">
                  <a:extLst>
                    <a:ext uri="{9D8B030D-6E8A-4147-A177-3AD203B41FA5}">
                      <a16:colId xmlns:a16="http://schemas.microsoft.com/office/drawing/2014/main" xmlns="" val="20001"/>
                    </a:ext>
                  </a:extLst>
                </a:gridCol>
                <a:gridCol w="580281">
                  <a:extLst>
                    <a:ext uri="{9D8B030D-6E8A-4147-A177-3AD203B41FA5}">
                      <a16:colId xmlns:a16="http://schemas.microsoft.com/office/drawing/2014/main" xmlns="" val="20002"/>
                    </a:ext>
                  </a:extLst>
                </a:gridCol>
                <a:gridCol w="580281">
                  <a:extLst>
                    <a:ext uri="{9D8B030D-6E8A-4147-A177-3AD203B41FA5}">
                      <a16:colId xmlns:a16="http://schemas.microsoft.com/office/drawing/2014/main" xmlns="" val="20003"/>
                    </a:ext>
                  </a:extLst>
                </a:gridCol>
                <a:gridCol w="580281">
                  <a:extLst>
                    <a:ext uri="{9D8B030D-6E8A-4147-A177-3AD203B41FA5}">
                      <a16:colId xmlns:a16="http://schemas.microsoft.com/office/drawing/2014/main" xmlns="" val="20004"/>
                    </a:ext>
                  </a:extLst>
                </a:gridCol>
                <a:gridCol w="580281">
                  <a:extLst>
                    <a:ext uri="{9D8B030D-6E8A-4147-A177-3AD203B41FA5}">
                      <a16:colId xmlns:a16="http://schemas.microsoft.com/office/drawing/2014/main" xmlns="" val="20005"/>
                    </a:ext>
                  </a:extLst>
                </a:gridCol>
                <a:gridCol w="473826">
                  <a:extLst>
                    <a:ext uri="{9D8B030D-6E8A-4147-A177-3AD203B41FA5}">
                      <a16:colId xmlns:a16="http://schemas.microsoft.com/office/drawing/2014/main" xmlns="" val="20006"/>
                    </a:ext>
                  </a:extLst>
                </a:gridCol>
              </a:tblGrid>
              <a:tr h="568526">
                <a:tc>
                  <a:txBody>
                    <a:bodyPr/>
                    <a:lstStyle/>
                    <a:p>
                      <a:pPr>
                        <a:lnSpc>
                          <a:spcPct val="100000"/>
                        </a:lnSpc>
                      </a:pPr>
                      <a:r>
                        <a:rPr lang="en-IN" sz="1600" b="0" strike="noStrike" spc="-1">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1</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2</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3</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0</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1</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nSpc>
                          <a:spcPct val="100000"/>
                        </a:lnSpc>
                      </a:pPr>
                      <a:r>
                        <a:rPr lang="en-IN" sz="1600" b="0" strike="noStrike" spc="-1">
                          <a:latin typeface="Arial"/>
                        </a:rPr>
                        <a:t>2</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Go-Back-N ARQ</a:t>
            </a:r>
            <a:endParaRPr lang="en-IN" sz="2903" spc="-1" dirty="0">
              <a:latin typeface="Arial"/>
            </a:endParaRPr>
          </a:p>
        </p:txBody>
      </p:sp>
      <p:sp>
        <p:nvSpPr>
          <p:cNvPr id="134"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Based on sliding window.</a:t>
            </a:r>
            <a:endParaRPr lang="en-IN" sz="2358" spc="-1">
              <a:latin typeface="Arial"/>
            </a:endParaRPr>
          </a:p>
          <a:p>
            <a:pPr>
              <a:spcAft>
                <a:spcPts val="1036"/>
              </a:spcAft>
            </a:pPr>
            <a:r>
              <a:rPr lang="en-IN" sz="2358" spc="-1">
                <a:solidFill>
                  <a:srgbClr val="1C1C1C"/>
                </a:solidFill>
                <a:latin typeface="Source Sans Pro Semibold"/>
                <a:ea typeface="DejaVu Sans"/>
              </a:rPr>
              <a:t>If no error, ACK as usual with next frame expected.</a:t>
            </a:r>
            <a:endParaRPr lang="en-IN" sz="2358" spc="-1">
              <a:latin typeface="Arial"/>
            </a:endParaRPr>
          </a:p>
          <a:p>
            <a:pPr>
              <a:spcAft>
                <a:spcPts val="1036"/>
              </a:spcAft>
            </a:pPr>
            <a:r>
              <a:rPr lang="en-IN" sz="2358" spc="-1">
                <a:solidFill>
                  <a:srgbClr val="1C1C1C"/>
                </a:solidFill>
                <a:latin typeface="Source Sans Pro Semibold"/>
                <a:ea typeface="DejaVu Sans"/>
              </a:rPr>
              <a:t>Sender uses window to control the number of unacknowledged/NACK frames.</a:t>
            </a:r>
            <a:endParaRPr lang="en-IN" sz="2358" spc="-1">
              <a:latin typeface="Arial"/>
            </a:endParaRPr>
          </a:p>
          <a:p>
            <a:pPr>
              <a:spcAft>
                <a:spcPts val="1036"/>
              </a:spcAft>
            </a:pPr>
            <a:r>
              <a:rPr lang="en-IN" sz="2358" spc="-1">
                <a:solidFill>
                  <a:srgbClr val="1C1C1C"/>
                </a:solidFill>
                <a:latin typeface="Source Sans Pro Semibold"/>
                <a:ea typeface="DejaVu Sans"/>
              </a:rPr>
              <a:t>If error, reply with rejection (NACK)</a:t>
            </a:r>
            <a:endParaRPr lang="en-IN" sz="2358" spc="-1">
              <a:latin typeface="Arial"/>
            </a:endParaRPr>
          </a:p>
          <a:p>
            <a:pPr marL="261245">
              <a:spcAft>
                <a:spcPts val="1029"/>
              </a:spcAft>
            </a:pPr>
            <a:r>
              <a:rPr lang="en-IN" sz="1996" spc="-1">
                <a:solidFill>
                  <a:srgbClr val="1C1C1C"/>
                </a:solidFill>
                <a:latin typeface="Source Sans Pro Light"/>
                <a:ea typeface="DejaVu Sans"/>
              </a:rPr>
              <a:t>Discard that frame and all future frames until the frame in error recieved correctly.</a:t>
            </a:r>
            <a:endParaRPr lang="en-IN" sz="1996" spc="-1">
              <a:latin typeface="Arial"/>
            </a:endParaRPr>
          </a:p>
          <a:p>
            <a:pPr marL="261245">
              <a:spcAft>
                <a:spcPts val="1029"/>
              </a:spcAft>
            </a:pPr>
            <a:r>
              <a:rPr lang="en-IN" sz="1996" spc="-1">
                <a:solidFill>
                  <a:srgbClr val="1C1C1C"/>
                </a:solidFill>
                <a:latin typeface="Source Sans Pro Light"/>
                <a:ea typeface="DejaVu Sans"/>
              </a:rPr>
              <a:t>Transmitter must go back and retransmit that frame and all subsequent frames.</a:t>
            </a:r>
            <a:endParaRPr lang="en-IN" sz="1996"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Topology</a:t>
            </a:r>
          </a:p>
        </p:txBody>
      </p:sp>
      <p:sp>
        <p:nvSpPr>
          <p:cNvPr id="168"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91867" indent="-293574">
              <a:spcBef>
                <a:spcPts val="1285"/>
              </a:spcBef>
              <a:buClr>
                <a:srgbClr val="000000"/>
              </a:buClr>
              <a:buSzPct val="45000"/>
              <a:buFont typeface="Wingdings" charset="2"/>
              <a:buChar char=""/>
            </a:pPr>
            <a:r>
              <a:rPr lang="en-IN" sz="2903" spc="-1">
                <a:latin typeface="Arial"/>
              </a:rPr>
              <a:t>It defines the structure of the network of how all the components are interconnected to each other. </a:t>
            </a:r>
          </a:p>
          <a:p>
            <a:pPr marL="391867" indent="-293574">
              <a:spcBef>
                <a:spcPts val="1285"/>
              </a:spcBef>
              <a:buClr>
                <a:srgbClr val="000000"/>
              </a:buClr>
              <a:buSzPct val="45000"/>
              <a:buFont typeface="Wingdings" charset="2"/>
              <a:buChar char=""/>
            </a:pPr>
            <a:r>
              <a:rPr lang="en-IN" sz="2903" spc="-1">
                <a:latin typeface="Arial"/>
              </a:rPr>
              <a:t>Two types of topology: </a:t>
            </a:r>
            <a:r>
              <a:rPr lang="en-IN" sz="2903" b="1" spc="-1">
                <a:latin typeface="Arial"/>
              </a:rPr>
              <a:t>physical</a:t>
            </a:r>
            <a:r>
              <a:rPr lang="en-IN" sz="2903" spc="-1">
                <a:latin typeface="Arial"/>
              </a:rPr>
              <a:t> and </a:t>
            </a:r>
            <a:r>
              <a:rPr lang="en-IN" sz="2903" b="1" spc="-1">
                <a:latin typeface="Arial"/>
              </a:rPr>
              <a:t>logical</a:t>
            </a:r>
            <a:endParaRPr lang="en-IN" sz="2903" spc="-1">
              <a:latin typeface="Arial"/>
            </a:endParaRPr>
          </a:p>
          <a:p>
            <a:pPr marL="783734" lvl="1" indent="-293574">
              <a:spcBef>
                <a:spcPts val="1029"/>
              </a:spcBef>
              <a:buClr>
                <a:srgbClr val="000000"/>
              </a:buClr>
              <a:buSzPct val="75000"/>
              <a:buFont typeface="Symbol"/>
              <a:buChar char=""/>
            </a:pPr>
            <a:r>
              <a:rPr lang="en-IN" sz="2540" b="1" spc="-1">
                <a:latin typeface="Arial"/>
              </a:rPr>
              <a:t>Physical topology</a:t>
            </a:r>
            <a:r>
              <a:rPr lang="en-IN" sz="2540" spc="-1">
                <a:latin typeface="Arial"/>
              </a:rPr>
              <a:t> is the geometric representation of all the nodes in a network.</a:t>
            </a:r>
          </a:p>
          <a:p>
            <a:pPr>
              <a:spcBef>
                <a:spcPts val="1029"/>
              </a:spcBef>
            </a:pPr>
            <a:endParaRPr lang="en-IN" sz="254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Go-Back-N ARQ</a:t>
            </a:r>
            <a:endParaRPr lang="en-IN" sz="2903" spc="-1" dirty="0">
              <a:latin typeface="Arial"/>
            </a:endParaRPr>
          </a:p>
        </p:txBody>
      </p:sp>
      <p:pic>
        <p:nvPicPr>
          <p:cNvPr id="136" name="Picture 135"/>
          <p:cNvPicPr/>
          <p:nvPr/>
        </p:nvPicPr>
        <p:blipFill>
          <a:blip r:embed="rId2"/>
          <a:stretch/>
        </p:blipFill>
        <p:spPr>
          <a:xfrm>
            <a:off x="0" y="1306565"/>
            <a:ext cx="9142780" cy="48976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Go-Back-N ARQ</a:t>
            </a:r>
            <a:endParaRPr lang="en-IN" sz="2903" spc="-1" dirty="0">
              <a:latin typeface="Arial"/>
            </a:endParaRPr>
          </a:p>
        </p:txBody>
      </p:sp>
      <p:pic>
        <p:nvPicPr>
          <p:cNvPr id="138" name="Picture 137"/>
          <p:cNvPicPr/>
          <p:nvPr/>
        </p:nvPicPr>
        <p:blipFill>
          <a:blip r:embed="rId2"/>
          <a:stretch/>
        </p:blipFill>
        <p:spPr>
          <a:xfrm>
            <a:off x="0" y="1306565"/>
            <a:ext cx="9142780" cy="48976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Go-Back-N ARQ</a:t>
            </a:r>
            <a:endParaRPr lang="en-IN" sz="2903" spc="-1" dirty="0">
              <a:latin typeface="Arial"/>
            </a:endParaRPr>
          </a:p>
        </p:txBody>
      </p:sp>
      <p:pic>
        <p:nvPicPr>
          <p:cNvPr id="140" name="Picture 139"/>
          <p:cNvPicPr/>
          <p:nvPr/>
        </p:nvPicPr>
        <p:blipFill>
          <a:blip r:embed="rId2"/>
          <a:stretch/>
        </p:blipFill>
        <p:spPr>
          <a:xfrm>
            <a:off x="0" y="1306565"/>
            <a:ext cx="9142780" cy="4897615"/>
          </a:xfrm>
          <a:prstGeom prst="rect">
            <a:avLst/>
          </a:prstGeom>
          <a:ln>
            <a:noFill/>
          </a:ln>
        </p:spPr>
      </p:pic>
      <p:sp>
        <p:nvSpPr>
          <p:cNvPr id="141" name="CustomShape 2"/>
          <p:cNvSpPr/>
          <p:nvPr/>
        </p:nvSpPr>
        <p:spPr>
          <a:xfrm>
            <a:off x="2808340" y="5184360"/>
            <a:ext cx="2734540" cy="562648"/>
          </a:xfrm>
          <a:prstGeom prst="rect">
            <a:avLst/>
          </a:prstGeom>
          <a:noFill/>
          <a:ln>
            <a:noFill/>
          </a:ln>
        </p:spPr>
        <p:style>
          <a:lnRef idx="0">
            <a:scrgbClr r="0" g="0" b="0"/>
          </a:lnRef>
          <a:fillRef idx="0">
            <a:scrgbClr r="0" g="0" b="0"/>
          </a:fillRef>
          <a:effectRef idx="0">
            <a:scrgbClr r="0" g="0" b="0"/>
          </a:effectRef>
          <a:fontRef idx="minor"/>
        </p:style>
        <p:txBody>
          <a:bodyPr lIns="81638" tIns="40819" rIns="81638" bIns="40819"/>
          <a:lstStyle/>
          <a:p>
            <a:pPr>
              <a:lnSpc>
                <a:spcPct val="100000"/>
              </a:lnSpc>
            </a:pPr>
            <a:r>
              <a:rPr lang="en-IN" sz="1633" spc="-1">
                <a:solidFill>
                  <a:srgbClr val="ED1C24"/>
                </a:solidFill>
                <a:latin typeface="Source Sans Pro"/>
                <a:ea typeface="DejaVu Sans"/>
              </a:rPr>
              <a:t>ACK not received i time, </a:t>
            </a:r>
            <a:r>
              <a:rPr sz="1633"/>
              <a:t/>
            </a:r>
            <a:br>
              <a:rPr sz="1633"/>
            </a:br>
            <a:r>
              <a:rPr lang="en-IN" sz="1633" spc="-1">
                <a:solidFill>
                  <a:srgbClr val="ED1C24"/>
                </a:solidFill>
                <a:latin typeface="Source Sans Pro"/>
                <a:ea typeface="DejaVu Sans"/>
              </a:rPr>
              <a:t>SO Sender times out</a:t>
            </a:r>
            <a:endParaRPr lang="en-IN" sz="1633"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Go-Back-N ARQ</a:t>
            </a:r>
            <a:endParaRPr lang="en-IN" sz="2903" spc="-1" dirty="0">
              <a:latin typeface="Arial"/>
            </a:endParaRPr>
          </a:p>
        </p:txBody>
      </p:sp>
      <p:pic>
        <p:nvPicPr>
          <p:cNvPr id="143" name="Picture 142"/>
          <p:cNvPicPr/>
          <p:nvPr/>
        </p:nvPicPr>
        <p:blipFill>
          <a:blip r:embed="rId2"/>
          <a:stretch/>
        </p:blipFill>
        <p:spPr>
          <a:xfrm>
            <a:off x="32656" y="1290238"/>
            <a:ext cx="9169557" cy="491394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Go-Back N ARQ</a:t>
            </a:r>
            <a:endParaRPr lang="en-IN" sz="2903" spc="-1" dirty="0">
              <a:latin typeface="Arial"/>
            </a:endParaRPr>
          </a:p>
        </p:txBody>
      </p:sp>
      <p:graphicFrame>
        <p:nvGraphicFramePr>
          <p:cNvPr id="145" name="Table 2"/>
          <p:cNvGraphicFramePr/>
          <p:nvPr/>
        </p:nvGraphicFramePr>
        <p:xfrm>
          <a:off x="326552" y="1437186"/>
          <a:ext cx="8620952" cy="4636701"/>
        </p:xfrm>
        <a:graphic>
          <a:graphicData uri="http://schemas.openxmlformats.org/drawingml/2006/table">
            <a:tbl>
              <a:tblPr/>
              <a:tblGrid>
                <a:gridCol w="4310476">
                  <a:extLst>
                    <a:ext uri="{9D8B030D-6E8A-4147-A177-3AD203B41FA5}">
                      <a16:colId xmlns:a16="http://schemas.microsoft.com/office/drawing/2014/main" xmlns="" val="20000"/>
                    </a:ext>
                  </a:extLst>
                </a:gridCol>
                <a:gridCol w="4310476">
                  <a:extLst>
                    <a:ext uri="{9D8B030D-6E8A-4147-A177-3AD203B41FA5}">
                      <a16:colId xmlns:a16="http://schemas.microsoft.com/office/drawing/2014/main" xmlns="" val="20001"/>
                    </a:ext>
                  </a:extLst>
                </a:gridCol>
              </a:tblGrid>
              <a:tr h="716780">
                <a:tc>
                  <a:txBody>
                    <a:bodyPr/>
                    <a:lstStyle/>
                    <a:p>
                      <a:pPr algn="ctr">
                        <a:lnSpc>
                          <a:spcPct val="100000"/>
                        </a:lnSpc>
                      </a:pPr>
                      <a:r>
                        <a:rPr lang="en-IN" sz="1600" b="0" strike="noStrike" spc="-1">
                          <a:latin typeface="Arial"/>
                        </a:rPr>
                        <a:t>Advanatages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tc>
                  <a:txBody>
                    <a:bodyPr/>
                    <a:lstStyle/>
                    <a:p>
                      <a:pPr algn="ctr">
                        <a:lnSpc>
                          <a:spcPct val="100000"/>
                        </a:lnSpc>
                      </a:pPr>
                      <a:r>
                        <a:rPr lang="en-IN" sz="1600" b="0" strike="noStrike" spc="-1">
                          <a:latin typeface="Arial"/>
                        </a:rPr>
                        <a:t>Disadvantages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A65D"/>
                    </a:solidFill>
                  </a:tcPr>
                </a:tc>
                <a:extLst>
                  <a:ext uri="{0D108BD9-81ED-4DB2-BD59-A6C34878D82A}">
                    <a16:rowId xmlns:a16="http://schemas.microsoft.com/office/drawing/2014/main" xmlns="" val="10000"/>
                  </a:ext>
                </a:extLst>
              </a:tr>
              <a:tr h="716780">
                <a:tc>
                  <a:txBody>
                    <a:bodyPr/>
                    <a:lstStyle/>
                    <a:p>
                      <a:pPr>
                        <a:lnSpc>
                          <a:spcPct val="100000"/>
                        </a:lnSpc>
                      </a:pPr>
                      <a:r>
                        <a:rPr lang="en-IN" sz="1600" b="0" strike="noStrike" spc="-1">
                          <a:latin typeface="Arial"/>
                        </a:rPr>
                        <a:t>The sender can send many frames at a time.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2B2B2"/>
                    </a:solidFill>
                  </a:tcPr>
                </a:tc>
                <a:tc>
                  <a:txBody>
                    <a:bodyPr/>
                    <a:lstStyle/>
                    <a:p>
                      <a:pPr>
                        <a:lnSpc>
                          <a:spcPct val="100000"/>
                        </a:lnSpc>
                      </a:pPr>
                      <a:r>
                        <a:rPr lang="en-IN" sz="1600" b="0" strike="noStrike" spc="-1">
                          <a:latin typeface="Arial"/>
                        </a:rPr>
                        <a:t>Buffer Requirement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B2B2B2"/>
                    </a:solidFill>
                  </a:tcPr>
                </a:tc>
                <a:extLst>
                  <a:ext uri="{0D108BD9-81ED-4DB2-BD59-A6C34878D82A}">
                    <a16:rowId xmlns:a16="http://schemas.microsoft.com/office/drawing/2014/main" xmlns="" val="10001"/>
                  </a:ext>
                </a:extLst>
              </a:tr>
              <a:tr h="716780">
                <a:tc>
                  <a:txBody>
                    <a:bodyPr/>
                    <a:lstStyle/>
                    <a:p>
                      <a:pPr>
                        <a:lnSpc>
                          <a:spcPct val="100000"/>
                        </a:lnSpc>
                      </a:pPr>
                      <a:r>
                        <a:rPr lang="en-IN" sz="1600" b="0" strike="noStrike" spc="-1">
                          <a:latin typeface="Arial"/>
                        </a:rPr>
                        <a:t>Timeer can be set for a group of frames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B6BD"/>
                    </a:solidFill>
                  </a:tcPr>
                </a:tc>
                <a:tc>
                  <a:txBody>
                    <a:bodyPr/>
                    <a:lstStyle/>
                    <a:p>
                      <a:pPr>
                        <a:lnSpc>
                          <a:spcPct val="100000"/>
                        </a:lnSpc>
                      </a:pPr>
                      <a:r>
                        <a:rPr lang="en-IN" sz="1600" b="0" strike="noStrike" spc="-1">
                          <a:latin typeface="Arial"/>
                        </a:rPr>
                        <a:t>Transmitter needs to store the last N packets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00B6BD"/>
                    </a:solidFill>
                  </a:tcPr>
                </a:tc>
                <a:extLst>
                  <a:ext uri="{0D108BD9-81ED-4DB2-BD59-A6C34878D82A}">
                    <a16:rowId xmlns:a16="http://schemas.microsoft.com/office/drawing/2014/main" xmlns="" val="10002"/>
                  </a:ext>
                </a:extLst>
              </a:tr>
              <a:tr h="1241874">
                <a:tc>
                  <a:txBody>
                    <a:bodyPr/>
                    <a:lstStyle/>
                    <a:p>
                      <a:pPr>
                        <a:lnSpc>
                          <a:spcPct val="100000"/>
                        </a:lnSpc>
                      </a:pPr>
                      <a:r>
                        <a:rPr lang="en-IN" sz="1600" b="0" strike="noStrike" spc="-1">
                          <a:latin typeface="Arial"/>
                        </a:rPr>
                        <a:t>One ACK can acknowledge more than one frames</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tc>
                  <a:txBody>
                    <a:bodyPr/>
                    <a:lstStyle/>
                    <a:p>
                      <a:pPr>
                        <a:lnSpc>
                          <a:spcPct val="100000"/>
                        </a:lnSpc>
                      </a:pPr>
                      <a:r>
                        <a:rPr lang="en-IN" sz="1600" b="0" strike="noStrike" spc="-1">
                          <a:latin typeface="Arial"/>
                        </a:rPr>
                        <a:t>Scheme is ineffiecient when round-trip delay large and data transmission rate is high</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FFF200"/>
                    </a:solidFill>
                  </a:tcPr>
                </a:tc>
                <a:extLst>
                  <a:ext uri="{0D108BD9-81ED-4DB2-BD59-A6C34878D82A}">
                    <a16:rowId xmlns:a16="http://schemas.microsoft.com/office/drawing/2014/main" xmlns="" val="10003"/>
                  </a:ext>
                </a:extLst>
              </a:tr>
              <a:tr h="1244487">
                <a:tc>
                  <a:txBody>
                    <a:bodyPr/>
                    <a:lstStyle/>
                    <a:p>
                      <a:pPr>
                        <a:lnSpc>
                          <a:spcPct val="100000"/>
                        </a:lnSpc>
                      </a:pPr>
                      <a:r>
                        <a:rPr lang="en-IN" sz="1600" b="0" strike="noStrike" spc="-1">
                          <a:latin typeface="Arial"/>
                        </a:rPr>
                        <a:t>Efficiency is more</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D1C24"/>
                    </a:solidFill>
                  </a:tcPr>
                </a:tc>
                <a:tc>
                  <a:txBody>
                    <a:bodyPr/>
                    <a:lstStyle/>
                    <a:p>
                      <a:pPr>
                        <a:lnSpc>
                          <a:spcPct val="100000"/>
                        </a:lnSpc>
                      </a:pPr>
                      <a:r>
                        <a:rPr lang="en-IN" sz="1600" b="0" strike="noStrike" spc="-1">
                          <a:latin typeface="Arial"/>
                        </a:rPr>
                        <a:t>Retransmission of many error-free packets followinng an erroneous packet</a:t>
                      </a:r>
                    </a:p>
                  </a:txBody>
                  <a:tcPr marL="81638" marR="81638" marT="41472" marB="41472">
                    <a:lnL w="720">
                      <a:solidFill>
                        <a:srgbClr val="FFFFFF"/>
                      </a:solidFill>
                    </a:lnL>
                    <a:lnR w="720">
                      <a:solidFill>
                        <a:srgbClr val="FFFFFF"/>
                      </a:solidFill>
                    </a:lnR>
                    <a:lnT w="720">
                      <a:solidFill>
                        <a:srgbClr val="FFFFFF"/>
                      </a:solidFill>
                    </a:lnT>
                    <a:lnB w="720">
                      <a:solidFill>
                        <a:srgbClr val="FFFFFF"/>
                      </a:solidFill>
                    </a:lnB>
                    <a:solidFill>
                      <a:srgbClr val="ED1C24"/>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sp>
        <p:nvSpPr>
          <p:cNvPr id="147"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spcAft>
                <a:spcPts val="1036"/>
              </a:spcAft>
            </a:pPr>
            <a:r>
              <a:rPr lang="en-IN" sz="2358" spc="-1">
                <a:solidFill>
                  <a:srgbClr val="1C1C1C"/>
                </a:solidFill>
                <a:latin typeface="Source Sans Pro Semibold"/>
                <a:ea typeface="DejaVu Sans"/>
              </a:rPr>
              <a:t>In Selective Repeat ARQ , only the erroneous or lost frames are retransmittedd, while correct frames are received and buffered.</a:t>
            </a:r>
            <a:endParaRPr lang="en-IN" sz="2358" spc="-1">
              <a:latin typeface="Arial"/>
            </a:endParaRPr>
          </a:p>
          <a:p>
            <a:pPr>
              <a:spcAft>
                <a:spcPts val="1036"/>
              </a:spcAft>
            </a:pPr>
            <a:r>
              <a:rPr lang="en-IN" sz="2358" spc="-1">
                <a:solidFill>
                  <a:srgbClr val="1C1C1C"/>
                </a:solidFill>
                <a:latin typeface="Source Sans Pro Semibold"/>
                <a:ea typeface="DejaVu Sans"/>
              </a:rPr>
              <a:t>The receiver while keeping track of sequence numbers, buffers the frames in memory and sends NACK fo only frame which is missing or damaged.</a:t>
            </a:r>
            <a:endParaRPr lang="en-IN" sz="2358" spc="-1">
              <a:latin typeface="Arial"/>
            </a:endParaRPr>
          </a:p>
          <a:p>
            <a:pPr>
              <a:spcAft>
                <a:spcPts val="1036"/>
              </a:spcAft>
            </a:pPr>
            <a:r>
              <a:rPr lang="en-IN" sz="2358" spc="-1">
                <a:solidFill>
                  <a:srgbClr val="1C1C1C"/>
                </a:solidFill>
                <a:latin typeface="Source Sans Pro Semibold"/>
                <a:ea typeface="DejaVu Sans"/>
              </a:rPr>
              <a:t>The sender will send/retransmit packet for which NACK recieved.</a:t>
            </a:r>
            <a:endParaRPr lang="en-IN" sz="2358" spc="-1">
              <a:latin typeface="Arial"/>
            </a:endParaRPr>
          </a:p>
          <a:p>
            <a:pPr>
              <a:spcAft>
                <a:spcPts val="1036"/>
              </a:spcAft>
            </a:pPr>
            <a:r>
              <a:rPr lang="en-IN" sz="2358" spc="-1">
                <a:solidFill>
                  <a:srgbClr val="1C1C1C"/>
                </a:solidFill>
                <a:latin typeface="Source Sans Pro Semibold"/>
                <a:ea typeface="DejaVu Sans"/>
              </a:rPr>
              <a:t> </a:t>
            </a:r>
            <a:endParaRPr lang="en-IN" sz="2358"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pic>
        <p:nvPicPr>
          <p:cNvPr id="149" name="Picture 148"/>
          <p:cNvPicPr/>
          <p:nvPr/>
        </p:nvPicPr>
        <p:blipFill>
          <a:blip r:embed="rId2"/>
          <a:stretch/>
        </p:blipFill>
        <p:spPr>
          <a:xfrm>
            <a:off x="1" y="1306565"/>
            <a:ext cx="9164985" cy="483230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pic>
        <p:nvPicPr>
          <p:cNvPr id="151" name="Picture 150"/>
          <p:cNvPicPr/>
          <p:nvPr/>
        </p:nvPicPr>
        <p:blipFill>
          <a:blip r:embed="rId2"/>
          <a:stretch/>
        </p:blipFill>
        <p:spPr>
          <a:xfrm>
            <a:off x="0" y="1252358"/>
            <a:ext cx="9142780" cy="495182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pic>
        <p:nvPicPr>
          <p:cNvPr id="153" name="Picture 152"/>
          <p:cNvPicPr/>
          <p:nvPr/>
        </p:nvPicPr>
        <p:blipFill>
          <a:blip r:embed="rId2"/>
          <a:stretch/>
        </p:blipFill>
        <p:spPr>
          <a:xfrm>
            <a:off x="-32655" y="1306565"/>
            <a:ext cx="9175435" cy="4897615"/>
          </a:xfrm>
          <a:prstGeom prst="rect">
            <a:avLst/>
          </a:prstGeom>
          <a:ln>
            <a:noFill/>
          </a:ln>
        </p:spPr>
      </p:pic>
      <p:pic>
        <p:nvPicPr>
          <p:cNvPr id="2" name="Picture 1">
            <a:extLst>
              <a:ext uri="{FF2B5EF4-FFF2-40B4-BE49-F238E27FC236}">
                <a16:creationId xmlns:a16="http://schemas.microsoft.com/office/drawing/2014/main" xmlns="" id="{98F44EBD-D842-4BA0-6203-83FD06CCA858}"/>
              </a:ext>
            </a:extLst>
          </p:cNvPr>
          <p:cNvPicPr/>
          <p:nvPr/>
        </p:nvPicPr>
        <p:blipFill>
          <a:blip r:embed="rId2"/>
          <a:stretch/>
        </p:blipFill>
        <p:spPr>
          <a:xfrm>
            <a:off x="-32655" y="1458629"/>
            <a:ext cx="9175435" cy="48976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pic>
        <p:nvPicPr>
          <p:cNvPr id="155" name="Picture 154"/>
          <p:cNvPicPr/>
          <p:nvPr/>
        </p:nvPicPr>
        <p:blipFill>
          <a:blip r:embed="rId2"/>
          <a:stretch/>
        </p:blipFill>
        <p:spPr>
          <a:xfrm>
            <a:off x="326552" y="2020732"/>
            <a:ext cx="8326402" cy="38608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Picture 168"/>
          <p:cNvPicPr/>
          <p:nvPr/>
        </p:nvPicPr>
        <p:blipFill>
          <a:blip r:embed="rId2"/>
          <a:stretch/>
        </p:blipFill>
        <p:spPr>
          <a:xfrm rot="21581400">
            <a:off x="793847" y="869640"/>
            <a:ext cx="7646522" cy="3976740"/>
          </a:xfrm>
          <a:prstGeom prst="rect">
            <a:avLst/>
          </a:prstGeom>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Selective Repeat ARQ</a:t>
            </a:r>
            <a:endParaRPr lang="en-IN" sz="2903" spc="-1" dirty="0">
              <a:latin typeface="Arial"/>
            </a:endParaRPr>
          </a:p>
        </p:txBody>
      </p:sp>
      <p:pic>
        <p:nvPicPr>
          <p:cNvPr id="157" name="Picture 156"/>
          <p:cNvPicPr/>
          <p:nvPr/>
        </p:nvPicPr>
        <p:blipFill>
          <a:blip r:embed="rId2"/>
          <a:stretch/>
        </p:blipFill>
        <p:spPr>
          <a:xfrm>
            <a:off x="0" y="1306565"/>
            <a:ext cx="9142780" cy="48976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Data Link Layer</a:t>
            </a:r>
            <a:endParaRPr lang="en-IN" sz="2903" spc="-1" dirty="0">
              <a:latin typeface="Arial"/>
            </a:endParaRPr>
          </a:p>
        </p:txBody>
      </p:sp>
      <p:sp>
        <p:nvSpPr>
          <p:cNvPr id="89"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DLL transforms the physical layer, a transmission facility, to a link responsible for node-to-node communication. </a:t>
            </a:r>
            <a:endParaRPr lang="en-IN" sz="2358" spc="-1">
              <a:latin typeface="Arial"/>
            </a:endParaRPr>
          </a:p>
        </p:txBody>
      </p:sp>
      <p:pic>
        <p:nvPicPr>
          <p:cNvPr id="90" name="Picture 89"/>
          <p:cNvPicPr/>
          <p:nvPr/>
        </p:nvPicPr>
        <p:blipFill>
          <a:blip r:embed="rId2"/>
          <a:stretch/>
        </p:blipFill>
        <p:spPr>
          <a:xfrm>
            <a:off x="2220549" y="3004632"/>
            <a:ext cx="6923538" cy="385297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Data Link Layer</a:t>
            </a:r>
            <a:endParaRPr lang="en-IN" sz="2903" spc="-1" dirty="0">
              <a:latin typeface="Arial"/>
            </a:endParaRPr>
          </a:p>
        </p:txBody>
      </p:sp>
      <p:sp>
        <p:nvSpPr>
          <p:cNvPr id="92"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934" indent="-195280">
              <a:spcAft>
                <a:spcPts val="1036"/>
              </a:spcAft>
              <a:buClr>
                <a:srgbClr val="000000"/>
              </a:buClr>
              <a:buSzPct val="45000"/>
              <a:buFont typeface="Wingdings" charset="2"/>
              <a:buChar char=""/>
            </a:pPr>
            <a:r>
              <a:rPr lang="en-IN" sz="2358" b="1" spc="-1">
                <a:solidFill>
                  <a:srgbClr val="1C1C1C"/>
                </a:solidFill>
                <a:latin typeface="Source Sans Pro Semibold"/>
                <a:ea typeface="DejaVu Sans"/>
              </a:rPr>
              <a:t>It is responsible for moving data(frames) from one node to another node.</a:t>
            </a:r>
            <a:endParaRPr lang="en-IN" sz="2358" spc="-1">
              <a:latin typeface="Arial"/>
            </a:endParaRPr>
          </a:p>
          <a:p>
            <a:pPr>
              <a:spcAft>
                <a:spcPts val="1036"/>
              </a:spcAft>
            </a:pPr>
            <a:endParaRPr lang="en-IN" sz="2358" spc="-1">
              <a:latin typeface="Arial"/>
            </a:endParaRPr>
          </a:p>
        </p:txBody>
      </p:sp>
      <p:pic>
        <p:nvPicPr>
          <p:cNvPr id="93" name="Picture 92"/>
          <p:cNvPicPr/>
          <p:nvPr/>
        </p:nvPicPr>
        <p:blipFill>
          <a:blip r:embed="rId2"/>
          <a:stretch/>
        </p:blipFill>
        <p:spPr>
          <a:xfrm>
            <a:off x="914344" y="2612770"/>
            <a:ext cx="6523186" cy="3428134"/>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Framing</a:t>
            </a:r>
            <a:endParaRPr lang="en-IN" sz="2903" spc="-1" dirty="0">
              <a:latin typeface="Arial"/>
            </a:endParaRPr>
          </a:p>
        </p:txBody>
      </p:sp>
      <p:sp>
        <p:nvSpPr>
          <p:cNvPr id="95"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The data link layer needs to pack bits into frames, so that each frame is distinguishable from another.</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		e.g.- Hello, how are you?</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Framing is very important task of DLL.</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The simple act of inserting a Word into seprates one piece of information from another, the word serves as the</a:t>
            </a:r>
            <a:r>
              <a:rPr lang="en-IN" sz="2358" b="1" spc="-1">
                <a:solidFill>
                  <a:srgbClr val="1C1C1C"/>
                </a:solidFill>
                <a:latin typeface="Source Sans Pro Semibold"/>
                <a:ea typeface="DejaVu Sans"/>
              </a:rPr>
              <a:t> delimiter</a:t>
            </a:r>
            <a:endParaRPr lang="en-IN" sz="2358" spc="-1">
              <a:latin typeface="Arial"/>
            </a:endParaRPr>
          </a:p>
        </p:txBody>
      </p:sp>
      <p:pic>
        <p:nvPicPr>
          <p:cNvPr id="96" name="Picture 95"/>
          <p:cNvPicPr/>
          <p:nvPr/>
        </p:nvPicPr>
        <p:blipFill>
          <a:blip r:embed="rId2"/>
          <a:stretch/>
        </p:blipFill>
        <p:spPr>
          <a:xfrm>
            <a:off x="1606306" y="4768008"/>
            <a:ext cx="6556821" cy="132971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Physical Addressing</a:t>
            </a:r>
            <a:endParaRPr lang="en-IN" sz="2903" spc="-1" dirty="0">
              <a:latin typeface="Arial"/>
            </a:endParaRPr>
          </a:p>
        </p:txBody>
      </p:sp>
      <p:sp>
        <p:nvSpPr>
          <p:cNvPr id="98" name="CustomShape 2"/>
          <p:cNvSpPr/>
          <p:nvPr/>
        </p:nvSpPr>
        <p:spPr>
          <a:xfrm>
            <a:off x="326552" y="1796392"/>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A frame is the encapsulation of the header and trailer information with the packet.</a:t>
            </a:r>
            <a:endParaRPr lang="en-IN" sz="2358" spc="-1">
              <a:latin typeface="Arial"/>
            </a:endParaRPr>
          </a:p>
          <a:p>
            <a:pPr>
              <a:spcAft>
                <a:spcPts val="1036"/>
              </a:spcAft>
            </a:pPr>
            <a:endParaRPr lang="en-IN" sz="2358" spc="-1">
              <a:latin typeface="Arial"/>
            </a:endParaRPr>
          </a:p>
          <a:p>
            <a:pPr>
              <a:spcAft>
                <a:spcPts val="1036"/>
              </a:spcAft>
            </a:pPr>
            <a:endParaRPr lang="en-IN" sz="2358" spc="-1">
              <a:latin typeface="Arial"/>
            </a:endParaRPr>
          </a:p>
          <a:p>
            <a:pPr>
              <a:spcAft>
                <a:spcPts val="1036"/>
              </a:spcAft>
            </a:pPr>
            <a:endParaRPr lang="en-IN" sz="2358" spc="-1">
              <a:latin typeface="Arial"/>
            </a:endParaRPr>
          </a:p>
          <a:p>
            <a:pPr>
              <a:spcAft>
                <a:spcPts val="1036"/>
              </a:spcAft>
            </a:pP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In the header, the source and the destination MAC address are dealt.</a:t>
            </a:r>
            <a:endParaRPr lang="en-IN" sz="2358" spc="-1">
              <a:latin typeface="Arial"/>
            </a:endParaRPr>
          </a:p>
        </p:txBody>
      </p:sp>
      <p:pic>
        <p:nvPicPr>
          <p:cNvPr id="99" name="Picture 98"/>
          <p:cNvPicPr/>
          <p:nvPr/>
        </p:nvPicPr>
        <p:blipFill>
          <a:blip r:embed="rId2"/>
          <a:stretch/>
        </p:blipFill>
        <p:spPr>
          <a:xfrm>
            <a:off x="2842629" y="2526234"/>
            <a:ext cx="3611656" cy="194722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26551" y="326912"/>
            <a:ext cx="8489678" cy="81572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IN" sz="2903" b="1" spc="-1" dirty="0">
                <a:latin typeface="Source Sans Pro Black"/>
                <a:ea typeface="DejaVu Sans"/>
              </a:rPr>
              <a:t>Flow Control</a:t>
            </a:r>
            <a:endParaRPr lang="en-IN" sz="2903" spc="-1" dirty="0">
              <a:latin typeface="Arial"/>
            </a:endParaRPr>
          </a:p>
        </p:txBody>
      </p:sp>
      <p:sp>
        <p:nvSpPr>
          <p:cNvPr id="101" name="CustomShape 2"/>
          <p:cNvSpPr/>
          <p:nvPr/>
        </p:nvSpPr>
        <p:spPr>
          <a:xfrm>
            <a:off x="326552" y="1600461"/>
            <a:ext cx="8326402" cy="424451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Flow control is one of the duties of data link control sublayes.</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The flow control in data link layer is end to end flow control.</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Speed maching mechanism.</a:t>
            </a:r>
            <a:endParaRPr lang="en-IN" sz="2358" spc="-1">
              <a:latin typeface="Arial"/>
            </a:endParaRPr>
          </a:p>
          <a:p>
            <a:pPr marL="195934" indent="-195280">
              <a:spcAft>
                <a:spcPts val="1036"/>
              </a:spcAft>
              <a:buClr>
                <a:srgbClr val="000000"/>
              </a:buClr>
              <a:buSzPct val="45000"/>
              <a:buFont typeface="Wingdings" charset="2"/>
              <a:buChar char=""/>
            </a:pPr>
            <a:r>
              <a:rPr lang="en-IN" sz="2358" spc="-1">
                <a:solidFill>
                  <a:srgbClr val="1C1C1C"/>
                </a:solidFill>
                <a:latin typeface="Source Sans Pro Semibold"/>
                <a:ea typeface="DejaVu Sans"/>
              </a:rPr>
              <a:t>Flow control coordinates the amount of data that can be sent before receiving an acknowledgment.</a:t>
            </a:r>
            <a:endParaRPr lang="en-IN" sz="2358" spc="-1">
              <a:latin typeface="Arial"/>
            </a:endParaRPr>
          </a:p>
          <a:p>
            <a:pPr>
              <a:spcAft>
                <a:spcPts val="1036"/>
              </a:spcAft>
            </a:pPr>
            <a:endParaRPr lang="en-IN" sz="2358" spc="-1">
              <a:latin typeface="Arial"/>
            </a:endParaRPr>
          </a:p>
        </p:txBody>
      </p:sp>
      <p:pic>
        <p:nvPicPr>
          <p:cNvPr id="102" name="Picture 101"/>
          <p:cNvPicPr/>
          <p:nvPr/>
        </p:nvPicPr>
        <p:blipFill>
          <a:blip r:embed="rId2"/>
          <a:stretch/>
        </p:blipFill>
        <p:spPr>
          <a:xfrm>
            <a:off x="1436826" y="4743843"/>
            <a:ext cx="6556821" cy="132971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391400" cy="1470025"/>
          </a:xfrm>
        </p:spPr>
        <p:txBody>
          <a:bodyPr>
            <a:normAutofit fontScale="90000"/>
          </a:bodyPr>
          <a:lstStyle/>
          <a:p>
            <a:pPr algn="ctr"/>
            <a:r>
              <a:rPr lang="en-US" dirty="0"/>
              <a:t>Error Detection And Error Control </a:t>
            </a:r>
          </a:p>
        </p:txBody>
      </p:sp>
      <p:sp>
        <p:nvSpPr>
          <p:cNvPr id="3" name="Subtitle 2"/>
          <p:cNvSpPr>
            <a:spLocks noGrp="1"/>
          </p:cNvSpPr>
          <p:nvPr>
            <p:ph type="subTitle" idx="1"/>
          </p:nvPr>
        </p:nvSpPr>
        <p:spPr>
          <a:xfrm>
            <a:off x="609600" y="1905000"/>
            <a:ext cx="8077200" cy="3200400"/>
          </a:xfrm>
        </p:spPr>
        <p:txBody>
          <a:bodyPr>
            <a:normAutofit/>
          </a:bodyPr>
          <a:lstStyle/>
          <a:p>
            <a:pPr algn="just">
              <a:buFont typeface="Arial" pitchFamily="34" charset="0"/>
              <a:buChar char="•"/>
            </a:pPr>
            <a:r>
              <a:rPr lang="en-US" b="1" dirty="0"/>
              <a:t> Error A condition when the receiver’s information does not match with the sender’s information. During transmission, digital signals suffer from noise that can introduce errors in the binary bits travelling from sender to receiver. That means a 0 bit may change to 1 or a 1 bit may change to 0. </a:t>
            </a:r>
            <a:endParaRPr lang="en-US" dirty="0">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914400"/>
            <a:ext cx="7162800" cy="3693319"/>
          </a:xfrm>
          <a:prstGeom prst="rect">
            <a:avLst/>
          </a:prstGeom>
        </p:spPr>
        <p:txBody>
          <a:bodyPr wrap="square">
            <a:spAutoFit/>
          </a:bodyPr>
          <a:lstStyle/>
          <a:p>
            <a:pPr algn="just"/>
            <a:r>
              <a:rPr lang="en-US" b="1" u="sng" dirty="0"/>
              <a:t>Error Detecting Codes :</a:t>
            </a:r>
          </a:p>
          <a:p>
            <a:pPr algn="just"/>
            <a:endParaRPr lang="en-US" b="1" dirty="0"/>
          </a:p>
          <a:p>
            <a:pPr algn="just"/>
            <a:r>
              <a:rPr lang="en-US" dirty="0"/>
              <a:t>Whenever a message is transmitted, it may get corrupted by noise. To avoid this, we use error-detecting codes which are additional data added to a given digital message to help us detect if any error has occurred during transmission of the message. </a:t>
            </a:r>
          </a:p>
          <a:p>
            <a:pPr algn="just"/>
            <a:endParaRPr lang="en-US" dirty="0"/>
          </a:p>
          <a:p>
            <a:pPr algn="just"/>
            <a:r>
              <a:rPr lang="en-US" dirty="0"/>
              <a:t>Techniques for error detection are: </a:t>
            </a:r>
          </a:p>
          <a:p>
            <a:pPr marL="342900" indent="-342900" algn="just">
              <a:buAutoNum type="arabicPeriod"/>
            </a:pPr>
            <a:r>
              <a:rPr lang="en-US" dirty="0"/>
              <a:t>Simple Parity check </a:t>
            </a:r>
          </a:p>
          <a:p>
            <a:pPr marL="342900" indent="-342900" algn="just">
              <a:buAutoNum type="arabicPeriod"/>
            </a:pPr>
            <a:r>
              <a:rPr lang="en-US" dirty="0"/>
              <a:t>Two-dimensional Parity check </a:t>
            </a:r>
          </a:p>
          <a:p>
            <a:pPr marL="342900" indent="-342900" algn="just">
              <a:buAutoNum type="arabicPeriod"/>
            </a:pPr>
            <a:r>
              <a:rPr lang="en-US" dirty="0"/>
              <a:t>Checksum </a:t>
            </a:r>
          </a:p>
          <a:p>
            <a:pPr marL="342900" indent="-342900" algn="just">
              <a:buAutoNum type="arabicPeriod"/>
            </a:pPr>
            <a:r>
              <a:rPr lang="en-US" dirty="0"/>
              <a:t>Cyclic redundancy check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772400" cy="685799"/>
          </a:xfrm>
        </p:spPr>
        <p:txBody>
          <a:bodyPr>
            <a:normAutofit fontScale="90000"/>
          </a:bodyPr>
          <a:lstStyle/>
          <a:p>
            <a:pPr algn="l"/>
            <a:r>
              <a:rPr lang="en-US" sz="3100" u="sng" dirty="0">
                <a:solidFill>
                  <a:schemeClr val="tx1"/>
                </a:solidFill>
              </a:rPr>
              <a:t>Simple Parity check: </a:t>
            </a:r>
            <a:r>
              <a:rPr lang="en-US" dirty="0"/>
              <a:t/>
            </a:r>
            <a:br>
              <a:rPr lang="en-US" dirty="0"/>
            </a:br>
            <a:endParaRPr lang="en-US" dirty="0"/>
          </a:p>
        </p:txBody>
      </p:sp>
      <p:sp>
        <p:nvSpPr>
          <p:cNvPr id="3" name="Subtitle 2"/>
          <p:cNvSpPr>
            <a:spLocks noGrp="1"/>
          </p:cNvSpPr>
          <p:nvPr>
            <p:ph type="subTitle" idx="1"/>
          </p:nvPr>
        </p:nvSpPr>
        <p:spPr>
          <a:xfrm>
            <a:off x="685800" y="1295400"/>
            <a:ext cx="7772400" cy="3515911"/>
          </a:xfrm>
        </p:spPr>
        <p:txBody>
          <a:bodyPr>
            <a:normAutofit fontScale="85000" lnSpcReduction="20000"/>
          </a:bodyPr>
          <a:lstStyle/>
          <a:p>
            <a:pPr algn="just">
              <a:buFont typeface="Arial" pitchFamily="34" charset="0"/>
              <a:buChar char="•"/>
            </a:pPr>
            <a:r>
              <a:rPr lang="en-US" dirty="0">
                <a:solidFill>
                  <a:schemeClr val="tx1"/>
                </a:solidFill>
              </a:rPr>
              <a:t>It is a simple mechanism and inexpensive to detect the errors.</a:t>
            </a:r>
          </a:p>
          <a:p>
            <a:pPr algn="just">
              <a:buFont typeface="Arial" pitchFamily="34" charset="0"/>
              <a:buChar char="•"/>
            </a:pPr>
            <a:r>
              <a:rPr lang="en-US" dirty="0">
                <a:solidFill>
                  <a:schemeClr val="tx1"/>
                </a:solidFill>
              </a:rPr>
              <a:t>In this method, a redundant bit is also known as a parity bit which is added at the end of the data unit so that the no. of 1’s become even.</a:t>
            </a:r>
          </a:p>
          <a:p>
            <a:pPr algn="just">
              <a:buFont typeface="Arial" pitchFamily="34" charset="0"/>
              <a:buChar char="•"/>
            </a:pPr>
            <a:r>
              <a:rPr lang="en-US" dirty="0">
                <a:solidFill>
                  <a:schemeClr val="tx1"/>
                </a:solidFill>
              </a:rPr>
              <a:t>If the no. of 1’s bit is odd then parity bit 1 is appended and if the number of 1s bits is even, then parity bit 0 is appended at the end of the data unit.</a:t>
            </a:r>
          </a:p>
          <a:p>
            <a:pPr algn="just">
              <a:buFont typeface="Arial" pitchFamily="34" charset="0"/>
              <a:buChar char="•"/>
            </a:pPr>
            <a:r>
              <a:rPr lang="en-US" dirty="0">
                <a:solidFill>
                  <a:schemeClr val="tx1"/>
                </a:solidFill>
              </a:rPr>
              <a:t>At the receiving end, the parity bit is calculated from the received data bits and compared with the received parity bit.</a:t>
            </a:r>
          </a:p>
          <a:p>
            <a:pPr algn="l"/>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rror Detection"/>
          <p:cNvPicPr>
            <a:picLocks noChangeAspect="1" noChangeArrowheads="1"/>
          </p:cNvPicPr>
          <p:nvPr/>
        </p:nvPicPr>
        <p:blipFill>
          <a:blip r:embed="rId2"/>
          <a:srcRect/>
          <a:stretch>
            <a:fillRect/>
          </a:stretch>
        </p:blipFill>
        <p:spPr bwMode="auto">
          <a:xfrm>
            <a:off x="609600" y="609600"/>
            <a:ext cx="7924800" cy="43148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Bus Topology</a:t>
            </a:r>
          </a:p>
        </p:txBody>
      </p:sp>
      <p:sp>
        <p:nvSpPr>
          <p:cNvPr id="171"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391867" indent="-293574">
              <a:spcBef>
                <a:spcPts val="1285"/>
              </a:spcBef>
              <a:buClr>
                <a:srgbClr val="000000"/>
              </a:buClr>
              <a:buSzPct val="45000"/>
              <a:buFont typeface="Wingdings" charset="2"/>
              <a:buChar char=""/>
            </a:pPr>
            <a:r>
              <a:rPr lang="en-IN" sz="2540" spc="-1">
                <a:latin typeface="Arial"/>
              </a:rPr>
              <a:t>One long cable acts as a backbone to link all the devices in a network.</a:t>
            </a:r>
          </a:p>
          <a:p>
            <a:pPr marL="391867" indent="-293574">
              <a:spcBef>
                <a:spcPts val="1285"/>
              </a:spcBef>
              <a:buClr>
                <a:srgbClr val="000000"/>
              </a:buClr>
              <a:buSzPct val="45000"/>
              <a:buFont typeface="Wingdings" charset="2"/>
              <a:buChar char=""/>
            </a:pPr>
            <a:r>
              <a:rPr lang="en-IN" sz="2540" spc="-1">
                <a:latin typeface="Arial"/>
              </a:rPr>
              <a:t>Nodes are connected to the bus cable by drop lines and taps. </a:t>
            </a:r>
          </a:p>
          <a:p>
            <a:pPr marL="783734" lvl="1" indent="-293574">
              <a:spcBef>
                <a:spcPts val="1029"/>
              </a:spcBef>
              <a:buClr>
                <a:srgbClr val="000000"/>
              </a:buClr>
              <a:buSzPct val="75000"/>
              <a:buFont typeface="Symbol"/>
              <a:buChar char=""/>
            </a:pPr>
            <a:r>
              <a:rPr lang="en-IN" sz="2358" spc="-1">
                <a:latin typeface="Arial"/>
              </a:rPr>
              <a:t>Drop line is a connection running between the device and the main cable. </a:t>
            </a:r>
          </a:p>
          <a:p>
            <a:pPr marL="783734" lvl="1" indent="-293574">
              <a:spcBef>
                <a:spcPts val="1029"/>
              </a:spcBef>
              <a:buClr>
                <a:srgbClr val="000000"/>
              </a:buClr>
              <a:buSzPct val="75000"/>
              <a:buFont typeface="Symbol"/>
              <a:buChar char=""/>
            </a:pPr>
            <a:r>
              <a:rPr lang="en-IN" sz="2358" spc="-1">
                <a:latin typeface="Arial"/>
              </a:rPr>
              <a:t>Tap is a connector that either splices into the main cable or punctures the sheathing of a cable to create a contact with the metallic core.</a:t>
            </a:r>
          </a:p>
          <a:p>
            <a:pPr marL="391867" indent="-293574">
              <a:spcBef>
                <a:spcPts val="1285"/>
              </a:spcBef>
              <a:buClr>
                <a:srgbClr val="000000"/>
              </a:buClr>
              <a:buSzPct val="45000"/>
              <a:buFont typeface="Wingdings" charset="2"/>
              <a:buChar char=""/>
            </a:pPr>
            <a:r>
              <a:rPr lang="en-IN" sz="2540" spc="-1">
                <a:latin typeface="Arial"/>
              </a:rPr>
              <a:t>Bus topology is used in 802.3 (ethernet) and 802.4 standard networks.</a:t>
            </a:r>
          </a:p>
          <a:p>
            <a:pPr>
              <a:spcBef>
                <a:spcPts val="1285"/>
              </a:spcBef>
            </a:pPr>
            <a:endParaRPr lang="en-IN" sz="2540"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895600"/>
            <a:ext cx="7924800" cy="923330"/>
          </a:xfrm>
          <a:prstGeom prst="rect">
            <a:avLst/>
          </a:prstGeom>
        </p:spPr>
        <p:txBody>
          <a:bodyPr wrap="square">
            <a:spAutoFit/>
          </a:bodyPr>
          <a:lstStyle/>
          <a:p>
            <a:r>
              <a:rPr lang="en-US" b="1" u="sng" dirty="0"/>
              <a:t>Drawbacks Of Single Parity Checking</a:t>
            </a:r>
          </a:p>
          <a:p>
            <a:pPr>
              <a:buFont typeface="Arial" pitchFamily="34" charset="0"/>
              <a:buChar char="•"/>
            </a:pPr>
            <a:r>
              <a:rPr lang="en-US" dirty="0"/>
              <a:t>It can only detect single-bit errors which are very rare.</a:t>
            </a:r>
          </a:p>
          <a:p>
            <a:pPr>
              <a:buFont typeface="Arial" pitchFamily="34" charset="0"/>
              <a:buChar char="•"/>
            </a:pPr>
            <a:r>
              <a:rPr lang="en-US" dirty="0"/>
              <a:t>If two bits are interchanged, then it cannot detect the errors.</a:t>
            </a:r>
          </a:p>
        </p:txBody>
      </p:sp>
      <p:pic>
        <p:nvPicPr>
          <p:cNvPr id="9218" name="Picture 2" descr="Error Detection"/>
          <p:cNvPicPr>
            <a:picLocks noChangeAspect="1" noChangeArrowheads="1"/>
          </p:cNvPicPr>
          <p:nvPr/>
        </p:nvPicPr>
        <p:blipFill>
          <a:blip r:embed="rId2"/>
          <a:srcRect/>
          <a:stretch>
            <a:fillRect/>
          </a:stretch>
        </p:blipFill>
        <p:spPr bwMode="auto">
          <a:xfrm>
            <a:off x="1295400" y="914400"/>
            <a:ext cx="6248400" cy="120015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932487" cy="369332"/>
          </a:xfrm>
          <a:prstGeom prst="rect">
            <a:avLst/>
          </a:prstGeom>
        </p:spPr>
        <p:txBody>
          <a:bodyPr wrap="none">
            <a:spAutoFit/>
          </a:bodyPr>
          <a:lstStyle/>
          <a:p>
            <a:r>
              <a:rPr lang="en-US" b="1" u="sng" dirty="0"/>
              <a:t>2. Two-dimensional Parity check </a:t>
            </a:r>
            <a:endParaRPr lang="en-US" u="sng" dirty="0"/>
          </a:p>
        </p:txBody>
      </p:sp>
      <p:sp>
        <p:nvSpPr>
          <p:cNvPr id="3" name="Rectangle 2"/>
          <p:cNvSpPr/>
          <p:nvPr/>
        </p:nvSpPr>
        <p:spPr>
          <a:xfrm>
            <a:off x="838200" y="1143000"/>
            <a:ext cx="7315200" cy="2585323"/>
          </a:xfrm>
          <a:prstGeom prst="rect">
            <a:avLst/>
          </a:prstGeom>
        </p:spPr>
        <p:txBody>
          <a:bodyPr wrap="square">
            <a:spAutoFit/>
          </a:bodyPr>
          <a:lstStyle/>
          <a:p>
            <a:pPr algn="just">
              <a:buFont typeface="Arial" pitchFamily="34" charset="0"/>
              <a:buChar char="•"/>
            </a:pPr>
            <a:r>
              <a:rPr lang="en-US" dirty="0"/>
              <a:t>Parity check bits are computed row, which is equivalent to the single-parity </a:t>
            </a:r>
            <a:r>
              <a:rPr lang="en-US" dirty="0" err="1"/>
              <a:t>check.for</a:t>
            </a:r>
            <a:r>
              <a:rPr lang="en-US" dirty="0"/>
              <a:t> each</a:t>
            </a:r>
          </a:p>
          <a:p>
            <a:pPr algn="just">
              <a:buFont typeface="Arial" pitchFamily="34" charset="0"/>
              <a:buChar char="•"/>
            </a:pPr>
            <a:r>
              <a:rPr lang="en-US" dirty="0"/>
              <a:t>In Two-Dimensional Parity check, a block of bits is divided into rows, and the redundant row of bits is added to the whole block.</a:t>
            </a:r>
          </a:p>
          <a:p>
            <a:pPr algn="just">
              <a:buFont typeface="Arial" pitchFamily="34" charset="0"/>
              <a:buChar char="•"/>
            </a:pPr>
            <a:r>
              <a:rPr lang="en-US" dirty="0"/>
              <a:t>At the receiving end, the parity bits are compared with the parity bits computed from the received data.</a:t>
            </a:r>
          </a:p>
          <a:p>
            <a:pPr algn="just">
              <a:buFont typeface="Arial" pitchFamily="34" charset="0"/>
              <a:buChar char="•"/>
            </a:pPr>
            <a:endParaRPr lang="en-US" dirty="0"/>
          </a:p>
          <a:p>
            <a:pPr algn="just">
              <a:buFont typeface="Arial" pitchFamily="34" charset="0"/>
              <a:buChar char="•"/>
            </a:pPr>
            <a:endParaRPr lang="en-US" dirty="0"/>
          </a:p>
        </p:txBody>
      </p:sp>
      <p:sp>
        <p:nvSpPr>
          <p:cNvPr id="5" name="Rectangle 4"/>
          <p:cNvSpPr/>
          <p:nvPr/>
        </p:nvSpPr>
        <p:spPr>
          <a:xfrm>
            <a:off x="914400" y="3429000"/>
            <a:ext cx="7315200" cy="2031325"/>
          </a:xfrm>
          <a:prstGeom prst="rect">
            <a:avLst/>
          </a:prstGeom>
        </p:spPr>
        <p:txBody>
          <a:bodyPr wrap="square">
            <a:spAutoFit/>
          </a:bodyPr>
          <a:lstStyle/>
          <a:p>
            <a:r>
              <a:rPr lang="en-US" b="1" u="sng" dirty="0"/>
              <a:t>Drawbacks Of 2D Parity Check</a:t>
            </a:r>
          </a:p>
          <a:p>
            <a:pPr algn="just">
              <a:buFont typeface="Arial" pitchFamily="34" charset="0"/>
              <a:buChar char="•"/>
            </a:pPr>
            <a:r>
              <a:rPr lang="en-US" dirty="0"/>
              <a:t>If two bits in one data unit are corrupted and two bits exactly the same position in another data unit are also corrupted, then 2D Parity checker will not be able to detect the error.</a:t>
            </a:r>
          </a:p>
          <a:p>
            <a:pPr algn="just">
              <a:buFont typeface="Arial" pitchFamily="34" charset="0"/>
              <a:buChar char="•"/>
            </a:pPr>
            <a:endParaRPr lang="en-US" dirty="0"/>
          </a:p>
          <a:p>
            <a:pPr algn="just">
              <a:buFont typeface="Arial" pitchFamily="34" charset="0"/>
              <a:buChar char="•"/>
            </a:pPr>
            <a:r>
              <a:rPr lang="en-US" dirty="0"/>
              <a:t>This technique cannot be used to detect the 4-bit errors or more in some cases.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rror Detection"/>
          <p:cNvPicPr>
            <a:picLocks noChangeAspect="1" noChangeArrowheads="1"/>
          </p:cNvPicPr>
          <p:nvPr/>
        </p:nvPicPr>
        <p:blipFill>
          <a:blip r:embed="rId2"/>
          <a:srcRect/>
          <a:stretch>
            <a:fillRect/>
          </a:stretch>
        </p:blipFill>
        <p:spPr bwMode="auto">
          <a:xfrm>
            <a:off x="914400" y="838200"/>
            <a:ext cx="7543800" cy="43434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1712328" cy="369332"/>
          </a:xfrm>
          <a:prstGeom prst="rect">
            <a:avLst/>
          </a:prstGeom>
        </p:spPr>
        <p:txBody>
          <a:bodyPr wrap="none">
            <a:spAutoFit/>
          </a:bodyPr>
          <a:lstStyle/>
          <a:p>
            <a:r>
              <a:rPr lang="en-US" b="1" u="sng" dirty="0"/>
              <a:t>3. Checksum </a:t>
            </a:r>
            <a:endParaRPr lang="en-US" u="sng" dirty="0"/>
          </a:p>
        </p:txBody>
      </p:sp>
      <p:sp>
        <p:nvSpPr>
          <p:cNvPr id="3" name="Rectangle 2"/>
          <p:cNvSpPr/>
          <p:nvPr/>
        </p:nvSpPr>
        <p:spPr>
          <a:xfrm>
            <a:off x="1066800" y="1166843"/>
            <a:ext cx="7467600" cy="3416320"/>
          </a:xfrm>
          <a:prstGeom prst="rect">
            <a:avLst/>
          </a:prstGeom>
        </p:spPr>
        <p:txBody>
          <a:bodyPr wrap="square">
            <a:spAutoFit/>
          </a:bodyPr>
          <a:lstStyle/>
          <a:p>
            <a:endParaRPr lang="en-US" dirty="0"/>
          </a:p>
          <a:p>
            <a:pPr algn="just">
              <a:buFont typeface="Arial" pitchFamily="34" charset="0"/>
              <a:buChar char="•"/>
            </a:pPr>
            <a:r>
              <a:rPr lang="en-US" dirty="0"/>
              <a:t>In checksum error detection scheme, the data is divided into k segments each of m bits. </a:t>
            </a:r>
          </a:p>
          <a:p>
            <a:pPr algn="just">
              <a:buFont typeface="Arial" pitchFamily="34" charset="0"/>
              <a:buChar char="•"/>
            </a:pPr>
            <a:r>
              <a:rPr lang="en-US" dirty="0"/>
              <a:t>• In the sender’s end the segments are added using 1’s complement arithmetic to get the sum. The sum is complemented to get the checksum. </a:t>
            </a:r>
          </a:p>
          <a:p>
            <a:pPr algn="just">
              <a:buFont typeface="Arial" pitchFamily="34" charset="0"/>
              <a:buChar char="•"/>
            </a:pPr>
            <a:r>
              <a:rPr lang="en-US" dirty="0"/>
              <a:t>• The checksum segment is sent along with the data segments. </a:t>
            </a:r>
          </a:p>
          <a:p>
            <a:pPr algn="just">
              <a:buFont typeface="Arial" pitchFamily="34" charset="0"/>
              <a:buChar char="•"/>
            </a:pPr>
            <a:r>
              <a:rPr lang="en-US" dirty="0"/>
              <a:t>• At the receiver’s end, all received segments are added using 1’s complement arithmetic to get the sum. The sum is complemented. </a:t>
            </a:r>
          </a:p>
          <a:p>
            <a:pPr algn="just">
              <a:buFont typeface="Arial" pitchFamily="34" charset="0"/>
              <a:buChar char="•"/>
            </a:pPr>
            <a:r>
              <a:rPr lang="en-US" dirty="0"/>
              <a:t>• If the result is zero, the received data is accepted; otherwise discarded.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 (1)"/>
          <p:cNvPicPr>
            <a:picLocks noChangeAspect="1" noChangeArrowheads="1"/>
          </p:cNvPicPr>
          <p:nvPr/>
        </p:nvPicPr>
        <p:blipFill>
          <a:blip r:embed="rId2"/>
          <a:srcRect/>
          <a:stretch>
            <a:fillRect/>
          </a:stretch>
        </p:blipFill>
        <p:spPr bwMode="auto">
          <a:xfrm>
            <a:off x="838200" y="381000"/>
            <a:ext cx="7239000" cy="56388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89844"/>
            <a:ext cx="7162800" cy="3970318"/>
          </a:xfrm>
          <a:prstGeom prst="rect">
            <a:avLst/>
          </a:prstGeom>
        </p:spPr>
        <p:txBody>
          <a:bodyPr wrap="square">
            <a:spAutoFit/>
          </a:bodyPr>
          <a:lstStyle/>
          <a:p>
            <a:r>
              <a:rPr lang="en-US" b="1" u="sng" dirty="0"/>
              <a:t>4. Cyclic redundancy check (CRC) </a:t>
            </a:r>
          </a:p>
          <a:p>
            <a:endParaRPr lang="en-US" b="1" u="sng" dirty="0"/>
          </a:p>
          <a:p>
            <a:endParaRPr lang="en-US" b="1" u="sng" dirty="0"/>
          </a:p>
          <a:p>
            <a:pPr algn="just"/>
            <a:r>
              <a:rPr lang="en-US" dirty="0"/>
              <a:t>• Unlike checksum scheme, which is based on addition, CRC is based on binary division. </a:t>
            </a:r>
          </a:p>
          <a:p>
            <a:pPr algn="just"/>
            <a:r>
              <a:rPr lang="en-US" dirty="0"/>
              <a:t>• In CRC, a sequence of redundant bits, called cyclic redundancy check bits, are appended to the end of data unit so that the resulting data unit becomes exactly divisible by a second, predetermined binary number. </a:t>
            </a:r>
          </a:p>
          <a:p>
            <a:pPr algn="just"/>
            <a:r>
              <a:rPr lang="en-US" dirty="0"/>
              <a:t>• At the destination, the incoming data unit is divided by the same number. If at this step there is no remainder, the data unit is assumed to be correct and is therefore accepted. </a:t>
            </a:r>
          </a:p>
          <a:p>
            <a:pPr algn="just"/>
            <a:r>
              <a:rPr lang="en-US" dirty="0"/>
              <a:t>• A remainder indicates that the data unit has been damaged in transit and therefore must be rejected.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
          <p:cNvPicPr>
            <a:picLocks noChangeAspect="1" noChangeArrowheads="1"/>
          </p:cNvPicPr>
          <p:nvPr/>
        </p:nvPicPr>
        <p:blipFill>
          <a:blip r:embed="rId2"/>
          <a:srcRect/>
          <a:stretch>
            <a:fillRect/>
          </a:stretch>
        </p:blipFill>
        <p:spPr bwMode="auto">
          <a:xfrm>
            <a:off x="838200" y="609600"/>
            <a:ext cx="7277100" cy="5153025"/>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09600"/>
            <a:ext cx="7772400" cy="2031325"/>
          </a:xfrm>
          <a:prstGeom prst="rect">
            <a:avLst/>
          </a:prstGeom>
        </p:spPr>
        <p:txBody>
          <a:bodyPr wrap="square">
            <a:spAutoFit/>
          </a:bodyPr>
          <a:lstStyle/>
          <a:p>
            <a:r>
              <a:rPr lang="en-US" b="1" u="sng" dirty="0"/>
              <a:t>Error Control :</a:t>
            </a:r>
          </a:p>
          <a:p>
            <a:pPr>
              <a:buFont typeface="Arial" pitchFamily="34" charset="0"/>
              <a:buChar char="•"/>
            </a:pPr>
            <a:endParaRPr lang="en-US" b="1" u="sng" dirty="0"/>
          </a:p>
          <a:p>
            <a:pPr>
              <a:buFont typeface="Arial" pitchFamily="34" charset="0"/>
              <a:buChar char="•"/>
            </a:pPr>
            <a:r>
              <a:rPr lang="en-US" dirty="0"/>
              <a:t>Error Control is a process of detecting and retransmitting the data which has been lost or corrupted during the transmission of data.</a:t>
            </a:r>
          </a:p>
          <a:p>
            <a:endParaRPr lang="en-US" dirty="0"/>
          </a:p>
          <a:p>
            <a:pPr>
              <a:buFont typeface="Arial" pitchFamily="34" charset="0"/>
              <a:buChar char="•"/>
            </a:pPr>
            <a:r>
              <a:rPr lang="en-US" dirty="0"/>
              <a:t>Error detection and correction occur at both the transport layer and the data link layer.</a:t>
            </a:r>
          </a:p>
        </p:txBody>
      </p:sp>
      <p:sp>
        <p:nvSpPr>
          <p:cNvPr id="3" name="Rectangle 2"/>
          <p:cNvSpPr/>
          <p:nvPr/>
        </p:nvSpPr>
        <p:spPr>
          <a:xfrm>
            <a:off x="914400" y="2971800"/>
            <a:ext cx="7543800" cy="2585323"/>
          </a:xfrm>
          <a:prstGeom prst="rect">
            <a:avLst/>
          </a:prstGeom>
        </p:spPr>
        <p:txBody>
          <a:bodyPr wrap="square">
            <a:spAutoFit/>
          </a:bodyPr>
          <a:lstStyle/>
          <a:p>
            <a:r>
              <a:rPr lang="en-US" b="1" u="sng" dirty="0"/>
              <a:t>Types of error :</a:t>
            </a:r>
          </a:p>
          <a:p>
            <a:endParaRPr lang="en-US" i="1" dirty="0"/>
          </a:p>
          <a:p>
            <a:r>
              <a:rPr lang="en-US" b="1" dirty="0"/>
              <a:t>1. Single bit Error: </a:t>
            </a:r>
          </a:p>
          <a:p>
            <a:endParaRPr lang="en-US" b="1" dirty="0"/>
          </a:p>
          <a:p>
            <a:r>
              <a:rPr lang="en-US" dirty="0"/>
              <a:t>When there is a change in only one bit of the sender's data then it is called a single bit error. </a:t>
            </a:r>
          </a:p>
          <a:p>
            <a:r>
              <a:rPr lang="en-US" dirty="0"/>
              <a:t>Example: If the sender sends 101(5) to the receiver but the receiver receives 100(4) then it is a single bit error. </a:t>
            </a:r>
          </a:p>
          <a:p>
            <a:r>
              <a:rPr lang="en-US" dirty="0"/>
              <a:t>101(sent bits) → 100(received bits)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0"/>
            <a:ext cx="7543800" cy="2031325"/>
          </a:xfrm>
          <a:prstGeom prst="rect">
            <a:avLst/>
          </a:prstGeom>
        </p:spPr>
        <p:txBody>
          <a:bodyPr wrap="square">
            <a:spAutoFit/>
          </a:bodyPr>
          <a:lstStyle/>
          <a:p>
            <a:pPr algn="just"/>
            <a:r>
              <a:rPr lang="en-US" b="1" dirty="0"/>
              <a:t>2. Burst Error: </a:t>
            </a:r>
          </a:p>
          <a:p>
            <a:pPr algn="just"/>
            <a:endParaRPr lang="en-US" b="1" dirty="0"/>
          </a:p>
          <a:p>
            <a:pPr algn="just"/>
            <a:r>
              <a:rPr lang="en-US" dirty="0"/>
              <a:t>When there is a change in two or more bits of the sender’s data then it is called a burst error. </a:t>
            </a:r>
          </a:p>
          <a:p>
            <a:pPr algn="just"/>
            <a:r>
              <a:rPr lang="en-US" dirty="0"/>
              <a:t>Example: If the sender sends 1011(11) to the sender but the receiver receives 1000(8) then it is a burst error. </a:t>
            </a:r>
          </a:p>
          <a:p>
            <a:pPr algn="just"/>
            <a:r>
              <a:rPr lang="en-US" dirty="0"/>
              <a:t>1011(sent bits) → 1000(received bits)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4431021" cy="369332"/>
          </a:xfrm>
          <a:prstGeom prst="rect">
            <a:avLst/>
          </a:prstGeom>
        </p:spPr>
        <p:txBody>
          <a:bodyPr wrap="none">
            <a:spAutoFit/>
          </a:bodyPr>
          <a:lstStyle/>
          <a:p>
            <a:r>
              <a:rPr lang="en-US" b="1" u="sng" dirty="0"/>
              <a:t>HDLC And Other Data Link Protocols :</a:t>
            </a:r>
            <a:endParaRPr lang="en-US" u="sng" dirty="0"/>
          </a:p>
        </p:txBody>
      </p:sp>
      <p:sp>
        <p:nvSpPr>
          <p:cNvPr id="3" name="Rectangle 2"/>
          <p:cNvSpPr/>
          <p:nvPr/>
        </p:nvSpPr>
        <p:spPr>
          <a:xfrm>
            <a:off x="609600" y="1600200"/>
            <a:ext cx="7543800" cy="2308324"/>
          </a:xfrm>
          <a:prstGeom prst="rect">
            <a:avLst/>
          </a:prstGeom>
        </p:spPr>
        <p:txBody>
          <a:bodyPr wrap="square">
            <a:spAutoFit/>
          </a:bodyPr>
          <a:lstStyle/>
          <a:p>
            <a:pPr algn="just">
              <a:buFont typeface="Arial" pitchFamily="34" charset="0"/>
              <a:buChar char="•"/>
            </a:pPr>
            <a:r>
              <a:rPr lang="en-US" dirty="0"/>
              <a:t>It provides reliable delivery of data frames over a network or communication link. HDLC provides various operations such as framing, data transparency, error detection, and correction, and even flow control. </a:t>
            </a:r>
          </a:p>
          <a:p>
            <a:pPr algn="just">
              <a:buFont typeface="Arial" pitchFamily="34" charset="0"/>
              <a:buChar char="•"/>
            </a:pPr>
            <a:endParaRPr lang="en-US" dirty="0"/>
          </a:p>
          <a:p>
            <a:pPr algn="just">
              <a:buFont typeface="Arial" pitchFamily="34" charset="0"/>
              <a:buChar char="•"/>
            </a:pPr>
            <a:r>
              <a:rPr lang="en-US" dirty="0"/>
              <a:t>Primary stations simply transmit commands that contain address of secondary stations. The secondary station then simply transmits responses that contain its own address.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172" y="273684"/>
            <a:ext cx="8228437" cy="114456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991" spc="-1">
                <a:latin typeface="Arial"/>
              </a:rPr>
              <a:t>Bus Topology</a:t>
            </a:r>
          </a:p>
        </p:txBody>
      </p:sp>
      <p:sp>
        <p:nvSpPr>
          <p:cNvPr id="171" name="CustomShape 2"/>
          <p:cNvSpPr/>
          <p:nvPr/>
        </p:nvSpPr>
        <p:spPr>
          <a:xfrm>
            <a:off x="457172" y="1605033"/>
            <a:ext cx="8228437" cy="39767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391867" indent="-293574">
              <a:spcBef>
                <a:spcPts val="1285"/>
              </a:spcBef>
              <a:buClr>
                <a:srgbClr val="000000"/>
              </a:buClr>
              <a:buSzPct val="45000"/>
              <a:buFont typeface="Wingdings" charset="2"/>
              <a:buChar char=""/>
            </a:pPr>
            <a:r>
              <a:rPr lang="en-IN" sz="2540" spc="-1">
                <a:latin typeface="Arial"/>
              </a:rPr>
              <a:t>One long cable acts as a backbone to link all the devices in a network.</a:t>
            </a:r>
          </a:p>
          <a:p>
            <a:pPr marL="391867" indent="-293574">
              <a:spcBef>
                <a:spcPts val="1285"/>
              </a:spcBef>
              <a:buClr>
                <a:srgbClr val="000000"/>
              </a:buClr>
              <a:buSzPct val="45000"/>
              <a:buFont typeface="Wingdings" charset="2"/>
              <a:buChar char=""/>
            </a:pPr>
            <a:r>
              <a:rPr lang="en-IN" sz="2540" spc="-1">
                <a:latin typeface="Arial"/>
              </a:rPr>
              <a:t>Nodes are connected to the bus cable by drop lines and taps. </a:t>
            </a:r>
          </a:p>
          <a:p>
            <a:pPr marL="783734" lvl="1" indent="-293574">
              <a:spcBef>
                <a:spcPts val="1029"/>
              </a:spcBef>
              <a:buClr>
                <a:srgbClr val="000000"/>
              </a:buClr>
              <a:buSzPct val="75000"/>
              <a:buFont typeface="Symbol"/>
              <a:buChar char=""/>
            </a:pPr>
            <a:r>
              <a:rPr lang="en-IN" sz="2358" spc="-1">
                <a:latin typeface="Arial"/>
              </a:rPr>
              <a:t>Drop line is a connection running between the device and the main cable. </a:t>
            </a:r>
          </a:p>
          <a:p>
            <a:pPr marL="783734" lvl="1" indent="-293574">
              <a:spcBef>
                <a:spcPts val="1029"/>
              </a:spcBef>
              <a:buClr>
                <a:srgbClr val="000000"/>
              </a:buClr>
              <a:buSzPct val="75000"/>
              <a:buFont typeface="Symbol"/>
              <a:buChar char=""/>
            </a:pPr>
            <a:r>
              <a:rPr lang="en-IN" sz="2358" spc="-1">
                <a:latin typeface="Arial"/>
              </a:rPr>
              <a:t>Tap is a connector that either splices into the main cable or punctures the sheathing of a cable to create a contact with the metallic core.</a:t>
            </a:r>
          </a:p>
          <a:p>
            <a:pPr marL="391867" indent="-293574">
              <a:spcBef>
                <a:spcPts val="1285"/>
              </a:spcBef>
              <a:buClr>
                <a:srgbClr val="000000"/>
              </a:buClr>
              <a:buSzPct val="45000"/>
              <a:buFont typeface="Wingdings" charset="2"/>
              <a:buChar char=""/>
            </a:pPr>
            <a:r>
              <a:rPr lang="en-IN" sz="2540" spc="-1">
                <a:latin typeface="Arial"/>
              </a:rPr>
              <a:t>Bus topology is used in 802.3 (ethernet) and 802.4 standard networks.</a:t>
            </a:r>
          </a:p>
          <a:p>
            <a:pPr>
              <a:spcBef>
                <a:spcPts val="1285"/>
              </a:spcBef>
            </a:pPr>
            <a:endParaRPr lang="en-IN" sz="2540"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391400" cy="2585323"/>
          </a:xfrm>
          <a:prstGeom prst="rect">
            <a:avLst/>
          </a:prstGeom>
        </p:spPr>
        <p:txBody>
          <a:bodyPr wrap="square">
            <a:spAutoFit/>
          </a:bodyPr>
          <a:lstStyle/>
          <a:p>
            <a:r>
              <a:rPr lang="en-US" b="1" u="sng" dirty="0"/>
              <a:t>Multiplexing:</a:t>
            </a:r>
          </a:p>
          <a:p>
            <a:endParaRPr lang="en-US" b="1" u="sng" dirty="0"/>
          </a:p>
          <a:p>
            <a:pPr algn="just">
              <a:buFont typeface="Arial" pitchFamily="34" charset="0"/>
              <a:buChar char="•"/>
            </a:pPr>
            <a:r>
              <a:rPr lang="en-US" dirty="0"/>
              <a:t>It is used in cases where the signals of lower bandwidth and the transmitting media is having higher bandwidth. </a:t>
            </a:r>
          </a:p>
          <a:p>
            <a:pPr algn="just">
              <a:buFont typeface="Arial" pitchFamily="34" charset="0"/>
              <a:buChar char="•"/>
            </a:pPr>
            <a:r>
              <a:rPr lang="en-US" dirty="0"/>
              <a:t>In this case, the possibility of sending a number of signals is more. </a:t>
            </a:r>
          </a:p>
          <a:p>
            <a:pPr algn="just">
              <a:buFont typeface="Arial" pitchFamily="34" charset="0"/>
              <a:buChar char="•"/>
            </a:pPr>
            <a:r>
              <a:rPr lang="en-US" dirty="0"/>
              <a:t>In this, the signals are combined into one and are sent over a link that has greater bandwidth of media than the communicating nodes.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6934200" cy="2308324"/>
          </a:xfrm>
          <a:prstGeom prst="rect">
            <a:avLst/>
          </a:prstGeom>
        </p:spPr>
        <p:txBody>
          <a:bodyPr wrap="square">
            <a:spAutoFit/>
          </a:bodyPr>
          <a:lstStyle/>
          <a:p>
            <a:pPr marL="342900" indent="-342900">
              <a:buAutoNum type="arabicPeriod"/>
            </a:pPr>
            <a:r>
              <a:rPr lang="en-US" b="1" u="sng" dirty="0"/>
              <a:t>Frequency Division Multiplexing (FDM): </a:t>
            </a:r>
          </a:p>
          <a:p>
            <a:pPr marL="342900" indent="-342900"/>
            <a:endParaRPr lang="en-US" b="1" u="sng" dirty="0"/>
          </a:p>
          <a:p>
            <a:pPr algn="just">
              <a:buFont typeface="Arial" pitchFamily="34" charset="0"/>
              <a:buChar char="•"/>
            </a:pPr>
            <a:r>
              <a:rPr lang="en-US" dirty="0"/>
              <a:t>In this, a number of signals are transmitted at the same time, and each source transfers its signals in the allotted frequency range. There is a suitable frequency gap between the 2 adjacent signals to avoid over-lapping. Since the signals are transmitted in the allotted frequencies so this decreases the probability of collision. </a:t>
            </a:r>
          </a:p>
        </p:txBody>
      </p:sp>
      <p:pic>
        <p:nvPicPr>
          <p:cNvPr id="26626" name="Picture 2"/>
          <p:cNvPicPr>
            <a:picLocks noChangeAspect="1" noChangeArrowheads="1"/>
          </p:cNvPicPr>
          <p:nvPr/>
        </p:nvPicPr>
        <p:blipFill>
          <a:blip r:embed="rId2"/>
          <a:srcRect/>
          <a:stretch>
            <a:fillRect/>
          </a:stretch>
        </p:blipFill>
        <p:spPr bwMode="auto">
          <a:xfrm>
            <a:off x="1447800" y="3276600"/>
            <a:ext cx="6705600" cy="23622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74345"/>
            <a:ext cx="7315200" cy="2585323"/>
          </a:xfrm>
          <a:prstGeom prst="rect">
            <a:avLst/>
          </a:prstGeom>
        </p:spPr>
        <p:txBody>
          <a:bodyPr wrap="square">
            <a:spAutoFit/>
          </a:bodyPr>
          <a:lstStyle/>
          <a:p>
            <a:pPr algn="just"/>
            <a:r>
              <a:rPr lang="en-US" b="1" dirty="0"/>
              <a:t>2. </a:t>
            </a:r>
            <a:r>
              <a:rPr lang="en-US" b="1" u="sng" dirty="0"/>
              <a:t>Time Division Multiplexing (TDM): </a:t>
            </a:r>
          </a:p>
          <a:p>
            <a:pPr algn="just"/>
            <a:endParaRPr lang="en-US" b="1" u="sng" dirty="0"/>
          </a:p>
          <a:p>
            <a:pPr algn="just"/>
            <a:r>
              <a:rPr lang="en-US" dirty="0"/>
              <a:t>This happens when the data transmission rate of media is greater than that of the source, and each signal is allotted a definite amount of time. These slots are so small that all transmissions appear to be parallel. In frequency division multiplexing all the signals operate at the same time with different frequencies, but in time-division multiplexing, all the signals operate with the same frequency at different times. </a:t>
            </a:r>
          </a:p>
        </p:txBody>
      </p:sp>
      <p:pic>
        <p:nvPicPr>
          <p:cNvPr id="27650" name="Picture 2"/>
          <p:cNvPicPr>
            <a:picLocks noChangeAspect="1" noChangeArrowheads="1"/>
          </p:cNvPicPr>
          <p:nvPr/>
        </p:nvPicPr>
        <p:blipFill>
          <a:blip r:embed="rId2"/>
          <a:srcRect/>
          <a:stretch>
            <a:fillRect/>
          </a:stretch>
        </p:blipFill>
        <p:spPr bwMode="auto">
          <a:xfrm>
            <a:off x="685800" y="3352800"/>
            <a:ext cx="7239000" cy="165735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8077200" cy="4801314"/>
          </a:xfrm>
          <a:prstGeom prst="rect">
            <a:avLst/>
          </a:prstGeom>
        </p:spPr>
        <p:txBody>
          <a:bodyPr wrap="square">
            <a:spAutoFit/>
          </a:bodyPr>
          <a:lstStyle/>
          <a:p>
            <a:endParaRPr lang="en-US" dirty="0"/>
          </a:p>
          <a:p>
            <a:pPr marL="342900" indent="-342900">
              <a:buAutoNum type="arabicPeriod"/>
            </a:pPr>
            <a:r>
              <a:rPr lang="en-US" b="1" dirty="0"/>
              <a:t>Synchronous TDM : </a:t>
            </a:r>
          </a:p>
          <a:p>
            <a:pPr marL="342900" indent="-342900">
              <a:buAutoNum type="arabicPeriod"/>
            </a:pPr>
            <a:endParaRPr lang="en-US" b="1" dirty="0"/>
          </a:p>
          <a:p>
            <a:pPr marL="342900" indent="-342900" algn="just">
              <a:buFont typeface="Arial" pitchFamily="34" charset="0"/>
              <a:buChar char="•"/>
            </a:pPr>
            <a:r>
              <a:rPr lang="en-US" dirty="0"/>
              <a:t>In synchronous TDM, every device which is present in this has given the same time slot to transmit data. It does not consider whether the device contains data or not. </a:t>
            </a:r>
          </a:p>
          <a:p>
            <a:pPr marL="342900" indent="-342900" algn="just">
              <a:buFont typeface="Arial" pitchFamily="34" charset="0"/>
              <a:buChar char="•"/>
            </a:pPr>
            <a:r>
              <a:rPr lang="en-US" dirty="0"/>
              <a:t>The devices place their data on the link when their time slots arrive, if somehow any device does not contain data its time-slot remains empty. There are various kinds of time slots that are organized into frames and each frame consist of one or more time slots dedicated to each sending device. </a:t>
            </a:r>
          </a:p>
          <a:p>
            <a:pPr marL="342900" indent="-342900">
              <a:buAutoNum type="arabicPeriod"/>
            </a:pPr>
            <a:endParaRPr lang="en-US" dirty="0"/>
          </a:p>
          <a:p>
            <a:r>
              <a:rPr lang="en-US" b="1" dirty="0"/>
              <a:t>2. Asynchronous TDM : </a:t>
            </a:r>
          </a:p>
          <a:p>
            <a:endParaRPr lang="en-US" b="1" dirty="0"/>
          </a:p>
          <a:p>
            <a:pPr algn="just">
              <a:buFont typeface="Arial" pitchFamily="34" charset="0"/>
              <a:buChar char="•"/>
            </a:pPr>
            <a:r>
              <a:rPr lang="en-US" dirty="0"/>
              <a:t>    Other name of asynchronous TDM is statistical division multiplexing. It is called so because time-slots are not fixed i.e. slots are flexible.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TotalTime>
  <Words>4242</Words>
  <Application>Microsoft Office PowerPoint</Application>
  <PresentationFormat>On-screen Show (4:3)</PresentationFormat>
  <Paragraphs>506</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Error Detection And Error Control </vt:lpstr>
      <vt:lpstr>Slide 77</vt:lpstr>
      <vt:lpstr>Simple Parity check:  </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 - Flow Control</dc:title>
  <dc:creator>admin</dc:creator>
  <cp:lastModifiedBy>admin</cp:lastModifiedBy>
  <cp:revision>25</cp:revision>
  <dcterms:created xsi:type="dcterms:W3CDTF">2006-08-16T00:00:00Z</dcterms:created>
  <dcterms:modified xsi:type="dcterms:W3CDTF">2022-09-20T08:35:28Z</dcterms:modified>
</cp:coreProperties>
</file>