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 Thin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072D4-4AC3-49E2-B9BC-5E6B539AE6F9}">
  <a:tblStyle styleId="{589072D4-4AC3-49E2-B9BC-5E6B539AE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3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Thin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Thin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7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0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11e4392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311e43921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6a2c6b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6a2c6b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7af9e3b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7af9e3b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50bfd1f5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50bfd1f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7af9e3b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7af9e3b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cf19bd2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cf19bd2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c96e52e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c96e52e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c55c1a7db_1_4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c55c1a7db_1_4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cf19bd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cf19bd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7c113ebc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7c113ebc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cf19bd2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cf19bd2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311e4392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311e43921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311e43921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c311e43921_0_7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50bfd1f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50bfd1f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0bfd1f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50bfd1f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f19bd2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cf19bd2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50bfd1f52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50bfd1f52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7af9e3b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7af9e3b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50bfd1f5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50bfd1f5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7af9e3b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7af9e3b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m Slide">
  <p:cSld name="Interim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rectangle with a white background&#10;&#10;Description automatically generated with low confidence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154"/>
            <a:ext cx="9144000" cy="51538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383108" y="443509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43509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83107" y="201345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Narrow"/>
              <a:buNone/>
              <a:defRPr b="1" sz="33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753274" y="443509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282548" y="4724888"/>
            <a:ext cx="7896656" cy="325575"/>
            <a:chOff x="376730" y="6299850"/>
            <a:chExt cx="10528875" cy="434100"/>
          </a:xfrm>
        </p:grpSpPr>
        <p:cxnSp>
          <p:nvCxnSpPr>
            <p:cNvPr id="69" name="Google Shape;69;p15"/>
            <p:cNvCxnSpPr/>
            <p:nvPr/>
          </p:nvCxnSpPr>
          <p:spPr>
            <a:xfrm>
              <a:off x="3161712" y="6544331"/>
              <a:ext cx="7528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0" name="Google Shape;70;p15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  <p:cxnSp>
          <p:nvCxnSpPr>
            <p:cNvPr id="71" name="Google Shape;71;p15"/>
            <p:cNvCxnSpPr/>
            <p:nvPr/>
          </p:nvCxnSpPr>
          <p:spPr>
            <a:xfrm>
              <a:off x="10905605" y="6299850"/>
              <a:ext cx="0" cy="4341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Indian Institute of Management Indore - Wikipedia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8" y="56882"/>
            <a:ext cx="308787" cy="497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0" type="dt"/>
          </p:nvPr>
        </p:nvSpPr>
        <p:spPr>
          <a:xfrm>
            <a:off x="348090" y="43879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36332" y="441120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753273" y="441364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47663" y="1616384"/>
            <a:ext cx="84453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0" name="Google Shape;80;p16"/>
          <p:cNvGrpSpPr/>
          <p:nvPr/>
        </p:nvGrpSpPr>
        <p:grpSpPr>
          <a:xfrm>
            <a:off x="282548" y="4804374"/>
            <a:ext cx="7598761" cy="207675"/>
            <a:chOff x="376730" y="6405832"/>
            <a:chExt cx="10131682" cy="276900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3161712" y="6544331"/>
              <a:ext cx="7346700" cy="0"/>
            </a:xfrm>
            <a:prstGeom prst="straightConnector1">
              <a:avLst/>
            </a:prstGeom>
            <a:noFill/>
            <a:ln cap="flat" cmpd="sng" w="9525">
              <a:solidFill>
                <a:srgbClr val="00A0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16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</p:grpSp>
      <p:sp>
        <p:nvSpPr>
          <p:cNvPr id="83" name="Google Shape;83;p16"/>
          <p:cNvSpPr txBox="1"/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 Narrow"/>
              <a:buNone/>
              <a:defRPr sz="27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ndian Institute of Management Indore - Wikipedia"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8" y="56882"/>
            <a:ext cx="308787" cy="497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medium confidence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_1">
  <p:cSld name="Image Slide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>
            <p:ph idx="2" type="pic"/>
          </p:nvPr>
        </p:nvSpPr>
        <p:spPr>
          <a:xfrm>
            <a:off x="6338936" y="1618820"/>
            <a:ext cx="2472000" cy="23541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47663" y="1616384"/>
            <a:ext cx="55797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348090" y="43879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3036332" y="441120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753273" y="441364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3" type="body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 Narrow"/>
              <a:buNone/>
              <a:defRPr sz="27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&#10;&#10;Description automatically generated with medium confidence"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282548" y="4804374"/>
            <a:ext cx="7598761" cy="207675"/>
            <a:chOff x="376730" y="6405832"/>
            <a:chExt cx="10131682" cy="276900"/>
          </a:xfrm>
        </p:grpSpPr>
        <p:cxnSp>
          <p:nvCxnSpPr>
            <p:cNvPr id="96" name="Google Shape;96;p17"/>
            <p:cNvCxnSpPr/>
            <p:nvPr/>
          </p:nvCxnSpPr>
          <p:spPr>
            <a:xfrm>
              <a:off x="3161712" y="6544331"/>
              <a:ext cx="7346700" cy="0"/>
            </a:xfrm>
            <a:prstGeom prst="straightConnector1">
              <a:avLst/>
            </a:prstGeom>
            <a:noFill/>
            <a:ln cap="flat" cmpd="sng" w="9525">
              <a:solidFill>
                <a:srgbClr val="00A0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7" name="Google Shape;97;p17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_2">
  <p:cSld name="Image Slid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>
            <p:ph idx="2" type="pic"/>
          </p:nvPr>
        </p:nvSpPr>
        <p:spPr>
          <a:xfrm>
            <a:off x="347663" y="1616384"/>
            <a:ext cx="2472000" cy="2367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31572" y="1616384"/>
            <a:ext cx="55797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0" type="dt"/>
          </p:nvPr>
        </p:nvSpPr>
        <p:spPr>
          <a:xfrm>
            <a:off x="348090" y="43879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3036332" y="441120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6753273" y="441364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 Narrow"/>
              <a:buNone/>
              <a:defRPr sz="27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&#10;&#10;Description automatically generated with medium confidence" id="106" name="Google Shape;1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82548" y="4804374"/>
            <a:ext cx="7598761" cy="207675"/>
            <a:chOff x="376730" y="6405832"/>
            <a:chExt cx="10131682" cy="276900"/>
          </a:xfrm>
        </p:grpSpPr>
        <p:cxnSp>
          <p:nvCxnSpPr>
            <p:cNvPr id="108" name="Google Shape;108;p18"/>
            <p:cNvCxnSpPr/>
            <p:nvPr/>
          </p:nvCxnSpPr>
          <p:spPr>
            <a:xfrm>
              <a:off x="3161712" y="6544331"/>
              <a:ext cx="7346700" cy="0"/>
            </a:xfrm>
            <a:prstGeom prst="straightConnector1">
              <a:avLst/>
            </a:prstGeom>
            <a:noFill/>
            <a:ln cap="flat" cmpd="sng" w="9525">
              <a:solidFill>
                <a:srgbClr val="00A0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8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lide_1">
  <p:cSld name="Icon Slide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>
            <p:ph idx="2" type="pic"/>
          </p:nvPr>
        </p:nvSpPr>
        <p:spPr>
          <a:xfrm>
            <a:off x="493135" y="2053439"/>
            <a:ext cx="909600" cy="733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47662" y="3060267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3" type="body"/>
          </p:nvPr>
        </p:nvSpPr>
        <p:spPr>
          <a:xfrm>
            <a:off x="2060816" y="3057782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3773969" y="3055296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5" type="body"/>
          </p:nvPr>
        </p:nvSpPr>
        <p:spPr>
          <a:xfrm>
            <a:off x="5487123" y="3049331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6" type="body"/>
          </p:nvPr>
        </p:nvSpPr>
        <p:spPr>
          <a:xfrm>
            <a:off x="7200277" y="3050325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7" type="pic"/>
          </p:nvPr>
        </p:nvSpPr>
        <p:spPr>
          <a:xfrm>
            <a:off x="2247638" y="2053439"/>
            <a:ext cx="909600" cy="733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/>
          <p:nvPr>
            <p:ph idx="8" type="pic"/>
          </p:nvPr>
        </p:nvSpPr>
        <p:spPr>
          <a:xfrm>
            <a:off x="4002142" y="2053439"/>
            <a:ext cx="909600" cy="733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9" type="pic"/>
          </p:nvPr>
        </p:nvSpPr>
        <p:spPr>
          <a:xfrm>
            <a:off x="5673946" y="2053439"/>
            <a:ext cx="909600" cy="7332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9"/>
          <p:cNvSpPr/>
          <p:nvPr>
            <p:ph idx="13" type="pic"/>
          </p:nvPr>
        </p:nvSpPr>
        <p:spPr>
          <a:xfrm>
            <a:off x="7387099" y="2053439"/>
            <a:ext cx="909600" cy="7332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348090" y="43879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036332" y="441120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753273" y="441364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14" type="body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 Narrow"/>
              <a:buNone/>
              <a:defRPr sz="27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&#10;&#10;Description automatically generated with medium confidence" id="126" name="Google Shape;1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9"/>
          <p:cNvGrpSpPr/>
          <p:nvPr/>
        </p:nvGrpSpPr>
        <p:grpSpPr>
          <a:xfrm>
            <a:off x="282548" y="4804374"/>
            <a:ext cx="7598761" cy="207675"/>
            <a:chOff x="376730" y="6405832"/>
            <a:chExt cx="10131682" cy="276900"/>
          </a:xfrm>
        </p:grpSpPr>
        <p:cxnSp>
          <p:nvCxnSpPr>
            <p:cNvPr id="128" name="Google Shape;128;p19"/>
            <p:cNvCxnSpPr/>
            <p:nvPr/>
          </p:nvCxnSpPr>
          <p:spPr>
            <a:xfrm>
              <a:off x="3161712" y="6544331"/>
              <a:ext cx="7346700" cy="0"/>
            </a:xfrm>
            <a:prstGeom prst="straightConnector1">
              <a:avLst/>
            </a:prstGeom>
            <a:noFill/>
            <a:ln cap="flat" cmpd="sng" w="9525">
              <a:solidFill>
                <a:srgbClr val="00A0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19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Slide">
  <p:cSld name="Video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478482" y="1620986"/>
            <a:ext cx="43323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Calibri"/>
              <a:buChar char="•"/>
              <a:defRPr sz="12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2" type="media"/>
          </p:nvPr>
        </p:nvSpPr>
        <p:spPr>
          <a:xfrm>
            <a:off x="347663" y="1620986"/>
            <a:ext cx="37050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348090" y="43879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3036332" y="441120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753273" y="441364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3" type="body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 Narrow"/>
              <a:buNone/>
              <a:defRPr sz="27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&#10;&#10;Description automatically generated with medium confidence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7376" y="4765362"/>
            <a:ext cx="793298" cy="378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0"/>
          <p:cNvGrpSpPr/>
          <p:nvPr/>
        </p:nvGrpSpPr>
        <p:grpSpPr>
          <a:xfrm>
            <a:off x="282548" y="4804374"/>
            <a:ext cx="7598761" cy="207675"/>
            <a:chOff x="376730" y="6405832"/>
            <a:chExt cx="10131682" cy="276900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3161712" y="6544331"/>
              <a:ext cx="7346700" cy="0"/>
            </a:xfrm>
            <a:prstGeom prst="straightConnector1">
              <a:avLst/>
            </a:prstGeom>
            <a:noFill/>
            <a:ln cap="flat" cmpd="sng" w="9525">
              <a:solidFill>
                <a:srgbClr val="00A0C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20"/>
            <p:cNvSpPr txBox="1"/>
            <p:nvPr/>
          </p:nvSpPr>
          <p:spPr>
            <a:xfrm>
              <a:off x="376730" y="6405832"/>
              <a:ext cx="2863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2021 Jigsaw Academy Education Pvt Ltd.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5153"/>
            <a:ext cx="9150857" cy="515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88871" y="1974941"/>
            <a:ext cx="49503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-GB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CREDIT CARD FRAUD DETECTION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88871" y="3113267"/>
            <a:ext cx="3376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GROUP M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Indian Institute of Management Indore - Wikipedia"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8" y="56882"/>
            <a:ext cx="308787" cy="497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22143" y="118286"/>
            <a:ext cx="4049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Integrated Program in Business Analytics</a:t>
            </a:r>
            <a:endParaRPr sz="1100"/>
          </a:p>
        </p:txBody>
      </p:sp>
      <p:pic>
        <p:nvPicPr>
          <p:cNvPr descr="Logo&#10;&#10;Description automatically generated with medium confidence" id="152" name="Google Shape;1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2664" y="56882"/>
            <a:ext cx="1044618" cy="49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2654625" y="42275"/>
            <a:ext cx="3605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Month-wise Spend</a:t>
            </a:r>
            <a:endParaRPr sz="1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520325" y="4019100"/>
            <a:ext cx="8249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Months with higher total spend have lower percentages of fraud spend and vice versa.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5" y="751800"/>
            <a:ext cx="4268475" cy="30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0" y="751800"/>
            <a:ext cx="4268475" cy="30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704850" y="117775"/>
            <a:ext cx="8137200" cy="53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Transactions for different spend types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21475" y="4011375"/>
            <a:ext cx="8679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Maximum fraud amount spent on internet shopping, and point of sale grocery shopping.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802075"/>
            <a:ext cx="6652080" cy="3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/>
        </p:nvSpPr>
        <p:spPr>
          <a:xfrm>
            <a:off x="387750" y="42275"/>
            <a:ext cx="838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Spend by Different Age Groups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593100" y="3675475"/>
            <a:ext cx="79578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age groups 31-40 are spending more and are less prone to fraud transactions.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percentage of fraud transactions for age group 60-90 is higher; however, reduced considerably in 2020.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575"/>
            <a:ext cx="8756370" cy="29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/>
        </p:nvSpPr>
        <p:spPr>
          <a:xfrm>
            <a:off x="540150" y="118475"/>
            <a:ext cx="838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Spend by Different Genders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583275" y="3751675"/>
            <a:ext cx="7957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Amount of fraud spend is similar for both genders while Females spend more than males and therefore percentage of fraud transactions for females is lesser.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" y="1004317"/>
            <a:ext cx="4121274" cy="251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200" y="1004325"/>
            <a:ext cx="4121275" cy="2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/>
        </p:nvSpPr>
        <p:spPr>
          <a:xfrm>
            <a:off x="387750" y="42275"/>
            <a:ext cx="838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Spend in different States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775"/>
            <a:ext cx="8839198" cy="289931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583275" y="3751675"/>
            <a:ext cx="7957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Amount of fraud spend is similar across all states in both years.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Highest transactions are made by Texas followed by new york and Pennsylvania.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5"/>
          <p:cNvGrpSpPr/>
          <p:nvPr/>
        </p:nvGrpSpPr>
        <p:grpSpPr>
          <a:xfrm>
            <a:off x="1364413" y="3086957"/>
            <a:ext cx="5957975" cy="717631"/>
            <a:chOff x="1593000" y="2322568"/>
            <a:chExt cx="5957975" cy="643500"/>
          </a:xfrm>
        </p:grpSpPr>
        <p:sp>
          <p:nvSpPr>
            <p:cNvPr id="315" name="Google Shape;315;p3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Model Evaluation Metrics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Accuracy</a:t>
              </a:r>
              <a:endParaRPr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AUC-ROC</a:t>
              </a:r>
              <a:endParaRPr sz="800"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22" name="Google Shape;322;p35"/>
          <p:cNvGrpSpPr/>
          <p:nvPr/>
        </p:nvGrpSpPr>
        <p:grpSpPr>
          <a:xfrm>
            <a:off x="1364413" y="2356373"/>
            <a:ext cx="5957975" cy="717631"/>
            <a:chOff x="1593000" y="2322568"/>
            <a:chExt cx="5957975" cy="643500"/>
          </a:xfrm>
        </p:grpSpPr>
        <p:sp>
          <p:nvSpPr>
            <p:cNvPr id="323" name="Google Shape;323;p3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Model</a:t>
              </a: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b="1" lang="en-GB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Comparison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387863" y="2323757"/>
              <a:ext cx="3012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Logistic Regression</a:t>
              </a:r>
              <a:endParaRPr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XGBoost</a:t>
              </a:r>
              <a:endParaRPr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Artificial </a:t>
              </a: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Neural</a:t>
              </a: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 Network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1364413" y="1625779"/>
            <a:ext cx="5957975" cy="717631"/>
            <a:chOff x="1593000" y="2322568"/>
            <a:chExt cx="5957975" cy="643500"/>
          </a:xfrm>
        </p:grpSpPr>
        <p:sp>
          <p:nvSpPr>
            <p:cNvPr id="331" name="Google Shape;331;p3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Data splitting</a:t>
              </a:r>
              <a:endParaRPr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Test Data </a:t>
              </a:r>
              <a:endParaRPr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3175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400"/>
                <a:buFont typeface="Georgia"/>
                <a:buChar char="●"/>
              </a:pPr>
              <a:r>
                <a:rPr lang="en-GB">
                  <a:solidFill>
                    <a:srgbClr val="0C57D3"/>
                  </a:solidFill>
                  <a:latin typeface="Georgia"/>
                  <a:ea typeface="Georgia"/>
                  <a:cs typeface="Georgia"/>
                  <a:sym typeface="Georgia"/>
                </a:rPr>
                <a:t>Train Data</a:t>
              </a:r>
              <a:endParaRPr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38" name="Google Shape;338;p35"/>
          <p:cNvSpPr txBox="1"/>
          <p:nvPr/>
        </p:nvSpPr>
        <p:spPr>
          <a:xfrm>
            <a:off x="586725" y="150800"/>
            <a:ext cx="793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development and validations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36"/>
          <p:cNvGraphicFramePr/>
          <p:nvPr/>
        </p:nvGraphicFramePr>
        <p:xfrm>
          <a:off x="176713" y="8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{589072D4-4AC3-49E2-B9BC-5E6B539AE6F9}</a:tableStyleId>
              </a:tblPr>
              <a:tblGrid>
                <a:gridCol w="1941250"/>
                <a:gridCol w="1225250"/>
                <a:gridCol w="1096200"/>
                <a:gridCol w="4404050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AUC-ROC</a:t>
                      </a:r>
                      <a:endParaRPr b="1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Strengths</a:t>
                      </a:r>
                      <a:endParaRPr b="1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0.81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Char char="●"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Interpretable.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XGBOOST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0.99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Char char="●"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High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predictive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Accuracy.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Char char="●"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Handles complex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relationships.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ANN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0.98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0.99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Char char="●"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apture complex patterns.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Char char="●"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Highly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flexible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and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adaptable.</a:t>
                      </a:r>
                      <a:endParaRPr b="1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942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36"/>
          <p:cNvSpPr txBox="1"/>
          <p:nvPr>
            <p:ph type="title"/>
          </p:nvPr>
        </p:nvSpPr>
        <p:spPr>
          <a:xfrm>
            <a:off x="600475" y="207501"/>
            <a:ext cx="7886700" cy="64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Model </a:t>
            </a: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Comparisons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176625" y="4043325"/>
            <a:ext cx="8666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ANN has the highest AUC-ROC; however, it seems to be overfitting; therefore, the best model here is XGBoost.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2866050" y="3623288"/>
            <a:ext cx="306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Finalization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00" y="1020750"/>
            <a:ext cx="7403400" cy="3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>
            <p:ph type="title"/>
          </p:nvPr>
        </p:nvSpPr>
        <p:spPr>
          <a:xfrm>
            <a:off x="600475" y="207501"/>
            <a:ext cx="7886700" cy="64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Features used to Train ML Model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704575" y="126576"/>
            <a:ext cx="78867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Business Recommendations and Potential Business Impact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559075" y="951775"/>
            <a:ext cx="8050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analysed that the dent fraud transactions made was 3.95% of the total amount spent and; hence, it is imperative to include an effective business system for 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fraud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detection.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546600" y="1819050"/>
            <a:ext cx="8050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further notice that the amount of fraud transaction was higher during 10:00 pm till 03:00 am; hence, more 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vigilance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should be kept at that time.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546600" y="2733450"/>
            <a:ext cx="8050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per our analysis, maximum fraud transactions 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occurred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online and therefore, measures should be introduced to make online transactions more secure.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546600" y="3647850"/>
            <a:ext cx="8050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Also, it will be helpful to place restrictions on the amount and number of transactions that can be made on physical cards without requiring pin verification. 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/>
        </p:nvSpPr>
        <p:spPr>
          <a:xfrm>
            <a:off x="546600" y="182425"/>
            <a:ext cx="80508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Also, amount of fraud transactions are majorly similar across different months, states, gender and percentage of fraud is influenced more by the total amount spent; hence, fraud detection has to be paired with building a security system that is customer friendly and efficient. </a:t>
            </a:r>
            <a:r>
              <a:rPr b="1"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This can be achieved by:</a:t>
            </a:r>
            <a:endParaRPr b="1"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546600" y="2011225"/>
            <a:ext cx="8050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Introducing digital platform that is easy to understand and work with.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546600" y="2697025"/>
            <a:ext cx="8050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Hiring competent customer facing personnels, and constantly monitoring customer interactions.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546600" y="3916225"/>
            <a:ext cx="80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Timely resolving customer concerns.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546600" y="3382825"/>
            <a:ext cx="80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Constantly reviewing customer feedback and grievances.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28650" y="73856"/>
            <a:ext cx="7886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 Narrow"/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28650" y="586154"/>
            <a:ext cx="83394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4826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Business Problem and Objectives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Executive 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AutoNum type="romanUcPeriod"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Overview and Key Business Assumptions (if any)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AutoNum type="romanUcPeriod"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Preparation and Pre-processing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241300" lvl="1" marL="812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−"/>
            </a:pPr>
            <a:r>
              <a:rPr b="1" i="0" lang="en-GB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Sanity checks, treatment and transformations for analytical dataset preparation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241300" lvl="1" marL="8128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−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Business Findings and Insights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Model Development and Validations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241300" lvl="1" marL="8128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−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Model comparisons on key scoring metrics and model finalization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Dashboarding (required only</a:t>
            </a: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when it is in scope of analysis)</a:t>
            </a:r>
            <a:endParaRPr b="1" i="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Business Recommendations and Potential Business Impact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i="0" lang="en-GB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Next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6990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AutoNum type="romanUcPeriod"/>
            </a:pP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Appendix</a:t>
            </a:r>
            <a:endParaRPr b="1" i="1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383107" y="201345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Narrow"/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546675" y="111350"/>
            <a:ext cx="821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Business</a:t>
            </a: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Problem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623050" y="626400"/>
            <a:ext cx="8325000" cy="4539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Primary Challenge is to identify potential fraudulent credit card transactions.</a:t>
            </a:r>
            <a:endParaRPr b="1"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46675" y="1219225"/>
            <a:ext cx="821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703866" y="1771850"/>
            <a:ext cx="7039339" cy="1356326"/>
            <a:chOff x="703866" y="1467050"/>
            <a:chExt cx="7039339" cy="1356326"/>
          </a:xfrm>
        </p:grpSpPr>
        <p:grpSp>
          <p:nvGrpSpPr>
            <p:cNvPr id="167" name="Google Shape;167;p23"/>
            <p:cNvGrpSpPr/>
            <p:nvPr/>
          </p:nvGrpSpPr>
          <p:grpSpPr>
            <a:xfrm>
              <a:off x="703866" y="1467050"/>
              <a:ext cx="7039339" cy="1356326"/>
              <a:chOff x="703866" y="1467050"/>
              <a:chExt cx="7039339" cy="1356326"/>
            </a:xfrm>
          </p:grpSpPr>
          <p:grpSp>
            <p:nvGrpSpPr>
              <p:cNvPr id="168" name="Google Shape;168;p23"/>
              <p:cNvGrpSpPr/>
              <p:nvPr/>
            </p:nvGrpSpPr>
            <p:grpSpPr>
              <a:xfrm>
                <a:off x="703866" y="1467050"/>
                <a:ext cx="7039339" cy="1356326"/>
                <a:chOff x="170466" y="1695650"/>
                <a:chExt cx="7039339" cy="1356326"/>
              </a:xfrm>
            </p:grpSpPr>
            <p:sp>
              <p:nvSpPr>
                <p:cNvPr id="169" name="Google Shape;169;p23"/>
                <p:cNvSpPr/>
                <p:nvPr/>
              </p:nvSpPr>
              <p:spPr>
                <a:xfrm>
                  <a:off x="2114942" y="1709958"/>
                  <a:ext cx="1702800" cy="1313400"/>
                </a:xfrm>
                <a:prstGeom prst="round2DiagRect">
                  <a:avLst>
                    <a:gd fmla="val 0" name="adj1"/>
                    <a:gd fmla="val 17764" name="adj2"/>
                  </a:avLst>
                </a:prstGeom>
                <a:solidFill>
                  <a:srgbClr val="307A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-GB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Reduced financial losses.</a:t>
                  </a:r>
                  <a:endParaRPr b="1"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70" name="Google Shape;170;p23"/>
                <p:cNvSpPr/>
                <p:nvPr/>
              </p:nvSpPr>
              <p:spPr>
                <a:xfrm>
                  <a:off x="170466" y="1695650"/>
                  <a:ext cx="1944600" cy="1313400"/>
                </a:xfrm>
                <a:prstGeom prst="round2DiagRect">
                  <a:avLst>
                    <a:gd fmla="val 0" name="adj1"/>
                    <a:gd fmla="val 17764" name="adj2"/>
                  </a:avLst>
                </a:prstGeom>
                <a:solidFill>
                  <a:srgbClr val="0942A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-GB">
                      <a:solidFill>
                        <a:schemeClr val="lt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Enhanced fraud detection capabilities.</a:t>
                  </a:r>
                  <a:endParaRPr b="1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71" name="Google Shape;171;p23"/>
                <p:cNvSpPr/>
                <p:nvPr/>
              </p:nvSpPr>
              <p:spPr>
                <a:xfrm>
                  <a:off x="3817830" y="1724267"/>
                  <a:ext cx="1702800" cy="1313400"/>
                </a:xfrm>
                <a:prstGeom prst="round2DiagRect">
                  <a:avLst>
                    <a:gd fmla="val 0" name="adj1"/>
                    <a:gd fmla="val 17764" name="adj2"/>
                  </a:avLst>
                </a:prstGeom>
                <a:solidFill>
                  <a:srgbClr val="307A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-GB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Improved customer trust and satisfaction.</a:t>
                  </a:r>
                  <a:endParaRPr sz="11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3"/>
                <p:cNvSpPr/>
                <p:nvPr/>
              </p:nvSpPr>
              <p:spPr>
                <a:xfrm>
                  <a:off x="5507005" y="1738576"/>
                  <a:ext cx="1702800" cy="1313400"/>
                </a:xfrm>
                <a:prstGeom prst="round2DiagRect">
                  <a:avLst>
                    <a:gd fmla="val 0" name="adj1"/>
                    <a:gd fmla="val 17764" name="adj2"/>
                  </a:avLst>
                </a:prstGeom>
                <a:solidFill>
                  <a:srgbClr val="307A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Compliance with regulatory standards.</a:t>
                  </a:r>
                  <a:endParaRPr b="1"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  <p:sp>
            <p:nvSpPr>
              <p:cNvPr id="173" name="Google Shape;173;p23"/>
              <p:cNvSpPr/>
              <p:nvPr/>
            </p:nvSpPr>
            <p:spPr>
              <a:xfrm>
                <a:off x="2389300" y="1960288"/>
                <a:ext cx="343200" cy="2604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4194403" y="2015033"/>
              <a:ext cx="260366" cy="260366"/>
              <a:chOff x="3157188" y="909150"/>
              <a:chExt cx="470400" cy="470400"/>
            </a:xfrm>
          </p:grpSpPr>
          <p:sp>
            <p:nvSpPr>
              <p:cNvPr id="175" name="Google Shape;175;p23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23"/>
            <p:cNvGrpSpPr/>
            <p:nvPr/>
          </p:nvGrpSpPr>
          <p:grpSpPr>
            <a:xfrm>
              <a:off x="5911078" y="2015033"/>
              <a:ext cx="260366" cy="260366"/>
              <a:chOff x="3157188" y="909150"/>
              <a:chExt cx="470400" cy="470400"/>
            </a:xfrm>
          </p:grpSpPr>
          <p:sp>
            <p:nvSpPr>
              <p:cNvPr id="178" name="Google Shape;178;p23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23"/>
          <p:cNvSpPr txBox="1"/>
          <p:nvPr/>
        </p:nvSpPr>
        <p:spPr>
          <a:xfrm>
            <a:off x="699075" y="3352825"/>
            <a:ext cx="806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Executive Summary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060525" y="3857425"/>
            <a:ext cx="6682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aim of the project is to use data driven insights to create a machine learning model for fraud detection amongst credit card transactions. 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68650" y="168900"/>
            <a:ext cx="8445300" cy="4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308"/>
              <a:buFont typeface="Arial"/>
              <a:buNone/>
            </a:pPr>
            <a:r>
              <a:rPr b="1" lang="en-GB" sz="2427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GB" sz="2427">
                <a:latin typeface="Georgia"/>
                <a:ea typeface="Georgia"/>
                <a:cs typeface="Georgia"/>
                <a:sym typeface="Georgia"/>
              </a:rPr>
              <a:t>ata</a:t>
            </a:r>
            <a:r>
              <a:rPr b="1" lang="en-GB" sz="2427">
                <a:latin typeface="Georgia"/>
                <a:ea typeface="Georgia"/>
                <a:cs typeface="Georgia"/>
                <a:sym typeface="Georgia"/>
              </a:rPr>
              <a:t> O</a:t>
            </a:r>
            <a:r>
              <a:rPr lang="en-GB" sz="2427">
                <a:latin typeface="Georgia"/>
                <a:ea typeface="Georgia"/>
                <a:cs typeface="Georgia"/>
                <a:sym typeface="Georgia"/>
              </a:rPr>
              <a:t>verview</a:t>
            </a:r>
            <a:endParaRPr sz="242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t/>
            </a:r>
            <a:endParaRPr sz="141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5606843" y="1793221"/>
            <a:ext cx="2398735" cy="2743825"/>
            <a:chOff x="1178643" y="283725"/>
            <a:chExt cx="2048100" cy="4076400"/>
          </a:xfrm>
        </p:grpSpPr>
        <p:sp>
          <p:nvSpPr>
            <p:cNvPr id="188" name="Google Shape;188;p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8643" y="283814"/>
              <a:ext cx="2048100" cy="249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Model Deployment</a:t>
              </a:r>
              <a:endParaRPr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3068940" y="1715543"/>
            <a:ext cx="2338350" cy="2745201"/>
            <a:chOff x="1178650" y="227031"/>
            <a:chExt cx="2052264" cy="4133094"/>
          </a:xfrm>
        </p:grpSpPr>
        <p:sp>
          <p:nvSpPr>
            <p:cNvPr id="193" name="Google Shape;193;p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182814" y="227031"/>
              <a:ext cx="2048100" cy="1880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33920" y="778719"/>
              <a:ext cx="1815000" cy="1077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Transaction Authenticity</a:t>
              </a:r>
              <a:endParaRPr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5400000">
              <a:off x="1942031" y="2127288"/>
              <a:ext cx="3828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>
            <a:off x="584090" y="1791750"/>
            <a:ext cx="2285308" cy="2745206"/>
            <a:chOff x="1178650" y="227024"/>
            <a:chExt cx="2053471" cy="4133101"/>
          </a:xfrm>
        </p:grpSpPr>
        <p:sp>
          <p:nvSpPr>
            <p:cNvPr id="198" name="Google Shape;198;p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184021" y="227024"/>
              <a:ext cx="2048100" cy="2490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 Quality</a:t>
              </a:r>
              <a:endParaRPr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/>
        </p:nvSpPr>
        <p:spPr>
          <a:xfrm>
            <a:off x="768875" y="3831100"/>
            <a:ext cx="1962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721088" y="3890700"/>
            <a:ext cx="1962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is reliable.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223900" y="3831100"/>
            <a:ext cx="1962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223900" y="3406900"/>
            <a:ext cx="20682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Unless flagged ,transactions are considered to be genuine.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772525" y="3592600"/>
            <a:ext cx="213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Models are deployable in the real business environment.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84100" y="1226100"/>
            <a:ext cx="8329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Key Business Assumptions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84100" y="593100"/>
            <a:ext cx="83298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have a dataset of 1,852,394  credit card transactions on 999 credit cards for years 2019 and 2020.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912900" y="108375"/>
            <a:ext cx="7318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Preparation and Pre-processing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4" name="Google Shape;214;p25"/>
          <p:cNvGrpSpPr/>
          <p:nvPr/>
        </p:nvGrpSpPr>
        <p:grpSpPr>
          <a:xfrm>
            <a:off x="3192663" y="1782450"/>
            <a:ext cx="2482375" cy="1704600"/>
            <a:chOff x="3192663" y="1782450"/>
            <a:chExt cx="2482375" cy="1704600"/>
          </a:xfrm>
        </p:grpSpPr>
        <p:sp>
          <p:nvSpPr>
            <p:cNvPr id="215" name="Google Shape;215;p25"/>
            <p:cNvSpPr/>
            <p:nvPr/>
          </p:nvSpPr>
          <p:spPr>
            <a:xfrm>
              <a:off x="3195238" y="1782450"/>
              <a:ext cx="2479800" cy="6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Extracted features like year, month, day of the week, hour, time lapse and age. 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192663" y="2961750"/>
              <a:ext cx="24798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Created symmetric dataset for feature engineering and model training.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195238" y="2565425"/>
              <a:ext cx="24261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Dropped insignificant columns to clean the data.</a:t>
              </a:r>
              <a:b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</a:b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246825" y="1761713"/>
            <a:ext cx="2479800" cy="1686825"/>
            <a:chOff x="246825" y="1761713"/>
            <a:chExt cx="2479800" cy="1686825"/>
          </a:xfrm>
        </p:grpSpPr>
        <p:sp>
          <p:nvSpPr>
            <p:cNvPr id="219" name="Google Shape;219;p25"/>
            <p:cNvSpPr/>
            <p:nvPr/>
          </p:nvSpPr>
          <p:spPr>
            <a:xfrm>
              <a:off x="273676" y="2481650"/>
              <a:ext cx="24261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Checked if any duplicate values are present.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46825" y="2923238"/>
              <a:ext cx="24798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Checked for missing values in dataset.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73675" y="1761713"/>
              <a:ext cx="24261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Checked the data type and unique values for all columns.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6106600" y="1705600"/>
            <a:ext cx="2479800" cy="1958200"/>
            <a:chOff x="6106600" y="1705600"/>
            <a:chExt cx="2479800" cy="1958200"/>
          </a:xfrm>
        </p:grpSpPr>
        <p:sp>
          <p:nvSpPr>
            <p:cNvPr id="223" name="Google Shape;223;p25"/>
            <p:cNvSpPr/>
            <p:nvPr/>
          </p:nvSpPr>
          <p:spPr>
            <a:xfrm>
              <a:off x="6133450" y="3138500"/>
              <a:ext cx="24261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Scaled features of all columns. 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133450" y="2217000"/>
              <a:ext cx="242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Converted categorical data into numerical values.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133450" y="1705600"/>
              <a:ext cx="2426100" cy="6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Transformed Outlier so that extreme values do not affect ML model.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106600" y="2641000"/>
              <a:ext cx="24798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Variable Transformation to treat skewness.</a:t>
              </a:r>
              <a:endParaRPr b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cxnSp>
        <p:nvCxnSpPr>
          <p:cNvPr id="227" name="Google Shape;227;p25"/>
          <p:cNvCxnSpPr/>
          <p:nvPr/>
        </p:nvCxnSpPr>
        <p:spPr>
          <a:xfrm>
            <a:off x="704500" y="1859938"/>
            <a:ext cx="10800" cy="2175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8" name="Google Shape;228;p25"/>
          <p:cNvSpPr/>
          <p:nvPr/>
        </p:nvSpPr>
        <p:spPr>
          <a:xfrm>
            <a:off x="6133475" y="1041775"/>
            <a:ext cx="2426100" cy="5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Transformations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29" name="Google Shape;229;p25"/>
          <p:cNvCxnSpPr>
            <a:stCxn id="230" idx="0"/>
            <a:endCxn id="231" idx="0"/>
          </p:cNvCxnSpPr>
          <p:nvPr/>
        </p:nvCxnSpPr>
        <p:spPr>
          <a:xfrm>
            <a:off x="1507500" y="748850"/>
            <a:ext cx="580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/>
          <p:nvPr/>
        </p:nvSpPr>
        <p:spPr>
          <a:xfrm>
            <a:off x="7195900" y="748838"/>
            <a:ext cx="227400" cy="29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3203575" y="1040550"/>
            <a:ext cx="2426100" cy="5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Treatment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73675" y="1041763"/>
            <a:ext cx="2426100" cy="5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Checks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337850" y="748850"/>
            <a:ext cx="227400" cy="29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393800" y="748850"/>
            <a:ext cx="227400" cy="29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704850" y="117775"/>
            <a:ext cx="8137200" cy="53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98" y="1259275"/>
            <a:ext cx="4235144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2572355" y="3264225"/>
            <a:ext cx="2080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0.52% Fraud Transactions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273375" y="3264375"/>
            <a:ext cx="2353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99.48% Genuine Transactions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78575" y="696000"/>
            <a:ext cx="42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Comparing</a:t>
            </a:r>
            <a:r>
              <a:rPr lang="en-GB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The Number of Transactions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5223050" y="696000"/>
            <a:ext cx="38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Comparing The Amount of Spend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>
            <a:off x="6058247" y="1266242"/>
            <a:ext cx="2639047" cy="2009914"/>
            <a:chOff x="2961500" y="961400"/>
            <a:chExt cx="3221100" cy="3220500"/>
          </a:xfrm>
        </p:grpSpPr>
        <p:sp>
          <p:nvSpPr>
            <p:cNvPr id="246" name="Google Shape;246;p26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3543400" y="1200950"/>
              <a:ext cx="2126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Total Amount Spent</a:t>
              </a:r>
              <a:endParaRPr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6681250" y="2638026"/>
            <a:ext cx="1312273" cy="638080"/>
            <a:chOff x="3721908" y="3159420"/>
            <a:chExt cx="1601700" cy="1022400"/>
          </a:xfrm>
        </p:grpSpPr>
        <p:sp>
          <p:nvSpPr>
            <p:cNvPr id="249" name="Google Shape;249;p26"/>
            <p:cNvSpPr/>
            <p:nvPr/>
          </p:nvSpPr>
          <p:spPr>
            <a:xfrm>
              <a:off x="3721908" y="3159420"/>
              <a:ext cx="1601700" cy="10224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3983961" y="3546307"/>
              <a:ext cx="1077600" cy="248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Fraud Spent</a:t>
              </a:r>
              <a:endPara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3.95</a:t>
              </a:r>
              <a:r>
                <a:rPr lang="en-GB" sz="17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% </a:t>
              </a:r>
              <a:endParaRPr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51" name="Google Shape;251;p26"/>
          <p:cNvSpPr txBox="1"/>
          <p:nvPr/>
        </p:nvSpPr>
        <p:spPr>
          <a:xfrm>
            <a:off x="463975" y="3841900"/>
            <a:ext cx="798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see that while the number of fraud transactions is a mere 0.52% , t</a:t>
            </a: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 value of fraud spend is 3.95%.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25" y="837575"/>
            <a:ext cx="5789951" cy="31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/>
        </p:nvSpPr>
        <p:spPr>
          <a:xfrm>
            <a:off x="636300" y="195675"/>
            <a:ext cx="798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Average Time Lapse between Transactions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09650" y="4067275"/>
            <a:ext cx="8707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time difference between fraud transactions is lesser than genuine transactions.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387750" y="42275"/>
            <a:ext cx="838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Hourly Spend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152300" y="3926850"/>
            <a:ext cx="8839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Maximum transactions occurs from 11:00 am till 11:00 pm.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Maximum fraud transactions occurs from 10:00 pm until 3:00 am.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647700"/>
            <a:ext cx="6096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3425825" y="125800"/>
            <a:ext cx="266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Day-wise Spend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89200" y="4025350"/>
            <a:ext cx="8050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b="1"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fraud spend on different days of the week is similar in both years.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86100"/>
            <a:ext cx="6221190" cy="3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