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89" r:id="rId5"/>
    <p:sldId id="286" r:id="rId6"/>
    <p:sldId id="292" r:id="rId7"/>
    <p:sldId id="270" r:id="rId8"/>
    <p:sldId id="294" r:id="rId9"/>
    <p:sldId id="295" r:id="rId10"/>
    <p:sldId id="296" r:id="rId11"/>
    <p:sldId id="297" r:id="rId12"/>
    <p:sldId id="298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A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42F7A84F-E231-42BE-A9F8-B5131853C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CB813BC-9E49-4ABB-A3C3-CEE0885B02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BDBEE-1FDA-4F57-947F-5759FA6ABC55}" type="datetimeFigureOut">
              <a:rPr lang="en-US" smtClean="0"/>
              <a:t>7/30/2024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7ADFF29-9BE4-4CDF-A198-BBEE303F0E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0D4AFC6-5A97-4417-A16A-485E5801A6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8C659-3DDB-48CB-A056-6A658A161B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767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6A9CD-5E57-4C86-B862-09CA519924BA}" type="datetimeFigureOut">
              <a:rPr lang="en-US" smtClean="0"/>
              <a:t>7/30/2024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004F4-F240-48F9-8AE1-486585C7F0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853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80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089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538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317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099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186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620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976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519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8ED5-AEFE-4443-9040-726EF6690995}" type="datetime1">
              <a:rPr lang="en-US" noProof="0" smtClean="0"/>
              <a:t>7/30/2024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37202246-9B90-4CE1-AAF1-3328E51AE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843DF42B-5E6A-409A-A205-0B59AE5FBD9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530301" y="1690689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9C7A202D-9C81-48E9-AC0B-E4DDE20AE14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888689" y="170282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7076" y="170282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noProof="0" smtClean="0"/>
              <a:t>7/30/2024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="" xmlns:a16="http://schemas.microsoft.com/office/drawing/2014/main" id="{70506441-775A-4D93-ADE3-695C86D6699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530301" y="384945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6" name="Content Placeholder 2">
            <a:extLst>
              <a:ext uri="{FF2B5EF4-FFF2-40B4-BE49-F238E27FC236}">
                <a16:creationId xmlns="" xmlns:a16="http://schemas.microsoft.com/office/drawing/2014/main" id="{FA00A08C-FA2D-44B5-9451-63F193A3E7B3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4888689" y="384945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7" name="Content Placeholder 2">
            <a:extLst>
              <a:ext uri="{FF2B5EF4-FFF2-40B4-BE49-F238E27FC236}">
                <a16:creationId xmlns="" xmlns:a16="http://schemas.microsoft.com/office/drawing/2014/main" id="{6A8F9540-8D26-4ADA-88E6-B9A742232C2D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1337076" y="384945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9" name="Picture Placeholder 28">
            <a:extLst>
              <a:ext uri="{FF2B5EF4-FFF2-40B4-BE49-F238E27FC236}">
                <a16:creationId xmlns="" xmlns:a16="http://schemas.microsoft.com/office/drawing/2014/main" id="{3D7801BA-80A8-4F2C-90C8-155E6210A85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7634" y="1679576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0" name="Picture Placeholder 28">
            <a:extLst>
              <a:ext uri="{FF2B5EF4-FFF2-40B4-BE49-F238E27FC236}">
                <a16:creationId xmlns="" xmlns:a16="http://schemas.microsoft.com/office/drawing/2014/main" id="{99C7ED62-8CE2-417B-9E03-DB47D419110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499246" y="1679576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1" name="Picture Placeholder 28">
            <a:extLst>
              <a:ext uri="{FF2B5EF4-FFF2-40B4-BE49-F238E27FC236}">
                <a16:creationId xmlns="" xmlns:a16="http://schemas.microsoft.com/office/drawing/2014/main" id="{96383197-4013-4D5E-BF47-64BD2386A4D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126282" y="1679576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2" name="Picture Placeholder 28">
            <a:extLst>
              <a:ext uri="{FF2B5EF4-FFF2-40B4-BE49-F238E27FC236}">
                <a16:creationId xmlns="" xmlns:a16="http://schemas.microsoft.com/office/drawing/2014/main" id="{B2568099-B430-4F70-A248-1840860FFEE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47634" y="3792079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3" name="Picture Placeholder 28">
            <a:extLst>
              <a:ext uri="{FF2B5EF4-FFF2-40B4-BE49-F238E27FC236}">
                <a16:creationId xmlns="" xmlns:a16="http://schemas.microsoft.com/office/drawing/2014/main" id="{82A0F640-3653-4074-BEAA-B09FF6E0B39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499246" y="3792079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4" name="Picture Placeholder 28">
            <a:extLst>
              <a:ext uri="{FF2B5EF4-FFF2-40B4-BE49-F238E27FC236}">
                <a16:creationId xmlns="" xmlns:a16="http://schemas.microsoft.com/office/drawing/2014/main" id="{1723BD4F-261F-418F-B763-09039D2CA7B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126282" y="3792079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7104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noProof="0" smtClean="0"/>
              <a:t>7/30/2024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B15EEB49-54F4-404C-9B31-AD488BFCB2E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2412" y="2219248"/>
            <a:ext cx="2414016" cy="2414016"/>
          </a:xfrm>
          <a:prstGeom prst="ellipse">
            <a:avLst/>
          </a:prstGeom>
          <a:noFill/>
          <a:ln w="387350">
            <a:noFill/>
          </a:ln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Picture Placeholder 11">
            <a:extLst>
              <a:ext uri="{FF2B5EF4-FFF2-40B4-BE49-F238E27FC236}">
                <a16:creationId xmlns="" xmlns:a16="http://schemas.microsoft.com/office/drawing/2014/main" id="{6B2DD458-866A-421E-9AD0-B0D9E119572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05572" y="2196083"/>
            <a:ext cx="2414016" cy="2414016"/>
          </a:xfrm>
          <a:prstGeom prst="ellipse">
            <a:avLst/>
          </a:prstGeom>
          <a:noFill/>
          <a:ln w="387350">
            <a:noFill/>
          </a:ln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="" xmlns:a16="http://schemas.microsoft.com/office/drawing/2014/main" id="{57A4D097-9603-42DC-888D-8039CE6ADC9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87240" y="2019165"/>
            <a:ext cx="3017520" cy="3017520"/>
          </a:xfrm>
          <a:prstGeom prst="ellipse">
            <a:avLst/>
          </a:prstGeom>
          <a:noFill/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5" name="Text Placeholder 23">
            <a:extLst>
              <a:ext uri="{FF2B5EF4-FFF2-40B4-BE49-F238E27FC236}">
                <a16:creationId xmlns="" xmlns:a16="http://schemas.microsoft.com/office/drawing/2014/main" id="{B9B9E0BA-35AD-4D69-9A03-35F2509C2C2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12900" y="5033963"/>
            <a:ext cx="2700338" cy="7381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="" xmlns:a16="http://schemas.microsoft.com/office/drawing/2014/main" id="{B1CC61B3-695C-423D-8F0B-45674DC932B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45831" y="5236700"/>
            <a:ext cx="2700338" cy="7381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="" xmlns:a16="http://schemas.microsoft.com/office/drawing/2014/main" id="{B870F23E-35A1-4942-A685-641AA883066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878762" y="5033963"/>
            <a:ext cx="2700338" cy="7381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="" xmlns:a16="http://schemas.microsoft.com/office/drawing/2014/main" id="{863B8202-88BB-4ED4-B936-9D9C0B4C8D1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992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561F-7E45-400C-8758-912CDFE9410A}" type="datetime1">
              <a:rPr lang="en-US" noProof="0" smtClean="0"/>
              <a:t>7/30/2024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4BC7-4CDB-41D7-81AF-9CE8473FF4B8}" type="datetime1">
              <a:rPr lang="en-US" noProof="0" smtClean="0"/>
              <a:t>7/30/2024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noProof="0" smtClean="0"/>
              <a:t>7/30/2024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noProof="0" smtClean="0"/>
              <a:t>7/30/2024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379E-9B58-41EA-B928-5B1C8436A60E}" type="datetime1">
              <a:rPr lang="en-US" noProof="0" smtClean="0"/>
              <a:t>7/30/2024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371-51FE-4D99-BD87-6A650FCE519D}" type="datetime1">
              <a:rPr lang="en-US" noProof="0" smtClean="0"/>
              <a:t>7/30/2024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8CFF-A1C0-4B6C-AA8D-BE72CB14468D}" type="datetime1">
              <a:rPr lang="en-US" noProof="0" smtClean="0"/>
              <a:t>7/30/2024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noProof="0" smtClean="0"/>
              <a:t>7/30/2024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591E0-5367-4F2F-9C30-2087D79A846D}" type="datetime1">
              <a:rPr lang="en-US" noProof="0" smtClean="0"/>
              <a:t>7/30/2024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jpg"/><Relationship Id="rId7" Type="http://schemas.openxmlformats.org/officeDocument/2006/relationships/image" Target="../media/image1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5" Type="http://schemas.openxmlformats.org/officeDocument/2006/relationships/image" Target="../media/image16.svg"/><Relationship Id="rId4" Type="http://schemas.openxmlformats.org/officeDocument/2006/relationships/image" Target="../media/image10.png"/><Relationship Id="rId9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ofessionals collaborating at a table over a laptop">
            <a:extLst>
              <a:ext uri="{FF2B5EF4-FFF2-40B4-BE49-F238E27FC236}">
                <a16:creationId xmlns="" xmlns:a16="http://schemas.microsoft.com/office/drawing/2014/main" id="{1E745F20-F130-4708-BD5A-1A4FF4BE4D0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8946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B6C91D-4B22-49F1-9A0B-ABEB9E1F5A26}"/>
              </a:ext>
            </a:extLst>
          </p:cNvPr>
          <p:cNvSpPr>
            <a:spLocks noGrp="1"/>
          </p:cNvSpPr>
          <p:nvPr>
            <p:ph type="ctrTitle"/>
          </p:nvPr>
        </p:nvSpPr>
        <p:spPr bwMode="ltGray">
          <a:xfrm>
            <a:off x="1522730" y="1897846"/>
            <a:ext cx="9144000" cy="4425680"/>
          </a:xfrm>
        </p:spPr>
        <p:txBody>
          <a:bodyPr>
            <a:normAutofit/>
          </a:bodyPr>
          <a:lstStyle/>
          <a:p>
            <a:r>
              <a:rPr lang="en-GB" sz="5400" b="0" dirty="0" smtClean="0">
                <a:solidFill>
                  <a:srgbClr val="FFC000"/>
                </a:solidFill>
              </a:rPr>
              <a:t>Develop </a:t>
            </a:r>
            <a:r>
              <a:rPr lang="en-GB" sz="5400" b="0" dirty="0">
                <a:solidFill>
                  <a:srgbClr val="FFC000"/>
                </a:solidFill>
              </a:rPr>
              <a:t>a state-of-the-art question-answering model leveraging the </a:t>
            </a:r>
            <a:r>
              <a:rPr lang="en-GB" sz="5400" b="0" dirty="0" err="1">
                <a:solidFill>
                  <a:srgbClr val="FFC000"/>
                </a:solidFill>
              </a:rPr>
              <a:t>Quora</a:t>
            </a:r>
            <a:r>
              <a:rPr lang="en-GB" sz="5400" b="0" dirty="0">
                <a:solidFill>
                  <a:srgbClr val="FFC000"/>
                </a:solidFill>
              </a:rPr>
              <a:t> Question Answer Dataset</a:t>
            </a:r>
            <a:r>
              <a:rPr lang="en-GB" sz="5400" b="0" dirty="0" smtClean="0">
                <a:solidFill>
                  <a:srgbClr val="FFC000"/>
                </a:solidFill>
              </a:rPr>
              <a:t>.</a:t>
            </a:r>
            <a:endParaRPr lang="en-US" sz="5000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27850" y="525730"/>
            <a:ext cx="6133760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900" b="1" dirty="0" smtClean="0">
                <a:solidFill>
                  <a:srgbClr val="FFC000"/>
                </a:solidFill>
                <a:latin typeface="+mj-lt"/>
              </a:rPr>
              <a:t>Problem Statement</a:t>
            </a:r>
            <a:endParaRPr lang="en-GB" sz="4900" b="1" dirty="0">
              <a:solidFill>
                <a:srgbClr val="FFC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93556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Placeholder 46" descr="People discuss something">
            <a:extLst>
              <a:ext uri="{FF2B5EF4-FFF2-40B4-BE49-F238E27FC236}">
                <a16:creationId xmlns="" xmlns:a16="http://schemas.microsoft.com/office/drawing/2014/main" id="{0FD54BB1-BA8F-46B1-AE35-C73B73A48218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0"/>
            <a:ext cx="12189599" cy="6856649"/>
          </a:xfrm>
        </p:spPr>
      </p:pic>
      <p:sp>
        <p:nvSpPr>
          <p:cNvPr id="35" name="object 3" descr="Blue rectangle">
            <a:extLst>
              <a:ext uri="{FF2B5EF4-FFF2-40B4-BE49-F238E27FC236}">
                <a16:creationId xmlns="" xmlns:a16="http://schemas.microsoft.com/office/drawing/2014/main" id="{9206F938-D64B-410D-BE2D-847D78F81E42}"/>
              </a:ext>
            </a:extLst>
          </p:cNvPr>
          <p:cNvSpPr/>
          <p:nvPr/>
        </p:nvSpPr>
        <p:spPr>
          <a:xfrm>
            <a:off x="3600" y="0"/>
            <a:ext cx="121884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8" name="Oval 47" descr="Beige oval">
            <a:extLst>
              <a:ext uri="{FF2B5EF4-FFF2-40B4-BE49-F238E27FC236}">
                <a16:creationId xmlns="" xmlns:a16="http://schemas.microsoft.com/office/drawing/2014/main" id="{7799BEE8-A94D-443E-9846-2D1F32C57944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 descr="Blue rectangle">
            <a:extLst>
              <a:ext uri="{FF2B5EF4-FFF2-40B4-BE49-F238E27FC236}">
                <a16:creationId xmlns="" xmlns:a16="http://schemas.microsoft.com/office/drawing/2014/main" id="{B743B096-6BB3-4330-9D5B-22EEBAF87BEE}"/>
              </a:ext>
            </a:extLst>
          </p:cNvPr>
          <p:cNvSpPr/>
          <p:nvPr/>
        </p:nvSpPr>
        <p:spPr>
          <a:xfrm>
            <a:off x="0" y="2770632"/>
            <a:ext cx="12192000" cy="13167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F1CE755E-A3DE-48FA-953D-4B2CFF01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10</a:t>
            </a:fld>
            <a:endParaRPr lang="en-US" dirty="0"/>
          </a:p>
        </p:txBody>
      </p:sp>
      <p:sp>
        <p:nvSpPr>
          <p:cNvPr id="22" name="Content Placeholder 4">
            <a:extLst>
              <a:ext uri="{FF2B5EF4-FFF2-40B4-BE49-F238E27FC236}">
                <a16:creationId xmlns="" xmlns:a16="http://schemas.microsoft.com/office/drawing/2014/main" id="{D5537408-2125-4CE5-92A7-F7E0FCBA31D0}"/>
              </a:ext>
            </a:extLst>
          </p:cNvPr>
          <p:cNvSpPr txBox="1">
            <a:spLocks/>
          </p:cNvSpPr>
          <p:nvPr/>
        </p:nvSpPr>
        <p:spPr>
          <a:xfrm>
            <a:off x="-1" y="1341439"/>
            <a:ext cx="6348413" cy="4140200"/>
          </a:xfrm>
          <a:prstGeom prst="rect">
            <a:avLst/>
          </a:prstGeom>
          <a:solidFill>
            <a:schemeClr val="accent2"/>
          </a:solidFill>
        </p:spPr>
        <p:txBody>
          <a:bodyPr lIns="1548000" tIns="216000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100"/>
              </a:spcBef>
              <a:buFont typeface="Arial" panose="020B0604020202020204" pitchFamily="34" charset="0"/>
              <a:buNone/>
            </a:pPr>
            <a:r>
              <a:rPr lang="en-US" sz="2500" b="1" i="1" spc="60" dirty="0" err="1" smtClean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Ishan</a:t>
            </a:r>
            <a:r>
              <a:rPr lang="en-US" sz="2500" b="1" i="1" spc="60" dirty="0" smtClean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 </a:t>
            </a:r>
            <a:r>
              <a:rPr lang="en-US" sz="2500" b="1" i="1" spc="60" dirty="0" err="1" smtClean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Jayswal</a:t>
            </a:r>
            <a:endParaRPr lang="en-US" sz="2500" b="1" i="1" dirty="0">
              <a:solidFill>
                <a:schemeClr val="bg2">
                  <a:lumMod val="20000"/>
                  <a:lumOff val="80000"/>
                  <a:alpha val="75000"/>
                </a:schemeClr>
              </a:solidFill>
              <a:cs typeface="Arial"/>
            </a:endParaRPr>
          </a:p>
          <a:p>
            <a:pPr marL="0" marR="5080" indent="0">
              <a:buFont typeface="Arial" panose="020B0604020202020204" pitchFamily="34" charset="0"/>
              <a:buNone/>
            </a:pPr>
            <a:r>
              <a:rPr lang="en-US" sz="2500" b="1" i="1" spc="70" dirty="0" smtClean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apjishan@yahoo.com</a:t>
            </a:r>
            <a:endParaRPr lang="en-US" sz="2500" b="1" i="1" spc="70" dirty="0">
              <a:solidFill>
                <a:schemeClr val="bg2">
                  <a:lumMod val="20000"/>
                  <a:lumOff val="80000"/>
                  <a:alpha val="75000"/>
                </a:schemeClr>
              </a:solidFill>
              <a:cs typeface="Arial"/>
            </a:endParaRPr>
          </a:p>
          <a:p>
            <a:pPr marL="0" marR="5080" indent="0">
              <a:buFont typeface="Arial" panose="020B0604020202020204" pitchFamily="34" charset="0"/>
              <a:buNone/>
            </a:pPr>
            <a:r>
              <a:rPr lang="en-US" sz="2500" b="1" i="1" spc="45" dirty="0" smtClean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9049994298</a:t>
            </a:r>
            <a:endParaRPr lang="en-US" sz="2500" b="1" i="1" dirty="0">
              <a:solidFill>
                <a:schemeClr val="bg2">
                  <a:lumMod val="20000"/>
                  <a:lumOff val="80000"/>
                  <a:alpha val="75000"/>
                </a:schemeClr>
              </a:solidFill>
              <a:cs typeface="Arial"/>
            </a:endParaRP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en-US" sz="2500" b="1" dirty="0">
              <a:solidFill>
                <a:schemeClr val="bg2">
                  <a:alpha val="50000"/>
                </a:schemeClr>
              </a:solidFill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="" xmlns:a16="http://schemas.microsoft.com/office/drawing/2014/main" id="{1BD43A5E-77DF-44FD-800D-158434A3ABC6}"/>
              </a:ext>
            </a:extLst>
          </p:cNvPr>
          <p:cNvSpPr txBox="1">
            <a:spLocks/>
          </p:cNvSpPr>
          <p:nvPr/>
        </p:nvSpPr>
        <p:spPr bwMode="ltGray">
          <a:xfrm>
            <a:off x="838200" y="1701559"/>
            <a:ext cx="48592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smtClean="0">
                <a:solidFill>
                  <a:schemeClr val="bg1"/>
                </a:solidFill>
              </a:rPr>
              <a:t>THANK YOU!</a:t>
            </a:r>
            <a:endParaRPr lang="en-US" sz="5000" dirty="0"/>
          </a:p>
        </p:txBody>
      </p:sp>
      <p:sp>
        <p:nvSpPr>
          <p:cNvPr id="30" name="object 6" descr="Beige rectangle">
            <a:extLst>
              <a:ext uri="{FF2B5EF4-FFF2-40B4-BE49-F238E27FC236}">
                <a16:creationId xmlns="" xmlns:a16="http://schemas.microsoft.com/office/drawing/2014/main" id="{B0C70F64-F3E5-413B-AF4F-E15CE944B761}"/>
              </a:ext>
            </a:extLst>
          </p:cNvPr>
          <p:cNvSpPr/>
          <p:nvPr/>
        </p:nvSpPr>
        <p:spPr bwMode="ltGray">
          <a:xfrm>
            <a:off x="931203" y="2894901"/>
            <a:ext cx="4176000" cy="0"/>
          </a:xfrm>
          <a:custGeom>
            <a:avLst/>
            <a:gdLst/>
            <a:ahLst/>
            <a:cxnLst/>
            <a:rect l="l" t="t" r="r" b="b"/>
            <a:pathLst>
              <a:path w="4206240">
                <a:moveTo>
                  <a:pt x="0" y="0"/>
                </a:moveTo>
                <a:lnTo>
                  <a:pt x="420624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31" name="Graphic 10" descr="Person icon">
            <a:extLst>
              <a:ext uri="{FF2B5EF4-FFF2-40B4-BE49-F238E27FC236}">
                <a16:creationId xmlns="" xmlns:a16="http://schemas.microsoft.com/office/drawing/2014/main" id="{623730AD-04DB-4D31-90B9-486007BC48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5237" y="3470503"/>
            <a:ext cx="342900" cy="352425"/>
          </a:xfrm>
          <a:prstGeom prst="rect">
            <a:avLst/>
          </a:prstGeom>
        </p:spPr>
      </p:pic>
      <p:pic>
        <p:nvPicPr>
          <p:cNvPr id="32" name="Graphic 11" descr="Mail icon">
            <a:extLst>
              <a:ext uri="{FF2B5EF4-FFF2-40B4-BE49-F238E27FC236}">
                <a16:creationId xmlns="" xmlns:a16="http://schemas.microsoft.com/office/drawing/2014/main" id="{A19DD78C-1BBA-435D-AB9C-910A5A3B50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5237" y="3965704"/>
            <a:ext cx="342900" cy="342900"/>
          </a:xfrm>
          <a:prstGeom prst="rect">
            <a:avLst/>
          </a:prstGeom>
        </p:spPr>
      </p:pic>
      <p:pic>
        <p:nvPicPr>
          <p:cNvPr id="33" name="Graphic 12" descr="Phone icon">
            <a:extLst>
              <a:ext uri="{FF2B5EF4-FFF2-40B4-BE49-F238E27FC236}">
                <a16:creationId xmlns="" xmlns:a16="http://schemas.microsoft.com/office/drawing/2014/main" id="{E1FE68E0-BC77-4B86-BF40-6A4FF5062F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5237" y="4451380"/>
            <a:ext cx="3429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904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 descr="Man talks by phone">
            <a:extLst>
              <a:ext uri="{FF2B5EF4-FFF2-40B4-BE49-F238E27FC236}">
                <a16:creationId xmlns="" xmlns:a16="http://schemas.microsoft.com/office/drawing/2014/main" id="{2894B736-0F24-454E-8A9D-717EB7869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" y="0"/>
            <a:ext cx="6991350" cy="6858000"/>
          </a:xfrm>
          <a:prstGeom prst="rect">
            <a:avLst/>
          </a:prstGeom>
        </p:spPr>
      </p:pic>
      <p:sp>
        <p:nvSpPr>
          <p:cNvPr id="5" name="object 3" descr="Beige rectangle">
            <a:extLst>
              <a:ext uri="{FF2B5EF4-FFF2-40B4-BE49-F238E27FC236}">
                <a16:creationId xmlns="" xmlns:a16="http://schemas.microsoft.com/office/drawing/2014/main" id="{DCF29767-6635-4A46-AB77-672CC90C6FBE}"/>
              </a:ext>
            </a:extLst>
          </p:cNvPr>
          <p:cNvSpPr/>
          <p:nvPr/>
        </p:nvSpPr>
        <p:spPr>
          <a:xfrm>
            <a:off x="8181340" y="1359001"/>
            <a:ext cx="4010660" cy="4194074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="" xmlns:a16="http://schemas.microsoft.com/office/drawing/2014/main" id="{9FABC344-E043-45BE-8588-06C658DBCE70}"/>
              </a:ext>
            </a:extLst>
          </p:cNvPr>
          <p:cNvSpPr/>
          <p:nvPr/>
        </p:nvSpPr>
        <p:spPr>
          <a:xfrm>
            <a:off x="5502275" y="1692008"/>
            <a:ext cx="6689725" cy="3528060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5C5720-51D4-4632-91CD-936B8AB96750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6198107" y="2331086"/>
            <a:ext cx="5165558" cy="83385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OUR BIG IDEA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24D506CC-0185-443E-82C7-1600C21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object 9" descr="Beige rectangle">
            <a:extLst>
              <a:ext uri="{FF2B5EF4-FFF2-40B4-BE49-F238E27FC236}">
                <a16:creationId xmlns="" xmlns:a16="http://schemas.microsoft.com/office/drawing/2014/main" id="{02C6628C-972C-4717-AAF3-D882B30F6658}"/>
              </a:ext>
            </a:extLst>
          </p:cNvPr>
          <p:cNvSpPr/>
          <p:nvPr/>
        </p:nvSpPr>
        <p:spPr bwMode="white">
          <a:xfrm>
            <a:off x="6313932" y="3042424"/>
            <a:ext cx="2970000" cy="0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="" xmlns:a16="http://schemas.microsoft.com/office/drawing/2014/main" id="{E7A818AB-B120-41D5-88A6-933AB9CAAE68}"/>
              </a:ext>
            </a:extLst>
          </p:cNvPr>
          <p:cNvSpPr txBox="1">
            <a:spLocks/>
          </p:cNvSpPr>
          <p:nvPr/>
        </p:nvSpPr>
        <p:spPr bwMode="white">
          <a:xfrm>
            <a:off x="6188242" y="3217631"/>
            <a:ext cx="5181600" cy="1603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 smtClean="0"/>
              <a:t>The </a:t>
            </a:r>
            <a:r>
              <a:rPr lang="en-GB" sz="1800" dirty="0"/>
              <a:t>objective is to create an AI system capable of understanding and generating accurate responses to a variety of user queries, mimicking a human-like interaction</a:t>
            </a:r>
            <a:r>
              <a:rPr lang="en-GB" sz="1800" dirty="0" smtClean="0"/>
              <a:t>.</a:t>
            </a:r>
            <a:endParaRPr lang="en-US" sz="1800" i="1" spc="-2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394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Blue rectangle">
            <a:extLst>
              <a:ext uri="{FF2B5EF4-FFF2-40B4-BE49-F238E27FC236}">
                <a16:creationId xmlns="" xmlns:a16="http://schemas.microsoft.com/office/drawing/2014/main" id="{7D87B918-371C-4B31-9C7A-1D9A08C8A3BB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8" name="object 3" descr="Blue rectangle">
            <a:extLst>
              <a:ext uri="{FF2B5EF4-FFF2-40B4-BE49-F238E27FC236}">
                <a16:creationId xmlns="" xmlns:a16="http://schemas.microsoft.com/office/drawing/2014/main" id="{A277388B-76FD-44C4-B506-F8A157E57C65}"/>
              </a:ext>
            </a:extLst>
          </p:cNvPr>
          <p:cNvSpPr/>
          <p:nvPr/>
        </p:nvSpPr>
        <p:spPr>
          <a:xfrm>
            <a:off x="240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Oval 8" descr="Beige oval">
            <a:extLst>
              <a:ext uri="{FF2B5EF4-FFF2-40B4-BE49-F238E27FC236}">
                <a16:creationId xmlns="" xmlns:a16="http://schemas.microsoft.com/office/drawing/2014/main" id="{1191A09B-8CB4-416A-B1F9-ABC3B476DE1F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838200" y="32995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INDUSTRY OUTLOOK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DF3C1EE-D9A0-406A-9A3A-75C82527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13" name="Content Placeholder 12" descr="Table">
            <a:extLst>
              <a:ext uri="{FF2B5EF4-FFF2-40B4-BE49-F238E27FC236}">
                <a16:creationId xmlns="" xmlns:a16="http://schemas.microsoft.com/office/drawing/2014/main" id="{1D6AB21B-0AB3-44DD-AD8E-D2EDD77DEA42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534202559"/>
              </p:ext>
            </p:extLst>
          </p:nvPr>
        </p:nvGraphicFramePr>
        <p:xfrm>
          <a:off x="2954072" y="2544763"/>
          <a:ext cx="6283856" cy="155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618">
                  <a:extLst>
                    <a:ext uri="{9D8B030D-6E8A-4147-A177-3AD203B41FA5}">
                      <a16:colId xmlns="" xmlns:a16="http://schemas.microsoft.com/office/drawing/2014/main" val="1440817424"/>
                    </a:ext>
                  </a:extLst>
                </a:gridCol>
                <a:gridCol w="2094620">
                  <a:extLst>
                    <a:ext uri="{9D8B030D-6E8A-4147-A177-3AD203B41FA5}">
                      <a16:colId xmlns="" xmlns:a16="http://schemas.microsoft.com/office/drawing/2014/main" val="1835666774"/>
                    </a:ext>
                  </a:extLst>
                </a:gridCol>
                <a:gridCol w="2094618">
                  <a:extLst>
                    <a:ext uri="{9D8B030D-6E8A-4147-A177-3AD203B41FA5}">
                      <a16:colId xmlns="" xmlns:a16="http://schemas.microsoft.com/office/drawing/2014/main" val="33124687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accent1"/>
                          </a:solidFill>
                          <a:latin typeface="+mj-lt"/>
                        </a:rPr>
                        <a:t>$</a:t>
                      </a:r>
                      <a:r>
                        <a:rPr lang="en-US" sz="3000" b="1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143 B</a:t>
                      </a:r>
                      <a:endParaRPr lang="en-US" sz="3000" b="1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73.3%</a:t>
                      </a:r>
                      <a:endParaRPr lang="en-US" sz="3000" b="1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$1.3</a:t>
                      </a:r>
                      <a:r>
                        <a:rPr lang="en-US" sz="3000" b="1" baseline="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 T</a:t>
                      </a:r>
                      <a:endParaRPr lang="en-US" sz="3000" b="1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88120738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 dirty="0" smtClean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By 2027</a:t>
                      </a:r>
                      <a:endParaRPr kumimoji="0" lang="da-DK" sz="1800" b="0" i="1" u="none" strike="noStrike" kern="1200" cap="none" spc="-25" normalizeH="0" baseline="0" noProof="0" dirty="0">
                        <a:ln>
                          <a:noFill/>
                        </a:ln>
                        <a:solidFill>
                          <a:srgbClr val="64B2C1">
                            <a:lumMod val="20000"/>
                            <a:lumOff val="80000"/>
                          </a:srgbClr>
                        </a:solidFill>
                        <a:effectLst/>
                        <a:uLnTx/>
                        <a:uFillTx/>
                        <a:latin typeface="Arial 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i="1" kern="1200" spc="-25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CAGR</a:t>
                      </a:r>
                      <a:endParaRPr lang="da-DK" sz="18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i="1" kern="1200" spc="-25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By</a:t>
                      </a:r>
                      <a:r>
                        <a:rPr lang="da-DK" sz="1800" i="1" kern="1200" spc="-25" baseline="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 2032</a:t>
                      </a:r>
                      <a:endParaRPr lang="en-US" sz="18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95001753"/>
                  </a:ext>
                </a:extLst>
              </a:tr>
            </a:tbl>
          </a:graphicData>
        </a:graphic>
      </p:graphicFrame>
      <p:sp>
        <p:nvSpPr>
          <p:cNvPr id="11" name="object 5" descr="Beige rectangle">
            <a:extLst>
              <a:ext uri="{FF2B5EF4-FFF2-40B4-BE49-F238E27FC236}">
                <a16:creationId xmlns="" xmlns:a16="http://schemas.microsoft.com/office/drawing/2014/main" id="{B07BA1F9-2C19-4C07-B29B-18B9FBCC4755}"/>
              </a:ext>
            </a:extLst>
          </p:cNvPr>
          <p:cNvSpPr/>
          <p:nvPr/>
        </p:nvSpPr>
        <p:spPr bwMode="white">
          <a:xfrm>
            <a:off x="947607" y="1324564"/>
            <a:ext cx="4536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cxnSp>
        <p:nvCxnSpPr>
          <p:cNvPr id="12" name="Straight Connector 11" descr="Line">
            <a:extLst>
              <a:ext uri="{FF2B5EF4-FFF2-40B4-BE49-F238E27FC236}">
                <a16:creationId xmlns="" xmlns:a16="http://schemas.microsoft.com/office/drawing/2014/main" id="{0D4D8421-B427-472B-95AE-FBBC914ACC5F}"/>
              </a:ext>
            </a:extLst>
          </p:cNvPr>
          <p:cNvCxnSpPr/>
          <p:nvPr/>
        </p:nvCxnSpPr>
        <p:spPr>
          <a:xfrm>
            <a:off x="6096000" y="4101403"/>
            <a:ext cx="0" cy="39600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81554E6-FFC7-4D10-8E15-D72915B89452}"/>
              </a:ext>
            </a:extLst>
          </p:cNvPr>
          <p:cNvSpPr/>
          <p:nvPr/>
        </p:nvSpPr>
        <p:spPr>
          <a:xfrm>
            <a:off x="4583907" y="4487445"/>
            <a:ext cx="3024187" cy="647700"/>
          </a:xfrm>
          <a:prstGeom prst="rect">
            <a:avLst/>
          </a:prstGeom>
          <a:solidFill>
            <a:schemeClr val="accent1"/>
          </a:solidFill>
        </p:spPr>
        <p:txBody>
          <a:bodyPr wrap="square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1055"/>
              </a:spcBef>
            </a:pPr>
            <a:r>
              <a:rPr lang="en-US" sz="3000" dirty="0">
                <a:solidFill>
                  <a:schemeClr val="tx2"/>
                </a:solidFill>
                <a:latin typeface="+mj-lt"/>
              </a:rPr>
              <a:t>SUCCESS</a:t>
            </a:r>
          </a:p>
        </p:txBody>
      </p:sp>
    </p:spTree>
    <p:extLst>
      <p:ext uri="{BB962C8B-B14F-4D97-AF65-F5344CB8AC3E}">
        <p14:creationId xmlns:p14="http://schemas.microsoft.com/office/powerpoint/2010/main" val="2165367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 descr="Two person handshake">
            <a:extLst>
              <a:ext uri="{FF2B5EF4-FFF2-40B4-BE49-F238E27FC236}">
                <a16:creationId xmlns="" xmlns:a16="http://schemas.microsoft.com/office/drawing/2014/main" id="{42EF1974-141C-494C-A63E-216742273C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2" name="object 3" descr="Blue rectangle">
            <a:extLst>
              <a:ext uri="{FF2B5EF4-FFF2-40B4-BE49-F238E27FC236}">
                <a16:creationId xmlns="" xmlns:a16="http://schemas.microsoft.com/office/drawing/2014/main" id="{2D225086-68BE-4168-8F17-9443ADD89675}"/>
              </a:ext>
            </a:extLst>
          </p:cNvPr>
          <p:cNvSpPr/>
          <p:nvPr/>
        </p:nvSpPr>
        <p:spPr>
          <a:xfrm>
            <a:off x="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3" name="Oval 22" descr="Beige oval">
            <a:extLst>
              <a:ext uri="{FF2B5EF4-FFF2-40B4-BE49-F238E27FC236}">
                <a16:creationId xmlns="" xmlns:a16="http://schemas.microsoft.com/office/drawing/2014/main" id="{433945EE-A7C1-410E-BF29-F5CEA2F4F576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="" xmlns:a16="http://schemas.microsoft.com/office/drawing/2014/main" id="{2D8AA6DB-EBDB-4269-B4E5-AD059714C629}"/>
              </a:ext>
            </a:extLst>
          </p:cNvPr>
          <p:cNvSpPr>
            <a:spLocks noGrp="1"/>
          </p:cNvSpPr>
          <p:nvPr>
            <p:ph sz="half" idx="15"/>
          </p:nvPr>
        </p:nvSpPr>
        <p:spPr bwMode="white">
          <a:xfrm>
            <a:off x="8479503" y="1690689"/>
            <a:ext cx="2983732" cy="1922438"/>
          </a:xfrm>
        </p:spPr>
        <p:txBody>
          <a:bodyPr>
            <a:no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3</a:t>
            </a:r>
            <a:r>
              <a:rPr lang="en-GB" sz="2000" b="1" dirty="0">
                <a:solidFill>
                  <a:schemeClr val="bg1"/>
                </a:solidFill>
              </a:rPr>
              <a:t>. Visualization: </a:t>
            </a:r>
            <a:endParaRPr lang="en-US" sz="1400" i="1" spc="-15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2AF9D9A5-149E-4118-AAE3-8EF91B9C5B7D}"/>
              </a:ext>
            </a:extLst>
          </p:cNvPr>
          <p:cNvSpPr>
            <a:spLocks noGrp="1"/>
          </p:cNvSpPr>
          <p:nvPr>
            <p:ph sz="half" idx="14"/>
          </p:nvPr>
        </p:nvSpPr>
        <p:spPr bwMode="white">
          <a:xfrm>
            <a:off x="4843363" y="1702826"/>
            <a:ext cx="3148965" cy="1922438"/>
          </a:xfrm>
        </p:spPr>
        <p:txBody>
          <a:bodyPr>
            <a:no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2</a:t>
            </a:r>
            <a:r>
              <a:rPr lang="en-GB" sz="2000" b="1" dirty="0">
                <a:solidFill>
                  <a:schemeClr val="bg1"/>
                </a:solidFill>
              </a:rPr>
              <a:t>. Model Selection and Evaluation: </a:t>
            </a:r>
            <a:endParaRPr lang="en-US" sz="1400" i="1" spc="-15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3790A3AE-E658-426D-96CD-CB0614B7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6BDEDF39-62EC-40AF-98F4-06A79F1F80F1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818028" y="365125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To Do: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23DC0E4E-6822-467C-96E3-77C667B41D2B}"/>
              </a:ext>
            </a:extLst>
          </p:cNvPr>
          <p:cNvSpPr>
            <a:spLocks noGrp="1"/>
          </p:cNvSpPr>
          <p:nvPr>
            <p:ph sz="half" idx="1"/>
          </p:nvPr>
        </p:nvSpPr>
        <p:spPr bwMode="white">
          <a:xfrm>
            <a:off x="1337076" y="1702825"/>
            <a:ext cx="3148965" cy="2146629"/>
          </a:xfrm>
        </p:spPr>
        <p:txBody>
          <a:bodyPr>
            <a:no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1</a:t>
            </a:r>
            <a:r>
              <a:rPr lang="en-GB" sz="2000" b="1" dirty="0">
                <a:solidFill>
                  <a:schemeClr val="bg1"/>
                </a:solidFill>
              </a:rPr>
              <a:t>. Data Exploration, Cleaning, and </a:t>
            </a:r>
            <a:r>
              <a:rPr lang="en-GB" sz="2000" b="1" dirty="0" err="1">
                <a:solidFill>
                  <a:schemeClr val="bg1"/>
                </a:solidFill>
              </a:rPr>
              <a:t>Preprocessing</a:t>
            </a:r>
            <a:r>
              <a:rPr lang="en-GB" sz="2000" b="1" dirty="0">
                <a:solidFill>
                  <a:schemeClr val="bg1"/>
                </a:solidFill>
              </a:rPr>
              <a:t>: </a:t>
            </a:r>
            <a:endParaRPr lang="en-US" sz="2000" i="1" spc="-15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="" xmlns:a16="http://schemas.microsoft.com/office/drawing/2014/main" id="{72176240-9D71-46A9-959A-FFCF84DC04A3}"/>
              </a:ext>
            </a:extLst>
          </p:cNvPr>
          <p:cNvSpPr>
            <a:spLocks noGrp="1"/>
          </p:cNvSpPr>
          <p:nvPr>
            <p:ph sz="half" idx="17"/>
          </p:nvPr>
        </p:nvSpPr>
        <p:spPr bwMode="white">
          <a:xfrm>
            <a:off x="4843363" y="3849456"/>
            <a:ext cx="3690011" cy="1922438"/>
          </a:xfrm>
        </p:spPr>
        <p:txBody>
          <a:bodyPr>
            <a:no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5</a:t>
            </a:r>
            <a:r>
              <a:rPr lang="en-GB" sz="2000" b="1" dirty="0">
                <a:solidFill>
                  <a:schemeClr val="bg1"/>
                </a:solidFill>
              </a:rPr>
              <a:t>. Presentation and Documentation/Report: </a:t>
            </a:r>
            <a:endParaRPr lang="en-US" sz="1400" i="1" spc="-15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="" xmlns:a16="http://schemas.microsoft.com/office/drawing/2014/main" id="{77C0FED8-C734-4A93-8023-C7053E036A1E}"/>
              </a:ext>
            </a:extLst>
          </p:cNvPr>
          <p:cNvSpPr>
            <a:spLocks noGrp="1"/>
          </p:cNvSpPr>
          <p:nvPr>
            <p:ph sz="half" idx="18"/>
          </p:nvPr>
        </p:nvSpPr>
        <p:spPr bwMode="white">
          <a:xfrm>
            <a:off x="1337076" y="3849455"/>
            <a:ext cx="3259789" cy="2377977"/>
          </a:xfrm>
        </p:spPr>
        <p:txBody>
          <a:bodyPr>
            <a:no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4</a:t>
            </a:r>
            <a:r>
              <a:rPr lang="en-GB" sz="2000" b="1" dirty="0">
                <a:solidFill>
                  <a:schemeClr val="bg1"/>
                </a:solidFill>
              </a:rPr>
              <a:t>. Insights and Recommendations: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6" name="Picture Placeholder 35" descr="Check icon">
            <a:extLst>
              <a:ext uri="{FF2B5EF4-FFF2-40B4-BE49-F238E27FC236}">
                <a16:creationId xmlns="" xmlns:a16="http://schemas.microsoft.com/office/drawing/2014/main" id="{1A9D8BC9-CF04-4A6C-89E6-E6A18D7419F0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38200" y="1679575"/>
            <a:ext cx="576000" cy="576000"/>
          </a:xfrm>
        </p:spPr>
      </p:pic>
      <p:pic>
        <p:nvPicPr>
          <p:cNvPr id="38" name="Picture Placeholder 37" descr="Check icon">
            <a:extLst>
              <a:ext uri="{FF2B5EF4-FFF2-40B4-BE49-F238E27FC236}">
                <a16:creationId xmlns="" xmlns:a16="http://schemas.microsoft.com/office/drawing/2014/main" id="{D15B4FC9-0788-4E4C-9F5A-FCFAF69E7E7F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4378157" y="1679575"/>
            <a:ext cx="576000" cy="576000"/>
          </a:xfrm>
        </p:spPr>
      </p:pic>
      <p:pic>
        <p:nvPicPr>
          <p:cNvPr id="40" name="Picture Placeholder 39" descr="Check icon">
            <a:extLst>
              <a:ext uri="{FF2B5EF4-FFF2-40B4-BE49-F238E27FC236}">
                <a16:creationId xmlns="" xmlns:a16="http://schemas.microsoft.com/office/drawing/2014/main" id="{250F553C-3E38-47E0-8A58-2967D756991D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015029" y="1679575"/>
            <a:ext cx="576000" cy="576000"/>
          </a:xfrm>
        </p:spPr>
      </p:pic>
      <p:pic>
        <p:nvPicPr>
          <p:cNvPr id="34" name="Picture Placeholder 33" descr="Check icon">
            <a:extLst>
              <a:ext uri="{FF2B5EF4-FFF2-40B4-BE49-F238E27FC236}">
                <a16:creationId xmlns="" xmlns:a16="http://schemas.microsoft.com/office/drawing/2014/main" id="{EA6876F1-58FD-4237-BE75-C15655445FE1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38200" y="3792079"/>
            <a:ext cx="576000" cy="576000"/>
          </a:xfrm>
        </p:spPr>
      </p:pic>
      <p:sp>
        <p:nvSpPr>
          <p:cNvPr id="24" name="object 5" descr="Beige rectangle">
            <a:extLst>
              <a:ext uri="{FF2B5EF4-FFF2-40B4-BE49-F238E27FC236}">
                <a16:creationId xmlns="" xmlns:a16="http://schemas.microsoft.com/office/drawing/2014/main" id="{73ED10AC-D04B-401B-A6A1-6069912D1664}"/>
              </a:ext>
            </a:extLst>
          </p:cNvPr>
          <p:cNvSpPr/>
          <p:nvPr/>
        </p:nvSpPr>
        <p:spPr bwMode="ltGray">
          <a:xfrm flipV="1">
            <a:off x="929705" y="1293403"/>
            <a:ext cx="1246825" cy="45719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32" name="Picture Placeholder 31" descr="Check icon">
            <a:extLst>
              <a:ext uri="{FF2B5EF4-FFF2-40B4-BE49-F238E27FC236}">
                <a16:creationId xmlns="" xmlns:a16="http://schemas.microsoft.com/office/drawing/2014/main" id="{6054A700-8461-40AD-8429-6C9F6EEEEC4C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4378157" y="3792078"/>
            <a:ext cx="576000" cy="576000"/>
          </a:xfrm>
        </p:spPr>
      </p:pic>
      <p:sp>
        <p:nvSpPr>
          <p:cNvPr id="20" name="Content Placeholder 6">
            <a:extLst>
              <a:ext uri="{FF2B5EF4-FFF2-40B4-BE49-F238E27FC236}">
                <a16:creationId xmlns="" xmlns:a16="http://schemas.microsoft.com/office/drawing/2014/main" id="{23DC0E4E-6822-467C-96E3-77C667B41D2B}"/>
              </a:ext>
            </a:extLst>
          </p:cNvPr>
          <p:cNvSpPr txBox="1">
            <a:spLocks/>
          </p:cNvSpPr>
          <p:nvPr/>
        </p:nvSpPr>
        <p:spPr bwMode="white">
          <a:xfrm>
            <a:off x="838200" y="124769"/>
            <a:ext cx="10276268" cy="7656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smtClean="0">
                <a:solidFill>
                  <a:schemeClr val="bg1"/>
                </a:solidFill>
              </a:rPr>
              <a:t> </a:t>
            </a:r>
            <a:r>
              <a:rPr lang="en-GB" sz="1800" b="1" smtClean="0">
                <a:solidFill>
                  <a:schemeClr val="bg1"/>
                </a:solidFill>
              </a:rPr>
              <a:t>Data set: </a:t>
            </a:r>
          </a:p>
          <a:p>
            <a:r>
              <a:rPr lang="en-GB" sz="1800" smtClean="0">
                <a:solidFill>
                  <a:schemeClr val="bg1"/>
                </a:solidFill>
              </a:rPr>
              <a:t>https://huggingface.co/datasets/toughdata/quora-question-answer-dataset </a:t>
            </a:r>
            <a:endParaRPr lang="en-US" sz="1800" i="1" spc="-15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6032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 descr="Two person handshake">
            <a:extLst>
              <a:ext uri="{FF2B5EF4-FFF2-40B4-BE49-F238E27FC236}">
                <a16:creationId xmlns="" xmlns:a16="http://schemas.microsoft.com/office/drawing/2014/main" id="{42EF1974-141C-494C-A63E-216742273C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2" name="object 3" descr="Blue rectangle">
            <a:extLst>
              <a:ext uri="{FF2B5EF4-FFF2-40B4-BE49-F238E27FC236}">
                <a16:creationId xmlns="" xmlns:a16="http://schemas.microsoft.com/office/drawing/2014/main" id="{2D225086-68BE-4168-8F17-9443ADD89675}"/>
              </a:ext>
            </a:extLst>
          </p:cNvPr>
          <p:cNvSpPr/>
          <p:nvPr/>
        </p:nvSpPr>
        <p:spPr>
          <a:xfrm>
            <a:off x="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3" name="Oval 22" descr="Beige oval">
            <a:extLst>
              <a:ext uri="{FF2B5EF4-FFF2-40B4-BE49-F238E27FC236}">
                <a16:creationId xmlns="" xmlns:a16="http://schemas.microsoft.com/office/drawing/2014/main" id="{433945EE-A7C1-410E-BF29-F5CEA2F4F576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="" xmlns:a16="http://schemas.microsoft.com/office/drawing/2014/main" id="{2D8AA6DB-EBDB-4269-B4E5-AD059714C629}"/>
              </a:ext>
            </a:extLst>
          </p:cNvPr>
          <p:cNvSpPr>
            <a:spLocks noGrp="1"/>
          </p:cNvSpPr>
          <p:nvPr>
            <p:ph sz="half" idx="15"/>
          </p:nvPr>
        </p:nvSpPr>
        <p:spPr bwMode="white">
          <a:xfrm>
            <a:off x="8025998" y="1708147"/>
            <a:ext cx="3910041" cy="1922438"/>
          </a:xfrm>
        </p:spPr>
        <p:txBody>
          <a:bodyPr>
            <a:noAutofit/>
          </a:bodyPr>
          <a:lstStyle/>
          <a:p>
            <a:r>
              <a:rPr lang="en-GB" sz="1400" dirty="0" smtClean="0">
                <a:solidFill>
                  <a:schemeClr val="bg1"/>
                </a:solidFill>
              </a:rPr>
              <a:t>Input : print(dataset</a:t>
            </a:r>
            <a:r>
              <a:rPr lang="en-GB" sz="1400" dirty="0">
                <a:solidFill>
                  <a:schemeClr val="bg1"/>
                </a:solidFill>
              </a:rPr>
              <a:t>)</a:t>
            </a:r>
          </a:p>
          <a:p>
            <a:r>
              <a:rPr lang="en-GB" sz="1400" dirty="0" smtClean="0">
                <a:solidFill>
                  <a:schemeClr val="bg1"/>
                </a:solidFill>
              </a:rPr>
              <a:t>print(dataset</a:t>
            </a:r>
            <a:r>
              <a:rPr lang="en-GB" sz="1400" dirty="0">
                <a:solidFill>
                  <a:schemeClr val="bg1"/>
                </a:solidFill>
              </a:rPr>
              <a:t>['train'][2</a:t>
            </a:r>
            <a:r>
              <a:rPr lang="en-GB" sz="1400" dirty="0" smtClean="0">
                <a:solidFill>
                  <a:schemeClr val="bg1"/>
                </a:solidFill>
              </a:rPr>
              <a:t>])</a:t>
            </a:r>
          </a:p>
          <a:p>
            <a:r>
              <a:rPr lang="en-IN" sz="1400" dirty="0" smtClean="0">
                <a:solidFill>
                  <a:schemeClr val="bg1"/>
                </a:solidFill>
              </a:rPr>
              <a:t>Output : </a:t>
            </a:r>
            <a:r>
              <a:rPr lang="en-GB" sz="1400" dirty="0" err="1" smtClean="0">
                <a:solidFill>
                  <a:schemeClr val="bg1"/>
                </a:solidFill>
              </a:rPr>
              <a:t>DatasetDict</a:t>
            </a:r>
            <a:r>
              <a:rPr lang="en-GB" sz="1400" dirty="0">
                <a:solidFill>
                  <a:schemeClr val="bg1"/>
                </a:solidFill>
              </a:rPr>
              <a:t>({ train: Dataset({ features: ['question', 'answer'], </a:t>
            </a:r>
            <a:r>
              <a:rPr lang="en-GB" sz="1400" dirty="0" err="1">
                <a:solidFill>
                  <a:schemeClr val="bg1"/>
                </a:solidFill>
              </a:rPr>
              <a:t>num_rows</a:t>
            </a:r>
            <a:r>
              <a:rPr lang="en-GB" sz="1400" dirty="0">
                <a:solidFill>
                  <a:schemeClr val="bg1"/>
                </a:solidFill>
              </a:rPr>
              <a:t>: 56402 }) }) </a:t>
            </a:r>
            <a:endParaRPr lang="en-GB" sz="1400" dirty="0" smtClean="0">
              <a:solidFill>
                <a:schemeClr val="bg1"/>
              </a:solidFill>
            </a:endParaRPr>
          </a:p>
          <a:p>
            <a:r>
              <a:rPr lang="en-GB" sz="1400" dirty="0" smtClean="0">
                <a:solidFill>
                  <a:schemeClr val="bg1"/>
                </a:solidFill>
              </a:rPr>
              <a:t>{</a:t>
            </a:r>
            <a:r>
              <a:rPr lang="en-GB" sz="1400" dirty="0">
                <a:solidFill>
                  <a:schemeClr val="bg1"/>
                </a:solidFill>
              </a:rPr>
              <a:t>'question': 'What song has the lyrics "someone left the cake out in the rain"?', 'answer': "MacArthur's Park\n"}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2AF9D9A5-149E-4118-AAE3-8EF91B9C5B7D}"/>
              </a:ext>
            </a:extLst>
          </p:cNvPr>
          <p:cNvSpPr>
            <a:spLocks noGrp="1"/>
          </p:cNvSpPr>
          <p:nvPr>
            <p:ph sz="half" idx="14"/>
          </p:nvPr>
        </p:nvSpPr>
        <p:spPr bwMode="white">
          <a:xfrm>
            <a:off x="4760756" y="1746398"/>
            <a:ext cx="3148965" cy="1922438"/>
          </a:xfrm>
        </p:spPr>
        <p:txBody>
          <a:bodyPr>
            <a:no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Explore the dataset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3790A3AE-E658-426D-96CD-CB0614B7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23DC0E4E-6822-467C-96E3-77C667B41D2B}"/>
              </a:ext>
            </a:extLst>
          </p:cNvPr>
          <p:cNvSpPr>
            <a:spLocks noGrp="1"/>
          </p:cNvSpPr>
          <p:nvPr>
            <p:ph sz="half" idx="1"/>
          </p:nvPr>
        </p:nvSpPr>
        <p:spPr bwMode="white">
          <a:xfrm>
            <a:off x="1337076" y="1702825"/>
            <a:ext cx="3148965" cy="2146629"/>
          </a:xfrm>
        </p:spPr>
        <p:txBody>
          <a:bodyPr>
            <a:no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1</a:t>
            </a:r>
            <a:r>
              <a:rPr lang="en-GB" sz="2000" b="1" dirty="0">
                <a:solidFill>
                  <a:schemeClr val="bg1"/>
                </a:solidFill>
              </a:rPr>
              <a:t>. Data Exploration, Cleaning, and </a:t>
            </a:r>
            <a:r>
              <a:rPr lang="en-GB" sz="2000" b="1" dirty="0" err="1">
                <a:solidFill>
                  <a:schemeClr val="bg1"/>
                </a:solidFill>
              </a:rPr>
              <a:t>Preprocessing</a:t>
            </a:r>
            <a:r>
              <a:rPr lang="en-GB" sz="2000" b="1" dirty="0">
                <a:solidFill>
                  <a:schemeClr val="bg1"/>
                </a:solidFill>
              </a:rPr>
              <a:t>: </a:t>
            </a:r>
            <a:endParaRPr lang="en-US" sz="2000" i="1" spc="-15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="" xmlns:a16="http://schemas.microsoft.com/office/drawing/2014/main" id="{72176240-9D71-46A9-959A-FFCF84DC04A3}"/>
              </a:ext>
            </a:extLst>
          </p:cNvPr>
          <p:cNvSpPr>
            <a:spLocks noGrp="1"/>
          </p:cNvSpPr>
          <p:nvPr>
            <p:ph sz="half" idx="17"/>
          </p:nvPr>
        </p:nvSpPr>
        <p:spPr bwMode="white">
          <a:xfrm>
            <a:off x="4843363" y="3849456"/>
            <a:ext cx="3690011" cy="1922438"/>
          </a:xfrm>
        </p:spPr>
        <p:txBody>
          <a:bodyPr>
            <a:no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Cleaning</a:t>
            </a:r>
            <a:endParaRPr lang="en-US" sz="1400" i="1" spc="-15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36" name="Picture Placeholder 35" descr="Check icon">
            <a:extLst>
              <a:ext uri="{FF2B5EF4-FFF2-40B4-BE49-F238E27FC236}">
                <a16:creationId xmlns="" xmlns:a16="http://schemas.microsoft.com/office/drawing/2014/main" id="{1A9D8BC9-CF04-4A6C-89E6-E6A18D7419F0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38200" y="1679575"/>
            <a:ext cx="576000" cy="576000"/>
          </a:xfrm>
        </p:spPr>
      </p:pic>
      <p:pic>
        <p:nvPicPr>
          <p:cNvPr id="38" name="Picture Placeholder 37" descr="Check icon">
            <a:extLst>
              <a:ext uri="{FF2B5EF4-FFF2-40B4-BE49-F238E27FC236}">
                <a16:creationId xmlns="" xmlns:a16="http://schemas.microsoft.com/office/drawing/2014/main" id="{D15B4FC9-0788-4E4C-9F5A-FCFAF69E7E7F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4295550" y="1723147"/>
            <a:ext cx="576000" cy="576000"/>
          </a:xfrm>
        </p:spPr>
      </p:pic>
      <p:pic>
        <p:nvPicPr>
          <p:cNvPr id="40" name="Picture Placeholder 39" descr="Check icon">
            <a:extLst>
              <a:ext uri="{FF2B5EF4-FFF2-40B4-BE49-F238E27FC236}">
                <a16:creationId xmlns="" xmlns:a16="http://schemas.microsoft.com/office/drawing/2014/main" id="{250F553C-3E38-47E0-8A58-2967D756991D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7449998" y="1636728"/>
            <a:ext cx="576000" cy="576000"/>
          </a:xfrm>
        </p:spPr>
      </p:pic>
      <p:pic>
        <p:nvPicPr>
          <p:cNvPr id="32" name="Picture Placeholder 31" descr="Check icon">
            <a:extLst>
              <a:ext uri="{FF2B5EF4-FFF2-40B4-BE49-F238E27FC236}">
                <a16:creationId xmlns="" xmlns:a16="http://schemas.microsoft.com/office/drawing/2014/main" id="{6054A700-8461-40AD-8429-6C9F6EEEEC4C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4378157" y="3792078"/>
            <a:ext cx="576000" cy="576000"/>
          </a:xfrm>
        </p:spPr>
      </p:pic>
      <p:sp>
        <p:nvSpPr>
          <p:cNvPr id="25" name="Content Placeholder 9">
            <a:extLst>
              <a:ext uri="{FF2B5EF4-FFF2-40B4-BE49-F238E27FC236}">
                <a16:creationId xmlns="" xmlns:a16="http://schemas.microsoft.com/office/drawing/2014/main" id="{2D8AA6DB-EBDB-4269-B4E5-AD059714C629}"/>
              </a:ext>
            </a:extLst>
          </p:cNvPr>
          <p:cNvSpPr>
            <a:spLocks noGrp="1"/>
          </p:cNvSpPr>
          <p:nvPr>
            <p:ph sz="half" idx="15"/>
          </p:nvPr>
        </p:nvSpPr>
        <p:spPr bwMode="white">
          <a:xfrm>
            <a:off x="8025998" y="3764555"/>
            <a:ext cx="3910041" cy="1922438"/>
          </a:xfrm>
        </p:spPr>
        <p:txBody>
          <a:bodyPr>
            <a:no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There is no any irrelevant information or columns in dataset.</a:t>
            </a:r>
          </a:p>
        </p:txBody>
      </p:sp>
      <p:pic>
        <p:nvPicPr>
          <p:cNvPr id="26" name="Picture Placeholder 39" descr="Check icon">
            <a:extLst>
              <a:ext uri="{FF2B5EF4-FFF2-40B4-BE49-F238E27FC236}">
                <a16:creationId xmlns="" xmlns:a16="http://schemas.microsoft.com/office/drawing/2014/main" id="{250F553C-3E38-47E0-8A58-2967D756991D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7449998" y="3693136"/>
            <a:ext cx="576000" cy="576000"/>
          </a:xfrm>
        </p:spPr>
      </p:pic>
      <p:sp>
        <p:nvSpPr>
          <p:cNvPr id="27" name="Content Placeholder 11">
            <a:extLst>
              <a:ext uri="{FF2B5EF4-FFF2-40B4-BE49-F238E27FC236}">
                <a16:creationId xmlns="" xmlns:a16="http://schemas.microsoft.com/office/drawing/2014/main" id="{72176240-9D71-46A9-959A-FFCF84DC04A3}"/>
              </a:ext>
            </a:extLst>
          </p:cNvPr>
          <p:cNvSpPr>
            <a:spLocks noGrp="1"/>
          </p:cNvSpPr>
          <p:nvPr>
            <p:ph sz="half" idx="17"/>
          </p:nvPr>
        </p:nvSpPr>
        <p:spPr bwMode="white">
          <a:xfrm>
            <a:off x="4828336" y="4504130"/>
            <a:ext cx="3690011" cy="1922438"/>
          </a:xfrm>
        </p:spPr>
        <p:txBody>
          <a:bodyPr>
            <a:noAutofit/>
          </a:bodyPr>
          <a:lstStyle/>
          <a:p>
            <a:r>
              <a:rPr lang="en-GB" sz="2000" dirty="0" err="1">
                <a:solidFill>
                  <a:schemeClr val="bg1"/>
                </a:solidFill>
              </a:rPr>
              <a:t>Preprocessing</a:t>
            </a:r>
            <a:endParaRPr lang="en-US" sz="1400" i="1" spc="-15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28" name="Picture Placeholder 31" descr="Check icon">
            <a:extLst>
              <a:ext uri="{FF2B5EF4-FFF2-40B4-BE49-F238E27FC236}">
                <a16:creationId xmlns="" xmlns:a16="http://schemas.microsoft.com/office/drawing/2014/main" id="{6054A700-8461-40AD-8429-6C9F6EEEEC4C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4363130" y="4446752"/>
            <a:ext cx="576000" cy="576000"/>
          </a:xfrm>
        </p:spPr>
      </p:pic>
      <p:sp>
        <p:nvSpPr>
          <p:cNvPr id="29" name="Content Placeholder 9">
            <a:extLst>
              <a:ext uri="{FF2B5EF4-FFF2-40B4-BE49-F238E27FC236}">
                <a16:creationId xmlns="" xmlns:a16="http://schemas.microsoft.com/office/drawing/2014/main" id="{2D8AA6DB-EBDB-4269-B4E5-AD059714C629}"/>
              </a:ext>
            </a:extLst>
          </p:cNvPr>
          <p:cNvSpPr>
            <a:spLocks noGrp="1"/>
          </p:cNvSpPr>
          <p:nvPr>
            <p:ph sz="half" idx="15"/>
          </p:nvPr>
        </p:nvSpPr>
        <p:spPr bwMode="white">
          <a:xfrm>
            <a:off x="8010971" y="4419229"/>
            <a:ext cx="3910041" cy="1922438"/>
          </a:xfrm>
        </p:spPr>
        <p:txBody>
          <a:bodyPr>
            <a:no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Input : </a:t>
            </a:r>
            <a:r>
              <a:rPr lang="en-GB" sz="1400" dirty="0" smtClean="0">
                <a:solidFill>
                  <a:schemeClr val="bg1"/>
                </a:solidFill>
              </a:rPr>
              <a:t>print(dataset</a:t>
            </a:r>
            <a:r>
              <a:rPr lang="en-GB" sz="1400" dirty="0">
                <a:solidFill>
                  <a:schemeClr val="bg1"/>
                </a:solidFill>
              </a:rPr>
              <a:t>['train'][2</a:t>
            </a:r>
            <a:r>
              <a:rPr lang="en-GB" sz="1400" dirty="0" smtClean="0">
                <a:solidFill>
                  <a:schemeClr val="bg1"/>
                </a:solidFill>
              </a:rPr>
              <a:t>])</a:t>
            </a:r>
          </a:p>
          <a:p>
            <a:r>
              <a:rPr lang="en-IN" sz="1400" dirty="0" smtClean="0">
                <a:solidFill>
                  <a:schemeClr val="bg1"/>
                </a:solidFill>
              </a:rPr>
              <a:t>Output : </a:t>
            </a:r>
          </a:p>
          <a:p>
            <a:r>
              <a:rPr lang="en-GB" sz="1400" dirty="0">
                <a:solidFill>
                  <a:schemeClr val="bg1"/>
                </a:solidFill>
              </a:rPr>
              <a:t>{'question': 'What song has the lyrics "someone left the cake out in the rain"?', 'answer': "MacArthur's </a:t>
            </a:r>
            <a:r>
              <a:rPr lang="en-GB" sz="1400" dirty="0" smtClean="0">
                <a:solidFill>
                  <a:schemeClr val="bg1"/>
                </a:solidFill>
              </a:rPr>
              <a:t>Park\n“}</a:t>
            </a:r>
            <a:endParaRPr lang="en-IN" sz="1400" dirty="0">
              <a:solidFill>
                <a:schemeClr val="bg1"/>
              </a:solidFill>
            </a:endParaRPr>
          </a:p>
        </p:txBody>
      </p:sp>
      <p:pic>
        <p:nvPicPr>
          <p:cNvPr id="30" name="Picture Placeholder 39" descr="Check icon">
            <a:extLst>
              <a:ext uri="{FF2B5EF4-FFF2-40B4-BE49-F238E27FC236}">
                <a16:creationId xmlns="" xmlns:a16="http://schemas.microsoft.com/office/drawing/2014/main" id="{250F553C-3E38-47E0-8A58-2967D756991D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7434971" y="4347810"/>
            <a:ext cx="576000" cy="576000"/>
          </a:xfrm>
        </p:spPr>
      </p:pic>
    </p:spTree>
    <p:extLst>
      <p:ext uri="{BB962C8B-B14F-4D97-AF65-F5344CB8AC3E}">
        <p14:creationId xmlns:p14="http://schemas.microsoft.com/office/powerpoint/2010/main" val="4058750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 descr="Two person handshake">
            <a:extLst>
              <a:ext uri="{FF2B5EF4-FFF2-40B4-BE49-F238E27FC236}">
                <a16:creationId xmlns="" xmlns:a16="http://schemas.microsoft.com/office/drawing/2014/main" id="{42EF1974-141C-494C-A63E-216742273C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2" name="object 3" descr="Blue rectangle">
            <a:extLst>
              <a:ext uri="{FF2B5EF4-FFF2-40B4-BE49-F238E27FC236}">
                <a16:creationId xmlns="" xmlns:a16="http://schemas.microsoft.com/office/drawing/2014/main" id="{2D225086-68BE-4168-8F17-9443ADD89675}"/>
              </a:ext>
            </a:extLst>
          </p:cNvPr>
          <p:cNvSpPr/>
          <p:nvPr/>
        </p:nvSpPr>
        <p:spPr>
          <a:xfrm>
            <a:off x="240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3" name="Oval 22" descr="Beige oval">
            <a:extLst>
              <a:ext uri="{FF2B5EF4-FFF2-40B4-BE49-F238E27FC236}">
                <a16:creationId xmlns="" xmlns:a16="http://schemas.microsoft.com/office/drawing/2014/main" id="{433945EE-A7C1-410E-BF29-F5CEA2F4F576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="" xmlns:a16="http://schemas.microsoft.com/office/drawing/2014/main" id="{2D8AA6DB-EBDB-4269-B4E5-AD059714C629}"/>
              </a:ext>
            </a:extLst>
          </p:cNvPr>
          <p:cNvSpPr>
            <a:spLocks noGrp="1"/>
          </p:cNvSpPr>
          <p:nvPr>
            <p:ph sz="half" idx="15"/>
          </p:nvPr>
        </p:nvSpPr>
        <p:spPr bwMode="white">
          <a:xfrm>
            <a:off x="8025998" y="1708147"/>
            <a:ext cx="3910041" cy="1922438"/>
          </a:xfrm>
        </p:spPr>
        <p:txBody>
          <a:bodyPr>
            <a:no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models = ['BERT', 'T5', 'GPT-2']</a:t>
            </a:r>
          </a:p>
          <a:p>
            <a:r>
              <a:rPr lang="en-GB" sz="1400" dirty="0">
                <a:solidFill>
                  <a:schemeClr val="bg1"/>
                </a:solidFill>
              </a:rPr>
              <a:t>rouge1 = [1.0, 1.0, 0.0541]</a:t>
            </a:r>
          </a:p>
          <a:p>
            <a:r>
              <a:rPr lang="en-GB" sz="1400" dirty="0">
                <a:solidFill>
                  <a:schemeClr val="bg1"/>
                </a:solidFill>
              </a:rPr>
              <a:t>rouge2 = [0.0, 0.0, 0.0]</a:t>
            </a:r>
          </a:p>
          <a:p>
            <a:r>
              <a:rPr lang="en-GB" sz="1400" dirty="0" err="1">
                <a:solidFill>
                  <a:schemeClr val="bg1"/>
                </a:solidFill>
              </a:rPr>
              <a:t>rougeL</a:t>
            </a:r>
            <a:r>
              <a:rPr lang="en-GB" sz="1400" dirty="0">
                <a:solidFill>
                  <a:schemeClr val="bg1"/>
                </a:solidFill>
              </a:rPr>
              <a:t> = [1.0, 1.0, 0.0541]</a:t>
            </a:r>
          </a:p>
          <a:p>
            <a:r>
              <a:rPr lang="en-GB" sz="1400" dirty="0" err="1">
                <a:solidFill>
                  <a:schemeClr val="bg1"/>
                </a:solidFill>
              </a:rPr>
              <a:t>rougeLsum</a:t>
            </a:r>
            <a:r>
              <a:rPr lang="en-GB" sz="1400" dirty="0">
                <a:solidFill>
                  <a:schemeClr val="bg1"/>
                </a:solidFill>
              </a:rPr>
              <a:t> = [1.0, 1.0, 0.0541]</a:t>
            </a:r>
          </a:p>
          <a:p>
            <a:r>
              <a:rPr lang="en-GB" sz="1400" dirty="0" err="1">
                <a:solidFill>
                  <a:schemeClr val="bg1"/>
                </a:solidFill>
              </a:rPr>
              <a:t>bleu_scores</a:t>
            </a:r>
            <a:r>
              <a:rPr lang="en-GB" sz="1400" dirty="0">
                <a:solidFill>
                  <a:schemeClr val="bg1"/>
                </a:solidFill>
              </a:rPr>
              <a:t> = [0.0, 0.0, 0.0]</a:t>
            </a:r>
          </a:p>
          <a:p>
            <a:r>
              <a:rPr lang="en-GB" sz="1400" dirty="0">
                <a:solidFill>
                  <a:schemeClr val="bg1"/>
                </a:solidFill>
              </a:rPr>
              <a:t>f1_scores = [0.5, 1.0, 0.0526]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2AF9D9A5-149E-4118-AAE3-8EF91B9C5B7D}"/>
              </a:ext>
            </a:extLst>
          </p:cNvPr>
          <p:cNvSpPr>
            <a:spLocks noGrp="1"/>
          </p:cNvSpPr>
          <p:nvPr>
            <p:ph sz="half" idx="14"/>
          </p:nvPr>
        </p:nvSpPr>
        <p:spPr bwMode="white">
          <a:xfrm>
            <a:off x="4760756" y="1746398"/>
            <a:ext cx="3148965" cy="1922438"/>
          </a:xfrm>
        </p:spPr>
        <p:txBody>
          <a:bodyPr>
            <a:noAutofit/>
          </a:bodyPr>
          <a:lstStyle/>
          <a:p>
            <a:r>
              <a:rPr lang="en-GB" sz="2000" dirty="0" smtClean="0">
                <a:solidFill>
                  <a:schemeClr val="bg1"/>
                </a:solidFill>
              </a:rPr>
              <a:t>BERT</a:t>
            </a:r>
            <a:r>
              <a:rPr lang="en-GB" sz="2000" dirty="0">
                <a:solidFill>
                  <a:schemeClr val="bg1"/>
                </a:solidFill>
              </a:rPr>
              <a:t>, T5, and </a:t>
            </a:r>
            <a:r>
              <a:rPr lang="en-GB" sz="2000" dirty="0" smtClean="0">
                <a:solidFill>
                  <a:schemeClr val="bg1"/>
                </a:solidFill>
              </a:rPr>
              <a:t>GPT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3790A3AE-E658-426D-96CD-CB0614B7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23DC0E4E-6822-467C-96E3-77C667B41D2B}"/>
              </a:ext>
            </a:extLst>
          </p:cNvPr>
          <p:cNvSpPr>
            <a:spLocks noGrp="1"/>
          </p:cNvSpPr>
          <p:nvPr>
            <p:ph sz="half" idx="1"/>
          </p:nvPr>
        </p:nvSpPr>
        <p:spPr bwMode="white">
          <a:xfrm>
            <a:off x="1337076" y="1702825"/>
            <a:ext cx="3148965" cy="2146629"/>
          </a:xfrm>
        </p:spPr>
        <p:txBody>
          <a:bodyPr>
            <a:no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2. Model Selection and Evaluation: </a:t>
            </a:r>
            <a:endParaRPr lang="en-US" sz="1400" i="1" spc="-15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36" name="Picture Placeholder 35" descr="Check icon">
            <a:extLst>
              <a:ext uri="{FF2B5EF4-FFF2-40B4-BE49-F238E27FC236}">
                <a16:creationId xmlns="" xmlns:a16="http://schemas.microsoft.com/office/drawing/2014/main" id="{1A9D8BC9-CF04-4A6C-89E6-E6A18D7419F0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38200" y="1679575"/>
            <a:ext cx="576000" cy="576000"/>
          </a:xfrm>
        </p:spPr>
      </p:pic>
      <p:pic>
        <p:nvPicPr>
          <p:cNvPr id="38" name="Picture Placeholder 37" descr="Check icon">
            <a:extLst>
              <a:ext uri="{FF2B5EF4-FFF2-40B4-BE49-F238E27FC236}">
                <a16:creationId xmlns="" xmlns:a16="http://schemas.microsoft.com/office/drawing/2014/main" id="{D15B4FC9-0788-4E4C-9F5A-FCFAF69E7E7F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4295550" y="1723147"/>
            <a:ext cx="576000" cy="576000"/>
          </a:xfrm>
        </p:spPr>
      </p:pic>
      <p:pic>
        <p:nvPicPr>
          <p:cNvPr id="40" name="Picture Placeholder 39" descr="Check icon">
            <a:extLst>
              <a:ext uri="{FF2B5EF4-FFF2-40B4-BE49-F238E27FC236}">
                <a16:creationId xmlns="" xmlns:a16="http://schemas.microsoft.com/office/drawing/2014/main" id="{250F553C-3E38-47E0-8A58-2967D756991D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7449998" y="1636728"/>
            <a:ext cx="576000" cy="576000"/>
          </a:xfrm>
        </p:spPr>
      </p:pic>
    </p:spTree>
    <p:extLst>
      <p:ext uri="{BB962C8B-B14F-4D97-AF65-F5344CB8AC3E}">
        <p14:creationId xmlns:p14="http://schemas.microsoft.com/office/powerpoint/2010/main" val="2821039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 descr="Two person handshake">
            <a:extLst>
              <a:ext uri="{FF2B5EF4-FFF2-40B4-BE49-F238E27FC236}">
                <a16:creationId xmlns="" xmlns:a16="http://schemas.microsoft.com/office/drawing/2014/main" id="{42EF1974-141C-494C-A63E-216742273C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2" name="object 3" descr="Blue rectangle">
            <a:extLst>
              <a:ext uri="{FF2B5EF4-FFF2-40B4-BE49-F238E27FC236}">
                <a16:creationId xmlns="" xmlns:a16="http://schemas.microsoft.com/office/drawing/2014/main" id="{2D225086-68BE-4168-8F17-9443ADD89675}"/>
              </a:ext>
            </a:extLst>
          </p:cNvPr>
          <p:cNvSpPr/>
          <p:nvPr/>
        </p:nvSpPr>
        <p:spPr>
          <a:xfrm>
            <a:off x="240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3" name="Oval 22" descr="Beige oval">
            <a:extLst>
              <a:ext uri="{FF2B5EF4-FFF2-40B4-BE49-F238E27FC236}">
                <a16:creationId xmlns="" xmlns:a16="http://schemas.microsoft.com/office/drawing/2014/main" id="{433945EE-A7C1-410E-BF29-F5CEA2F4F576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3790A3AE-E658-426D-96CD-CB0614B7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23DC0E4E-6822-467C-96E3-77C667B41D2B}"/>
              </a:ext>
            </a:extLst>
          </p:cNvPr>
          <p:cNvSpPr>
            <a:spLocks noGrp="1"/>
          </p:cNvSpPr>
          <p:nvPr>
            <p:ph sz="half" idx="1"/>
          </p:nvPr>
        </p:nvSpPr>
        <p:spPr bwMode="white">
          <a:xfrm>
            <a:off x="1337076" y="1702825"/>
            <a:ext cx="3148965" cy="2146629"/>
          </a:xfrm>
        </p:spPr>
        <p:txBody>
          <a:bodyPr>
            <a:no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3. Visualization: </a:t>
            </a:r>
            <a:endParaRPr lang="en-US" sz="1400" i="1" spc="-15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36" name="Picture Placeholder 35" descr="Check icon">
            <a:extLst>
              <a:ext uri="{FF2B5EF4-FFF2-40B4-BE49-F238E27FC236}">
                <a16:creationId xmlns="" xmlns:a16="http://schemas.microsoft.com/office/drawing/2014/main" id="{1A9D8BC9-CF04-4A6C-89E6-E6A18D7419F0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38200" y="1679575"/>
            <a:ext cx="576000" cy="576000"/>
          </a:xfrm>
        </p:spPr>
      </p:pic>
      <p:pic>
        <p:nvPicPr>
          <p:cNvPr id="38" name="Picture Placeholder 37" descr="Check icon">
            <a:extLst>
              <a:ext uri="{FF2B5EF4-FFF2-40B4-BE49-F238E27FC236}">
                <a16:creationId xmlns="" xmlns:a16="http://schemas.microsoft.com/office/drawing/2014/main" id="{D15B4FC9-0788-4E4C-9F5A-FCFAF69E7E7F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3568099" y="1633835"/>
            <a:ext cx="576000" cy="576000"/>
          </a:xfrm>
        </p:spPr>
      </p:pic>
      <p:pic>
        <p:nvPicPr>
          <p:cNvPr id="40" name="Picture Placeholder 39" descr="Check icon">
            <a:extLst>
              <a:ext uri="{FF2B5EF4-FFF2-40B4-BE49-F238E27FC236}">
                <a16:creationId xmlns="" xmlns:a16="http://schemas.microsoft.com/office/drawing/2014/main" id="{250F553C-3E38-47E0-8A58-2967D756991D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7449998" y="1636728"/>
            <a:ext cx="576000" cy="576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3188" y="1702825"/>
            <a:ext cx="3010849" cy="21634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1740" y="1702825"/>
            <a:ext cx="3536239" cy="214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028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 descr="Two person handshake">
            <a:extLst>
              <a:ext uri="{FF2B5EF4-FFF2-40B4-BE49-F238E27FC236}">
                <a16:creationId xmlns="" xmlns:a16="http://schemas.microsoft.com/office/drawing/2014/main" id="{42EF1974-141C-494C-A63E-216742273C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2" name="object 3" descr="Blue rectangle">
            <a:extLst>
              <a:ext uri="{FF2B5EF4-FFF2-40B4-BE49-F238E27FC236}">
                <a16:creationId xmlns="" xmlns:a16="http://schemas.microsoft.com/office/drawing/2014/main" id="{2D225086-68BE-4168-8F17-9443ADD89675}"/>
              </a:ext>
            </a:extLst>
          </p:cNvPr>
          <p:cNvSpPr/>
          <p:nvPr/>
        </p:nvSpPr>
        <p:spPr>
          <a:xfrm>
            <a:off x="240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3" name="Oval 22" descr="Beige oval">
            <a:extLst>
              <a:ext uri="{FF2B5EF4-FFF2-40B4-BE49-F238E27FC236}">
                <a16:creationId xmlns="" xmlns:a16="http://schemas.microsoft.com/office/drawing/2014/main" id="{433945EE-A7C1-410E-BF29-F5CEA2F4F576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3790A3AE-E658-426D-96CD-CB0614B7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23DC0E4E-6822-467C-96E3-77C667B41D2B}"/>
              </a:ext>
            </a:extLst>
          </p:cNvPr>
          <p:cNvSpPr>
            <a:spLocks noGrp="1"/>
          </p:cNvSpPr>
          <p:nvPr>
            <p:ph sz="half" idx="1"/>
          </p:nvPr>
        </p:nvSpPr>
        <p:spPr bwMode="white">
          <a:xfrm>
            <a:off x="1337076" y="1702825"/>
            <a:ext cx="3148965" cy="2146629"/>
          </a:xfrm>
        </p:spPr>
        <p:txBody>
          <a:bodyPr>
            <a:no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4. Insights and Recommendations: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6" name="Picture Placeholder 35" descr="Check icon">
            <a:extLst>
              <a:ext uri="{FF2B5EF4-FFF2-40B4-BE49-F238E27FC236}">
                <a16:creationId xmlns="" xmlns:a16="http://schemas.microsoft.com/office/drawing/2014/main" id="{1A9D8BC9-CF04-4A6C-89E6-E6A18D7419F0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38200" y="1679575"/>
            <a:ext cx="576000" cy="576000"/>
          </a:xfrm>
        </p:spPr>
      </p:pic>
      <p:pic>
        <p:nvPicPr>
          <p:cNvPr id="38" name="Picture Placeholder 37" descr="Check icon">
            <a:extLst>
              <a:ext uri="{FF2B5EF4-FFF2-40B4-BE49-F238E27FC236}">
                <a16:creationId xmlns="" xmlns:a16="http://schemas.microsoft.com/office/drawing/2014/main" id="{D15B4FC9-0788-4E4C-9F5A-FCFAF69E7E7F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3750022" y="1636728"/>
            <a:ext cx="576000" cy="576000"/>
          </a:xfrm>
        </p:spPr>
      </p:pic>
      <p:sp>
        <p:nvSpPr>
          <p:cNvPr id="13" name="Content Placeholder 9">
            <a:extLst>
              <a:ext uri="{FF2B5EF4-FFF2-40B4-BE49-F238E27FC236}">
                <a16:creationId xmlns="" xmlns:a16="http://schemas.microsoft.com/office/drawing/2014/main" id="{2D8AA6DB-EBDB-4269-B4E5-AD059714C629}"/>
              </a:ext>
            </a:extLst>
          </p:cNvPr>
          <p:cNvSpPr>
            <a:spLocks noGrp="1"/>
          </p:cNvSpPr>
          <p:nvPr>
            <p:ph sz="half" idx="15"/>
          </p:nvPr>
        </p:nvSpPr>
        <p:spPr bwMode="white">
          <a:xfrm>
            <a:off x="4486041" y="1705638"/>
            <a:ext cx="6886004" cy="4257279"/>
          </a:xfrm>
        </p:spPr>
        <p:txBody>
          <a:bodyPr>
            <a:noAutofit/>
          </a:bodyPr>
          <a:lstStyle/>
          <a:p>
            <a:r>
              <a:rPr lang="en-GB" sz="1400" dirty="0" err="1">
                <a:solidFill>
                  <a:schemeClr val="bg1"/>
                </a:solidFill>
              </a:rPr>
              <a:t>Insights:ROUGE</a:t>
            </a:r>
            <a:r>
              <a:rPr lang="en-GB" sz="1400" dirty="0">
                <a:solidFill>
                  <a:schemeClr val="bg1"/>
                </a:solidFill>
              </a:rPr>
              <a:t> Scores: BERT and T5 both achieve perfect scores (1.0) for ROUGE-1, ROUGE-L, and ROUGE-</a:t>
            </a:r>
            <a:r>
              <a:rPr lang="en-GB" sz="1400" dirty="0" err="1">
                <a:solidFill>
                  <a:schemeClr val="bg1"/>
                </a:solidFill>
              </a:rPr>
              <a:t>Lsum</a:t>
            </a:r>
            <a:r>
              <a:rPr lang="en-GB" sz="1400" dirty="0">
                <a:solidFill>
                  <a:schemeClr val="bg1"/>
                </a:solidFill>
              </a:rPr>
              <a:t>, indicating high performance in these metrics. GPT-2's ROUGE scores are significantly lower, suggesting lower performance in capturing relevant information compared to BERT and T5</a:t>
            </a:r>
            <a:r>
              <a:rPr lang="en-GB" sz="1400" dirty="0" smtClean="0">
                <a:solidFill>
                  <a:schemeClr val="bg1"/>
                </a:solidFill>
              </a:rPr>
              <a:t>.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 smtClean="0">
                <a:solidFill>
                  <a:schemeClr val="bg1"/>
                </a:solidFill>
              </a:rPr>
              <a:t>BLEU </a:t>
            </a:r>
            <a:r>
              <a:rPr lang="en-GB" sz="1400" dirty="0">
                <a:solidFill>
                  <a:schemeClr val="bg1"/>
                </a:solidFill>
              </a:rPr>
              <a:t>Scores: All models have a BLEU score of 0.0, which suggests that none of the models produced n-grams that match the reference translations</a:t>
            </a:r>
            <a:r>
              <a:rPr lang="en-GB" sz="1400" dirty="0" smtClean="0">
                <a:solidFill>
                  <a:schemeClr val="bg1"/>
                </a:solidFill>
              </a:rPr>
              <a:t>.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 smtClean="0">
                <a:solidFill>
                  <a:schemeClr val="bg1"/>
                </a:solidFill>
              </a:rPr>
              <a:t>F1 </a:t>
            </a:r>
            <a:r>
              <a:rPr lang="en-GB" sz="1400" dirty="0">
                <a:solidFill>
                  <a:schemeClr val="bg1"/>
                </a:solidFill>
              </a:rPr>
              <a:t>Score: T5 has the highest F1 score of 1.0, indicating the best balance of precision and recall. BERT's F1 score is 0.5, while GPT-2's F1 score is much lower at 0.0526, reflecting poorer overall performance</a:t>
            </a:r>
            <a:r>
              <a:rPr lang="en-GB" sz="1400" dirty="0" smtClean="0">
                <a:solidFill>
                  <a:schemeClr val="bg1"/>
                </a:solidFill>
              </a:rPr>
              <a:t>.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 smtClean="0">
                <a:solidFill>
                  <a:schemeClr val="bg1"/>
                </a:solidFill>
              </a:rPr>
              <a:t>Overall</a:t>
            </a:r>
            <a:r>
              <a:rPr lang="en-GB" sz="1400" dirty="0">
                <a:solidFill>
                  <a:schemeClr val="bg1"/>
                </a:solidFill>
              </a:rPr>
              <a:t>, T5 seems to have the best performance across the board, especially in terms of F1 scores. BERT performs well on ROUGE metrics but shows a lower F1 score. GPT-2's performance is weaker compared to the other two models.</a:t>
            </a:r>
          </a:p>
        </p:txBody>
      </p:sp>
    </p:spTree>
    <p:extLst>
      <p:ext uri="{BB962C8B-B14F-4D97-AF65-F5344CB8AC3E}">
        <p14:creationId xmlns:p14="http://schemas.microsoft.com/office/powerpoint/2010/main" val="450161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 descr="Two person handshake">
            <a:extLst>
              <a:ext uri="{FF2B5EF4-FFF2-40B4-BE49-F238E27FC236}">
                <a16:creationId xmlns="" xmlns:a16="http://schemas.microsoft.com/office/drawing/2014/main" id="{42EF1974-141C-494C-A63E-216742273C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2" name="object 3" descr="Blue rectangle">
            <a:extLst>
              <a:ext uri="{FF2B5EF4-FFF2-40B4-BE49-F238E27FC236}">
                <a16:creationId xmlns="" xmlns:a16="http://schemas.microsoft.com/office/drawing/2014/main" id="{2D225086-68BE-4168-8F17-9443ADD89675}"/>
              </a:ext>
            </a:extLst>
          </p:cNvPr>
          <p:cNvSpPr/>
          <p:nvPr/>
        </p:nvSpPr>
        <p:spPr>
          <a:xfrm>
            <a:off x="240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3" name="Oval 22" descr="Beige oval">
            <a:extLst>
              <a:ext uri="{FF2B5EF4-FFF2-40B4-BE49-F238E27FC236}">
                <a16:creationId xmlns="" xmlns:a16="http://schemas.microsoft.com/office/drawing/2014/main" id="{433945EE-A7C1-410E-BF29-F5CEA2F4F576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3790A3AE-E658-426D-96CD-CB0614B7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23DC0E4E-6822-467C-96E3-77C667B41D2B}"/>
              </a:ext>
            </a:extLst>
          </p:cNvPr>
          <p:cNvSpPr>
            <a:spLocks noGrp="1"/>
          </p:cNvSpPr>
          <p:nvPr>
            <p:ph sz="half" idx="1"/>
          </p:nvPr>
        </p:nvSpPr>
        <p:spPr bwMode="white">
          <a:xfrm>
            <a:off x="1337076" y="1702825"/>
            <a:ext cx="3148965" cy="2146629"/>
          </a:xfrm>
        </p:spPr>
        <p:txBody>
          <a:bodyPr>
            <a:no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5. Presentation and Documentation/Report: </a:t>
            </a:r>
            <a:endParaRPr lang="en-US" sz="1400" i="1" spc="-15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36" name="Picture Placeholder 35" descr="Check icon">
            <a:extLst>
              <a:ext uri="{FF2B5EF4-FFF2-40B4-BE49-F238E27FC236}">
                <a16:creationId xmlns="" xmlns:a16="http://schemas.microsoft.com/office/drawing/2014/main" id="{1A9D8BC9-CF04-4A6C-89E6-E6A18D7419F0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38200" y="1679575"/>
            <a:ext cx="576000" cy="576000"/>
          </a:xfrm>
        </p:spPr>
      </p:pic>
      <p:pic>
        <p:nvPicPr>
          <p:cNvPr id="38" name="Picture Placeholder 37" descr="Check icon">
            <a:extLst>
              <a:ext uri="{FF2B5EF4-FFF2-40B4-BE49-F238E27FC236}">
                <a16:creationId xmlns="" xmlns:a16="http://schemas.microsoft.com/office/drawing/2014/main" id="{D15B4FC9-0788-4E4C-9F5A-FCFAF69E7E7F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4381086" y="1636728"/>
            <a:ext cx="576000" cy="576000"/>
          </a:xfrm>
        </p:spPr>
      </p:pic>
      <p:sp>
        <p:nvSpPr>
          <p:cNvPr id="13" name="Content Placeholder 9">
            <a:extLst>
              <a:ext uri="{FF2B5EF4-FFF2-40B4-BE49-F238E27FC236}">
                <a16:creationId xmlns="" xmlns:a16="http://schemas.microsoft.com/office/drawing/2014/main" id="{2D8AA6DB-EBDB-4269-B4E5-AD059714C629}"/>
              </a:ext>
            </a:extLst>
          </p:cNvPr>
          <p:cNvSpPr>
            <a:spLocks noGrp="1"/>
          </p:cNvSpPr>
          <p:nvPr>
            <p:ph sz="half" idx="15"/>
          </p:nvPr>
        </p:nvSpPr>
        <p:spPr bwMode="white">
          <a:xfrm>
            <a:off x="4939956" y="1679575"/>
            <a:ext cx="6886004" cy="4257279"/>
          </a:xfrm>
        </p:spPr>
        <p:txBody>
          <a:bodyPr>
            <a:noAutofit/>
          </a:bodyPr>
          <a:lstStyle/>
          <a:p>
            <a:r>
              <a:rPr lang="en-IN" sz="1400" dirty="0" smtClean="0">
                <a:solidFill>
                  <a:schemeClr val="bg1"/>
                </a:solidFill>
              </a:rPr>
              <a:t>Link of the project :</a:t>
            </a:r>
            <a:endParaRPr lang="en-GB" sz="1400" dirty="0" smtClean="0">
              <a:solidFill>
                <a:schemeClr val="bg1"/>
              </a:solidFill>
            </a:endParaRP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https://github.com/ishanjayswal/Question-answering-model</a:t>
            </a:r>
            <a:endParaRPr lang="en-GB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723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5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23188392_Professional services pitch deck_SL_V1.potx" id="{A16A60D7-542B-43C6-BB27-7BA8168B4019}" vid="{8C6CFC53-4DED-4518-8264-5814B6A371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FDD087A-3273-4D74-8700-4C8E2BE507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2DAF9E5-DED4-4A50-A81B-4CC218A03F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1946EF-A3EA-4ECB-8D9A-56C36FFF4075}">
  <ds:schemaRefs>
    <ds:schemaRef ds:uri="http://purl.org/dc/terms/"/>
    <ds:schemaRef ds:uri="16c05727-aa75-4e4a-9b5f-8a80a1165891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71af3243-3dd4-4a8d-8c0d-dd76da1f02a5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Professional services pitch deck</Template>
  <TotalTime>0</TotalTime>
  <Words>504</Words>
  <Application>Microsoft Office PowerPoint</Application>
  <PresentationFormat>Widescreen</PresentationFormat>
  <Paragraphs>77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</vt:lpstr>
      <vt:lpstr>Calibri</vt:lpstr>
      <vt:lpstr>Gill Sans MT</vt:lpstr>
      <vt:lpstr>Office Theme</vt:lpstr>
      <vt:lpstr>Develop a state-of-the-art question-answering model leveraging the Quora Question Answer Dataset.</vt:lpstr>
      <vt:lpstr>OUR BIG IDEA</vt:lpstr>
      <vt:lpstr>INDUSTRY OUTLOOK</vt:lpstr>
      <vt:lpstr>To Do: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2024-07-30T09:08:11Z</dcterms:created>
  <dcterms:modified xsi:type="dcterms:W3CDTF">2024-07-30T10:47:23Z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