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9" r:id="rId5"/>
    <p:sldId id="286" r:id="rId6"/>
    <p:sldId id="292" r:id="rId7"/>
    <p:sldId id="270" r:id="rId8"/>
    <p:sldId id="294" r:id="rId9"/>
    <p:sldId id="295" r:id="rId10"/>
    <p:sldId id="296" r:id="rId11"/>
    <p:sldId id="297" r:id="rId12"/>
    <p:sldId id="29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9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86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2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1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xmlns="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xmlns="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xmlns="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xmlns="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xmlns="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xmlns="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xmlns="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xmlns="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xmlns="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xmlns="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99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jp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:a16="http://schemas.microsoft.com/office/drawing/2014/main" xmlns="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1522730" y="1897846"/>
            <a:ext cx="9144000" cy="4425680"/>
          </a:xfrm>
        </p:spPr>
        <p:txBody>
          <a:bodyPr>
            <a:normAutofit/>
          </a:bodyPr>
          <a:lstStyle/>
          <a:p>
            <a:r>
              <a:rPr lang="en-GB" sz="5400" b="0" dirty="0" smtClean="0">
                <a:solidFill>
                  <a:srgbClr val="FFC000"/>
                </a:solidFill>
              </a:rPr>
              <a:t>Develop </a:t>
            </a:r>
            <a:r>
              <a:rPr lang="en-GB" sz="5400" b="0" dirty="0">
                <a:solidFill>
                  <a:srgbClr val="FFC000"/>
                </a:solidFill>
              </a:rPr>
              <a:t>a state-of-the-art question-answering model leveraging the </a:t>
            </a:r>
            <a:r>
              <a:rPr lang="en-GB" sz="5400" b="0" dirty="0" err="1">
                <a:solidFill>
                  <a:srgbClr val="FFC000"/>
                </a:solidFill>
              </a:rPr>
              <a:t>Quora</a:t>
            </a:r>
            <a:r>
              <a:rPr lang="en-GB" sz="5400" b="0" dirty="0">
                <a:solidFill>
                  <a:srgbClr val="FFC000"/>
                </a:solidFill>
              </a:rPr>
              <a:t> Question Answer Dataset</a:t>
            </a:r>
            <a:r>
              <a:rPr lang="en-GB" sz="5400" b="0" dirty="0" smtClean="0">
                <a:solidFill>
                  <a:srgbClr val="FFC000"/>
                </a:solidFill>
              </a:rPr>
              <a:t>.</a:t>
            </a:r>
            <a:endParaRPr lang="en-US" sz="5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7850" y="525730"/>
            <a:ext cx="613376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900" b="1" dirty="0" smtClean="0">
                <a:solidFill>
                  <a:srgbClr val="FFC000"/>
                </a:solidFill>
                <a:latin typeface="+mj-lt"/>
              </a:rPr>
              <a:t>Problem Statement</a:t>
            </a:r>
            <a:endParaRPr lang="en-GB" sz="4900" b="1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Placeholder 46" descr="People discuss something">
            <a:extLst>
              <a:ext uri="{FF2B5EF4-FFF2-40B4-BE49-F238E27FC236}">
                <a16:creationId xmlns:a16="http://schemas.microsoft.com/office/drawing/2014/main" xmlns="" id="{0FD54BB1-BA8F-46B1-AE35-C73B73A4821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"/>
            <a:ext cx="12189599" cy="6856649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xmlns="" id="{9206F938-D64B-410D-BE2D-847D78F81E42}"/>
              </a:ext>
            </a:extLst>
          </p:cNvPr>
          <p:cNvSpPr/>
          <p:nvPr/>
        </p:nvSpPr>
        <p:spPr>
          <a:xfrm>
            <a:off x="3600" y="0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xmlns="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xmlns="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xmlns="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 err="1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Ishan</a:t>
            </a:r>
            <a:r>
              <a:rPr lang="en-US" sz="2500" b="1" i="1" spc="6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 </a:t>
            </a:r>
            <a:r>
              <a:rPr lang="en-US" sz="2500" b="1" i="1" spc="60" dirty="0" err="1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Jayswal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apjishan@yahoo.com</a:t>
            </a:r>
            <a:endParaRPr lang="en-US" sz="2500" b="1" i="1" spc="70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45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9049994298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1BD43A5E-77DF-44FD-800D-158434A3ABC6}"/>
              </a:ext>
            </a:extLst>
          </p:cNvPr>
          <p:cNvSpPr txBox="1">
            <a:spLocks/>
          </p:cNvSpPr>
          <p:nvPr/>
        </p:nvSpPr>
        <p:spPr bwMode="ltGray">
          <a:xfrm>
            <a:off x="838200" y="1701559"/>
            <a:ext cx="48592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smtClean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sp>
        <p:nvSpPr>
          <p:cNvPr id="30" name="object 6" descr="Beige rectangle">
            <a:extLst>
              <a:ext uri="{FF2B5EF4-FFF2-40B4-BE49-F238E27FC236}">
                <a16:creationId xmlns:a16="http://schemas.microsoft.com/office/drawing/2014/main" xmlns="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1" name="Graphic 10" descr="Person icon">
            <a:extLst>
              <a:ext uri="{FF2B5EF4-FFF2-40B4-BE49-F238E27FC236}">
                <a16:creationId xmlns:a16="http://schemas.microsoft.com/office/drawing/2014/main" xmlns="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32" name="Graphic 11" descr="Mail icon">
            <a:extLst>
              <a:ext uri="{FF2B5EF4-FFF2-40B4-BE49-F238E27FC236}">
                <a16:creationId xmlns:a16="http://schemas.microsoft.com/office/drawing/2014/main" xmlns="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33" name="Graphic 12" descr="Phone icon">
            <a:extLst>
              <a:ext uri="{FF2B5EF4-FFF2-40B4-BE49-F238E27FC236}">
                <a16:creationId xmlns:a16="http://schemas.microsoft.com/office/drawing/2014/main" xmlns="" id="{E1FE68E0-BC77-4B86-BF40-6A4FF5062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xmlns="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0"/>
            <a:ext cx="6991350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xmlns="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xmlns="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198107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BIG IDEA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xmlns="" id="{02C6628C-972C-4717-AAF3-D882B30F6658}"/>
              </a:ext>
            </a:extLst>
          </p:cNvPr>
          <p:cNvSpPr/>
          <p:nvPr/>
        </p:nvSpPr>
        <p:spPr bwMode="white">
          <a:xfrm>
            <a:off x="6313932" y="3042424"/>
            <a:ext cx="2970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/>
              <a:t>The </a:t>
            </a:r>
            <a:r>
              <a:rPr lang="en-GB" sz="1800" dirty="0"/>
              <a:t>objective is to create an AI system capable of understanding and generating accurate responses to a variety of user queries, mimicking a human-like interaction</a:t>
            </a:r>
            <a:r>
              <a:rPr lang="en-GB" sz="1800" dirty="0" smtClean="0"/>
              <a:t>.</a:t>
            </a:r>
            <a:endParaRPr lang="en-US" sz="1800" i="1" spc="-2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xmlns="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xmlns="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xmlns="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INDUSTRY OUTLOOK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xmlns="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34202559"/>
              </p:ext>
            </p:extLst>
          </p:nvPr>
        </p:nvGraphicFramePr>
        <p:xfrm>
          <a:off x="2954072" y="2544763"/>
          <a:ext cx="6283856" cy="15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xmlns="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:a16="http://schemas.microsoft.com/office/drawing/2014/main" xmlns="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xmlns="" val="331246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accent1"/>
                          </a:solidFill>
                          <a:latin typeface="+mj-lt"/>
                        </a:rPr>
                        <a:t>$</a:t>
                      </a:r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143 B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73.3%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$1.3</a:t>
                      </a:r>
                      <a:r>
                        <a:rPr lang="en-US" sz="3000" b="1" baseline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 T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 smtClean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By 2027</a:t>
                      </a:r>
                      <a:endParaRPr kumimoji="0" lang="da-DK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CAGR</a:t>
                      </a:r>
                      <a:endParaRPr lang="da-DK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By</a:t>
                      </a:r>
                      <a:r>
                        <a:rPr lang="da-DK" sz="1800" i="1" kern="1200" spc="-25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 2032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xmlns="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2" name="Straight Connector 11" descr="Line">
            <a:extLst>
              <a:ext uri="{FF2B5EF4-FFF2-40B4-BE49-F238E27FC236}">
                <a16:creationId xmlns:a16="http://schemas.microsoft.com/office/drawing/2014/main" xmlns="" id="{0D4D8421-B427-472B-95AE-FBBC914ACC5F}"/>
              </a:ext>
            </a:extLst>
          </p:cNvPr>
          <p:cNvCxnSpPr/>
          <p:nvPr/>
        </p:nvCxnSpPr>
        <p:spPr>
          <a:xfrm>
            <a:off x="6096000" y="4101403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81554E6-FFC7-4D10-8E15-D72915B89452}"/>
              </a:ext>
            </a:extLst>
          </p:cNvPr>
          <p:cNvSpPr/>
          <p:nvPr/>
        </p:nvSpPr>
        <p:spPr>
          <a:xfrm>
            <a:off x="4583907" y="4487445"/>
            <a:ext cx="3024187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000" dirty="0">
                <a:solidFill>
                  <a:schemeClr val="tx2"/>
                </a:solidFill>
                <a:latin typeface="+mj-lt"/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xmlns="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xmlns="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xmlns="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79503" y="1690689"/>
            <a:ext cx="2983732" cy="1922438"/>
          </a:xfrm>
        </p:spPr>
        <p:txBody>
          <a:bodyPr>
            <a:no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3</a:t>
            </a:r>
            <a:r>
              <a:rPr lang="en-GB" sz="2000" b="1" dirty="0">
                <a:solidFill>
                  <a:schemeClr val="bg1"/>
                </a:solidFill>
              </a:rPr>
              <a:t>. Visualization: </a:t>
            </a:r>
            <a:endParaRPr lang="en-US" sz="1400" i="1" spc="-15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43363" y="1702826"/>
            <a:ext cx="3148965" cy="1922438"/>
          </a:xfrm>
        </p:spPr>
        <p:txBody>
          <a:bodyPr>
            <a:no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2</a:t>
            </a:r>
            <a:r>
              <a:rPr lang="en-GB" sz="2000" b="1" dirty="0">
                <a:solidFill>
                  <a:schemeClr val="bg1"/>
                </a:solidFill>
              </a:rPr>
              <a:t>. Model Selection and Evaluation: </a:t>
            </a:r>
            <a:endParaRPr lang="en-US" sz="1400" i="1" spc="-15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Do: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1</a:t>
            </a:r>
            <a:r>
              <a:rPr lang="en-GB" sz="2000" b="1" dirty="0">
                <a:solidFill>
                  <a:schemeClr val="bg1"/>
                </a:solidFill>
              </a:rPr>
              <a:t>. Data Exploration, Cleaning, and </a:t>
            </a:r>
            <a:r>
              <a:rPr lang="en-GB" sz="2000" b="1" dirty="0" err="1">
                <a:solidFill>
                  <a:schemeClr val="bg1"/>
                </a:solidFill>
              </a:rPr>
              <a:t>Preprocessing</a:t>
            </a:r>
            <a:r>
              <a:rPr lang="en-GB" sz="2000" b="1" dirty="0">
                <a:solidFill>
                  <a:schemeClr val="bg1"/>
                </a:solidFill>
              </a:rPr>
              <a:t>: </a:t>
            </a:r>
            <a:endParaRPr lang="en-US" sz="2000" i="1" spc="-15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843363" y="3849456"/>
            <a:ext cx="3690011" cy="1922438"/>
          </a:xfrm>
        </p:spPr>
        <p:txBody>
          <a:bodyPr>
            <a:no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5</a:t>
            </a:r>
            <a:r>
              <a:rPr lang="en-GB" sz="2000" b="1" dirty="0">
                <a:solidFill>
                  <a:schemeClr val="bg1"/>
                </a:solidFill>
              </a:rPr>
              <a:t>. Presentation and Documentation/Report: </a:t>
            </a:r>
            <a:endParaRPr lang="en-US" sz="1400" i="1" spc="-15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1337076" y="3849455"/>
            <a:ext cx="3259789" cy="2377977"/>
          </a:xfrm>
        </p:spPr>
        <p:txBody>
          <a:bodyPr>
            <a:no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4</a:t>
            </a:r>
            <a:r>
              <a:rPr lang="en-GB" sz="2000" b="1" dirty="0">
                <a:solidFill>
                  <a:schemeClr val="bg1"/>
                </a:solidFill>
              </a:rPr>
              <a:t>. Insights and Recommendations: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xmlns="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xmlns="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1679575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xmlns="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1679575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:a16="http://schemas.microsoft.com/office/drawing/2014/main" xmlns="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792079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xmlns="" id="{73ED10AC-D04B-401B-A6A1-6069912D1664}"/>
              </a:ext>
            </a:extLst>
          </p:cNvPr>
          <p:cNvSpPr/>
          <p:nvPr/>
        </p:nvSpPr>
        <p:spPr bwMode="ltGray">
          <a:xfrm flipV="1">
            <a:off x="929705" y="1293403"/>
            <a:ext cx="1246825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xmlns="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3792078"/>
            <a:ext cx="576000" cy="576000"/>
          </a:xfr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xmlns="" id="{23DC0E4E-6822-467C-96E3-77C667B41D2B}"/>
              </a:ext>
            </a:extLst>
          </p:cNvPr>
          <p:cNvSpPr txBox="1">
            <a:spLocks/>
          </p:cNvSpPr>
          <p:nvPr/>
        </p:nvSpPr>
        <p:spPr bwMode="white">
          <a:xfrm>
            <a:off x="838200" y="124769"/>
            <a:ext cx="10276268" cy="765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smtClean="0">
                <a:solidFill>
                  <a:schemeClr val="bg1"/>
                </a:solidFill>
              </a:rPr>
              <a:t> </a:t>
            </a:r>
            <a:r>
              <a:rPr lang="en-GB" sz="1800" b="1" smtClean="0">
                <a:solidFill>
                  <a:schemeClr val="bg1"/>
                </a:solidFill>
              </a:rPr>
              <a:t>Data set: </a:t>
            </a:r>
          </a:p>
          <a:p>
            <a:r>
              <a:rPr lang="en-GB" sz="1800" smtClean="0">
                <a:solidFill>
                  <a:schemeClr val="bg1"/>
                </a:solidFill>
              </a:rPr>
              <a:t>https://huggingface.co/datasets/toughdata/quora-question-answer-dataset </a:t>
            </a:r>
            <a:endParaRPr lang="en-US" sz="1800" i="1" spc="-15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xmlns="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xmlns="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xmlns="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025998" y="1708147"/>
            <a:ext cx="3910041" cy="1922438"/>
          </a:xfrm>
        </p:spPr>
        <p:txBody>
          <a:bodyPr>
            <a:no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Input : print(dataset</a:t>
            </a:r>
            <a:r>
              <a:rPr lang="en-GB" sz="1400" dirty="0">
                <a:solidFill>
                  <a:schemeClr val="bg1"/>
                </a:solidFill>
              </a:rPr>
              <a:t>)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print(dataset</a:t>
            </a:r>
            <a:r>
              <a:rPr lang="en-GB" sz="1400" dirty="0">
                <a:solidFill>
                  <a:schemeClr val="bg1"/>
                </a:solidFill>
              </a:rPr>
              <a:t>['train'][2</a:t>
            </a:r>
            <a:r>
              <a:rPr lang="en-GB" sz="1400" dirty="0" smtClean="0">
                <a:solidFill>
                  <a:schemeClr val="bg1"/>
                </a:solidFill>
              </a:rPr>
              <a:t>])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Output : </a:t>
            </a:r>
            <a:r>
              <a:rPr lang="en-GB" sz="1400" dirty="0" err="1" smtClean="0">
                <a:solidFill>
                  <a:schemeClr val="bg1"/>
                </a:solidFill>
              </a:rPr>
              <a:t>DatasetDict</a:t>
            </a:r>
            <a:r>
              <a:rPr lang="en-GB" sz="1400" dirty="0">
                <a:solidFill>
                  <a:schemeClr val="bg1"/>
                </a:solidFill>
              </a:rPr>
              <a:t>({ train: Dataset({ features: ['question', 'answer'], </a:t>
            </a:r>
            <a:r>
              <a:rPr lang="en-GB" sz="1400" dirty="0" err="1">
                <a:solidFill>
                  <a:schemeClr val="bg1"/>
                </a:solidFill>
              </a:rPr>
              <a:t>num_rows</a:t>
            </a:r>
            <a:r>
              <a:rPr lang="en-GB" sz="1400" dirty="0">
                <a:solidFill>
                  <a:schemeClr val="bg1"/>
                </a:solidFill>
              </a:rPr>
              <a:t>: 56402 }) }) </a:t>
            </a:r>
            <a:endParaRPr lang="en-GB" sz="1400" dirty="0" smtClean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{</a:t>
            </a:r>
            <a:r>
              <a:rPr lang="en-GB" sz="1400" dirty="0">
                <a:solidFill>
                  <a:schemeClr val="bg1"/>
                </a:solidFill>
              </a:rPr>
              <a:t>'question': 'What song has the lyrics "someone left the cake out in the rain"?', 'answer': "MacArthur's Park\n"}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760756" y="1746398"/>
            <a:ext cx="3148965" cy="1922438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Explore the 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1</a:t>
            </a:r>
            <a:r>
              <a:rPr lang="en-GB" sz="2000" b="1" dirty="0">
                <a:solidFill>
                  <a:schemeClr val="bg1"/>
                </a:solidFill>
              </a:rPr>
              <a:t>. Data Exploration, Cleaning, and </a:t>
            </a:r>
            <a:r>
              <a:rPr lang="en-GB" sz="2000" b="1" dirty="0" err="1">
                <a:solidFill>
                  <a:schemeClr val="bg1"/>
                </a:solidFill>
              </a:rPr>
              <a:t>Preprocessing</a:t>
            </a:r>
            <a:r>
              <a:rPr lang="en-GB" sz="2000" b="1" dirty="0">
                <a:solidFill>
                  <a:schemeClr val="bg1"/>
                </a:solidFill>
              </a:rPr>
              <a:t>: </a:t>
            </a:r>
            <a:endParaRPr lang="en-US" sz="2000" i="1" spc="-15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843363" y="3849456"/>
            <a:ext cx="3690011" cy="1922438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Cleaning</a:t>
            </a:r>
            <a:endParaRPr lang="en-US" sz="1400" i="1" spc="-15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xmlns="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xmlns="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295550" y="1723147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xmlns="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449998" y="1636728"/>
            <a:ext cx="576000" cy="576000"/>
          </a:xfrm>
        </p:spPr>
      </p:pic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xmlns="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3792078"/>
            <a:ext cx="576000" cy="576000"/>
          </a:xfrm>
        </p:spPr>
      </p:pic>
      <p:sp>
        <p:nvSpPr>
          <p:cNvPr id="25" name="Content Placeholder 9">
            <a:extLst>
              <a:ext uri="{FF2B5EF4-FFF2-40B4-BE49-F238E27FC236}">
                <a16:creationId xmlns:a16="http://schemas.microsoft.com/office/drawing/2014/main" xmlns="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025998" y="3764555"/>
            <a:ext cx="3910041" cy="1922438"/>
          </a:xfrm>
        </p:spPr>
        <p:txBody>
          <a:bodyPr>
            <a:no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There is no any irrelevant information or columns in dataset.</a:t>
            </a:r>
          </a:p>
        </p:txBody>
      </p:sp>
      <p:pic>
        <p:nvPicPr>
          <p:cNvPr id="26" name="Picture Placeholder 39" descr="Check icon">
            <a:extLst>
              <a:ext uri="{FF2B5EF4-FFF2-40B4-BE49-F238E27FC236}">
                <a16:creationId xmlns:a16="http://schemas.microsoft.com/office/drawing/2014/main" xmlns="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449998" y="3693136"/>
            <a:ext cx="576000" cy="576000"/>
          </a:xfrm>
        </p:spPr>
      </p:pic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xmlns="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828336" y="4504130"/>
            <a:ext cx="3690011" cy="1922438"/>
          </a:xfrm>
        </p:spPr>
        <p:txBody>
          <a:bodyPr>
            <a:no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Preprocessing</a:t>
            </a:r>
            <a:endParaRPr lang="en-US" sz="1400" i="1" spc="-15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28" name="Picture Placeholder 31" descr="Check icon">
            <a:extLst>
              <a:ext uri="{FF2B5EF4-FFF2-40B4-BE49-F238E27FC236}">
                <a16:creationId xmlns:a16="http://schemas.microsoft.com/office/drawing/2014/main" xmlns="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63130" y="4446752"/>
            <a:ext cx="576000" cy="576000"/>
          </a:xfrm>
        </p:spPr>
      </p:pic>
      <p:sp>
        <p:nvSpPr>
          <p:cNvPr id="29" name="Content Placeholder 9">
            <a:extLst>
              <a:ext uri="{FF2B5EF4-FFF2-40B4-BE49-F238E27FC236}">
                <a16:creationId xmlns:a16="http://schemas.microsoft.com/office/drawing/2014/main" xmlns="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010971" y="4419229"/>
            <a:ext cx="3910041" cy="1922438"/>
          </a:xfrm>
        </p:spPr>
        <p:txBody>
          <a:bodyPr>
            <a:no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Input : </a:t>
            </a:r>
            <a:r>
              <a:rPr lang="en-GB" sz="1400" dirty="0" smtClean="0">
                <a:solidFill>
                  <a:schemeClr val="bg1"/>
                </a:solidFill>
              </a:rPr>
              <a:t>print(dataset</a:t>
            </a:r>
            <a:r>
              <a:rPr lang="en-GB" sz="1400" dirty="0">
                <a:solidFill>
                  <a:schemeClr val="bg1"/>
                </a:solidFill>
              </a:rPr>
              <a:t>['train'][2</a:t>
            </a:r>
            <a:r>
              <a:rPr lang="en-GB" sz="1400" dirty="0" smtClean="0">
                <a:solidFill>
                  <a:schemeClr val="bg1"/>
                </a:solidFill>
              </a:rPr>
              <a:t>])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Output : </a:t>
            </a:r>
          </a:p>
          <a:p>
            <a:r>
              <a:rPr lang="en-GB" sz="1400" dirty="0">
                <a:solidFill>
                  <a:schemeClr val="bg1"/>
                </a:solidFill>
              </a:rPr>
              <a:t>{'question': 'What song has the lyrics "someone left the cake out in the rain"?', 'answer': "MacArthur's </a:t>
            </a:r>
            <a:r>
              <a:rPr lang="en-GB" sz="1400" dirty="0" smtClean="0">
                <a:solidFill>
                  <a:schemeClr val="bg1"/>
                </a:solidFill>
              </a:rPr>
              <a:t>Park\n“}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30" name="Picture Placeholder 39" descr="Check icon">
            <a:extLst>
              <a:ext uri="{FF2B5EF4-FFF2-40B4-BE49-F238E27FC236}">
                <a16:creationId xmlns:a16="http://schemas.microsoft.com/office/drawing/2014/main" xmlns="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434971" y="4347810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405875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xmlns="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xmlns="" id="{2D225086-68BE-4168-8F17-9443ADD8967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xmlns="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025998" y="1708147"/>
            <a:ext cx="3910041" cy="1922438"/>
          </a:xfrm>
        </p:spPr>
        <p:txBody>
          <a:bodyPr>
            <a:no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models = ['BERT', 'T5', 'GPT-2']</a:t>
            </a:r>
          </a:p>
          <a:p>
            <a:r>
              <a:rPr lang="en-GB" sz="1400" dirty="0">
                <a:solidFill>
                  <a:schemeClr val="bg1"/>
                </a:solidFill>
              </a:rPr>
              <a:t>rouge1 = [1.0, 1.0, 0.0541]</a:t>
            </a:r>
          </a:p>
          <a:p>
            <a:r>
              <a:rPr lang="en-GB" sz="1400" dirty="0">
                <a:solidFill>
                  <a:schemeClr val="bg1"/>
                </a:solidFill>
              </a:rPr>
              <a:t>rouge2 = [0.0, 0.0, 0.0]</a:t>
            </a:r>
          </a:p>
          <a:p>
            <a:r>
              <a:rPr lang="en-GB" sz="1400" dirty="0" err="1">
                <a:solidFill>
                  <a:schemeClr val="bg1"/>
                </a:solidFill>
              </a:rPr>
              <a:t>rougeL</a:t>
            </a:r>
            <a:r>
              <a:rPr lang="en-GB" sz="1400" dirty="0">
                <a:solidFill>
                  <a:schemeClr val="bg1"/>
                </a:solidFill>
              </a:rPr>
              <a:t> = [1.0, 1.0, 0.0541]</a:t>
            </a:r>
          </a:p>
          <a:p>
            <a:r>
              <a:rPr lang="en-GB" sz="1400" dirty="0" err="1">
                <a:solidFill>
                  <a:schemeClr val="bg1"/>
                </a:solidFill>
              </a:rPr>
              <a:t>rougeLsum</a:t>
            </a:r>
            <a:r>
              <a:rPr lang="en-GB" sz="1400" dirty="0">
                <a:solidFill>
                  <a:schemeClr val="bg1"/>
                </a:solidFill>
              </a:rPr>
              <a:t> = [1.0, 1.0, 0.0541]</a:t>
            </a:r>
          </a:p>
          <a:p>
            <a:r>
              <a:rPr lang="en-GB" sz="1400" dirty="0" err="1">
                <a:solidFill>
                  <a:schemeClr val="bg1"/>
                </a:solidFill>
              </a:rPr>
              <a:t>bleu_scores</a:t>
            </a:r>
            <a:r>
              <a:rPr lang="en-GB" sz="1400" dirty="0">
                <a:solidFill>
                  <a:schemeClr val="bg1"/>
                </a:solidFill>
              </a:rPr>
              <a:t> = [0.0, 0.0, 0.0]</a:t>
            </a:r>
          </a:p>
          <a:p>
            <a:r>
              <a:rPr lang="en-GB" sz="1400" dirty="0">
                <a:solidFill>
                  <a:schemeClr val="bg1"/>
                </a:solidFill>
              </a:rPr>
              <a:t>f1_scores = [0.5, 1.0, 0.0526]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760756" y="1746398"/>
            <a:ext cx="3148965" cy="1922438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BERT</a:t>
            </a:r>
            <a:r>
              <a:rPr lang="en-GB" sz="2000" dirty="0">
                <a:solidFill>
                  <a:schemeClr val="bg1"/>
                </a:solidFill>
              </a:rPr>
              <a:t>, T5, and </a:t>
            </a:r>
            <a:r>
              <a:rPr lang="en-GB" sz="2000" dirty="0" smtClean="0">
                <a:solidFill>
                  <a:schemeClr val="bg1"/>
                </a:solidFill>
              </a:rPr>
              <a:t>GPT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2. Model Selection and Evaluation: </a:t>
            </a:r>
            <a:endParaRPr lang="en-US" sz="1400" i="1" spc="-15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xmlns="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xmlns="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295550" y="1723147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xmlns="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449998" y="1636728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282103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xmlns="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xmlns="" id="{2D225086-68BE-4168-8F17-9443ADD8967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xmlns="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3. Visualization: </a:t>
            </a:r>
            <a:endParaRPr lang="en-US" sz="1400" i="1" spc="-15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xmlns="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xmlns="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3568099" y="1633835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xmlns="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449998" y="1636728"/>
            <a:ext cx="576000" cy="576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3188" y="1702825"/>
            <a:ext cx="3010849" cy="2163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1740" y="1702825"/>
            <a:ext cx="3536239" cy="21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2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xmlns="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xmlns="" id="{2D225086-68BE-4168-8F17-9443ADD8967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xmlns="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4. Insights and Recommendations: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xmlns="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xmlns="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3750022" y="1636728"/>
            <a:ext cx="576000" cy="576000"/>
          </a:xfrm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xmlns="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4486041" y="1705638"/>
            <a:ext cx="6886004" cy="4257279"/>
          </a:xfrm>
        </p:spPr>
        <p:txBody>
          <a:bodyPr>
            <a:noAutofit/>
          </a:bodyPr>
          <a:lstStyle/>
          <a:p>
            <a:r>
              <a:rPr lang="en-GB" sz="1400" dirty="0" err="1">
                <a:solidFill>
                  <a:schemeClr val="bg1"/>
                </a:solidFill>
              </a:rPr>
              <a:t>Insights:ROUGE</a:t>
            </a:r>
            <a:r>
              <a:rPr lang="en-GB" sz="1400" dirty="0">
                <a:solidFill>
                  <a:schemeClr val="bg1"/>
                </a:solidFill>
              </a:rPr>
              <a:t> Scores: BERT and T5 both achieve perfect scores (1.0) for ROUGE-1, ROUGE-L, and ROUGE-</a:t>
            </a:r>
            <a:r>
              <a:rPr lang="en-GB" sz="1400" dirty="0" err="1">
                <a:solidFill>
                  <a:schemeClr val="bg1"/>
                </a:solidFill>
              </a:rPr>
              <a:t>Lsum</a:t>
            </a:r>
            <a:r>
              <a:rPr lang="en-GB" sz="1400" dirty="0">
                <a:solidFill>
                  <a:schemeClr val="bg1"/>
                </a:solidFill>
              </a:rPr>
              <a:t>, indicating high performance in these metrics. GPT-2's ROUGE scores are significantly lower, suggesting lower performance in capturing relevant information compared to BERT and T5</a:t>
            </a:r>
            <a:r>
              <a:rPr lang="en-GB" sz="1400" dirty="0" smtClean="0">
                <a:solidFill>
                  <a:schemeClr val="bg1"/>
                </a:solidFill>
              </a:rPr>
              <a:t>.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BLEU </a:t>
            </a:r>
            <a:r>
              <a:rPr lang="en-GB" sz="1400" dirty="0">
                <a:solidFill>
                  <a:schemeClr val="bg1"/>
                </a:solidFill>
              </a:rPr>
              <a:t>Scores: All models have a BLEU score of 0.0, which suggests that none of the models produced n-grams that match the reference translations</a:t>
            </a:r>
            <a:r>
              <a:rPr lang="en-GB" sz="1400" dirty="0" smtClean="0">
                <a:solidFill>
                  <a:schemeClr val="bg1"/>
                </a:solidFill>
              </a:rPr>
              <a:t>.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F1 </a:t>
            </a:r>
            <a:r>
              <a:rPr lang="en-GB" sz="1400" dirty="0">
                <a:solidFill>
                  <a:schemeClr val="bg1"/>
                </a:solidFill>
              </a:rPr>
              <a:t>Score: T5 has the highest F1 score of 1.0, indicating the best balance of precision and recall. BERT's F1 score is 0.5, while GPT-2's F1 score is much lower at 0.0526, reflecting poorer overall performance</a:t>
            </a:r>
            <a:r>
              <a:rPr lang="en-GB" sz="1400" dirty="0" smtClean="0">
                <a:solidFill>
                  <a:schemeClr val="bg1"/>
                </a:solidFill>
              </a:rPr>
              <a:t>.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Overall</a:t>
            </a:r>
            <a:r>
              <a:rPr lang="en-GB" sz="1400" dirty="0">
                <a:solidFill>
                  <a:schemeClr val="bg1"/>
                </a:solidFill>
              </a:rPr>
              <a:t>, T5 seems to have the best performance across the board, especially in terms of F1 scores. BERT performs well on ROUGE metrics but shows a lower F1 score. GPT-2's performance is weaker compared to the other two models.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6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xmlns="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xmlns="" id="{2D225086-68BE-4168-8F17-9443ADD8967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xmlns="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5. Presentation and Documentation/Report: </a:t>
            </a:r>
            <a:endParaRPr lang="en-US" sz="1400" i="1" spc="-15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xmlns="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xmlns="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81086" y="1636728"/>
            <a:ext cx="576000" cy="576000"/>
          </a:xfrm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xmlns="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4939956" y="1679575"/>
            <a:ext cx="6886004" cy="4257279"/>
          </a:xfrm>
        </p:spPr>
        <p:txBody>
          <a:bodyPr>
            <a:no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Link of the project :</a:t>
            </a:r>
            <a:endParaRPr lang="en-GB" sz="1400" dirty="0" smtClean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https</a:t>
            </a:r>
            <a:r>
              <a:rPr lang="en-GB" sz="1400" dirty="0">
                <a:solidFill>
                  <a:schemeClr val="bg1"/>
                </a:solidFill>
              </a:rPr>
              <a:t>://github.com/ishanjayswal/Question-answering-model/tree/main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2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1946EF-A3EA-4ECB-8D9A-56C36FFF4075}">
  <ds:schemaRefs>
    <ds:schemaRef ds:uri="http://purl.org/dc/terms/"/>
    <ds:schemaRef ds:uri="16c05727-aa75-4e4a-9b5f-8a80a1165891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0</TotalTime>
  <Words>504</Words>
  <Application>Microsoft Office PowerPoint</Application>
  <PresentationFormat>Widescreen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</vt:lpstr>
      <vt:lpstr>Calibri</vt:lpstr>
      <vt:lpstr>Gill Sans MT</vt:lpstr>
      <vt:lpstr>Office Theme</vt:lpstr>
      <vt:lpstr>Develop a state-of-the-art question-answering model leveraging the Quora Question Answer Dataset.</vt:lpstr>
      <vt:lpstr>OUR BIG IDEA</vt:lpstr>
      <vt:lpstr>INDUSTRY OUTLOOK</vt:lpstr>
      <vt:lpstr>To Do: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2024-07-30T09:08:11Z</dcterms:created>
  <dcterms:modified xsi:type="dcterms:W3CDTF">2024-07-30T10:30:56Z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