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301" r:id="rId2"/>
    <p:sldId id="275" r:id="rId3"/>
    <p:sldId id="276" r:id="rId4"/>
    <p:sldId id="277" r:id="rId5"/>
    <p:sldId id="278" r:id="rId6"/>
    <p:sldId id="279" r:id="rId7"/>
    <p:sldId id="302" r:id="rId8"/>
    <p:sldId id="303" r:id="rId9"/>
    <p:sldId id="304" r:id="rId10"/>
    <p:sldId id="305" r:id="rId11"/>
    <p:sldId id="306" r:id="rId12"/>
    <p:sldId id="307" r:id="rId13"/>
    <p:sldId id="286" r:id="rId14"/>
    <p:sldId id="309" r:id="rId15"/>
    <p:sldId id="308" r:id="rId16"/>
    <p:sldId id="289" r:id="rId17"/>
    <p:sldId id="298" r:id="rId18"/>
    <p:sldId id="299" r:id="rId19"/>
    <p:sldId id="291" r:id="rId20"/>
    <p:sldId id="300" r:id="rId21"/>
    <p:sldId id="297" r:id="rId22"/>
    <p:sldId id="295" r:id="rId23"/>
    <p:sldId id="294" r:id="rId24"/>
    <p:sldId id="293" r:id="rId25"/>
    <p:sldId id="292" r:id="rId26"/>
    <p:sldId id="310" r:id="rId27"/>
    <p:sldId id="311" r:id="rId28"/>
    <p:sldId id="312" r:id="rId29"/>
    <p:sldId id="313" r:id="rId30"/>
    <p:sldId id="314"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p:scale>
          <a:sx n="88" d="100"/>
          <a:sy n="88" d="100"/>
        </p:scale>
        <p:origin x="494" y="6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5/30/2019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5/30/2019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dirty="0"/>
          </a:p>
        </p:txBody>
      </p:sp>
    </p:spTree>
    <p:extLst>
      <p:ext uri="{BB962C8B-B14F-4D97-AF65-F5344CB8AC3E}">
        <p14:creationId xmlns:p14="http://schemas.microsoft.com/office/powerpoint/2010/main" val="2905640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dirty="0"/>
          </a:p>
        </p:txBody>
      </p:sp>
    </p:spTree>
    <p:extLst>
      <p:ext uri="{BB962C8B-B14F-4D97-AF65-F5344CB8AC3E}">
        <p14:creationId xmlns:p14="http://schemas.microsoft.com/office/powerpoint/2010/main" val="336974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5</a:t>
            </a:fld>
            <a:endParaRPr lang="en-US" dirty="0"/>
          </a:p>
        </p:txBody>
      </p:sp>
    </p:spTree>
    <p:extLst>
      <p:ext uri="{BB962C8B-B14F-4D97-AF65-F5344CB8AC3E}">
        <p14:creationId xmlns:p14="http://schemas.microsoft.com/office/powerpoint/2010/main" val="197476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6</a:t>
            </a:fld>
            <a:endParaRPr lang="en-US" dirty="0"/>
          </a:p>
        </p:txBody>
      </p:sp>
    </p:spTree>
    <p:extLst>
      <p:ext uri="{BB962C8B-B14F-4D97-AF65-F5344CB8AC3E}">
        <p14:creationId xmlns:p14="http://schemas.microsoft.com/office/powerpoint/2010/main" val="266989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13</a:t>
            </a:fld>
            <a:endParaRPr lang="en-US" dirty="0"/>
          </a:p>
        </p:txBody>
      </p:sp>
    </p:spTree>
    <p:extLst>
      <p:ext uri="{BB962C8B-B14F-4D97-AF65-F5344CB8AC3E}">
        <p14:creationId xmlns:p14="http://schemas.microsoft.com/office/powerpoint/2010/main" val="174491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14</a:t>
            </a:fld>
            <a:endParaRPr lang="en-US" dirty="0"/>
          </a:p>
        </p:txBody>
      </p:sp>
    </p:spTree>
    <p:extLst>
      <p:ext uri="{BB962C8B-B14F-4D97-AF65-F5344CB8AC3E}">
        <p14:creationId xmlns:p14="http://schemas.microsoft.com/office/powerpoint/2010/main" val="15944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15</a:t>
            </a:fld>
            <a:endParaRPr lang="en-US" dirty="0"/>
          </a:p>
        </p:txBody>
      </p:sp>
    </p:spTree>
    <p:extLst>
      <p:ext uri="{BB962C8B-B14F-4D97-AF65-F5344CB8AC3E}">
        <p14:creationId xmlns:p14="http://schemas.microsoft.com/office/powerpoint/2010/main" val="323152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16</a:t>
            </a:fld>
            <a:endParaRPr lang="en-US" dirty="0"/>
          </a:p>
        </p:txBody>
      </p:sp>
    </p:spTree>
    <p:extLst>
      <p:ext uri="{BB962C8B-B14F-4D97-AF65-F5344CB8AC3E}">
        <p14:creationId xmlns:p14="http://schemas.microsoft.com/office/powerpoint/2010/main" val="95385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5/30/2019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5/30/2019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5/30/2019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1"/>
            <a:ext cx="12188825" cy="457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12188825" cy="167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1117309" y="6391832"/>
            <a:ext cx="609441"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70386" y="534472"/>
            <a:ext cx="10908998" cy="684729"/>
          </a:xfrm>
        </p:spPr>
        <p:txBody>
          <a:bodyPr/>
          <a:lstStyle>
            <a:lvl1pPr>
              <a:defRPr>
                <a:solidFill>
                  <a:schemeClr val="bg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5033793" y="6400801"/>
            <a:ext cx="3047206" cy="365125"/>
          </a:xfrm>
        </p:spPr>
        <p:txBody>
          <a:bodyPr/>
          <a:lstStyle>
            <a:lvl1pPr>
              <a:defRPr>
                <a:solidFill>
                  <a:schemeClr val="tx1"/>
                </a:solidFill>
              </a:defRPr>
            </a:lvl1pPr>
          </a:lstStyle>
          <a:p>
            <a:fld id="{4427F9C6-20A9-45D8-B666-D95AD1AA535F}" type="datetime1">
              <a:rPr lang="en-US" smtClean="0"/>
              <a:pPr/>
              <a:t>5/30/2019</a:t>
            </a:fld>
            <a:endParaRPr lang="en-US" dirty="0"/>
          </a:p>
        </p:txBody>
      </p:sp>
      <p:sp>
        <p:nvSpPr>
          <p:cNvPr id="5" name="Footer Placeholder 4"/>
          <p:cNvSpPr>
            <a:spLocks noGrp="1"/>
          </p:cNvSpPr>
          <p:nvPr>
            <p:ph type="ftr" sz="quarter" idx="11"/>
          </p:nvPr>
        </p:nvSpPr>
        <p:spPr>
          <a:xfrm>
            <a:off x="8080999" y="6400801"/>
            <a:ext cx="3047206"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11128205" y="6400801"/>
            <a:ext cx="609441"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1" name="Text Placeholder 16">
            <a:extLst>
              <a:ext uri="{FF2B5EF4-FFF2-40B4-BE49-F238E27FC236}">
                <a16:creationId xmlns:a16="http://schemas.microsoft.com/office/drawing/2014/main" id="{64FB5F53-FF75-45AA-B00D-E26647458E32}"/>
              </a:ext>
            </a:extLst>
          </p:cNvPr>
          <p:cNvSpPr>
            <a:spLocks noGrp="1"/>
          </p:cNvSpPr>
          <p:nvPr>
            <p:ph type="body" sz="quarter" idx="14" hasCustomPrompt="1"/>
          </p:nvPr>
        </p:nvSpPr>
        <p:spPr>
          <a:xfrm>
            <a:off x="670809" y="1905001"/>
            <a:ext cx="6337765"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2" name="Text Placeholder 19">
            <a:extLst>
              <a:ext uri="{FF2B5EF4-FFF2-40B4-BE49-F238E27FC236}">
                <a16:creationId xmlns:a16="http://schemas.microsoft.com/office/drawing/2014/main" id="{1009BE2F-3305-4974-9545-AD98A2B6C8B9}"/>
              </a:ext>
            </a:extLst>
          </p:cNvPr>
          <p:cNvSpPr>
            <a:spLocks noGrp="1"/>
          </p:cNvSpPr>
          <p:nvPr>
            <p:ph type="body" sz="quarter" idx="15" hasCustomPrompt="1"/>
          </p:nvPr>
        </p:nvSpPr>
        <p:spPr>
          <a:xfrm>
            <a:off x="670809" y="3200400"/>
            <a:ext cx="6337765" cy="1524000"/>
          </a:xfrm>
        </p:spPr>
        <p:txBody>
          <a:bodyPr>
            <a:normAutofit/>
          </a:bodyPr>
          <a:lstStyle>
            <a:lvl1pPr marL="285750" indent="-285750">
              <a:buClr>
                <a:schemeClr val="accent3"/>
              </a:buClr>
              <a:buFont typeface="Arial" panose="020B0604020202020204" pitchFamily="34" charset="0"/>
              <a:buChar char="•"/>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3" name="Text Placeholder 21">
            <a:extLst>
              <a:ext uri="{FF2B5EF4-FFF2-40B4-BE49-F238E27FC236}">
                <a16:creationId xmlns:a16="http://schemas.microsoft.com/office/drawing/2014/main" id="{750E4B0F-2627-4011-8C06-77E6E0EE3386}"/>
              </a:ext>
            </a:extLst>
          </p:cNvPr>
          <p:cNvSpPr>
            <a:spLocks noGrp="1"/>
          </p:cNvSpPr>
          <p:nvPr>
            <p:ph type="body" sz="quarter" idx="16" hasCustomPrompt="1"/>
          </p:nvPr>
        </p:nvSpPr>
        <p:spPr>
          <a:xfrm>
            <a:off x="670809" y="5029201"/>
            <a:ext cx="11066837"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1202890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1"/>
            <a:ext cx="12188825"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12188825" cy="167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1117309" y="6391832"/>
            <a:ext cx="609441"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70386" y="534472"/>
            <a:ext cx="10908998" cy="684729"/>
          </a:xfrm>
        </p:spPr>
        <p:txBody>
          <a:bodyPr/>
          <a:lstStyle>
            <a:lvl1pPr>
              <a:defRPr>
                <a:solidFill>
                  <a:schemeClr val="bg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5033793" y="6400801"/>
            <a:ext cx="3047206" cy="365125"/>
          </a:xfrm>
        </p:spPr>
        <p:txBody>
          <a:bodyPr/>
          <a:lstStyle>
            <a:lvl1pPr>
              <a:defRPr>
                <a:solidFill>
                  <a:schemeClr val="tx1"/>
                </a:solidFill>
              </a:defRPr>
            </a:lvl1pPr>
          </a:lstStyle>
          <a:p>
            <a:fld id="{4427F9C6-20A9-45D8-B666-D95AD1AA535F}" type="datetime1">
              <a:rPr lang="en-US" smtClean="0"/>
              <a:pPr/>
              <a:t>5/30/2019</a:t>
            </a:fld>
            <a:endParaRPr lang="en-US" dirty="0"/>
          </a:p>
        </p:txBody>
      </p:sp>
      <p:sp>
        <p:nvSpPr>
          <p:cNvPr id="5" name="Footer Placeholder 4"/>
          <p:cNvSpPr>
            <a:spLocks noGrp="1"/>
          </p:cNvSpPr>
          <p:nvPr>
            <p:ph type="ftr" sz="quarter" idx="11"/>
          </p:nvPr>
        </p:nvSpPr>
        <p:spPr>
          <a:xfrm>
            <a:off x="8080999" y="6400801"/>
            <a:ext cx="3047206"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11128205" y="6400801"/>
            <a:ext cx="609441"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7" name="Text Placeholder 16">
            <a:extLst>
              <a:ext uri="{FF2B5EF4-FFF2-40B4-BE49-F238E27FC236}">
                <a16:creationId xmlns:a16="http://schemas.microsoft.com/office/drawing/2014/main" id="{42768ECE-5E91-42D8-9F95-B91671A2B268}"/>
              </a:ext>
            </a:extLst>
          </p:cNvPr>
          <p:cNvSpPr>
            <a:spLocks noGrp="1"/>
          </p:cNvSpPr>
          <p:nvPr>
            <p:ph type="body" sz="quarter" idx="14" hasCustomPrompt="1"/>
          </p:nvPr>
        </p:nvSpPr>
        <p:spPr>
          <a:xfrm>
            <a:off x="670809" y="1905001"/>
            <a:ext cx="6337765"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20" name="Text Placeholder 19">
            <a:extLst>
              <a:ext uri="{FF2B5EF4-FFF2-40B4-BE49-F238E27FC236}">
                <a16:creationId xmlns:a16="http://schemas.microsoft.com/office/drawing/2014/main" id="{AD316310-4FD9-4500-A4BE-BD7BC699161D}"/>
              </a:ext>
            </a:extLst>
          </p:cNvPr>
          <p:cNvSpPr>
            <a:spLocks noGrp="1"/>
          </p:cNvSpPr>
          <p:nvPr>
            <p:ph type="body" sz="quarter" idx="15" hasCustomPrompt="1"/>
          </p:nvPr>
        </p:nvSpPr>
        <p:spPr>
          <a:xfrm>
            <a:off x="670809" y="3200400"/>
            <a:ext cx="6337765" cy="1524000"/>
          </a:xfrm>
        </p:spPr>
        <p:txBody>
          <a:bodyPr>
            <a:normAutofit/>
          </a:bodyPr>
          <a:lstStyle>
            <a:lvl1pPr marL="285750" indent="-285750">
              <a:buClr>
                <a:schemeClr val="accent3"/>
              </a:buClr>
              <a:buFont typeface="Arial" panose="020B0604020202020204" pitchFamily="34" charset="0"/>
              <a:buChar char="•"/>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27" name="Text Placeholder 21">
            <a:extLst>
              <a:ext uri="{FF2B5EF4-FFF2-40B4-BE49-F238E27FC236}">
                <a16:creationId xmlns:a16="http://schemas.microsoft.com/office/drawing/2014/main" id="{D2D13E1C-C5A0-4BB6-A3B2-B12F46371504}"/>
              </a:ext>
            </a:extLst>
          </p:cNvPr>
          <p:cNvSpPr>
            <a:spLocks noGrp="1"/>
          </p:cNvSpPr>
          <p:nvPr>
            <p:ph type="body" sz="quarter" idx="16" hasCustomPrompt="1"/>
          </p:nvPr>
        </p:nvSpPr>
        <p:spPr>
          <a:xfrm>
            <a:off x="670809" y="5029201"/>
            <a:ext cx="11066837"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3586414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1"/>
            <a:ext cx="12188825" cy="457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12188825" cy="167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1117309" y="6391832"/>
            <a:ext cx="609441"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70386" y="534472"/>
            <a:ext cx="10908998" cy="684729"/>
          </a:xfrm>
        </p:spPr>
        <p:txBody>
          <a:bodyPr/>
          <a:lstStyle>
            <a:lvl1pPr>
              <a:defRPr>
                <a:solidFill>
                  <a:schemeClr val="bg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5033793" y="6400801"/>
            <a:ext cx="3047206" cy="365125"/>
          </a:xfrm>
        </p:spPr>
        <p:txBody>
          <a:bodyPr/>
          <a:lstStyle>
            <a:lvl1pPr>
              <a:defRPr>
                <a:solidFill>
                  <a:schemeClr val="tx1"/>
                </a:solidFill>
              </a:defRPr>
            </a:lvl1pPr>
          </a:lstStyle>
          <a:p>
            <a:fld id="{4427F9C6-20A9-45D8-B666-D95AD1AA535F}" type="datetime1">
              <a:rPr lang="en-US" smtClean="0"/>
              <a:pPr/>
              <a:t>5/30/2019</a:t>
            </a:fld>
            <a:endParaRPr lang="en-US" dirty="0"/>
          </a:p>
        </p:txBody>
      </p:sp>
      <p:sp>
        <p:nvSpPr>
          <p:cNvPr id="5" name="Footer Placeholder 4"/>
          <p:cNvSpPr>
            <a:spLocks noGrp="1"/>
          </p:cNvSpPr>
          <p:nvPr>
            <p:ph type="ftr" sz="quarter" idx="11"/>
          </p:nvPr>
        </p:nvSpPr>
        <p:spPr>
          <a:xfrm>
            <a:off x="8080999" y="6400801"/>
            <a:ext cx="3047206"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11128205" y="6400801"/>
            <a:ext cx="609441"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1" name="Text Placeholder 16">
            <a:extLst>
              <a:ext uri="{FF2B5EF4-FFF2-40B4-BE49-F238E27FC236}">
                <a16:creationId xmlns:a16="http://schemas.microsoft.com/office/drawing/2014/main" id="{64FB5F53-FF75-45AA-B00D-E26647458E32}"/>
              </a:ext>
            </a:extLst>
          </p:cNvPr>
          <p:cNvSpPr>
            <a:spLocks noGrp="1"/>
          </p:cNvSpPr>
          <p:nvPr>
            <p:ph type="body" sz="quarter" idx="14" hasCustomPrompt="1"/>
          </p:nvPr>
        </p:nvSpPr>
        <p:spPr>
          <a:xfrm>
            <a:off x="670809" y="1905001"/>
            <a:ext cx="6337765"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2" name="Text Placeholder 19">
            <a:extLst>
              <a:ext uri="{FF2B5EF4-FFF2-40B4-BE49-F238E27FC236}">
                <a16:creationId xmlns:a16="http://schemas.microsoft.com/office/drawing/2014/main" id="{1009BE2F-3305-4974-9545-AD98A2B6C8B9}"/>
              </a:ext>
            </a:extLst>
          </p:cNvPr>
          <p:cNvSpPr>
            <a:spLocks noGrp="1"/>
          </p:cNvSpPr>
          <p:nvPr>
            <p:ph type="body" sz="quarter" idx="15" hasCustomPrompt="1"/>
          </p:nvPr>
        </p:nvSpPr>
        <p:spPr>
          <a:xfrm>
            <a:off x="670809" y="3200400"/>
            <a:ext cx="6337765" cy="1524000"/>
          </a:xfrm>
        </p:spPr>
        <p:txBody>
          <a:bodyPr>
            <a:normAutofit/>
          </a:bodyPr>
          <a:lstStyle>
            <a:lvl1pPr marL="285750" indent="-285750">
              <a:buClr>
                <a:schemeClr val="accent3"/>
              </a:buClr>
              <a:buFont typeface="Arial" panose="020B0604020202020204" pitchFamily="34" charset="0"/>
              <a:buChar char="•"/>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3" name="Text Placeholder 21">
            <a:extLst>
              <a:ext uri="{FF2B5EF4-FFF2-40B4-BE49-F238E27FC236}">
                <a16:creationId xmlns:a16="http://schemas.microsoft.com/office/drawing/2014/main" id="{750E4B0F-2627-4011-8C06-77E6E0EE3386}"/>
              </a:ext>
            </a:extLst>
          </p:cNvPr>
          <p:cNvSpPr>
            <a:spLocks noGrp="1"/>
          </p:cNvSpPr>
          <p:nvPr>
            <p:ph type="body" sz="quarter" idx="16" hasCustomPrompt="1"/>
          </p:nvPr>
        </p:nvSpPr>
        <p:spPr>
          <a:xfrm>
            <a:off x="670809" y="5029201"/>
            <a:ext cx="11066837"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313538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5/30/2019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5/30/2019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5/30/2019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5/30/2019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5/30/2019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5/30/2019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5/30/2019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5/30/2019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5/30/2019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in/url?sa=i&amp;rct=j&amp;q=&amp;esrc=s&amp;source=images&amp;cd=&amp;cad=rja&amp;uact=8&amp;ved=2ahUKEwjOsMfp0cbaAhXBQY8KHS5TCl4QjRx6BAgAEAU&amp;url=http://www.avantikauniversity.edu.in/about-mit.php&amp;psig=AOvVaw0ZUbhOQzAhq5GXScOnN05S&amp;ust=1524237634550990"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p:cNvSpPr>
          <p:nvPr/>
        </p:nvSpPr>
        <p:spPr>
          <a:xfrm>
            <a:off x="1989956" y="836712"/>
            <a:ext cx="7772400" cy="2620888"/>
          </a:xfrm>
          <a:prstGeom prst="rect">
            <a:avLst/>
          </a:prstGeom>
        </p:spPr>
        <p:txBody>
          <a:bodyPr>
            <a:normAutofit fontScale="9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ctr"/>
            <a:r>
              <a:rPr lang="en-US" sz="4800" dirty="0" smtClean="0">
                <a:solidFill>
                  <a:schemeClr val="bg1">
                    <a:lumMod val="50000"/>
                  </a:schemeClr>
                </a:solidFill>
              </a:rPr>
              <a:t>ONLINE VIDEO/AUDIO STREAMING SERVICE BASED ON DECENTRALIZED ARCHITECTURE</a:t>
            </a:r>
            <a:endParaRPr lang="en-US" dirty="0">
              <a:solidFill>
                <a:schemeClr val="bg1">
                  <a:lumMod val="50000"/>
                </a:schemeClr>
              </a:solidFill>
            </a:endParaRPr>
          </a:p>
        </p:txBody>
      </p:sp>
      <p:sp>
        <p:nvSpPr>
          <p:cNvPr id="3" name="Rectangle 2"/>
          <p:cNvSpPr txBox="1">
            <a:spLocks/>
          </p:cNvSpPr>
          <p:nvPr/>
        </p:nvSpPr>
        <p:spPr>
          <a:xfrm>
            <a:off x="3502124" y="4050518"/>
            <a:ext cx="3994784" cy="1394706"/>
          </a:xfrm>
          <a:prstGeom prst="rect">
            <a:avLst/>
          </a:prstGeom>
        </p:spPr>
        <p:txBody>
          <a:bodyPr>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None/>
            </a:pPr>
            <a:r>
              <a:rPr lang="en-US" sz="1400" b="1" dirty="0" smtClean="0">
                <a:solidFill>
                  <a:srgbClr val="00B0F0"/>
                </a:solidFill>
              </a:rPr>
              <a:t>By</a:t>
            </a:r>
          </a:p>
          <a:p>
            <a:pPr marL="0" indent="0" algn="ctr">
              <a:buNone/>
            </a:pPr>
            <a:r>
              <a:rPr lang="en-US" sz="1400" b="1" dirty="0" smtClean="0">
                <a:solidFill>
                  <a:srgbClr val="00B0F0"/>
                </a:solidFill>
              </a:rPr>
              <a:t>B150388568	Ishan Joshi</a:t>
            </a:r>
          </a:p>
          <a:p>
            <a:pPr marL="0" indent="0" algn="ctr">
              <a:buNone/>
            </a:pPr>
            <a:r>
              <a:rPr lang="en-US" sz="1400" b="1" dirty="0" smtClean="0">
                <a:solidFill>
                  <a:srgbClr val="00B0F0"/>
                </a:solidFill>
              </a:rPr>
              <a:t>  B150388586	Kishlaya Kunj</a:t>
            </a:r>
          </a:p>
          <a:p>
            <a:pPr marL="0" indent="0" algn="ctr">
              <a:buNone/>
            </a:pPr>
            <a:r>
              <a:rPr lang="en-US" sz="1400" b="1" dirty="0" smtClean="0">
                <a:solidFill>
                  <a:srgbClr val="00B0F0"/>
                </a:solidFill>
              </a:rPr>
              <a:t>      B150388597   	Neeraj Lagwankar</a:t>
            </a:r>
            <a:endParaRPr lang="en-US" sz="1400" b="1" dirty="0">
              <a:solidFill>
                <a:srgbClr val="00B0F0"/>
              </a:solidFill>
            </a:endParaRPr>
          </a:p>
        </p:txBody>
      </p:sp>
      <p:sp>
        <p:nvSpPr>
          <p:cNvPr id="4" name="Rectangle 3"/>
          <p:cNvSpPr/>
          <p:nvPr/>
        </p:nvSpPr>
        <p:spPr>
          <a:xfrm>
            <a:off x="3214092" y="6070415"/>
            <a:ext cx="4572000" cy="670953"/>
          </a:xfrm>
          <a:prstGeom prst="rect">
            <a:avLst/>
          </a:prstGeom>
        </p:spPr>
        <p:txBody>
          <a:bodyPr>
            <a:spAutoFit/>
          </a:bodyPr>
          <a:lstStyle/>
          <a:p>
            <a:pPr algn="ctr">
              <a:spcBef>
                <a:spcPct val="20000"/>
              </a:spcBef>
              <a:defRPr/>
            </a:pPr>
            <a:r>
              <a:rPr lang="en-US" sz="1600" b="1" dirty="0">
                <a:solidFill>
                  <a:srgbClr val="C00000"/>
                </a:solidFill>
              </a:rPr>
              <a:t>Guide</a:t>
            </a:r>
          </a:p>
          <a:p>
            <a:pPr algn="ctr">
              <a:spcBef>
                <a:spcPct val="20000"/>
              </a:spcBef>
              <a:defRPr/>
            </a:pPr>
            <a:r>
              <a:rPr lang="en-US" b="1" dirty="0">
                <a:solidFill>
                  <a:srgbClr val="C00000"/>
                </a:solidFill>
              </a:rPr>
              <a:t>Prof</a:t>
            </a:r>
            <a:r>
              <a:rPr lang="en-US" b="1" dirty="0">
                <a:solidFill>
                  <a:srgbClr val="C00000"/>
                </a:solidFill>
              </a:rPr>
              <a:t>. Shamla </a:t>
            </a:r>
            <a:r>
              <a:rPr lang="en-US" b="1" dirty="0" err="1">
                <a:solidFill>
                  <a:srgbClr val="C00000"/>
                </a:solidFill>
              </a:rPr>
              <a:t>Mantri</a:t>
            </a:r>
            <a:endParaRPr lang="en-US" b="1" dirty="0">
              <a:solidFill>
                <a:srgbClr val="C00000"/>
              </a:solidFill>
            </a:endParaRPr>
          </a:p>
        </p:txBody>
      </p:sp>
      <p:pic>
        <p:nvPicPr>
          <p:cNvPr id="5" name="Picture 2" descr="Image result for mit pune logo">
            <a:hlinkClick r:id="rId2"/>
          </p:cNvPr>
          <p:cNvPicPr>
            <a:picLocks noChangeAspect="1" noChangeArrowheads="1"/>
          </p:cNvPicPr>
          <p:nvPr/>
        </p:nvPicPr>
        <p:blipFill>
          <a:blip r:embed="rId3"/>
          <a:srcRect/>
          <a:stretch>
            <a:fillRect/>
          </a:stretch>
        </p:blipFill>
        <p:spPr bwMode="auto">
          <a:xfrm>
            <a:off x="1629916" y="4224374"/>
            <a:ext cx="1231351" cy="1219200"/>
          </a:xfrm>
          <a:prstGeom prst="rect">
            <a:avLst/>
          </a:prstGeom>
          <a:noFill/>
        </p:spPr>
      </p:pic>
      <p:pic>
        <p:nvPicPr>
          <p:cNvPr id="6" name="Picture 3" descr="G:\Guest Lectures - Seminars - Workshops Conducted\PBS\images.jpg"/>
          <p:cNvPicPr>
            <a:picLocks noChangeAspect="1" noChangeArrowheads="1"/>
          </p:cNvPicPr>
          <p:nvPr/>
        </p:nvPicPr>
        <p:blipFill>
          <a:blip r:embed="rId4"/>
          <a:srcRect/>
          <a:stretch>
            <a:fillRect/>
          </a:stretch>
        </p:blipFill>
        <p:spPr bwMode="auto">
          <a:xfrm>
            <a:off x="8758708" y="4243679"/>
            <a:ext cx="1600200" cy="1199895"/>
          </a:xfrm>
          <a:prstGeom prst="rect">
            <a:avLst/>
          </a:prstGeom>
          <a:noFill/>
        </p:spPr>
      </p:pic>
    </p:spTree>
    <p:extLst>
      <p:ext uri="{BB962C8B-B14F-4D97-AF65-F5344CB8AC3E}">
        <p14:creationId xmlns:p14="http://schemas.microsoft.com/office/powerpoint/2010/main" val="25045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1804" y="2564904"/>
            <a:ext cx="3960440" cy="1477328"/>
          </a:xfrm>
          <a:prstGeom prst="rect">
            <a:avLst/>
          </a:prstGeom>
        </p:spPr>
        <p:txBody>
          <a:bodyPr wrap="square">
            <a:spAutoFit/>
          </a:bodyPr>
          <a:lstStyle/>
          <a:p>
            <a:r>
              <a:rPr lang="en-US" sz="4500" b="1" dirty="0">
                <a:solidFill>
                  <a:schemeClr val="bg1"/>
                </a:solidFill>
                <a:latin typeface="+mj-lt"/>
                <a:cs typeface="Times New Roman" pitchFamily="18" charset="0"/>
              </a:rPr>
              <a:t>CONSENSUS PROTOCOL</a:t>
            </a:r>
            <a:endParaRPr lang="en-US" sz="4500" dirty="0">
              <a:solidFill>
                <a:schemeClr val="bg1"/>
              </a:solidFill>
              <a:latin typeface="+mj-lt"/>
              <a:cs typeface="Times New Roman" pitchFamily="18" charset="0"/>
            </a:endParaRPr>
          </a:p>
        </p:txBody>
      </p:sp>
      <p:sp>
        <p:nvSpPr>
          <p:cNvPr id="9" name="Rectangle 8"/>
          <p:cNvSpPr/>
          <p:nvPr/>
        </p:nvSpPr>
        <p:spPr>
          <a:xfrm>
            <a:off x="4770885" y="1124744"/>
            <a:ext cx="6840760" cy="1200329"/>
          </a:xfrm>
          <a:prstGeom prst="rect">
            <a:avLst/>
          </a:prstGeom>
        </p:spPr>
        <p:txBody>
          <a:bodyPr wrap="square">
            <a:spAutoFit/>
          </a:bodyPr>
          <a:lstStyle/>
          <a:p>
            <a:pPr algn="just" fontAlgn="base"/>
            <a:r>
              <a:rPr lang="en-US" dirty="0">
                <a:solidFill>
                  <a:schemeClr val="accent5">
                    <a:lumMod val="75000"/>
                  </a:schemeClr>
                </a:solidFill>
                <a:latin typeface="+mj-lt"/>
                <a:cs typeface="Times New Roman" panose="02020603050405020304" pitchFamily="18" charset="0"/>
              </a:rPr>
              <a:t>Consensus protocols </a:t>
            </a:r>
            <a:r>
              <a:rPr lang="en-US" dirty="0">
                <a:solidFill>
                  <a:schemeClr val="accent5">
                    <a:lumMod val="75000"/>
                  </a:schemeClr>
                </a:solidFill>
                <a:latin typeface="+mj-lt"/>
                <a:cs typeface="Times New Roman" panose="02020603050405020304" pitchFamily="18" charset="0"/>
              </a:rPr>
              <a:t>are used to provide authenticity, non-repudiation and integrity to the </a:t>
            </a:r>
            <a:r>
              <a:rPr lang="en-US" dirty="0" err="1">
                <a:solidFill>
                  <a:schemeClr val="accent5">
                    <a:lumMod val="75000"/>
                  </a:schemeClr>
                </a:solidFill>
                <a:latin typeface="+mj-lt"/>
                <a:cs typeface="Times New Roman" panose="02020603050405020304" pitchFamily="18" charset="0"/>
              </a:rPr>
              <a:t>blockchain</a:t>
            </a:r>
            <a:r>
              <a:rPr lang="en-US" dirty="0">
                <a:solidFill>
                  <a:schemeClr val="accent5">
                    <a:lumMod val="75000"/>
                  </a:schemeClr>
                </a:solidFill>
                <a:latin typeface="+mj-lt"/>
                <a:cs typeface="Times New Roman" panose="02020603050405020304" pitchFamily="18" charset="0"/>
              </a:rPr>
              <a:t> network, by utilizing a decentralized peer-to-peer network for verification of transactions before adding a block to the public ledger.</a:t>
            </a:r>
          </a:p>
        </p:txBody>
      </p:sp>
      <p:sp>
        <p:nvSpPr>
          <p:cNvPr id="10" name="TextBox 9"/>
          <p:cNvSpPr txBox="1"/>
          <p:nvPr/>
        </p:nvSpPr>
        <p:spPr>
          <a:xfrm>
            <a:off x="4770885" y="3212976"/>
            <a:ext cx="2743123" cy="2585323"/>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IN" b="1" dirty="0">
                <a:solidFill>
                  <a:schemeClr val="accent5">
                    <a:lumMod val="75000"/>
                  </a:schemeClr>
                </a:solidFill>
                <a:latin typeface="+mj-lt"/>
                <a:cs typeface="Times New Roman" panose="02020603050405020304" pitchFamily="18" charset="0"/>
              </a:rPr>
              <a:t>Proof of Work</a:t>
            </a:r>
          </a:p>
          <a:p>
            <a:pPr marL="285750" indent="-285750">
              <a:lnSpc>
                <a:spcPct val="150000"/>
              </a:lnSpc>
              <a:buFont typeface="Wingdings" panose="05000000000000000000" pitchFamily="2" charset="2"/>
              <a:buChar char="Ø"/>
            </a:pPr>
            <a:r>
              <a:rPr lang="en-IN" b="1" dirty="0">
                <a:solidFill>
                  <a:schemeClr val="accent5">
                    <a:lumMod val="75000"/>
                  </a:schemeClr>
                </a:solidFill>
                <a:latin typeface="+mj-lt"/>
                <a:cs typeface="Times New Roman" panose="02020603050405020304" pitchFamily="18" charset="0"/>
              </a:rPr>
              <a:t>Proof of Stake</a:t>
            </a:r>
          </a:p>
          <a:p>
            <a:pPr marL="285750" indent="-285750">
              <a:lnSpc>
                <a:spcPct val="150000"/>
              </a:lnSpc>
              <a:buFont typeface="Wingdings" panose="05000000000000000000" pitchFamily="2" charset="2"/>
              <a:buChar char="Ø"/>
            </a:pPr>
            <a:r>
              <a:rPr lang="en-IN" dirty="0">
                <a:solidFill>
                  <a:schemeClr val="accent5">
                    <a:lumMod val="75000"/>
                  </a:schemeClr>
                </a:solidFill>
                <a:latin typeface="+mj-lt"/>
                <a:cs typeface="Times New Roman" panose="02020603050405020304" pitchFamily="18" charset="0"/>
              </a:rPr>
              <a:t>Proof of Activity</a:t>
            </a:r>
          </a:p>
          <a:p>
            <a:pPr marL="285750" indent="-285750">
              <a:lnSpc>
                <a:spcPct val="150000"/>
              </a:lnSpc>
              <a:buFont typeface="Wingdings" panose="05000000000000000000" pitchFamily="2" charset="2"/>
              <a:buChar char="Ø"/>
            </a:pPr>
            <a:r>
              <a:rPr lang="en-IN" dirty="0">
                <a:solidFill>
                  <a:schemeClr val="accent5">
                    <a:lumMod val="75000"/>
                  </a:schemeClr>
                </a:solidFill>
                <a:latin typeface="+mj-lt"/>
                <a:cs typeface="Times New Roman" panose="02020603050405020304" pitchFamily="18" charset="0"/>
              </a:rPr>
              <a:t>Proof of Burn</a:t>
            </a:r>
          </a:p>
          <a:p>
            <a:pPr marL="285750" indent="-285750">
              <a:lnSpc>
                <a:spcPct val="150000"/>
              </a:lnSpc>
              <a:buFont typeface="Wingdings" panose="05000000000000000000" pitchFamily="2" charset="2"/>
              <a:buChar char="Ø"/>
            </a:pPr>
            <a:r>
              <a:rPr lang="en-IN" dirty="0">
                <a:solidFill>
                  <a:schemeClr val="accent5">
                    <a:lumMod val="75000"/>
                  </a:schemeClr>
                </a:solidFill>
                <a:latin typeface="+mj-lt"/>
                <a:cs typeface="Times New Roman" panose="02020603050405020304" pitchFamily="18" charset="0"/>
              </a:rPr>
              <a:t>Proof of Capacity</a:t>
            </a:r>
          </a:p>
          <a:p>
            <a:pPr marL="285750" indent="-285750">
              <a:lnSpc>
                <a:spcPct val="150000"/>
              </a:lnSpc>
              <a:buFont typeface="Wingdings" panose="05000000000000000000" pitchFamily="2" charset="2"/>
              <a:buChar char="Ø"/>
            </a:pPr>
            <a:r>
              <a:rPr lang="en-IN" dirty="0">
                <a:solidFill>
                  <a:schemeClr val="accent5">
                    <a:lumMod val="75000"/>
                  </a:schemeClr>
                </a:solidFill>
                <a:latin typeface="+mj-lt"/>
                <a:cs typeface="Times New Roman" panose="02020603050405020304" pitchFamily="18" charset="0"/>
              </a:rPr>
              <a:t>Proof of Elapsed Time</a:t>
            </a:r>
            <a:endParaRPr lang="en-IN" dirty="0">
              <a:solidFill>
                <a:schemeClr val="accent5">
                  <a:lumMod val="7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81671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9796" y="2283911"/>
            <a:ext cx="4136031" cy="2169825"/>
          </a:xfrm>
          <a:prstGeom prst="rect">
            <a:avLst/>
          </a:prstGeom>
        </p:spPr>
        <p:txBody>
          <a:bodyPr wrap="square">
            <a:spAutoFit/>
          </a:bodyPr>
          <a:lstStyle/>
          <a:p>
            <a:r>
              <a:rPr lang="en-US" sz="4500" b="1" dirty="0" smtClean="0">
                <a:solidFill>
                  <a:schemeClr val="bg1"/>
                </a:solidFill>
                <a:latin typeface="+mj-lt"/>
                <a:cs typeface="Times New Roman" pitchFamily="18" charset="0"/>
              </a:rPr>
              <a:t>SELF -</a:t>
            </a:r>
            <a:r>
              <a:rPr lang="en-US" sz="4500" b="1" dirty="0">
                <a:solidFill>
                  <a:schemeClr val="bg1"/>
                </a:solidFill>
                <a:latin typeface="+mj-lt"/>
                <a:cs typeface="Times New Roman" pitchFamily="18" charset="0"/>
              </a:rPr>
              <a:t>CERTIFYING FILE SYSTEM</a:t>
            </a:r>
            <a:endParaRPr lang="en-US" sz="4500" dirty="0">
              <a:solidFill>
                <a:schemeClr val="bg1"/>
              </a:solidFill>
              <a:latin typeface="+mj-lt"/>
              <a:cs typeface="Times New Roman" pitchFamily="18" charset="0"/>
            </a:endParaRPr>
          </a:p>
        </p:txBody>
      </p:sp>
      <p:sp>
        <p:nvSpPr>
          <p:cNvPr id="9" name="Rectangle 8"/>
          <p:cNvSpPr/>
          <p:nvPr/>
        </p:nvSpPr>
        <p:spPr>
          <a:xfrm>
            <a:off x="4870276" y="1066855"/>
            <a:ext cx="6984777" cy="914400"/>
          </a:xfrm>
          <a:prstGeom prst="rect">
            <a:avLst/>
          </a:prstGeom>
        </p:spPr>
        <p:txBody>
          <a:bodyPr wrap="square">
            <a:spAutoFit/>
          </a:bodyPr>
          <a:lstStyle/>
          <a:p>
            <a:pPr algn="just" fontAlgn="base"/>
            <a:r>
              <a:rPr lang="en-US" dirty="0">
                <a:latin typeface="+mj-lt"/>
                <a:cs typeface="Times New Roman" pitchFamily="18" charset="0"/>
              </a:rPr>
              <a:t>It provides one namespace for all the files in the world. It is inherently secure, and hence its users can share sensitive files without worrying about a third party tampering or reading the file.</a:t>
            </a:r>
          </a:p>
        </p:txBody>
      </p:sp>
      <p:sp>
        <p:nvSpPr>
          <p:cNvPr id="10" name="TextBox 9"/>
          <p:cNvSpPr txBox="1"/>
          <p:nvPr/>
        </p:nvSpPr>
        <p:spPr>
          <a:xfrm>
            <a:off x="5734372" y="3403684"/>
            <a:ext cx="4778872" cy="2585323"/>
          </a:xfrm>
          <a:prstGeom prst="rect">
            <a:avLst/>
          </a:prstGeom>
          <a:solidFill>
            <a:schemeClr val="bg1"/>
          </a:solidFill>
        </p:spPr>
        <p:txBody>
          <a:bodyPr wrap="none" rtlCol="0">
            <a:spAutoFit/>
          </a:bodyPr>
          <a:lstStyle/>
          <a:p>
            <a:pPr>
              <a:lnSpc>
                <a:spcPct val="150000"/>
              </a:lnSpc>
            </a:pPr>
            <a:r>
              <a:rPr lang="en-IN" dirty="0">
                <a:latin typeface="+mj-lt"/>
                <a:cs typeface="Times New Roman" panose="02020603050405020304" pitchFamily="18" charset="0"/>
              </a:rPr>
              <a:t>host ID = {PK</a:t>
            </a:r>
            <a:r>
              <a:rPr lang="en-IN" baseline="-25000" dirty="0">
                <a:latin typeface="+mj-lt"/>
                <a:cs typeface="Times New Roman" panose="02020603050405020304" pitchFamily="18" charset="0"/>
              </a:rPr>
              <a:t>s</a:t>
            </a:r>
            <a:r>
              <a:rPr lang="en-IN" dirty="0">
                <a:latin typeface="+mj-lt"/>
                <a:cs typeface="Times New Roman" panose="02020603050405020304" pitchFamily="18" charset="0"/>
              </a:rPr>
              <a:t>, hostname}</a:t>
            </a:r>
            <a:r>
              <a:rPr lang="en-IN" baseline="-25000" dirty="0">
                <a:latin typeface="+mj-lt"/>
                <a:cs typeface="Times New Roman" panose="02020603050405020304" pitchFamily="18" charset="0"/>
              </a:rPr>
              <a:t>SHA-1</a:t>
            </a:r>
          </a:p>
          <a:p>
            <a:pPr>
              <a:lnSpc>
                <a:spcPct val="150000"/>
              </a:lnSpc>
            </a:pPr>
            <a:r>
              <a:rPr lang="en-IN" dirty="0">
                <a:latin typeface="+mj-lt"/>
                <a:cs typeface="Times New Roman" panose="02020603050405020304" pitchFamily="18" charset="0"/>
              </a:rPr>
              <a:t>session ID = {</a:t>
            </a:r>
            <a:r>
              <a:rPr lang="en-IN" dirty="0" err="1">
                <a:latin typeface="+mj-lt"/>
                <a:cs typeface="Times New Roman" panose="02020603050405020304" pitchFamily="18" charset="0"/>
              </a:rPr>
              <a:t>K</a:t>
            </a:r>
            <a:r>
              <a:rPr lang="en-IN" baseline="-25000" dirty="0" err="1">
                <a:latin typeface="+mj-lt"/>
                <a:cs typeface="Times New Roman" panose="02020603050405020304" pitchFamily="18" charset="0"/>
              </a:rPr>
              <a:t>cs</a:t>
            </a:r>
            <a:r>
              <a:rPr lang="en-IN" dirty="0">
                <a:latin typeface="+mj-lt"/>
                <a:cs typeface="Times New Roman" panose="02020603050405020304" pitchFamily="18" charset="0"/>
              </a:rPr>
              <a:t>, </a:t>
            </a:r>
            <a:r>
              <a:rPr lang="en-IN" dirty="0" err="1">
                <a:latin typeface="+mj-lt"/>
                <a:cs typeface="Times New Roman" panose="02020603050405020304" pitchFamily="18" charset="0"/>
              </a:rPr>
              <a:t>K</a:t>
            </a:r>
            <a:r>
              <a:rPr lang="en-IN" baseline="-25000" dirty="0" err="1">
                <a:latin typeface="+mj-lt"/>
                <a:cs typeface="Times New Roman" panose="02020603050405020304" pitchFamily="18" charset="0"/>
              </a:rPr>
              <a:t>sc</a:t>
            </a:r>
            <a:r>
              <a:rPr lang="en-IN" dirty="0">
                <a:latin typeface="+mj-lt"/>
                <a:cs typeface="Times New Roman" panose="02020603050405020304" pitchFamily="18" charset="0"/>
              </a:rPr>
              <a:t>, </a:t>
            </a:r>
            <a:r>
              <a:rPr lang="en-IN" dirty="0" err="1">
                <a:latin typeface="+mj-lt"/>
                <a:cs typeface="Times New Roman" panose="02020603050405020304" pitchFamily="18" charset="0"/>
              </a:rPr>
              <a:t>PK</a:t>
            </a:r>
            <a:r>
              <a:rPr lang="en-IN" baseline="-25000" dirty="0" err="1">
                <a:latin typeface="+mj-lt"/>
                <a:cs typeface="Times New Roman" panose="02020603050405020304" pitchFamily="18" charset="0"/>
              </a:rPr>
              <a:t>t</a:t>
            </a:r>
            <a:r>
              <a:rPr lang="en-IN" dirty="0">
                <a:latin typeface="+mj-lt"/>
                <a:cs typeface="Times New Roman" panose="02020603050405020304" pitchFamily="18" charset="0"/>
              </a:rPr>
              <a:t>, N</a:t>
            </a:r>
            <a:r>
              <a:rPr lang="en-IN" baseline="-25000" dirty="0">
                <a:latin typeface="+mj-lt"/>
                <a:cs typeface="Times New Roman" panose="02020603050405020304" pitchFamily="18" charset="0"/>
              </a:rPr>
              <a:t>0</a:t>
            </a:r>
            <a:r>
              <a:rPr lang="en-IN" dirty="0">
                <a:latin typeface="+mj-lt"/>
                <a:cs typeface="Times New Roman" panose="02020603050405020304" pitchFamily="18" charset="0"/>
              </a:rPr>
              <a:t>}</a:t>
            </a:r>
            <a:r>
              <a:rPr lang="en-IN" baseline="-25000" dirty="0">
                <a:latin typeface="+mj-lt"/>
                <a:cs typeface="Times New Roman" panose="02020603050405020304" pitchFamily="18" charset="0"/>
              </a:rPr>
              <a:t>SHA-1</a:t>
            </a:r>
          </a:p>
          <a:p>
            <a:pPr marL="342900" indent="-342900">
              <a:lnSpc>
                <a:spcPct val="150000"/>
              </a:lnSpc>
              <a:buFont typeface="+mj-lt"/>
              <a:buAutoNum type="arabicPeriod"/>
            </a:pPr>
            <a:r>
              <a:rPr lang="en-IN" dirty="0">
                <a:latin typeface="+mj-lt"/>
                <a:cs typeface="Times New Roman" panose="02020603050405020304" pitchFamily="18" charset="0"/>
              </a:rPr>
              <a:t>C       S: hostname, host ID</a:t>
            </a:r>
          </a:p>
          <a:p>
            <a:pPr marL="342900" indent="-342900">
              <a:lnSpc>
                <a:spcPct val="150000"/>
              </a:lnSpc>
              <a:buFont typeface="+mj-lt"/>
              <a:buAutoNum type="arabicPeriod"/>
            </a:pPr>
            <a:r>
              <a:rPr lang="en-IN" dirty="0">
                <a:latin typeface="+mj-lt"/>
                <a:cs typeface="Times New Roman" panose="02020603050405020304" pitchFamily="18" charset="0"/>
              </a:rPr>
              <a:t>S        C: PK</a:t>
            </a:r>
            <a:r>
              <a:rPr lang="en-IN" baseline="-25000" dirty="0">
                <a:latin typeface="+mj-lt"/>
                <a:cs typeface="Times New Roman" panose="02020603050405020304" pitchFamily="18" charset="0"/>
              </a:rPr>
              <a:t>s</a:t>
            </a:r>
            <a:r>
              <a:rPr lang="en-IN" dirty="0">
                <a:latin typeface="+mj-lt"/>
                <a:cs typeface="Times New Roman" panose="02020603050405020304" pitchFamily="18" charset="0"/>
              </a:rPr>
              <a:t>, </a:t>
            </a:r>
            <a:r>
              <a:rPr lang="en-IN" dirty="0" err="1">
                <a:latin typeface="+mj-lt"/>
                <a:cs typeface="Times New Roman" panose="02020603050405020304" pitchFamily="18" charset="0"/>
              </a:rPr>
              <a:t>PK</a:t>
            </a:r>
            <a:r>
              <a:rPr lang="en-IN" baseline="-25000" dirty="0" err="1">
                <a:latin typeface="+mj-lt"/>
                <a:cs typeface="Times New Roman" panose="02020603050405020304" pitchFamily="18" charset="0"/>
              </a:rPr>
              <a:t>t</a:t>
            </a:r>
            <a:r>
              <a:rPr lang="en-IN" dirty="0">
                <a:latin typeface="+mj-lt"/>
                <a:cs typeface="Times New Roman" panose="02020603050405020304" pitchFamily="18" charset="0"/>
              </a:rPr>
              <a:t>, N</a:t>
            </a:r>
            <a:r>
              <a:rPr lang="en-IN" baseline="-25000" dirty="0">
                <a:latin typeface="+mj-lt"/>
                <a:cs typeface="Times New Roman" panose="02020603050405020304" pitchFamily="18" charset="0"/>
              </a:rPr>
              <a:t>0</a:t>
            </a:r>
          </a:p>
          <a:p>
            <a:pPr marL="342900" indent="-342900">
              <a:lnSpc>
                <a:spcPct val="150000"/>
              </a:lnSpc>
              <a:buFont typeface="+mj-lt"/>
              <a:buAutoNum type="arabicPeriod"/>
            </a:pPr>
            <a:r>
              <a:rPr lang="en-IN" dirty="0">
                <a:latin typeface="+mj-lt"/>
                <a:cs typeface="Times New Roman" panose="02020603050405020304" pitchFamily="18" charset="0"/>
              </a:rPr>
              <a:t>C        S: {{K</a:t>
            </a:r>
            <a:r>
              <a:rPr lang="en-IN" baseline="-25000" dirty="0">
                <a:latin typeface="+mj-lt"/>
                <a:cs typeface="Times New Roman" panose="02020603050405020304" pitchFamily="18" charset="0"/>
              </a:rPr>
              <a:t>CS</a:t>
            </a:r>
            <a:r>
              <a:rPr lang="en-IN" dirty="0">
                <a:latin typeface="+mj-lt"/>
                <a:cs typeface="Times New Roman" panose="02020603050405020304" pitchFamily="18" charset="0"/>
              </a:rPr>
              <a:t>, K</a:t>
            </a:r>
            <a:r>
              <a:rPr lang="en-IN" baseline="-25000" dirty="0">
                <a:latin typeface="+mj-lt"/>
                <a:cs typeface="Times New Roman" panose="02020603050405020304" pitchFamily="18" charset="0"/>
              </a:rPr>
              <a:t>SC</a:t>
            </a:r>
            <a:r>
              <a:rPr lang="en-IN" dirty="0">
                <a:latin typeface="+mj-lt"/>
                <a:cs typeface="Times New Roman" panose="02020603050405020304" pitchFamily="18" charset="0"/>
              </a:rPr>
              <a:t>}</a:t>
            </a:r>
            <a:r>
              <a:rPr lang="en-IN" baseline="-25000" dirty="0" err="1">
                <a:latin typeface="+mj-lt"/>
                <a:cs typeface="Times New Roman" panose="02020603050405020304" pitchFamily="18" charset="0"/>
              </a:rPr>
              <a:t>PKt</a:t>
            </a:r>
            <a:r>
              <a:rPr lang="en-IN" dirty="0">
                <a:latin typeface="+mj-lt"/>
                <a:cs typeface="Times New Roman" panose="02020603050405020304" pitchFamily="18" charset="0"/>
              </a:rPr>
              <a:t>}</a:t>
            </a:r>
            <a:r>
              <a:rPr lang="en-IN" baseline="-25000" dirty="0">
                <a:latin typeface="+mj-lt"/>
                <a:cs typeface="Times New Roman" panose="02020603050405020304" pitchFamily="18" charset="0"/>
              </a:rPr>
              <a:t>PKs</a:t>
            </a:r>
            <a:r>
              <a:rPr lang="en-IN" dirty="0">
                <a:latin typeface="+mj-lt"/>
                <a:cs typeface="Times New Roman" panose="02020603050405020304" pitchFamily="18" charset="0"/>
              </a:rPr>
              <a:t>, session ID, N</a:t>
            </a:r>
            <a:r>
              <a:rPr lang="en-IN" baseline="-25000" dirty="0">
                <a:latin typeface="+mj-lt"/>
                <a:cs typeface="Times New Roman" panose="02020603050405020304" pitchFamily="18" charset="0"/>
              </a:rPr>
              <a:t>0</a:t>
            </a:r>
          </a:p>
          <a:p>
            <a:pPr marL="342900" indent="-342900">
              <a:lnSpc>
                <a:spcPct val="150000"/>
              </a:lnSpc>
              <a:buFont typeface="+mj-lt"/>
              <a:buAutoNum type="arabicPeriod"/>
            </a:pPr>
            <a:endParaRPr lang="en-IN" dirty="0">
              <a:latin typeface="+mj-lt"/>
              <a:cs typeface="Times New Roman" panose="02020603050405020304" pitchFamily="18" charset="0"/>
            </a:endParaRPr>
          </a:p>
        </p:txBody>
      </p:sp>
      <p:cxnSp>
        <p:nvCxnSpPr>
          <p:cNvPr id="11" name="Straight Arrow Connector 10"/>
          <p:cNvCxnSpPr/>
          <p:nvPr/>
        </p:nvCxnSpPr>
        <p:spPr>
          <a:xfrm>
            <a:off x="6437684" y="4509120"/>
            <a:ext cx="248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437684" y="495300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437684" y="533400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554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5820" y="2492896"/>
            <a:ext cx="3816424" cy="1446550"/>
          </a:xfrm>
          <a:prstGeom prst="rect">
            <a:avLst/>
          </a:prstGeom>
          <a:noFill/>
        </p:spPr>
        <p:txBody>
          <a:bodyPr wrap="square" rtlCol="0">
            <a:spAutoFit/>
          </a:bodyPr>
          <a:lstStyle/>
          <a:p>
            <a:r>
              <a:rPr lang="en-IN" sz="4400" b="1" dirty="0">
                <a:solidFill>
                  <a:schemeClr val="bg1"/>
                </a:solidFill>
                <a:latin typeface="+mj-lt"/>
              </a:rPr>
              <a:t>SMART CONTRACTS</a:t>
            </a:r>
          </a:p>
        </p:txBody>
      </p:sp>
      <p:pic>
        <p:nvPicPr>
          <p:cNvPr id="9" name="Picture 8" descr="https://lh6.googleusercontent.com/yoYRQxAwZTWe7D9SydvcuaetoI9tMZkV8FoAxfeIKROrwY3hTgdIIVZqeMc9BarXBx0UsWYoCv6ObtQgKnV3tQRY7gj_8DDoi5sqqFMdJcFkoToHS5Z_3ZsYvy0ksJfYeUpDZMNrCZc"/>
          <p:cNvPicPr>
            <a:picLocks noChangeAspect="1" noChangeArrowheads="1"/>
          </p:cNvPicPr>
          <p:nvPr/>
        </p:nvPicPr>
        <p:blipFill>
          <a:blip r:embed="rId2" cstate="print"/>
          <a:srcRect l="8536" t="5771" r="7528" b="3846"/>
          <a:stretch>
            <a:fillRect/>
          </a:stretch>
        </p:blipFill>
        <p:spPr bwMode="auto">
          <a:xfrm>
            <a:off x="7102524" y="566226"/>
            <a:ext cx="2924908" cy="2330011"/>
          </a:xfrm>
          <a:prstGeom prst="rect">
            <a:avLst/>
          </a:prstGeom>
          <a:noFill/>
        </p:spPr>
      </p:pic>
      <p:sp>
        <p:nvSpPr>
          <p:cNvPr id="10" name="Rectangle 9"/>
          <p:cNvSpPr/>
          <p:nvPr/>
        </p:nvSpPr>
        <p:spPr>
          <a:xfrm>
            <a:off x="4798268" y="4042038"/>
            <a:ext cx="6912768" cy="2169825"/>
          </a:xfrm>
          <a:prstGeom prst="rect">
            <a:avLst/>
          </a:prstGeom>
        </p:spPr>
        <p:txBody>
          <a:bodyPr wrap="square">
            <a:spAutoFit/>
          </a:bodyPr>
          <a:lstStyle/>
          <a:p>
            <a:pPr marL="285750" indent="-285750" algn="just" fontAlgn="base">
              <a:lnSpc>
                <a:spcPct val="150000"/>
              </a:lnSpc>
              <a:buFont typeface="Wingdings" panose="05000000000000000000" pitchFamily="2" charset="2"/>
              <a:buChar char="Ø"/>
            </a:pPr>
            <a:r>
              <a:rPr lang="en-US" dirty="0">
                <a:latin typeface="+mj-lt"/>
                <a:cs typeface="Times New Roman" panose="02020603050405020304" pitchFamily="18" charset="0"/>
              </a:rPr>
              <a:t>It is a digital contract that is written in source code and executed by computers, which integrates the tamper-proof mechanism of </a:t>
            </a:r>
            <a:r>
              <a:rPr lang="en-US" dirty="0" err="1">
                <a:latin typeface="+mj-lt"/>
                <a:cs typeface="Times New Roman" panose="02020603050405020304" pitchFamily="18" charset="0"/>
              </a:rPr>
              <a:t>blockchain</a:t>
            </a:r>
            <a:r>
              <a:rPr lang="en-US" dirty="0">
                <a:latin typeface="+mj-lt"/>
                <a:cs typeface="Times New Roman" panose="02020603050405020304" pitchFamily="18" charset="0"/>
              </a:rPr>
              <a:t>.</a:t>
            </a:r>
          </a:p>
          <a:p>
            <a:pPr marL="285750" indent="-285750" algn="just" fontAlgn="base">
              <a:lnSpc>
                <a:spcPct val="150000"/>
              </a:lnSpc>
              <a:buFont typeface="Wingdings" panose="05000000000000000000" pitchFamily="2" charset="2"/>
              <a:buChar char="Ø"/>
            </a:pPr>
            <a:r>
              <a:rPr lang="en-US" dirty="0">
                <a:latin typeface="+mj-lt"/>
                <a:cs typeface="Times New Roman" panose="02020603050405020304" pitchFamily="18" charset="0"/>
              </a:rPr>
              <a:t>Smart contracts use consensus protocols to agree upon the series of actions resulting from the contracts content.</a:t>
            </a:r>
          </a:p>
        </p:txBody>
      </p:sp>
    </p:spTree>
    <p:extLst>
      <p:ext uri="{BB962C8B-B14F-4D97-AF65-F5344CB8AC3E}">
        <p14:creationId xmlns:p14="http://schemas.microsoft.com/office/powerpoint/2010/main" val="290560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dirty="0" smtClean="0"/>
              <a:t>BACKBONE OF OUR PLATFORM</a:t>
            </a:r>
            <a:endParaRPr lang="en-IN" b="1" dirty="0"/>
          </a:p>
        </p:txBody>
      </p:sp>
      <p:pic>
        <p:nvPicPr>
          <p:cNvPr id="7" name="Picture 2" descr="https://lh6.googleusercontent.com/kkE29CaNqgJBZUI6qEbfHMz08yjJUjOnSWJE8cG8HRhhrQh754bLYof1Vbue6_wttcFeLEnVYjSR1nTPXepSIXnfaHJxLMYzMwTraqVLJr1Q_PWWMjiQxZSHjlaedQjwF9uxRYPwbTo"/>
          <p:cNvPicPr>
            <a:picLocks noChangeAspect="1" noChangeArrowheads="1"/>
          </p:cNvPicPr>
          <p:nvPr/>
        </p:nvPicPr>
        <p:blipFill>
          <a:blip r:embed="rId3" cstate="print"/>
          <a:srcRect/>
          <a:stretch>
            <a:fillRect/>
          </a:stretch>
        </p:blipFill>
        <p:spPr bwMode="auto">
          <a:xfrm>
            <a:off x="2916348" y="2529136"/>
            <a:ext cx="2529992" cy="1907977"/>
          </a:xfrm>
          <a:prstGeom prst="rect">
            <a:avLst/>
          </a:prstGeom>
          <a:noFill/>
        </p:spPr>
      </p:pic>
      <p:pic>
        <p:nvPicPr>
          <p:cNvPr id="8" name="Picture 2" descr="https://lh3.googleusercontent.com/WcRRCG492r-dUWsSCHNXtZ6SD6Klh6dgfy8EAaIUVu1Oj6L7u-GV8c7JAMV45AR_9Jwh2sZF-IpRELVq_tndCpweXj8kvjf5fkqUeFHe-7rF76psMwDIYRb4GYdwMqrLJRtDkIiBdUY"/>
          <p:cNvPicPr>
            <a:picLocks noChangeAspect="1" noChangeArrowheads="1"/>
          </p:cNvPicPr>
          <p:nvPr/>
        </p:nvPicPr>
        <p:blipFill>
          <a:blip r:embed="rId4" cstate="print"/>
          <a:srcRect l="50572"/>
          <a:stretch>
            <a:fillRect/>
          </a:stretch>
        </p:blipFill>
        <p:spPr bwMode="auto">
          <a:xfrm>
            <a:off x="6886501" y="2492897"/>
            <a:ext cx="1893951" cy="2011669"/>
          </a:xfrm>
          <a:prstGeom prst="rect">
            <a:avLst/>
          </a:prstGeom>
          <a:noFill/>
        </p:spPr>
      </p:pic>
    </p:spTree>
    <p:extLst>
      <p:ext uri="{BB962C8B-B14F-4D97-AF65-F5344CB8AC3E}">
        <p14:creationId xmlns:p14="http://schemas.microsoft.com/office/powerpoint/2010/main" val="146222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85900" y="1825853"/>
            <a:ext cx="10009112" cy="1754326"/>
          </a:xfrm>
          <a:prstGeom prst="rect">
            <a:avLst/>
          </a:prstGeom>
        </p:spPr>
        <p:txBody>
          <a:bodyPr wrap="square">
            <a:spAutoFit/>
          </a:bodyPr>
          <a:lstStyle/>
          <a:p>
            <a:pPr fontAlgn="base">
              <a:lnSpc>
                <a:spcPct val="150000"/>
              </a:lnSpc>
              <a:buFont typeface="Wingdings" pitchFamily="2" charset="2"/>
              <a:buChar char="Ø"/>
            </a:pPr>
            <a:r>
              <a:rPr lang="en-US" dirty="0">
                <a:solidFill>
                  <a:schemeClr val="accent5">
                    <a:lumMod val="75000"/>
                  </a:schemeClr>
                </a:solidFill>
                <a:latin typeface="+mj-lt"/>
                <a:cs typeface="Times New Roman" panose="02020603050405020304" pitchFamily="18" charset="0"/>
              </a:rPr>
              <a:t>Ethereum represents a </a:t>
            </a:r>
            <a:r>
              <a:rPr lang="en-US" dirty="0" err="1">
                <a:solidFill>
                  <a:schemeClr val="accent5">
                    <a:lumMod val="75000"/>
                  </a:schemeClr>
                </a:solidFill>
                <a:latin typeface="+mj-lt"/>
                <a:cs typeface="Times New Roman" panose="02020603050405020304" pitchFamily="18" charset="0"/>
              </a:rPr>
              <a:t>blockchain</a:t>
            </a:r>
            <a:r>
              <a:rPr lang="en-US" dirty="0">
                <a:solidFill>
                  <a:schemeClr val="accent5">
                    <a:lumMod val="75000"/>
                  </a:schemeClr>
                </a:solidFill>
                <a:latin typeface="+mj-lt"/>
                <a:cs typeface="Times New Roman" panose="02020603050405020304" pitchFamily="18" charset="0"/>
              </a:rPr>
              <a:t> with a built-in Turing complete programming language called Solidity. </a:t>
            </a:r>
          </a:p>
          <a:p>
            <a:pPr fontAlgn="base">
              <a:lnSpc>
                <a:spcPct val="150000"/>
              </a:lnSpc>
              <a:buFont typeface="Wingdings" pitchFamily="2" charset="2"/>
              <a:buChar char="Ø"/>
            </a:pPr>
            <a:r>
              <a:rPr lang="en-US" dirty="0">
                <a:solidFill>
                  <a:schemeClr val="accent5">
                    <a:lumMod val="75000"/>
                  </a:schemeClr>
                </a:solidFill>
                <a:latin typeface="+mj-lt"/>
                <a:cs typeface="Times New Roman" panose="02020603050405020304" pitchFamily="18" charset="0"/>
              </a:rPr>
              <a:t>It facilitates an abstract layer allowing anyone to create their own rules for ownership, formats of transactions, and state transaction functions.</a:t>
            </a:r>
          </a:p>
        </p:txBody>
      </p:sp>
      <p:sp>
        <p:nvSpPr>
          <p:cNvPr id="9" name="Rectangle 8"/>
          <p:cNvSpPr/>
          <p:nvPr/>
        </p:nvSpPr>
        <p:spPr>
          <a:xfrm>
            <a:off x="4366221" y="836713"/>
            <a:ext cx="3350597" cy="769441"/>
          </a:xfrm>
          <a:prstGeom prst="rect">
            <a:avLst/>
          </a:prstGeom>
        </p:spPr>
        <p:txBody>
          <a:bodyPr wrap="none">
            <a:spAutoFit/>
          </a:bodyPr>
          <a:lstStyle/>
          <a:p>
            <a:r>
              <a:rPr lang="en-US" sz="4400" b="1" dirty="0">
                <a:solidFill>
                  <a:schemeClr val="bg1"/>
                </a:solidFill>
                <a:latin typeface="+mj-lt"/>
                <a:cs typeface="Times New Roman" panose="02020603050405020304" pitchFamily="18" charset="0"/>
              </a:rPr>
              <a:t>ETHEREUM</a:t>
            </a:r>
            <a:endParaRPr lang="en-US" dirty="0">
              <a:solidFill>
                <a:schemeClr val="bg1"/>
              </a:solidFill>
              <a:latin typeface="+mj-lt"/>
              <a:cs typeface="Times New Roman" panose="02020603050405020304" pitchFamily="18" charset="0"/>
            </a:endParaRPr>
          </a:p>
        </p:txBody>
      </p:sp>
      <p:pic>
        <p:nvPicPr>
          <p:cNvPr id="10" name="Picture 2" descr="https://lh6.googleusercontent.com/kkE29CaNqgJBZUI6qEbfHMz08yjJUjOnSWJE8cG8HRhhrQh754bLYof1Vbue6_wttcFeLEnVYjSR1nTPXepSIXnfaHJxLMYzMwTraqVLJr1Q_PWWMjiQxZSHjlaedQjwF9uxRYPwbTo"/>
          <p:cNvPicPr>
            <a:picLocks noChangeAspect="1" noChangeArrowheads="1"/>
          </p:cNvPicPr>
          <p:nvPr/>
        </p:nvPicPr>
        <p:blipFill>
          <a:blip r:embed="rId3" cstate="print"/>
          <a:srcRect/>
          <a:stretch>
            <a:fillRect/>
          </a:stretch>
        </p:blipFill>
        <p:spPr bwMode="auto">
          <a:xfrm>
            <a:off x="4569240" y="3859238"/>
            <a:ext cx="2529992" cy="1907977"/>
          </a:xfrm>
          <a:prstGeom prst="rect">
            <a:avLst/>
          </a:prstGeom>
          <a:noFill/>
        </p:spPr>
      </p:pic>
    </p:spTree>
    <p:extLst>
      <p:ext uri="{BB962C8B-B14F-4D97-AF65-F5344CB8AC3E}">
        <p14:creationId xmlns:p14="http://schemas.microsoft.com/office/powerpoint/2010/main" val="28390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57815" y="620689"/>
            <a:ext cx="1439818" cy="769441"/>
          </a:xfrm>
          <a:prstGeom prst="rect">
            <a:avLst/>
          </a:prstGeom>
        </p:spPr>
        <p:txBody>
          <a:bodyPr wrap="none">
            <a:spAutoFit/>
          </a:bodyPr>
          <a:lstStyle/>
          <a:p>
            <a:pPr algn="ctr"/>
            <a:r>
              <a:rPr lang="en-US" sz="4400" b="1" dirty="0">
                <a:solidFill>
                  <a:schemeClr val="bg1"/>
                </a:solidFill>
                <a:latin typeface="+mj-lt"/>
                <a:cs typeface="Times New Roman" panose="02020603050405020304" pitchFamily="18" charset="0"/>
              </a:rPr>
              <a:t>IPFS</a:t>
            </a:r>
            <a:endParaRPr lang="en-US" sz="3200" dirty="0">
              <a:solidFill>
                <a:schemeClr val="bg1"/>
              </a:solidFill>
              <a:latin typeface="+mj-lt"/>
              <a:cs typeface="Times New Roman" panose="02020603050405020304" pitchFamily="18" charset="0"/>
            </a:endParaRPr>
          </a:p>
        </p:txBody>
      </p:sp>
      <p:sp>
        <p:nvSpPr>
          <p:cNvPr id="9" name="Rectangle 8"/>
          <p:cNvSpPr/>
          <p:nvPr/>
        </p:nvSpPr>
        <p:spPr>
          <a:xfrm>
            <a:off x="1773932" y="1722315"/>
            <a:ext cx="9577064" cy="1754326"/>
          </a:xfrm>
          <a:prstGeom prst="rect">
            <a:avLst/>
          </a:prstGeom>
        </p:spPr>
        <p:txBody>
          <a:bodyPr wrap="square">
            <a:spAutoFit/>
          </a:bodyPr>
          <a:lstStyle/>
          <a:p>
            <a:pPr algn="just" fontAlgn="base">
              <a:lnSpc>
                <a:spcPct val="150000"/>
              </a:lnSpc>
              <a:buFont typeface="Wingdings" pitchFamily="2" charset="2"/>
              <a:buChar char="Ø"/>
            </a:pPr>
            <a:r>
              <a:rPr lang="en-US" dirty="0">
                <a:solidFill>
                  <a:schemeClr val="accent5">
                    <a:lumMod val="75000"/>
                  </a:schemeClr>
                </a:solidFill>
                <a:latin typeface="+mj-lt"/>
                <a:cs typeface="Times New Roman" pitchFamily="18" charset="0"/>
              </a:rPr>
              <a:t>Its </a:t>
            </a:r>
            <a:r>
              <a:rPr lang="en-US" dirty="0">
                <a:solidFill>
                  <a:schemeClr val="accent5">
                    <a:lumMod val="75000"/>
                  </a:schemeClr>
                </a:solidFill>
                <a:latin typeface="+mj-lt"/>
                <a:cs typeface="Times New Roman" pitchFamily="18" charset="0"/>
              </a:rPr>
              <a:t>a peer-to-peer distributed file system.</a:t>
            </a:r>
          </a:p>
          <a:p>
            <a:pPr algn="just" fontAlgn="base">
              <a:lnSpc>
                <a:spcPct val="150000"/>
              </a:lnSpc>
              <a:buFont typeface="Wingdings" pitchFamily="2" charset="2"/>
              <a:buChar char="Ø"/>
            </a:pPr>
            <a:r>
              <a:rPr lang="en-US" dirty="0">
                <a:solidFill>
                  <a:schemeClr val="accent5">
                    <a:lumMod val="75000"/>
                  </a:schemeClr>
                </a:solidFill>
                <a:latin typeface="+mj-lt"/>
                <a:cs typeface="Times New Roman" pitchFamily="18" charset="0"/>
              </a:rPr>
              <a:t>The torrent protocol facilitates relocation of data between nodes comprising the infrastructure and the </a:t>
            </a:r>
            <a:r>
              <a:rPr lang="en-US" dirty="0" err="1">
                <a:solidFill>
                  <a:schemeClr val="accent5">
                    <a:lumMod val="75000"/>
                  </a:schemeClr>
                </a:solidFill>
                <a:latin typeface="+mj-lt"/>
                <a:cs typeface="Times New Roman" pitchFamily="18" charset="0"/>
              </a:rPr>
              <a:t>Kademlia</a:t>
            </a:r>
            <a:r>
              <a:rPr lang="en-US" dirty="0">
                <a:solidFill>
                  <a:schemeClr val="accent5">
                    <a:lumMod val="75000"/>
                  </a:schemeClr>
                </a:solidFill>
                <a:latin typeface="+mj-lt"/>
                <a:cs typeface="Times New Roman" pitchFamily="18" charset="0"/>
              </a:rPr>
              <a:t> Distributed Hash Table is used for the management of metadata.</a:t>
            </a:r>
          </a:p>
        </p:txBody>
      </p:sp>
      <p:pic>
        <p:nvPicPr>
          <p:cNvPr id="10" name="Picture 2" descr="https://lh3.googleusercontent.com/WcRRCG492r-dUWsSCHNXtZ6SD6Klh6dgfy8EAaIUVu1Oj6L7u-GV8c7JAMV45AR_9Jwh2sZF-IpRELVq_tndCpweXj8kvjf5fkqUeFHe-7rF76psMwDIYRb4GYdwMqrLJRtDkIiBdUY"/>
          <p:cNvPicPr>
            <a:picLocks noChangeAspect="1" noChangeArrowheads="1"/>
          </p:cNvPicPr>
          <p:nvPr/>
        </p:nvPicPr>
        <p:blipFill>
          <a:blip r:embed="rId3" cstate="print"/>
          <a:srcRect l="50572"/>
          <a:stretch>
            <a:fillRect/>
          </a:stretch>
        </p:blipFill>
        <p:spPr bwMode="auto">
          <a:xfrm>
            <a:off x="5303502" y="4009620"/>
            <a:ext cx="1893951" cy="2011669"/>
          </a:xfrm>
          <a:prstGeom prst="rect">
            <a:avLst/>
          </a:prstGeom>
          <a:noFill/>
        </p:spPr>
      </p:pic>
    </p:spTree>
    <p:extLst>
      <p:ext uri="{BB962C8B-B14F-4D97-AF65-F5344CB8AC3E}">
        <p14:creationId xmlns:p14="http://schemas.microsoft.com/office/powerpoint/2010/main" val="2249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4292" y="836712"/>
            <a:ext cx="1954381" cy="646331"/>
          </a:xfrm>
          <a:prstGeom prst="rect">
            <a:avLst/>
          </a:prstGeom>
          <a:noFill/>
        </p:spPr>
        <p:txBody>
          <a:bodyPr wrap="none" rtlCol="0">
            <a:spAutoFit/>
          </a:bodyPr>
          <a:lstStyle/>
          <a:p>
            <a:r>
              <a:rPr lang="en-IN" sz="3600" b="1" dirty="0" smtClean="0">
                <a:solidFill>
                  <a:schemeClr val="bg1"/>
                </a:solidFill>
                <a:latin typeface="+mj-lt"/>
              </a:rPr>
              <a:t>DESIGN</a:t>
            </a:r>
            <a:endParaRPr lang="en-IN" sz="3600" b="1" dirty="0">
              <a:solidFill>
                <a:schemeClr val="bg1"/>
              </a:solidFill>
              <a:latin typeface="+mj-lt"/>
            </a:endParaRPr>
          </a:p>
        </p:txBody>
      </p:sp>
      <p:sp>
        <p:nvSpPr>
          <p:cNvPr id="3" name="TextBox 2"/>
          <p:cNvSpPr txBox="1"/>
          <p:nvPr/>
        </p:nvSpPr>
        <p:spPr>
          <a:xfrm>
            <a:off x="1917948" y="2708920"/>
            <a:ext cx="856895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Software design is the process by which an agent creates a specification of a software artifact, intended to accomplish goals, using a set of primitive components and subject to constraints.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Software </a:t>
            </a:r>
            <a:r>
              <a:rPr lang="en-US" dirty="0"/>
              <a:t>design refers to all the activities involved in conceptualizing, framing, implementing, commissioning, and ultimately modifying complex systems. </a:t>
            </a:r>
            <a:endParaRPr lang="en-IN" dirty="0"/>
          </a:p>
        </p:txBody>
      </p:sp>
    </p:spTree>
    <p:extLst>
      <p:ext uri="{BB962C8B-B14F-4D97-AF65-F5344CB8AC3E}">
        <p14:creationId xmlns:p14="http://schemas.microsoft.com/office/powerpoint/2010/main" val="1770966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5900" y="908720"/>
            <a:ext cx="9217024" cy="2308324"/>
          </a:xfrm>
          <a:prstGeom prst="rect">
            <a:avLst/>
          </a:prstGeom>
          <a:noFill/>
        </p:spPr>
        <p:txBody>
          <a:bodyPr wrap="square" rtlCol="0">
            <a:spAutoFit/>
          </a:bodyPr>
          <a:lstStyle/>
          <a:p>
            <a:pPr algn="just"/>
            <a:r>
              <a:rPr lang="en-US" dirty="0"/>
              <a:t>A Data Flow Diagram is a way of representing a flow of a data of a process or a system. The DFD also provides information about the outputs and inputs of each entity and the process itself</a:t>
            </a:r>
            <a:r>
              <a:rPr lang="en-US" dirty="0" smtClean="0"/>
              <a:t>.</a:t>
            </a:r>
          </a:p>
          <a:p>
            <a:pPr algn="just"/>
            <a:endParaRPr lang="en-US" dirty="0"/>
          </a:p>
          <a:p>
            <a:pPr algn="just"/>
            <a:r>
              <a:rPr lang="en-US" b="1" dirty="0" smtClean="0"/>
              <a:t>DFD Level </a:t>
            </a:r>
            <a:r>
              <a:rPr lang="en-US" b="1" dirty="0"/>
              <a:t>0: </a:t>
            </a:r>
            <a:endParaRPr lang="en-IN" dirty="0"/>
          </a:p>
          <a:p>
            <a:pPr algn="just"/>
            <a:r>
              <a:rPr lang="en-US" dirty="0"/>
              <a:t>A context diagram is a top level (also known as "Level 0") data flow diagram. It only contains one process node ("Process 0") that generalizes the function of the entire system in relationship to external entities. </a:t>
            </a:r>
            <a:endParaRPr lang="en-IN" dirty="0"/>
          </a:p>
        </p:txBody>
      </p:sp>
      <p:sp>
        <p:nvSpPr>
          <p:cNvPr id="4" name="TextBox 3"/>
          <p:cNvSpPr txBox="1"/>
          <p:nvPr/>
        </p:nvSpPr>
        <p:spPr>
          <a:xfrm>
            <a:off x="3862164" y="260648"/>
            <a:ext cx="3979551" cy="523220"/>
          </a:xfrm>
          <a:prstGeom prst="rect">
            <a:avLst/>
          </a:prstGeom>
          <a:noFill/>
        </p:spPr>
        <p:txBody>
          <a:bodyPr wrap="none" rtlCol="0">
            <a:spAutoFit/>
          </a:bodyPr>
          <a:lstStyle/>
          <a:p>
            <a:r>
              <a:rPr lang="en-IN" sz="2800" dirty="0" smtClean="0">
                <a:latin typeface="+mj-lt"/>
              </a:rPr>
              <a:t>DATA FLOW DIAGRAM</a:t>
            </a:r>
            <a:endParaRPr lang="en-IN" sz="2800" dirty="0">
              <a:latin typeface="+mj-lt"/>
            </a:endParaRPr>
          </a:p>
        </p:txBody>
      </p:sp>
      <p:pic>
        <p:nvPicPr>
          <p:cNvPr id="5" name="Picture 4" descr="DFD Level 0"/>
          <p:cNvPicPr/>
          <p:nvPr/>
        </p:nvPicPr>
        <p:blipFill>
          <a:blip r:embed="rId2">
            <a:extLst>
              <a:ext uri="{28A0092B-C50C-407E-A947-70E740481C1C}">
                <a14:useLocalDpi xmlns:a14="http://schemas.microsoft.com/office/drawing/2010/main" val="0"/>
              </a:ext>
            </a:extLst>
          </a:blip>
          <a:srcRect/>
          <a:stretch>
            <a:fillRect/>
          </a:stretch>
        </p:blipFill>
        <p:spPr bwMode="auto">
          <a:xfrm>
            <a:off x="2566020" y="3140968"/>
            <a:ext cx="5976664" cy="3816424"/>
          </a:xfrm>
          <a:prstGeom prst="rect">
            <a:avLst/>
          </a:prstGeom>
          <a:noFill/>
          <a:ln>
            <a:noFill/>
          </a:ln>
        </p:spPr>
      </p:pic>
    </p:spTree>
    <p:extLst>
      <p:ext uri="{BB962C8B-B14F-4D97-AF65-F5344CB8AC3E}">
        <p14:creationId xmlns:p14="http://schemas.microsoft.com/office/powerpoint/2010/main" val="245305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3852" y="116632"/>
            <a:ext cx="9721080" cy="1560427"/>
          </a:xfrm>
          <a:prstGeom prst="rect">
            <a:avLst/>
          </a:prstGeom>
        </p:spPr>
        <p:txBody>
          <a:bodyPr wrap="square">
            <a:spAutoFit/>
          </a:bodyPr>
          <a:lstStyle/>
          <a:p>
            <a:pPr indent="457200" algn="just">
              <a:lnSpc>
                <a:spcPct val="115000"/>
              </a:lnSpc>
              <a:spcAft>
                <a:spcPts val="0"/>
              </a:spcAft>
            </a:pPr>
            <a:r>
              <a:rPr lang="en-US" b="1" dirty="0" smtClean="0">
                <a:ea typeface="Times New Roman" panose="02020603050405020304" pitchFamily="18" charset="0"/>
                <a:cs typeface="Times New Roman" panose="02020603050405020304" pitchFamily="18" charset="0"/>
              </a:rPr>
              <a:t>DFD Level </a:t>
            </a:r>
            <a:r>
              <a:rPr lang="en-US" b="1" dirty="0">
                <a:ea typeface="Times New Roman" panose="02020603050405020304" pitchFamily="18" charset="0"/>
                <a:cs typeface="Times New Roman" panose="02020603050405020304" pitchFamily="18" charset="0"/>
              </a:rPr>
              <a:t>1:	</a:t>
            </a:r>
            <a:endParaRPr lang="en-IN" sz="1600" dirty="0">
              <a:ea typeface="Calibri" panose="020F0502020204030204" pitchFamily="34" charset="0"/>
              <a:cs typeface="Times New Roman" panose="02020603050405020304" pitchFamily="18" charset="0"/>
            </a:endParaRPr>
          </a:p>
          <a:p>
            <a:pPr indent="457200" algn="just">
              <a:lnSpc>
                <a:spcPct val="115000"/>
              </a:lnSpc>
              <a:spcAft>
                <a:spcPts val="0"/>
              </a:spcAft>
            </a:pPr>
            <a:r>
              <a:rPr lang="en-US" b="1" dirty="0">
                <a:ea typeface="Times New Roman" panose="02020603050405020304" pitchFamily="18" charset="0"/>
                <a:cs typeface="Times New Roman" panose="02020603050405020304" pitchFamily="18" charset="0"/>
              </a:rPr>
              <a:t> </a:t>
            </a:r>
            <a:endParaRPr lang="en-IN" sz="1600" dirty="0">
              <a:ea typeface="Calibri" panose="020F0502020204030204" pitchFamily="34" charset="0"/>
              <a:cs typeface="Times New Roman" panose="02020603050405020304" pitchFamily="18" charset="0"/>
            </a:endParaRPr>
          </a:p>
          <a:p>
            <a:pPr algn="just"/>
            <a:r>
              <a:rPr lang="en-US" dirty="0">
                <a:ea typeface="Times New Roman" panose="02020603050405020304" pitchFamily="18" charset="0"/>
              </a:rPr>
              <a:t>The </a:t>
            </a:r>
            <a:r>
              <a:rPr lang="en-US" b="1" dirty="0">
                <a:ea typeface="Times New Roman" panose="02020603050405020304" pitchFamily="18" charset="0"/>
              </a:rPr>
              <a:t>Level 1 DFD</a:t>
            </a:r>
            <a:r>
              <a:rPr lang="en-US" dirty="0">
                <a:ea typeface="Times New Roman" panose="02020603050405020304" pitchFamily="18" charset="0"/>
              </a:rPr>
              <a:t> shows how the system is divided into sub-systems (processes), each of which deals with one or more of the data flows to or from an external agent, and which together provide all of the functionality of the system as a whole. </a:t>
            </a:r>
            <a:endParaRPr lang="en-IN" dirty="0"/>
          </a:p>
        </p:txBody>
      </p:sp>
      <p:pic>
        <p:nvPicPr>
          <p:cNvPr id="4098" name="Picture 2" descr="DFD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988" y="1819029"/>
            <a:ext cx="6552728" cy="521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41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1884" y="188640"/>
            <a:ext cx="8784976" cy="1837426"/>
          </a:xfrm>
          <a:prstGeom prst="rect">
            <a:avLst/>
          </a:prstGeom>
        </p:spPr>
        <p:txBody>
          <a:bodyPr wrap="square">
            <a:spAutoFit/>
          </a:bodyPr>
          <a:lstStyle/>
          <a:p>
            <a:pPr algn="just">
              <a:lnSpc>
                <a:spcPct val="115000"/>
              </a:lnSpc>
              <a:spcAft>
                <a:spcPts val="0"/>
              </a:spcAft>
            </a:pPr>
            <a:r>
              <a:rPr lang="en-US" b="1" dirty="0">
                <a:ea typeface="Times New Roman" panose="02020603050405020304" pitchFamily="18" charset="0"/>
                <a:cs typeface="Times New Roman" panose="02020603050405020304" pitchFamily="18" charset="0"/>
              </a:rPr>
              <a:t>Level 2:</a:t>
            </a:r>
            <a:endParaRPr lang="en-IN" sz="1600" dirty="0">
              <a:ea typeface="Calibri" panose="020F0502020204030204" pitchFamily="34" charset="0"/>
              <a:cs typeface="Times New Roman" panose="02020603050405020304" pitchFamily="18" charset="0"/>
            </a:endParaRPr>
          </a:p>
          <a:p>
            <a:pPr algn="just">
              <a:lnSpc>
                <a:spcPct val="115000"/>
              </a:lnSpc>
              <a:spcAft>
                <a:spcPts val="0"/>
              </a:spcAft>
            </a:pPr>
            <a:r>
              <a:rPr lang="en-US" b="1" dirty="0">
                <a:ea typeface="Times New Roman" panose="02020603050405020304" pitchFamily="18" charset="0"/>
                <a:cs typeface="Times New Roman" panose="02020603050405020304" pitchFamily="18" charset="0"/>
              </a:rPr>
              <a:t> </a:t>
            </a:r>
            <a:endParaRPr lang="en-IN" sz="1600" dirty="0">
              <a:ea typeface="Calibri" panose="020F0502020204030204" pitchFamily="34" charset="0"/>
              <a:cs typeface="Times New Roman" panose="02020603050405020304" pitchFamily="18" charset="0"/>
            </a:endParaRPr>
          </a:p>
          <a:p>
            <a:pPr algn="just"/>
            <a:r>
              <a:rPr lang="en-US" dirty="0">
                <a:ea typeface="Times New Roman" panose="02020603050405020304" pitchFamily="18" charset="0"/>
              </a:rPr>
              <a:t>A </a:t>
            </a:r>
            <a:r>
              <a:rPr lang="en-US" b="1" dirty="0">
                <a:ea typeface="Times New Roman" panose="02020603050405020304" pitchFamily="18" charset="0"/>
              </a:rPr>
              <a:t>level 2 data flow diagram</a:t>
            </a:r>
            <a:r>
              <a:rPr lang="en-US" dirty="0">
                <a:ea typeface="Times New Roman" panose="02020603050405020304" pitchFamily="18" charset="0"/>
              </a:rPr>
              <a:t> (</a:t>
            </a:r>
            <a:r>
              <a:rPr lang="en-US" b="1" dirty="0">
                <a:ea typeface="Times New Roman" panose="02020603050405020304" pitchFamily="18" charset="0"/>
              </a:rPr>
              <a:t>DFD</a:t>
            </a:r>
            <a:r>
              <a:rPr lang="en-US" dirty="0">
                <a:ea typeface="Times New Roman" panose="02020603050405020304" pitchFamily="18" charset="0"/>
              </a:rPr>
              <a:t>) offers a more detailed look at the processes that make up an information system than a </a:t>
            </a:r>
            <a:r>
              <a:rPr lang="en-US" b="1" dirty="0">
                <a:ea typeface="Times New Roman" panose="02020603050405020304" pitchFamily="18" charset="0"/>
              </a:rPr>
              <a:t>Level</a:t>
            </a:r>
            <a:r>
              <a:rPr lang="en-US" dirty="0">
                <a:ea typeface="Times New Roman" panose="02020603050405020304" pitchFamily="18" charset="0"/>
              </a:rPr>
              <a:t> </a:t>
            </a:r>
            <a:r>
              <a:rPr lang="en-US" b="1" dirty="0">
                <a:ea typeface="Times New Roman" panose="02020603050405020304" pitchFamily="18" charset="0"/>
              </a:rPr>
              <a:t>1</a:t>
            </a:r>
            <a:r>
              <a:rPr lang="en-US" dirty="0">
                <a:ea typeface="Times New Roman" panose="02020603050405020304" pitchFamily="18" charset="0"/>
              </a:rPr>
              <a:t> </a:t>
            </a:r>
            <a:r>
              <a:rPr lang="en-US" b="1" dirty="0">
                <a:ea typeface="Times New Roman" panose="02020603050405020304" pitchFamily="18" charset="0"/>
              </a:rPr>
              <a:t>DFD</a:t>
            </a:r>
            <a:r>
              <a:rPr lang="en-US" dirty="0">
                <a:ea typeface="Times New Roman" panose="02020603050405020304" pitchFamily="18" charset="0"/>
              </a:rPr>
              <a:t> does. It can be used to plan or record the specific makeup of a system. You can then input the particulars of your own system. </a:t>
            </a:r>
            <a:endParaRPr lang="en-IN" dirty="0"/>
          </a:p>
        </p:txBody>
      </p:sp>
      <p:pic>
        <p:nvPicPr>
          <p:cNvPr id="7" name="Picture 6"/>
          <p:cNvPicPr/>
          <p:nvPr/>
        </p:nvPicPr>
        <p:blipFill>
          <a:blip r:embed="rId2" cstate="print"/>
          <a:srcRect t="9670" b="10141"/>
          <a:stretch>
            <a:fillRect/>
          </a:stretch>
        </p:blipFill>
        <p:spPr bwMode="auto">
          <a:xfrm>
            <a:off x="2209432" y="2421632"/>
            <a:ext cx="7629396" cy="4103712"/>
          </a:xfrm>
          <a:prstGeom prst="rect">
            <a:avLst/>
          </a:prstGeom>
          <a:noFill/>
          <a:ln w="9525">
            <a:noFill/>
            <a:miter lim="800000"/>
            <a:headEnd/>
            <a:tailEnd/>
          </a:ln>
        </p:spPr>
      </p:pic>
    </p:spTree>
    <p:extLst>
      <p:ext uri="{BB962C8B-B14F-4D97-AF65-F5344CB8AC3E}">
        <p14:creationId xmlns:p14="http://schemas.microsoft.com/office/powerpoint/2010/main" val="38812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solidFill>
              </a:rPr>
              <a:t>PROBLEM STATEMENT</a:t>
            </a:r>
            <a:endParaRPr lang="en-IN" dirty="0">
              <a:solidFill>
                <a:schemeClr val="tx1"/>
              </a:solidFill>
            </a:endParaRPr>
          </a:p>
        </p:txBody>
      </p:sp>
      <p:sp>
        <p:nvSpPr>
          <p:cNvPr id="3" name="Text Placeholder 2"/>
          <p:cNvSpPr>
            <a:spLocks noGrp="1"/>
          </p:cNvSpPr>
          <p:nvPr>
            <p:ph type="body" sz="quarter" idx="14"/>
          </p:nvPr>
        </p:nvSpPr>
        <p:spPr>
          <a:xfrm>
            <a:off x="1991147" y="2348880"/>
            <a:ext cx="8183562" cy="1295400"/>
          </a:xfrm>
        </p:spPr>
        <p:txBody>
          <a:bodyPr>
            <a:normAutofit/>
          </a:bodyPr>
          <a:lstStyle/>
          <a:p>
            <a:pPr lvl="1" algn="just"/>
            <a:r>
              <a:rPr lang="en-US" sz="2000" b="1" dirty="0"/>
              <a:t>To </a:t>
            </a:r>
            <a:r>
              <a:rPr lang="en-US" sz="2000" b="1" dirty="0"/>
              <a:t>develop a progressive web application for blockchain based video and audio streaming services, inculcating the concept of </a:t>
            </a:r>
            <a:r>
              <a:rPr lang="en-US" sz="2000" b="1" dirty="0"/>
              <a:t>peer-to-peer </a:t>
            </a:r>
            <a:r>
              <a:rPr lang="en-US" sz="2000" b="1" dirty="0"/>
              <a:t>communication and decentralized framework.</a:t>
            </a:r>
            <a:r>
              <a:rPr lang="en-US" sz="2000" b="1" dirty="0">
                <a:solidFill>
                  <a:schemeClr val="accent6"/>
                </a:solidFill>
              </a:rPr>
              <a:t> </a:t>
            </a:r>
            <a:endParaRPr lang="en-IN" sz="2000" dirty="0">
              <a:solidFill>
                <a:schemeClr val="accent6"/>
              </a:solidFill>
            </a:endParaRPr>
          </a:p>
        </p:txBody>
      </p:sp>
      <p:sp>
        <p:nvSpPr>
          <p:cNvPr id="5" name="Text Placeholder 4"/>
          <p:cNvSpPr>
            <a:spLocks noGrp="1"/>
          </p:cNvSpPr>
          <p:nvPr>
            <p:ph type="body" sz="quarter" idx="16"/>
          </p:nvPr>
        </p:nvSpPr>
        <p:spPr>
          <a:xfrm>
            <a:off x="2222116" y="4582616"/>
            <a:ext cx="8336793" cy="1582689"/>
          </a:xfrm>
        </p:spPr>
        <p:txBody>
          <a:bodyPr/>
          <a:lstStyle/>
          <a:p>
            <a:pPr marL="285750" indent="-285750">
              <a:buFont typeface="Wingdings" panose="05000000000000000000" pitchFamily="2" charset="2"/>
              <a:buChar char="ü"/>
            </a:pPr>
            <a:r>
              <a:rPr lang="en-US" dirty="0" smtClean="0"/>
              <a:t>To </a:t>
            </a:r>
            <a:r>
              <a:rPr lang="en-US" dirty="0"/>
              <a:t>develop </a:t>
            </a:r>
            <a:r>
              <a:rPr lang="en-US" dirty="0" smtClean="0"/>
              <a:t>a video </a:t>
            </a:r>
            <a:r>
              <a:rPr lang="en-US" dirty="0"/>
              <a:t>and audio streaming service with minimum failure </a:t>
            </a:r>
            <a:r>
              <a:rPr lang="en-US" dirty="0" smtClean="0"/>
              <a:t>points.</a:t>
            </a:r>
          </a:p>
          <a:p>
            <a:pPr marL="285750" indent="-285750">
              <a:buFont typeface="Wingdings" panose="05000000000000000000" pitchFamily="2" charset="2"/>
              <a:buChar char="ü"/>
            </a:pPr>
            <a:r>
              <a:rPr lang="en-US" dirty="0" smtClean="0"/>
              <a:t>To </a:t>
            </a:r>
            <a:r>
              <a:rPr lang="en-US" dirty="0"/>
              <a:t>understand how </a:t>
            </a:r>
            <a:r>
              <a:rPr lang="en-US" dirty="0" smtClean="0"/>
              <a:t>blockchain </a:t>
            </a:r>
            <a:r>
              <a:rPr lang="en-US" dirty="0"/>
              <a:t>works</a:t>
            </a:r>
            <a:r>
              <a:rPr lang="en-US" dirty="0" smtClean="0"/>
              <a:t>.</a:t>
            </a:r>
          </a:p>
          <a:p>
            <a:endParaRPr lang="en-IN" dirty="0"/>
          </a:p>
        </p:txBody>
      </p:sp>
      <p:sp>
        <p:nvSpPr>
          <p:cNvPr id="6" name="TextBox 5"/>
          <p:cNvSpPr txBox="1"/>
          <p:nvPr/>
        </p:nvSpPr>
        <p:spPr>
          <a:xfrm>
            <a:off x="2494012" y="3933056"/>
            <a:ext cx="2210862" cy="369332"/>
          </a:xfrm>
          <a:prstGeom prst="rect">
            <a:avLst/>
          </a:prstGeom>
          <a:noFill/>
        </p:spPr>
        <p:txBody>
          <a:bodyPr wrap="none" rtlCol="0">
            <a:spAutoFit/>
          </a:bodyPr>
          <a:lstStyle/>
          <a:p>
            <a:r>
              <a:rPr lang="en-IN" b="1" dirty="0"/>
              <a:t>Project Objective :</a:t>
            </a:r>
            <a:endParaRPr lang="en-IN" b="1" dirty="0"/>
          </a:p>
        </p:txBody>
      </p:sp>
    </p:spTree>
    <p:extLst>
      <p:ext uri="{BB962C8B-B14F-4D97-AF65-F5344CB8AC3E}">
        <p14:creationId xmlns:p14="http://schemas.microsoft.com/office/powerpoint/2010/main" val="226082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060848"/>
            <a:ext cx="3293422" cy="1371600"/>
          </a:xfrm>
        </p:spPr>
        <p:txBody>
          <a:bodyPr/>
          <a:lstStyle/>
          <a:p>
            <a:r>
              <a:rPr lang="en-IN" dirty="0" err="1" smtClean="0"/>
              <a:t>Uml</a:t>
            </a:r>
            <a:r>
              <a:rPr lang="en-IN" dirty="0" smtClean="0"/>
              <a:t> diagrams</a:t>
            </a:r>
            <a:endParaRPr lang="en-IN" dirty="0"/>
          </a:p>
        </p:txBody>
      </p:sp>
      <p:sp>
        <p:nvSpPr>
          <p:cNvPr id="5" name="Rectangle 4"/>
          <p:cNvSpPr/>
          <p:nvPr/>
        </p:nvSpPr>
        <p:spPr>
          <a:xfrm>
            <a:off x="4654252" y="1916832"/>
            <a:ext cx="6092825" cy="2585323"/>
          </a:xfrm>
          <a:prstGeom prst="rect">
            <a:avLst/>
          </a:prstGeom>
        </p:spPr>
        <p:txBody>
          <a:bodyPr>
            <a:spAutoFit/>
          </a:bodyPr>
          <a:lstStyle/>
          <a:p>
            <a:pPr marL="457200" algn="just">
              <a:lnSpc>
                <a:spcPct val="150000"/>
              </a:lnSpc>
              <a:spcAft>
                <a:spcPts val="0"/>
              </a:spcAft>
              <a:tabLst>
                <a:tab pos="270510" algn="l"/>
              </a:tabLst>
            </a:pPr>
            <a:r>
              <a:rPr lang="en-US" dirty="0">
                <a:latin typeface="Times New Roman" panose="02020603050405020304" pitchFamily="18" charset="0"/>
                <a:ea typeface="Times New Roman" panose="02020603050405020304" pitchFamily="18" charset="0"/>
              </a:rPr>
              <a:t>A UML diagram is a diagram based on the UML (Unified Modeling Language) with the purpose of visually representing a system along with the purpose of visually representing a system along with its main actors, roles, actions, artifacts or classes, in order to better understand, alter, maintain, or document information about the system.</a:t>
            </a:r>
            <a:endParaRPr lang="en-IN" dirty="0">
              <a:effectLst/>
            </a:endParaRPr>
          </a:p>
        </p:txBody>
      </p:sp>
    </p:spTree>
    <p:extLst>
      <p:ext uri="{BB962C8B-B14F-4D97-AF65-F5344CB8AC3E}">
        <p14:creationId xmlns:p14="http://schemas.microsoft.com/office/powerpoint/2010/main" val="8195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UseCase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770" y="2060848"/>
            <a:ext cx="5722938" cy="4983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85900" y="908720"/>
            <a:ext cx="9217024" cy="1631216"/>
          </a:xfrm>
          <a:prstGeom prst="rect">
            <a:avLst/>
          </a:prstGeom>
          <a:noFill/>
        </p:spPr>
        <p:txBody>
          <a:bodyPr wrap="square" rtlCol="0">
            <a:spAutoFit/>
          </a:bodyPr>
          <a:lstStyle/>
          <a:p>
            <a:pPr lvl="0" indent="457200" algn="just" eaLnBrk="0" fontAlgn="base" hangingPunct="0">
              <a:spcBef>
                <a:spcPct val="0"/>
              </a:spcBef>
              <a:spcAft>
                <a:spcPct val="0"/>
              </a:spcAft>
            </a:pPr>
            <a:r>
              <a:rPr lang="en-US" altLang="en-US" b="1" dirty="0">
                <a:latin typeface="Calibri" panose="020F0502020204030204" pitchFamily="34" charset="0"/>
                <a:ea typeface="Times New Roman" panose="02020603050405020304" pitchFamily="18" charset="0"/>
                <a:cs typeface="Times New Roman" panose="02020603050405020304" pitchFamily="18" charset="0"/>
              </a:rPr>
              <a:t>Use case diagrams</a:t>
            </a:r>
            <a:r>
              <a:rPr lang="en-US" altLang="en-US" dirty="0">
                <a:latin typeface="Calibri" panose="020F0502020204030204" pitchFamily="34" charset="0"/>
                <a:ea typeface="Times New Roman" panose="02020603050405020304" pitchFamily="18" charset="0"/>
                <a:cs typeface="Times New Roman" panose="02020603050405020304" pitchFamily="18" charset="0"/>
              </a:rPr>
              <a:t> are usually referred to as </a:t>
            </a:r>
            <a:r>
              <a:rPr lang="en-US" altLang="en-US" b="1" dirty="0">
                <a:latin typeface="Calibri" panose="020F0502020204030204" pitchFamily="34" charset="0"/>
                <a:ea typeface="Times New Roman" panose="02020603050405020304" pitchFamily="18" charset="0"/>
                <a:cs typeface="Times New Roman" panose="02020603050405020304" pitchFamily="18" charset="0"/>
              </a:rPr>
              <a:t>behavior</a:t>
            </a:r>
            <a:r>
              <a:rPr lang="en-US" altLang="en-US" dirty="0">
                <a:latin typeface="Calibri" panose="020F0502020204030204" pitchFamily="34" charset="0"/>
                <a:ea typeface="Times New Roman" panose="02020603050405020304" pitchFamily="18" charset="0"/>
                <a:cs typeface="Times New Roman" panose="02020603050405020304" pitchFamily="18" charset="0"/>
              </a:rPr>
              <a:t> </a:t>
            </a:r>
            <a:r>
              <a:rPr lang="en-US" altLang="en-US" b="1" dirty="0">
                <a:latin typeface="Calibri" panose="020F0502020204030204" pitchFamily="34" charset="0"/>
                <a:ea typeface="Times New Roman" panose="02020603050405020304" pitchFamily="18" charset="0"/>
                <a:cs typeface="Times New Roman" panose="02020603050405020304" pitchFamily="18" charset="0"/>
              </a:rPr>
              <a:t>diagram </a:t>
            </a:r>
            <a:r>
              <a:rPr lang="en-US" altLang="en-US" dirty="0">
                <a:latin typeface="Calibri" panose="020F0502020204030204" pitchFamily="34" charset="0"/>
                <a:ea typeface="Times New Roman" panose="02020603050405020304" pitchFamily="18" charset="0"/>
                <a:cs typeface="Times New Roman" panose="02020603050405020304" pitchFamily="18" charset="0"/>
              </a:rPr>
              <a:t>used to describe a set of actions (use cases) that some system or systems (subject) should or can perform in collaboration with one or more external users of the system (actors</a:t>
            </a:r>
            <a:r>
              <a:rPr lang="en-US" altLang="en-US"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altLang="en-US" sz="800" dirty="0"/>
          </a:p>
          <a:p>
            <a:pPr lvl="0" indent="457200" algn="just" eaLnBrk="0" fontAlgn="base" hangingPunct="0">
              <a:spcBef>
                <a:spcPct val="0"/>
              </a:spcBef>
              <a:spcAft>
                <a:spcPct val="0"/>
              </a:spcAft>
            </a:pPr>
            <a:endParaRPr lang="en-US" altLang="en-US" sz="2800" dirty="0">
              <a:latin typeface="Arial" panose="020B0604020202020204" pitchFamily="34" charset="0"/>
            </a:endParaRPr>
          </a:p>
          <a:p>
            <a:endParaRPr lang="en-IN" dirty="0"/>
          </a:p>
        </p:txBody>
      </p:sp>
      <p:sp>
        <p:nvSpPr>
          <p:cNvPr id="4" name="TextBox 3"/>
          <p:cNvSpPr txBox="1"/>
          <p:nvPr/>
        </p:nvSpPr>
        <p:spPr>
          <a:xfrm>
            <a:off x="3862164" y="260648"/>
            <a:ext cx="3772186" cy="523220"/>
          </a:xfrm>
          <a:prstGeom prst="rect">
            <a:avLst/>
          </a:prstGeom>
          <a:noFill/>
        </p:spPr>
        <p:txBody>
          <a:bodyPr wrap="none" rtlCol="0">
            <a:spAutoFit/>
          </a:bodyPr>
          <a:lstStyle/>
          <a:p>
            <a:r>
              <a:rPr lang="en-IN" sz="2800" dirty="0" smtClean="0"/>
              <a:t>USE CASE DIAGRAM</a:t>
            </a:r>
            <a:endParaRPr lang="en-IN" sz="2800" dirty="0"/>
          </a:p>
        </p:txBody>
      </p:sp>
    </p:spTree>
    <p:extLst>
      <p:ext uri="{BB962C8B-B14F-4D97-AF65-F5344CB8AC3E}">
        <p14:creationId xmlns:p14="http://schemas.microsoft.com/office/powerpoint/2010/main" val="368639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5900" y="908720"/>
            <a:ext cx="9217024" cy="1200329"/>
          </a:xfrm>
          <a:prstGeom prst="rect">
            <a:avLst/>
          </a:prstGeom>
          <a:noFill/>
        </p:spPr>
        <p:txBody>
          <a:bodyPr wrap="square" rtlCol="0">
            <a:spAutoFit/>
          </a:bodyPr>
          <a:lstStyle/>
          <a:p>
            <a:pPr lvl="0" indent="457200" algn="just" eaLnBrk="0" fontAlgn="base" hangingPunct="0">
              <a:spcBef>
                <a:spcPct val="0"/>
              </a:spcBef>
              <a:spcAft>
                <a:spcPct val="0"/>
              </a:spcAft>
            </a:pPr>
            <a:r>
              <a:rPr lang="en-US" dirty="0"/>
              <a:t>In software engineering, a </a:t>
            </a:r>
            <a:r>
              <a:rPr lang="en-US" b="1" dirty="0"/>
              <a:t>class diagram</a:t>
            </a:r>
            <a:r>
              <a:rPr lang="en-US" dirty="0"/>
              <a:t> in the Unified Modeling Language (UML) is a type of static </a:t>
            </a:r>
            <a:r>
              <a:rPr lang="en-US" b="1" dirty="0"/>
              <a:t>structure</a:t>
            </a:r>
            <a:r>
              <a:rPr lang="en-US" dirty="0"/>
              <a:t> </a:t>
            </a:r>
            <a:r>
              <a:rPr lang="en-US" b="1" dirty="0"/>
              <a:t>diagram</a:t>
            </a:r>
            <a:r>
              <a:rPr lang="en-US" dirty="0"/>
              <a:t> that describes the structure of a system by showing the system's </a:t>
            </a:r>
            <a:r>
              <a:rPr lang="en-US" b="1" dirty="0"/>
              <a:t>classes</a:t>
            </a:r>
            <a:r>
              <a:rPr lang="en-US" dirty="0"/>
              <a:t>, their attributes, operations (or methods), and the relationships among objects.</a:t>
            </a:r>
            <a:endParaRPr lang="en-IN" dirty="0"/>
          </a:p>
        </p:txBody>
      </p:sp>
      <p:sp>
        <p:nvSpPr>
          <p:cNvPr id="4" name="TextBox 3"/>
          <p:cNvSpPr txBox="1"/>
          <p:nvPr/>
        </p:nvSpPr>
        <p:spPr>
          <a:xfrm>
            <a:off x="3862164" y="260648"/>
            <a:ext cx="3135795" cy="523220"/>
          </a:xfrm>
          <a:prstGeom prst="rect">
            <a:avLst/>
          </a:prstGeom>
          <a:noFill/>
        </p:spPr>
        <p:txBody>
          <a:bodyPr wrap="none" rtlCol="0">
            <a:spAutoFit/>
          </a:bodyPr>
          <a:lstStyle/>
          <a:p>
            <a:r>
              <a:rPr lang="en-IN" sz="2800" dirty="0" smtClean="0"/>
              <a:t>CLASS DIAGRAM</a:t>
            </a:r>
            <a:endParaRPr lang="en-IN" sz="2800" dirty="0"/>
          </a:p>
        </p:txBody>
      </p:sp>
      <p:pic>
        <p:nvPicPr>
          <p:cNvPr id="2050" name="Picture 2" descr="Mai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945" y="2227163"/>
            <a:ext cx="6641827" cy="47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06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5900" y="908720"/>
            <a:ext cx="9217024" cy="1200329"/>
          </a:xfrm>
          <a:prstGeom prst="rect">
            <a:avLst/>
          </a:prstGeom>
          <a:noFill/>
        </p:spPr>
        <p:txBody>
          <a:bodyPr wrap="square" rtlCol="0">
            <a:spAutoFit/>
          </a:bodyPr>
          <a:lstStyle/>
          <a:p>
            <a:pPr lvl="0" indent="457200" algn="just" eaLnBrk="0" fontAlgn="base" hangingPunct="0">
              <a:spcBef>
                <a:spcPct val="0"/>
              </a:spcBef>
              <a:spcAft>
                <a:spcPct val="0"/>
              </a:spcAft>
            </a:pPr>
            <a:r>
              <a:rPr lang="en-US" b="1" dirty="0"/>
              <a:t>Sequence diagrams</a:t>
            </a:r>
            <a:r>
              <a:rPr lang="en-US" dirty="0"/>
              <a:t> are sometimes called event </a:t>
            </a:r>
            <a:r>
              <a:rPr lang="en-US" b="1" dirty="0"/>
              <a:t>diagrams</a:t>
            </a:r>
            <a:r>
              <a:rPr lang="en-US" dirty="0"/>
              <a:t> or event scenarios. A </a:t>
            </a:r>
            <a:r>
              <a:rPr lang="en-US" b="1" dirty="0"/>
              <a:t>sequence diagram</a:t>
            </a:r>
            <a:r>
              <a:rPr lang="en-US" dirty="0"/>
              <a:t> shows, as parallel vertical lines (lifelines), different processes or objects that live simultaneously, and, as horizontal arrows, the messages exchanged between them, in the order in which they occur. </a:t>
            </a:r>
            <a:endParaRPr lang="en-IN" dirty="0"/>
          </a:p>
        </p:txBody>
      </p:sp>
      <p:sp>
        <p:nvSpPr>
          <p:cNvPr id="4" name="TextBox 3"/>
          <p:cNvSpPr txBox="1"/>
          <p:nvPr/>
        </p:nvSpPr>
        <p:spPr>
          <a:xfrm>
            <a:off x="3862164" y="260648"/>
            <a:ext cx="3972562" cy="523220"/>
          </a:xfrm>
          <a:prstGeom prst="rect">
            <a:avLst/>
          </a:prstGeom>
          <a:noFill/>
        </p:spPr>
        <p:txBody>
          <a:bodyPr wrap="none" rtlCol="0">
            <a:spAutoFit/>
          </a:bodyPr>
          <a:lstStyle/>
          <a:p>
            <a:r>
              <a:rPr lang="en-IN" sz="2800" dirty="0" smtClean="0"/>
              <a:t>SEQUENCE DIAGRAM</a:t>
            </a:r>
            <a:endParaRPr lang="en-IN" sz="2800" dirty="0"/>
          </a:p>
        </p:txBody>
      </p:sp>
      <p:pic>
        <p:nvPicPr>
          <p:cNvPr id="3074" name="Picture 2" descr="sequence"/>
          <p:cNvPicPr>
            <a:picLocks noChangeAspect="1" noChangeArrowheads="1"/>
          </p:cNvPicPr>
          <p:nvPr/>
        </p:nvPicPr>
        <p:blipFill rotWithShape="1">
          <a:blip r:embed="rId2">
            <a:extLst>
              <a:ext uri="{28A0092B-C50C-407E-A947-70E740481C1C}">
                <a14:useLocalDpi xmlns:a14="http://schemas.microsoft.com/office/drawing/2010/main" val="0"/>
              </a:ext>
            </a:extLst>
          </a:blip>
          <a:srcRect l="607" t="528" r="-607" b="22289"/>
          <a:stretch/>
        </p:blipFill>
        <p:spPr bwMode="auto">
          <a:xfrm>
            <a:off x="3291776" y="2217687"/>
            <a:ext cx="5113337" cy="493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5900" y="908720"/>
            <a:ext cx="9217024" cy="646331"/>
          </a:xfrm>
          <a:prstGeom prst="rect">
            <a:avLst/>
          </a:prstGeom>
          <a:noFill/>
        </p:spPr>
        <p:txBody>
          <a:bodyPr wrap="square" rtlCol="0">
            <a:spAutoFit/>
          </a:bodyPr>
          <a:lstStyle/>
          <a:p>
            <a:pPr lvl="0" indent="457200" algn="just" eaLnBrk="0" fontAlgn="base" hangingPunct="0">
              <a:spcBef>
                <a:spcPct val="0"/>
              </a:spcBef>
              <a:spcAft>
                <a:spcPct val="0"/>
              </a:spcAft>
            </a:pPr>
            <a:r>
              <a:rPr lang="en-US" dirty="0"/>
              <a:t>It's a behavioral </a:t>
            </a:r>
            <a:r>
              <a:rPr lang="en-US" i="1" dirty="0"/>
              <a:t>diagram</a:t>
            </a:r>
            <a:r>
              <a:rPr lang="en-US" dirty="0"/>
              <a:t> and it represents the behavior using finite </a:t>
            </a:r>
            <a:r>
              <a:rPr lang="en-US" i="1" dirty="0"/>
              <a:t>state</a:t>
            </a:r>
            <a:r>
              <a:rPr lang="en-US" dirty="0"/>
              <a:t> transitions. </a:t>
            </a:r>
            <a:r>
              <a:rPr lang="en-US" i="1" dirty="0"/>
              <a:t>State diagrams</a:t>
            </a:r>
            <a:r>
              <a:rPr lang="en-US" dirty="0"/>
              <a:t> are also referred to as </a:t>
            </a:r>
            <a:r>
              <a:rPr lang="en-US" i="1" dirty="0"/>
              <a:t>State</a:t>
            </a:r>
            <a:r>
              <a:rPr lang="en-US" dirty="0"/>
              <a:t> machines and </a:t>
            </a:r>
            <a:r>
              <a:rPr lang="en-US" i="1" dirty="0"/>
              <a:t>State</a:t>
            </a:r>
            <a:r>
              <a:rPr lang="en-US" dirty="0"/>
              <a:t>-</a:t>
            </a:r>
            <a:r>
              <a:rPr lang="en-US" i="1" dirty="0"/>
              <a:t>chart</a:t>
            </a:r>
            <a:r>
              <a:rPr lang="en-US" dirty="0"/>
              <a:t>s. </a:t>
            </a:r>
            <a:endParaRPr lang="en-IN" dirty="0"/>
          </a:p>
        </p:txBody>
      </p:sp>
      <p:sp>
        <p:nvSpPr>
          <p:cNvPr id="4" name="TextBox 3"/>
          <p:cNvSpPr txBox="1"/>
          <p:nvPr/>
        </p:nvSpPr>
        <p:spPr>
          <a:xfrm>
            <a:off x="3862164" y="260648"/>
            <a:ext cx="4385560" cy="523220"/>
          </a:xfrm>
          <a:prstGeom prst="rect">
            <a:avLst/>
          </a:prstGeom>
          <a:noFill/>
        </p:spPr>
        <p:txBody>
          <a:bodyPr wrap="none" rtlCol="0">
            <a:spAutoFit/>
          </a:bodyPr>
          <a:lstStyle/>
          <a:p>
            <a:r>
              <a:rPr lang="en-IN" sz="2800" dirty="0" smtClean="0">
                <a:latin typeface="+mj-lt"/>
              </a:rPr>
              <a:t>STATE CHART DIAGRAM</a:t>
            </a:r>
            <a:endParaRPr lang="en-IN" sz="2800" dirty="0">
              <a:latin typeface="+mj-lt"/>
            </a:endParaRPr>
          </a:p>
        </p:txBody>
      </p:sp>
      <p:pic>
        <p:nvPicPr>
          <p:cNvPr id="5" name="Picture 4" descr="C:\Users\KishNil\Desktop\uml\StatechartDiagram1.png"/>
          <p:cNvPicPr/>
          <p:nvPr/>
        </p:nvPicPr>
        <p:blipFill>
          <a:blip r:embed="rId2">
            <a:extLst>
              <a:ext uri="{28A0092B-C50C-407E-A947-70E740481C1C}">
                <a14:useLocalDpi xmlns:a14="http://schemas.microsoft.com/office/drawing/2010/main" val="0"/>
              </a:ext>
            </a:extLst>
          </a:blip>
          <a:srcRect/>
          <a:stretch>
            <a:fillRect/>
          </a:stretch>
        </p:blipFill>
        <p:spPr bwMode="auto">
          <a:xfrm>
            <a:off x="909836" y="1988840"/>
            <a:ext cx="4678680" cy="3074670"/>
          </a:xfrm>
          <a:prstGeom prst="rect">
            <a:avLst/>
          </a:prstGeom>
          <a:noFill/>
          <a:ln>
            <a:noFill/>
          </a:ln>
        </p:spPr>
      </p:pic>
      <p:pic>
        <p:nvPicPr>
          <p:cNvPr id="6" name="Picture 5" descr="StatechartDiagram2"/>
          <p:cNvPicPr/>
          <p:nvPr/>
        </p:nvPicPr>
        <p:blipFill>
          <a:blip r:embed="rId3">
            <a:extLst>
              <a:ext uri="{28A0092B-C50C-407E-A947-70E740481C1C}">
                <a14:useLocalDpi xmlns:a14="http://schemas.microsoft.com/office/drawing/2010/main" val="0"/>
              </a:ext>
            </a:extLst>
          </a:blip>
          <a:srcRect/>
          <a:stretch>
            <a:fillRect/>
          </a:stretch>
        </p:blipFill>
        <p:spPr bwMode="auto">
          <a:xfrm>
            <a:off x="6054944" y="1994979"/>
            <a:ext cx="5210175" cy="3105150"/>
          </a:xfrm>
          <a:prstGeom prst="rect">
            <a:avLst/>
          </a:prstGeom>
          <a:noFill/>
          <a:ln>
            <a:noFill/>
          </a:ln>
        </p:spPr>
      </p:pic>
      <p:sp>
        <p:nvSpPr>
          <p:cNvPr id="2" name="Rectangle 1"/>
          <p:cNvSpPr/>
          <p:nvPr/>
        </p:nvSpPr>
        <p:spPr>
          <a:xfrm>
            <a:off x="1547068" y="5108675"/>
            <a:ext cx="3005951" cy="383823"/>
          </a:xfrm>
          <a:prstGeom prst="rect">
            <a:avLst/>
          </a:prstGeom>
        </p:spPr>
        <p:txBody>
          <a:bodyPr wrap="none">
            <a:spAutoFit/>
          </a:bodyPr>
          <a:lstStyle/>
          <a:p>
            <a:pPr algn="ctr">
              <a:lnSpc>
                <a:spcPct val="115000"/>
              </a:lnSpc>
              <a:spcAft>
                <a:spcPts val="0"/>
              </a:spcAft>
            </a:pPr>
            <a:r>
              <a:rPr lang="en-US" dirty="0" smtClean="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State Chart Client Diagram</a:t>
            </a:r>
            <a:endParaRPr lang="en-IN" sz="1600" dirty="0">
              <a:effectLst/>
              <a:ea typeface="Calibri" panose="020F0502020204030204" pitchFamily="34" charset="0"/>
              <a:cs typeface="Times New Roman" panose="02020603050405020304" pitchFamily="18" charset="0"/>
            </a:endParaRPr>
          </a:p>
        </p:txBody>
      </p:sp>
      <p:sp>
        <p:nvSpPr>
          <p:cNvPr id="7" name="Rectangle 6"/>
          <p:cNvSpPr/>
          <p:nvPr/>
        </p:nvSpPr>
        <p:spPr>
          <a:xfrm>
            <a:off x="6879491" y="5106350"/>
            <a:ext cx="3031599" cy="383823"/>
          </a:xfrm>
          <a:prstGeom prst="rect">
            <a:avLst/>
          </a:prstGeom>
        </p:spPr>
        <p:txBody>
          <a:bodyPr wrap="none">
            <a:spAutoFit/>
          </a:bodyPr>
          <a:lstStyle/>
          <a:p>
            <a:pPr algn="ctr">
              <a:lnSpc>
                <a:spcPct val="115000"/>
              </a:lnSpc>
              <a:spcAft>
                <a:spcPts val="0"/>
              </a:spcAft>
            </a:pPr>
            <a:r>
              <a:rPr lang="en-US" dirty="0">
                <a:ea typeface="Times New Roman" panose="02020603050405020304" pitchFamily="18" charset="0"/>
                <a:cs typeface="Times New Roman" panose="02020603050405020304" pitchFamily="18" charset="0"/>
              </a:rPr>
              <a:t>State Chart Server Diagram</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011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5900" y="908720"/>
            <a:ext cx="9217024" cy="1477328"/>
          </a:xfrm>
          <a:prstGeom prst="rect">
            <a:avLst/>
          </a:prstGeom>
          <a:noFill/>
        </p:spPr>
        <p:txBody>
          <a:bodyPr wrap="square" rtlCol="0">
            <a:spAutoFit/>
          </a:bodyPr>
          <a:lstStyle/>
          <a:p>
            <a:pPr lvl="0" indent="457200" algn="just" eaLnBrk="0" fontAlgn="base" hangingPunct="0">
              <a:spcBef>
                <a:spcPct val="0"/>
              </a:spcBef>
              <a:spcAft>
                <a:spcPct val="0"/>
              </a:spcAft>
            </a:pPr>
            <a:r>
              <a:rPr lang="en-US" b="1" dirty="0"/>
              <a:t>Activity diagram</a:t>
            </a:r>
            <a:r>
              <a:rPr lang="en-US" dirty="0"/>
              <a:t> is another important diagram in UML to describe the dynamic aspects of the system. </a:t>
            </a:r>
            <a:r>
              <a:rPr lang="en-US" b="1" dirty="0"/>
              <a:t>Activity diagram</a:t>
            </a:r>
            <a:r>
              <a:rPr lang="en-US" dirty="0"/>
              <a:t> is basically a flowchart to represent the flow from one </a:t>
            </a:r>
            <a:r>
              <a:rPr lang="en-US" b="1" dirty="0"/>
              <a:t>activity</a:t>
            </a:r>
            <a:r>
              <a:rPr lang="en-US" dirty="0"/>
              <a:t> to another </a:t>
            </a:r>
            <a:r>
              <a:rPr lang="en-US" b="1" dirty="0"/>
              <a:t>activity</a:t>
            </a:r>
            <a:r>
              <a:rPr lang="en-US" dirty="0"/>
              <a:t>. The </a:t>
            </a:r>
            <a:r>
              <a:rPr lang="en-US" b="1" dirty="0"/>
              <a:t>activity</a:t>
            </a:r>
            <a:r>
              <a:rPr lang="en-US" dirty="0"/>
              <a:t> can be described as an operation of the system. The control flow is drawn from one operation to another. </a:t>
            </a:r>
            <a:endParaRPr lang="en-US" altLang="en-US" sz="2800" dirty="0">
              <a:latin typeface="Arial" panose="020B0604020202020204" pitchFamily="34" charset="0"/>
            </a:endParaRPr>
          </a:p>
          <a:p>
            <a:endParaRPr lang="en-IN" dirty="0"/>
          </a:p>
        </p:txBody>
      </p:sp>
      <p:sp>
        <p:nvSpPr>
          <p:cNvPr id="4" name="TextBox 3"/>
          <p:cNvSpPr txBox="1"/>
          <p:nvPr/>
        </p:nvSpPr>
        <p:spPr>
          <a:xfrm>
            <a:off x="3862164" y="260648"/>
            <a:ext cx="3566939" cy="523220"/>
          </a:xfrm>
          <a:prstGeom prst="rect">
            <a:avLst/>
          </a:prstGeom>
          <a:noFill/>
        </p:spPr>
        <p:txBody>
          <a:bodyPr wrap="none" rtlCol="0">
            <a:spAutoFit/>
          </a:bodyPr>
          <a:lstStyle/>
          <a:p>
            <a:r>
              <a:rPr lang="en-IN" sz="2800" dirty="0" smtClean="0"/>
              <a:t>ACTIVITY DIAGRAM</a:t>
            </a:r>
            <a:endParaRPr lang="en-IN" sz="2800" dirty="0"/>
          </a:p>
        </p:txBody>
      </p:sp>
      <p:pic>
        <p:nvPicPr>
          <p:cNvPr id="5" name="Picture 4" descr="ActivityDiagram1"/>
          <p:cNvPicPr/>
          <p:nvPr/>
        </p:nvPicPr>
        <p:blipFill>
          <a:blip r:embed="rId2"/>
          <a:srcRect/>
          <a:stretch>
            <a:fillRect/>
          </a:stretch>
        </p:blipFill>
        <p:spPr bwMode="auto">
          <a:xfrm>
            <a:off x="3142084" y="2174066"/>
            <a:ext cx="5746115" cy="4639310"/>
          </a:xfrm>
          <a:prstGeom prst="rect">
            <a:avLst/>
          </a:prstGeom>
          <a:noFill/>
          <a:ln w="9525">
            <a:noFill/>
            <a:miter lim="800000"/>
            <a:headEnd/>
            <a:tailEnd/>
          </a:ln>
        </p:spPr>
      </p:pic>
    </p:spTree>
    <p:extLst>
      <p:ext uri="{BB962C8B-B14F-4D97-AF65-F5344CB8AC3E}">
        <p14:creationId xmlns:p14="http://schemas.microsoft.com/office/powerpoint/2010/main" val="15200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2348880"/>
            <a:ext cx="3888432" cy="1371600"/>
          </a:xfrm>
        </p:spPr>
        <p:txBody>
          <a:bodyPr>
            <a:noAutofit/>
          </a:bodyPr>
          <a:lstStyle/>
          <a:p>
            <a:r>
              <a:rPr lang="en-IN" sz="3200" b="1" dirty="0" smtClean="0"/>
              <a:t>Project</a:t>
            </a:r>
            <a:br>
              <a:rPr lang="en-IN" sz="3200" b="1" dirty="0" smtClean="0"/>
            </a:br>
            <a:r>
              <a:rPr lang="en-IN" sz="3200" b="1" dirty="0" smtClean="0"/>
              <a:t>demonstration</a:t>
            </a:r>
            <a:endParaRPr lang="en-IN" sz="3200" b="1" dirty="0"/>
          </a:p>
        </p:txBody>
      </p:sp>
    </p:spTree>
    <p:extLst>
      <p:ext uri="{BB962C8B-B14F-4D97-AF65-F5344CB8AC3E}">
        <p14:creationId xmlns:p14="http://schemas.microsoft.com/office/powerpoint/2010/main" val="23607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06180" y="692696"/>
            <a:ext cx="3679597" cy="707886"/>
          </a:xfrm>
          <a:prstGeom prst="rect">
            <a:avLst/>
          </a:prstGeom>
          <a:noFill/>
        </p:spPr>
        <p:txBody>
          <a:bodyPr wrap="none" rtlCol="0">
            <a:spAutoFit/>
          </a:bodyPr>
          <a:lstStyle/>
          <a:p>
            <a:r>
              <a:rPr lang="en-IN" sz="4000" b="1" dirty="0" smtClean="0">
                <a:solidFill>
                  <a:schemeClr val="bg1"/>
                </a:solidFill>
              </a:rPr>
              <a:t>COMPARISON</a:t>
            </a:r>
            <a:endParaRPr lang="en-IN" sz="4000" b="1" dirty="0">
              <a:solidFill>
                <a:schemeClr val="bg1"/>
              </a:solidFill>
            </a:endParaRPr>
          </a:p>
        </p:txBody>
      </p:sp>
      <p:pic>
        <p:nvPicPr>
          <p:cNvPr id="5123" name="Picture 3" descr="Untitled-Project(1)"/>
          <p:cNvPicPr>
            <a:picLocks noChangeAspect="1" noChangeArrowheads="1"/>
          </p:cNvPicPr>
          <p:nvPr/>
        </p:nvPicPr>
        <p:blipFill>
          <a:blip r:embed="rId2">
            <a:extLst>
              <a:ext uri="{28A0092B-C50C-407E-A947-70E740481C1C}">
                <a14:useLocalDpi xmlns:a14="http://schemas.microsoft.com/office/drawing/2010/main" val="0"/>
              </a:ext>
            </a:extLst>
          </a:blip>
          <a:srcRect t="2785" b="18852"/>
          <a:stretch>
            <a:fillRect/>
          </a:stretch>
        </p:blipFill>
        <p:spPr bwMode="auto">
          <a:xfrm>
            <a:off x="3190651" y="1844824"/>
            <a:ext cx="5280025" cy="4275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475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836" y="692696"/>
            <a:ext cx="9793088" cy="6278642"/>
          </a:xfrm>
          <a:prstGeom prst="rect">
            <a:avLst/>
          </a:prstGeom>
        </p:spPr>
        <p:txBody>
          <a:bodyPr wrap="square">
            <a:spAutoFit/>
          </a:bodyPr>
          <a:lstStyle/>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[1] Malik Muhammad Imran </a:t>
            </a:r>
            <a:r>
              <a:rPr lang="en-US" sz="1200" dirty="0" err="1">
                <a:latin typeface="Times New Roman" panose="02020603050405020304" pitchFamily="18" charset="0"/>
                <a:ea typeface="Calibri" panose="020F0502020204030204" pitchFamily="34" charset="0"/>
                <a:cs typeface="Times New Roman" panose="02020603050405020304" pitchFamily="18" charset="0"/>
              </a:rPr>
              <a:t>Pattal</a:t>
            </a:r>
            <a:r>
              <a:rPr lang="en-US" sz="1200" dirty="0">
                <a:latin typeface="Times New Roman" panose="02020603050405020304" pitchFamily="18" charset="0"/>
                <a:ea typeface="Calibri" panose="020F0502020204030204" pitchFamily="34" charset="0"/>
                <a:cs typeface="Times New Roman" panose="02020603050405020304" pitchFamily="18" charset="0"/>
              </a:rPr>
              <a:t>, Li Yuan, Zeng </a:t>
            </a:r>
            <a:r>
              <a:rPr lang="en-US" sz="1200" dirty="0" err="1">
                <a:latin typeface="Times New Roman" panose="02020603050405020304" pitchFamily="18" charset="0"/>
                <a:ea typeface="Calibri" panose="020F0502020204030204" pitchFamily="34" charset="0"/>
                <a:cs typeface="Times New Roman" panose="02020603050405020304" pitchFamily="18" charset="0"/>
              </a:rPr>
              <a:t>Jianqiu</a:t>
            </a:r>
            <a:r>
              <a:rPr lang="en-US" sz="1200" dirty="0">
                <a:latin typeface="Times New Roman" panose="02020603050405020304" pitchFamily="18" charset="0"/>
                <a:ea typeface="Calibri" panose="020F0502020204030204" pitchFamily="34" charset="0"/>
                <a:cs typeface="Times New Roman" panose="02020603050405020304" pitchFamily="18" charset="0"/>
              </a:rPr>
              <a:t>, ―Web 3.0: A real personal   Web‖, IEEE, Third International Conference on Next Generation Mobile Applications, Services and Technologies, pp. 125128, 2009.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sz="1200" dirty="0" err="1">
                <a:latin typeface="Times New Roman" panose="02020603050405020304" pitchFamily="18" charset="0"/>
                <a:ea typeface="Calibri" panose="020F0502020204030204" pitchFamily="34" charset="0"/>
                <a:cs typeface="Times New Roman" panose="02020603050405020304" pitchFamily="18" charset="0"/>
              </a:rPr>
              <a:t>Keshab</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Nath</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Sourish</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Dhar</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Subhash</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Basishtha</a:t>
            </a:r>
            <a:r>
              <a:rPr lang="en-US" sz="1200" dirty="0">
                <a:latin typeface="Times New Roman" panose="02020603050405020304" pitchFamily="18" charset="0"/>
                <a:ea typeface="Calibri" panose="020F0502020204030204" pitchFamily="34" charset="0"/>
                <a:cs typeface="Times New Roman" panose="02020603050405020304" pitchFamily="18" charset="0"/>
              </a:rPr>
              <a:t>, ―Web 1.0 to Web 3.0 - Evolution of the Web and its Various Challenges‖, IEEE, International Conference on Reliability, Optimization and Information Technology pp. 86 – 89, 2014.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[3] J. Blackburn, K. Christensen, ‖A Simulation Study of a New Green </a:t>
            </a:r>
            <a:r>
              <a:rPr lang="en-US" sz="1200" dirty="0" err="1">
                <a:latin typeface="Times New Roman" panose="02020603050405020304" pitchFamily="18" charset="0"/>
                <a:ea typeface="Calibri" panose="020F0502020204030204" pitchFamily="34" charset="0"/>
                <a:cs typeface="Times New Roman" panose="02020603050405020304" pitchFamily="18" charset="0"/>
              </a:rPr>
              <a:t>BitTorrent</a:t>
            </a:r>
            <a:r>
              <a:rPr lang="en-US" sz="1200" dirty="0">
                <a:latin typeface="Times New Roman" panose="02020603050405020304" pitchFamily="18" charset="0"/>
                <a:ea typeface="Calibri" panose="020F0502020204030204" pitchFamily="34" charset="0"/>
                <a:cs typeface="Times New Roman" panose="02020603050405020304" pitchFamily="18" charset="0"/>
              </a:rPr>
              <a:t>,‖ IEEE, Proc. Green Communications Workshop in conjunction with IEEE ICC’09, 2009.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[4] Olaf </a:t>
            </a:r>
            <a:r>
              <a:rPr lang="en-US" sz="1200" dirty="0" err="1">
                <a:latin typeface="Times New Roman" panose="02020603050405020304" pitchFamily="18" charset="0"/>
                <a:ea typeface="Calibri" panose="020F0502020204030204" pitchFamily="34" charset="0"/>
                <a:cs typeface="Times New Roman" panose="02020603050405020304" pitchFamily="18" charset="0"/>
              </a:rPr>
              <a:t>Landsiedel</a:t>
            </a:r>
            <a:r>
              <a:rPr lang="en-US" sz="1200" dirty="0">
                <a:latin typeface="Times New Roman" panose="02020603050405020304" pitchFamily="18" charset="0"/>
                <a:ea typeface="Calibri" panose="020F0502020204030204" pitchFamily="34" charset="0"/>
                <a:cs typeface="Times New Roman" panose="02020603050405020304" pitchFamily="18" charset="0"/>
              </a:rPr>
              <a:t>, Stefan </a:t>
            </a:r>
            <a:r>
              <a:rPr lang="en-US" sz="1200" dirty="0" err="1">
                <a:latin typeface="Times New Roman" panose="02020603050405020304" pitchFamily="18" charset="0"/>
                <a:ea typeface="Calibri" panose="020F0502020204030204" pitchFamily="34" charset="0"/>
                <a:cs typeface="Times New Roman" panose="02020603050405020304" pitchFamily="18" charset="0"/>
              </a:rPr>
              <a:t>Gotz</a:t>
            </a:r>
            <a:r>
              <a:rPr lang="en-US" sz="1200" dirty="0">
                <a:latin typeface="Times New Roman" panose="02020603050405020304" pitchFamily="18" charset="0"/>
                <a:ea typeface="Calibri" panose="020F0502020204030204" pitchFamily="34" charset="0"/>
                <a:cs typeface="Times New Roman" panose="02020603050405020304" pitchFamily="18" charset="0"/>
              </a:rPr>
              <a:t>, Klaus </a:t>
            </a:r>
            <a:r>
              <a:rPr lang="en-US" sz="1200" dirty="0" err="1">
                <a:latin typeface="Times New Roman" panose="02020603050405020304" pitchFamily="18" charset="0"/>
                <a:ea typeface="Calibri" panose="020F0502020204030204" pitchFamily="34" charset="0"/>
                <a:cs typeface="Times New Roman" panose="02020603050405020304" pitchFamily="18" charset="0"/>
              </a:rPr>
              <a:t>Wehrle</a:t>
            </a:r>
            <a:r>
              <a:rPr lang="en-US" sz="1200" dirty="0">
                <a:latin typeface="Times New Roman" panose="02020603050405020304" pitchFamily="18" charset="0"/>
                <a:ea typeface="Calibri" panose="020F0502020204030204" pitchFamily="34" charset="0"/>
                <a:cs typeface="Times New Roman" panose="02020603050405020304" pitchFamily="18" charset="0"/>
              </a:rPr>
              <a:t>, ―Towards Scalable Mobility in Distributed Hash Tables‖ IEEE, Peer-to-Peer Computing, 2006.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[5] Ling </a:t>
            </a:r>
            <a:r>
              <a:rPr lang="en-US" sz="1200" dirty="0" err="1">
                <a:latin typeface="Times New Roman" panose="02020603050405020304" pitchFamily="18" charset="0"/>
                <a:ea typeface="Calibri" panose="020F0502020204030204" pitchFamily="34" charset="0"/>
                <a:cs typeface="Times New Roman" panose="02020603050405020304" pitchFamily="18" charset="0"/>
              </a:rPr>
              <a:t>Zhong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Xiofan</a:t>
            </a:r>
            <a:r>
              <a:rPr lang="en-US" sz="1200" dirty="0">
                <a:latin typeface="Times New Roman" panose="02020603050405020304" pitchFamily="18" charset="0"/>
                <a:ea typeface="Calibri" panose="020F0502020204030204" pitchFamily="34" charset="0"/>
                <a:cs typeface="Times New Roman" panose="02020603050405020304" pitchFamily="18" charset="0"/>
              </a:rPr>
              <a:t> Wang, Maria </a:t>
            </a:r>
            <a:r>
              <a:rPr lang="en-US" sz="1200" dirty="0" err="1">
                <a:latin typeface="Times New Roman" panose="02020603050405020304" pitchFamily="18" charset="0"/>
                <a:ea typeface="Calibri" panose="020F0502020204030204" pitchFamily="34" charset="0"/>
                <a:cs typeface="Times New Roman" panose="02020603050405020304" pitchFamily="18" charset="0"/>
              </a:rPr>
              <a:t>Kihl</a:t>
            </a:r>
            <a:r>
              <a:rPr lang="en-US" sz="1200" dirty="0">
                <a:latin typeface="Times New Roman" panose="02020603050405020304" pitchFamily="18" charset="0"/>
                <a:ea typeface="Calibri" panose="020F0502020204030204" pitchFamily="34" charset="0"/>
                <a:cs typeface="Times New Roman" panose="02020603050405020304" pitchFamily="18" charset="0"/>
              </a:rPr>
              <a:t>, ―Topological Model and Analysis of the P2P </a:t>
            </a:r>
            <a:r>
              <a:rPr lang="en-US" sz="1200" dirty="0" err="1">
                <a:latin typeface="Times New Roman" panose="02020603050405020304" pitchFamily="18" charset="0"/>
                <a:ea typeface="Calibri" panose="020F0502020204030204" pitchFamily="34" charset="0"/>
                <a:cs typeface="Times New Roman" panose="02020603050405020304" pitchFamily="18" charset="0"/>
              </a:rPr>
              <a:t>BitTorrent</a:t>
            </a:r>
            <a:r>
              <a:rPr lang="en-US" sz="1200" dirty="0">
                <a:latin typeface="Times New Roman" panose="02020603050405020304" pitchFamily="18" charset="0"/>
                <a:ea typeface="Calibri" panose="020F0502020204030204" pitchFamily="34" charset="0"/>
                <a:cs typeface="Times New Roman" panose="02020603050405020304" pitchFamily="18" charset="0"/>
              </a:rPr>
              <a:t> Protocol‖, IEEE, Proceedings of the 8th World Congress on Intelligent Control and Automation, pp. 754758,  2011.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[6] </a:t>
            </a:r>
            <a:r>
              <a:rPr lang="en-US" sz="1200" dirty="0" err="1">
                <a:latin typeface="Times New Roman" panose="02020603050405020304" pitchFamily="18" charset="0"/>
                <a:ea typeface="Calibri" panose="020F0502020204030204" pitchFamily="34" charset="0"/>
                <a:cs typeface="Times New Roman" panose="02020603050405020304" pitchFamily="18" charset="0"/>
              </a:rPr>
              <a:t>Fabius</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Klemm</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Sarunas</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Girdzijauskas</a:t>
            </a:r>
            <a:r>
              <a:rPr lang="en-US" sz="1200" dirty="0">
                <a:latin typeface="Times New Roman" panose="02020603050405020304" pitchFamily="18" charset="0"/>
                <a:ea typeface="Calibri" panose="020F0502020204030204" pitchFamily="34" charset="0"/>
                <a:cs typeface="Times New Roman" panose="02020603050405020304" pitchFamily="18" charset="0"/>
              </a:rPr>
              <a:t>, Jean-Yves Le </a:t>
            </a:r>
            <a:r>
              <a:rPr lang="en-US" sz="1200" dirty="0" err="1">
                <a:latin typeface="Times New Roman" panose="02020603050405020304" pitchFamily="18" charset="0"/>
                <a:ea typeface="Calibri" panose="020F0502020204030204" pitchFamily="34" charset="0"/>
                <a:cs typeface="Times New Roman" panose="02020603050405020304" pitchFamily="18" charset="0"/>
              </a:rPr>
              <a:t>Boudec</a:t>
            </a:r>
            <a:r>
              <a:rPr lang="en-US" sz="1200" dirty="0">
                <a:latin typeface="Times New Roman" panose="02020603050405020304" pitchFamily="18" charset="0"/>
                <a:ea typeface="Calibri" panose="020F0502020204030204" pitchFamily="34" charset="0"/>
                <a:cs typeface="Times New Roman" panose="02020603050405020304" pitchFamily="18" charset="0"/>
              </a:rPr>
              <a:t>, Karl </a:t>
            </a:r>
            <a:r>
              <a:rPr lang="en-US" sz="1200" dirty="0" err="1">
                <a:latin typeface="Times New Roman" panose="02020603050405020304" pitchFamily="18" charset="0"/>
                <a:ea typeface="Calibri" panose="020F0502020204030204" pitchFamily="34" charset="0"/>
                <a:cs typeface="Times New Roman" panose="02020603050405020304" pitchFamily="18" charset="0"/>
              </a:rPr>
              <a:t>Aberer</a:t>
            </a:r>
            <a:r>
              <a:rPr lang="en-US" sz="1200" dirty="0">
                <a:latin typeface="Times New Roman" panose="02020603050405020304" pitchFamily="18" charset="0"/>
                <a:ea typeface="Calibri" panose="020F0502020204030204" pitchFamily="34" charset="0"/>
                <a:cs typeface="Times New Roman" panose="02020603050405020304" pitchFamily="18" charset="0"/>
              </a:rPr>
              <a:t>, ―On Routing in Distributed Hash Tables‖, IEEE, 7th International Conference on Peer-to-Peer Computing, pp. 113-120, 2007.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[7] Lakshmi Siva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Sankar</a:t>
            </a:r>
            <a:r>
              <a:rPr lang="en-US" sz="1200" dirty="0">
                <a:latin typeface="Times New Roman" panose="02020603050405020304" pitchFamily="18" charset="0"/>
                <a:ea typeface="Calibri" panose="020F0502020204030204" pitchFamily="34" charset="0"/>
                <a:cs typeface="Times New Roman" panose="02020603050405020304" pitchFamily="18" charset="0"/>
              </a:rPr>
              <a:t>, Sindhu M, M.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Sethumadhavan</a:t>
            </a:r>
            <a:r>
              <a:rPr lang="en-US" sz="1200" dirty="0">
                <a:latin typeface="Times New Roman" panose="02020603050405020304" pitchFamily="18" charset="0"/>
                <a:ea typeface="Calibri" panose="020F0502020204030204" pitchFamily="34" charset="0"/>
                <a:cs typeface="Times New Roman" panose="02020603050405020304" pitchFamily="18" charset="0"/>
              </a:rPr>
              <a:t>, ―Survey of Consensus Protocols on Blockchain Applications‖, IEEE, International Conference on Advanced Computing and Communication Systems, 2017.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[8] </a:t>
            </a:r>
            <a:r>
              <a:rPr lang="en-US" sz="1200" dirty="0" err="1">
                <a:latin typeface="Times New Roman" panose="02020603050405020304" pitchFamily="18" charset="0"/>
                <a:ea typeface="Calibri" panose="020F0502020204030204" pitchFamily="34" charset="0"/>
                <a:cs typeface="Times New Roman" panose="02020603050405020304" pitchFamily="18" charset="0"/>
              </a:rPr>
              <a:t>Donhee</a:t>
            </a:r>
            <a:r>
              <a:rPr lang="en-US" sz="1200" dirty="0">
                <a:latin typeface="Times New Roman" panose="02020603050405020304" pitchFamily="18" charset="0"/>
                <a:ea typeface="Calibri" panose="020F0502020204030204" pitchFamily="34" charset="0"/>
                <a:cs typeface="Times New Roman" panose="02020603050405020304" pitchFamily="18" charset="0"/>
              </a:rPr>
              <a:t> Han, </a:t>
            </a:r>
            <a:r>
              <a:rPr lang="en-US" sz="1200" dirty="0" err="1">
                <a:latin typeface="Times New Roman" panose="02020603050405020304" pitchFamily="18" charset="0"/>
                <a:ea typeface="Calibri" panose="020F0502020204030204" pitchFamily="34" charset="0"/>
                <a:cs typeface="Times New Roman" panose="02020603050405020304" pitchFamily="18" charset="0"/>
              </a:rPr>
              <a:t>Hongjin</a:t>
            </a:r>
            <a:r>
              <a:rPr lang="en-US" sz="1200" dirty="0">
                <a:latin typeface="Times New Roman" panose="02020603050405020304" pitchFamily="18" charset="0"/>
                <a:ea typeface="Calibri" panose="020F0502020204030204" pitchFamily="34" charset="0"/>
                <a:cs typeface="Times New Roman" panose="02020603050405020304" pitchFamily="18" charset="0"/>
              </a:rPr>
              <a:t> Kim, </a:t>
            </a:r>
            <a:r>
              <a:rPr lang="en-US" sz="1200" dirty="0" err="1">
                <a:latin typeface="Times New Roman" panose="02020603050405020304" pitchFamily="18" charset="0"/>
                <a:ea typeface="Calibri" panose="020F0502020204030204" pitchFamily="34" charset="0"/>
                <a:cs typeface="Times New Roman" panose="02020603050405020304" pitchFamily="18" charset="0"/>
              </a:rPr>
              <a:t>Juwook</a:t>
            </a:r>
            <a:r>
              <a:rPr lang="en-US" sz="1200" dirty="0">
                <a:latin typeface="Times New Roman" panose="02020603050405020304" pitchFamily="18" charset="0"/>
                <a:ea typeface="Calibri" panose="020F0502020204030204" pitchFamily="34" charset="0"/>
                <a:cs typeface="Times New Roman" panose="02020603050405020304" pitchFamily="18" charset="0"/>
              </a:rPr>
              <a:t> Jang, ―Blockchain based Smart Door Lock System‖, IEEE, Information and Communication, pp. 1165, 2017.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[9] </a:t>
            </a:r>
            <a:r>
              <a:rPr lang="en-US" sz="1200" dirty="0" err="1">
                <a:latin typeface="Times New Roman" panose="02020603050405020304" pitchFamily="18" charset="0"/>
                <a:ea typeface="Calibri" panose="020F0502020204030204" pitchFamily="34" charset="0"/>
                <a:cs typeface="Times New Roman" panose="02020603050405020304" pitchFamily="18" charset="0"/>
              </a:rPr>
              <a:t>Jatinder</a:t>
            </a:r>
            <a:r>
              <a:rPr lang="en-US" sz="1200" dirty="0">
                <a:latin typeface="Times New Roman" panose="02020603050405020304" pitchFamily="18" charset="0"/>
                <a:ea typeface="Calibri" panose="020F0502020204030204" pitchFamily="34" charset="0"/>
                <a:cs typeface="Times New Roman" panose="02020603050405020304" pitchFamily="18" charset="0"/>
              </a:rPr>
              <a:t> Singh, John David </a:t>
            </a:r>
            <a:r>
              <a:rPr lang="en-US" sz="1200" dirty="0" err="1">
                <a:latin typeface="Times New Roman" panose="02020603050405020304" pitchFamily="18" charset="0"/>
                <a:ea typeface="Calibri" panose="020F0502020204030204" pitchFamily="34" charset="0"/>
                <a:cs typeface="Times New Roman" panose="02020603050405020304" pitchFamily="18" charset="0"/>
              </a:rPr>
              <a:t>Michels</a:t>
            </a:r>
            <a:r>
              <a:rPr lang="en-US" sz="1200" dirty="0">
                <a:latin typeface="Times New Roman" panose="02020603050405020304" pitchFamily="18" charset="0"/>
                <a:ea typeface="Calibri" panose="020F0502020204030204" pitchFamily="34" charset="0"/>
                <a:cs typeface="Times New Roman" panose="02020603050405020304" pitchFamily="18" charset="0"/>
              </a:rPr>
              <a:t>, ―Blockchain as a Service (Baas): Providers and Trust‖, IEEE, European Symposium on Security and Privacy Workshops, pp. 1165, 2018.     [10] Deepak K. Tosh,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Sachin</a:t>
            </a:r>
            <a:r>
              <a:rPr lang="en-US" sz="1200" dirty="0">
                <a:latin typeface="Times New Roman" panose="02020603050405020304" pitchFamily="18" charset="0"/>
                <a:ea typeface="Calibri" panose="020F0502020204030204" pitchFamily="34" charset="0"/>
                <a:cs typeface="Times New Roman" panose="02020603050405020304" pitchFamily="18" charset="0"/>
              </a:rPr>
              <a:t> Shetty, </a:t>
            </a:r>
            <a:r>
              <a:rPr lang="en-US" sz="1200" dirty="0" err="1">
                <a:latin typeface="Times New Roman" panose="02020603050405020304" pitchFamily="18" charset="0"/>
                <a:ea typeface="Calibri" panose="020F0502020204030204" pitchFamily="34" charset="0"/>
                <a:cs typeface="Times New Roman" panose="02020603050405020304" pitchFamily="18" charset="0"/>
              </a:rPr>
              <a:t>Xueping</a:t>
            </a:r>
            <a:r>
              <a:rPr lang="en-US" sz="1200" dirty="0">
                <a:latin typeface="Times New Roman" panose="02020603050405020304" pitchFamily="18" charset="0"/>
                <a:ea typeface="Calibri" panose="020F0502020204030204" pitchFamily="34" charset="0"/>
                <a:cs typeface="Times New Roman" panose="02020603050405020304" pitchFamily="18" charset="0"/>
              </a:rPr>
              <a:t> Liang, ―Consensus Protocols for Blockchain-based Data Provenance: Challenges and Opportunities‖,  IEEE, 8th Annual Ubiquitous Computing, Electronics and Mobile Communication Conference (UEMCON), pages 469–474, 2017.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[11]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Sachchidanand</a:t>
            </a:r>
            <a:r>
              <a:rPr lang="en-US" sz="1200" dirty="0">
                <a:latin typeface="Times New Roman" panose="02020603050405020304" pitchFamily="18" charset="0"/>
                <a:ea typeface="Calibri" panose="020F0502020204030204" pitchFamily="34" charset="0"/>
                <a:cs typeface="Times New Roman" panose="02020603050405020304" pitchFamily="18" charset="0"/>
              </a:rPr>
              <a:t> Singh, Nirmala Singh, ―Blockchain: Future of Financial and Cyber Security‖, IEEE, 2016 2nd International Conference on Contemporary Computing and Informatics (IC3I), pp. 463–467, 2016.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[12] </a:t>
            </a:r>
            <a:r>
              <a:rPr lang="en-US" sz="1200" dirty="0" err="1">
                <a:latin typeface="Times New Roman" panose="02020603050405020304" pitchFamily="18" charset="0"/>
                <a:ea typeface="Calibri" panose="020F0502020204030204" pitchFamily="34" charset="0"/>
                <a:cs typeface="Times New Roman" panose="02020603050405020304" pitchFamily="18" charset="0"/>
              </a:rPr>
              <a:t>Dejan</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Vujičić</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Dijana</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Jagodić</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Siniša</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Ranđić</a:t>
            </a:r>
            <a:r>
              <a:rPr lang="en-US" sz="1200" dirty="0">
                <a:latin typeface="Times New Roman" panose="02020603050405020304" pitchFamily="18" charset="0"/>
                <a:ea typeface="Calibri" panose="020F0502020204030204" pitchFamily="34" charset="0"/>
                <a:cs typeface="Times New Roman" panose="02020603050405020304" pitchFamily="18" charset="0"/>
              </a:rPr>
              <a:t> , ―Blockchain Technology, Bitcoin, and </a:t>
            </a:r>
            <a:r>
              <a:rPr lang="en-US" sz="1200" dirty="0" err="1">
                <a:latin typeface="Times New Roman" panose="02020603050405020304" pitchFamily="18" charset="0"/>
                <a:ea typeface="Calibri" panose="020F0502020204030204" pitchFamily="34" charset="0"/>
                <a:cs typeface="Times New Roman" panose="02020603050405020304" pitchFamily="18" charset="0"/>
              </a:rPr>
              <a:t>Ethereum</a:t>
            </a:r>
            <a:r>
              <a:rPr lang="en-US" sz="1200" dirty="0">
                <a:latin typeface="Times New Roman" panose="02020603050405020304" pitchFamily="18" charset="0"/>
                <a:ea typeface="Calibri" panose="020F0502020204030204" pitchFamily="34" charset="0"/>
                <a:cs typeface="Times New Roman" panose="02020603050405020304" pitchFamily="18" charset="0"/>
              </a:rPr>
              <a:t>: A Brief Overview‖, IEEE, 17th International Symposium INFOTEH-JAHORINA, 2018.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510236" y="260648"/>
            <a:ext cx="2289409" cy="461665"/>
          </a:xfrm>
          <a:prstGeom prst="rect">
            <a:avLst/>
          </a:prstGeom>
          <a:noFill/>
        </p:spPr>
        <p:txBody>
          <a:bodyPr wrap="none" rtlCol="0">
            <a:spAutoFit/>
          </a:bodyPr>
          <a:lstStyle/>
          <a:p>
            <a:r>
              <a:rPr lang="en-IN" sz="2400" b="1" dirty="0" smtClean="0">
                <a:solidFill>
                  <a:schemeClr val="accent5">
                    <a:lumMod val="75000"/>
                  </a:schemeClr>
                </a:solidFill>
              </a:rPr>
              <a:t>REFERENCES</a:t>
            </a:r>
            <a:endParaRPr lang="en-IN" sz="2400" b="1" dirty="0">
              <a:solidFill>
                <a:schemeClr val="accent5">
                  <a:lumMod val="75000"/>
                </a:schemeClr>
              </a:solidFill>
            </a:endParaRPr>
          </a:p>
        </p:txBody>
      </p:sp>
    </p:spTree>
    <p:extLst>
      <p:ext uri="{BB962C8B-B14F-4D97-AF65-F5344CB8AC3E}">
        <p14:creationId xmlns:p14="http://schemas.microsoft.com/office/powerpoint/2010/main" val="18634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844" y="548680"/>
            <a:ext cx="9937104" cy="5909310"/>
          </a:xfrm>
          <a:prstGeom prst="rect">
            <a:avLst/>
          </a:prstGeom>
        </p:spPr>
        <p:txBody>
          <a:bodyPr wrap="square">
            <a:spAutoFit/>
          </a:bodyPr>
          <a:lstStyle/>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[13] Konstantinos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Christidis</a:t>
            </a:r>
            <a:r>
              <a:rPr lang="en-US" sz="1400" dirty="0">
                <a:latin typeface="Times New Roman" panose="02020603050405020304" pitchFamily="18" charset="0"/>
                <a:ea typeface="Calibri" panose="020F0502020204030204" pitchFamily="34" charset="0"/>
                <a:cs typeface="Times New Roman" panose="02020603050405020304" pitchFamily="18" charset="0"/>
              </a:rPr>
              <a:t>, and, Michael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Devetsikiotis</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Blockchains</a:t>
            </a:r>
            <a:r>
              <a:rPr lang="en-US" sz="1400" dirty="0">
                <a:latin typeface="Times New Roman" panose="02020603050405020304" pitchFamily="18" charset="0"/>
                <a:ea typeface="Calibri" panose="020F0502020204030204" pitchFamily="34" charset="0"/>
                <a:cs typeface="Times New Roman" panose="02020603050405020304" pitchFamily="18" charset="0"/>
              </a:rPr>
              <a:t> and Smart Contracts for the Internet of Things‖, IEEE Access, Special Section on the Plethora of Research in Internet of Things, 2016.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[14]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Sreehari</a:t>
            </a:r>
            <a:r>
              <a:rPr lang="en-US" sz="1400" dirty="0">
                <a:latin typeface="Times New Roman" panose="02020603050405020304" pitchFamily="18" charset="0"/>
                <a:ea typeface="Calibri" panose="020F0502020204030204" pitchFamily="34" charset="0"/>
                <a:cs typeface="Times New Roman" panose="02020603050405020304" pitchFamily="18" charset="0"/>
              </a:rPr>
              <a:t> P , M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Nandakishore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Goutham</a:t>
            </a:r>
            <a:r>
              <a:rPr lang="en-US" sz="1400" dirty="0">
                <a:latin typeface="Times New Roman" panose="02020603050405020304" pitchFamily="18" charset="0"/>
                <a:ea typeface="Calibri" panose="020F0502020204030204" pitchFamily="34" charset="0"/>
                <a:cs typeface="Times New Roman" panose="02020603050405020304" pitchFamily="18" charset="0"/>
              </a:rPr>
              <a:t> Krishna, ―SMART WILL: Converting the Legal Testament into a Smart Contract‖, IEEE, International Conference on Networks &amp; Advances in Computational Technologies, pp. 203-207, 2017.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[15] Satoshi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Nakamoto</a:t>
            </a:r>
            <a:r>
              <a:rPr lang="en-US" sz="1400" dirty="0">
                <a:latin typeface="Times New Roman" panose="02020603050405020304" pitchFamily="18" charset="0"/>
                <a:ea typeface="Calibri" panose="020F0502020204030204" pitchFamily="34" charset="0"/>
                <a:cs typeface="Times New Roman" panose="02020603050405020304" pitchFamily="18" charset="0"/>
              </a:rPr>
              <a:t>, ―Bitcoin: A Peer-to-Peer Electronic Cash System‖, White Paper, 2008.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[16] David </a:t>
            </a:r>
            <a:r>
              <a:rPr lang="en-US" sz="1400" dirty="0" err="1">
                <a:latin typeface="Times New Roman" panose="02020603050405020304" pitchFamily="18" charset="0"/>
                <a:ea typeface="Calibri" panose="020F0502020204030204" pitchFamily="34" charset="0"/>
                <a:cs typeface="Times New Roman" panose="02020603050405020304" pitchFamily="18" charset="0"/>
              </a:rPr>
              <a:t>Mazieres</a:t>
            </a:r>
            <a:r>
              <a:rPr lang="en-US" sz="1400" dirty="0">
                <a:latin typeface="Times New Roman" panose="02020603050405020304" pitchFamily="18" charset="0"/>
                <a:ea typeface="Calibri" panose="020F0502020204030204" pitchFamily="34" charset="0"/>
                <a:cs typeface="Times New Roman" panose="02020603050405020304" pitchFamily="18" charset="0"/>
              </a:rPr>
              <a:t>, ―Self Certifying File System‖, Doctor of Philosophy, Massachusetts Institute of Technology, Massachusetts, USA, 2000.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[17] Juan Benet, ―IPFS - Content Addressed, Versioned, P2P File System (Draft 3)‖, White Paper, 2014.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[18] </a:t>
            </a:r>
            <a:r>
              <a:rPr lang="en-US" sz="1400" dirty="0" err="1">
                <a:latin typeface="Times New Roman" panose="02020603050405020304" pitchFamily="18" charset="0"/>
                <a:ea typeface="Calibri" panose="020F0502020204030204" pitchFamily="34" charset="0"/>
                <a:cs typeface="Times New Roman" panose="02020603050405020304" pitchFamily="18" charset="0"/>
              </a:rPr>
              <a:t>Jiin-Chiou</a:t>
            </a:r>
            <a:r>
              <a:rPr lang="en-US" sz="1400" dirty="0">
                <a:latin typeface="Times New Roman" panose="02020603050405020304" pitchFamily="18" charset="0"/>
                <a:ea typeface="Calibri" panose="020F0502020204030204" pitchFamily="34" charset="0"/>
                <a:cs typeface="Times New Roman" panose="02020603050405020304" pitchFamily="18" charset="0"/>
              </a:rPr>
              <a:t> Cheng,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Narn-Yih</a:t>
            </a:r>
            <a:r>
              <a:rPr lang="en-US" sz="1400" dirty="0">
                <a:latin typeface="Times New Roman" panose="02020603050405020304" pitchFamily="18" charset="0"/>
                <a:ea typeface="Calibri" panose="020F0502020204030204" pitchFamily="34" charset="0"/>
                <a:cs typeface="Times New Roman" panose="02020603050405020304" pitchFamily="18" charset="0"/>
              </a:rPr>
              <a:t> Lee ,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Chien</a:t>
            </a:r>
            <a:r>
              <a:rPr lang="en-US" sz="1400" dirty="0">
                <a:latin typeface="Times New Roman" panose="02020603050405020304" pitchFamily="18" charset="0"/>
                <a:ea typeface="Calibri" panose="020F0502020204030204" pitchFamily="34" charset="0"/>
                <a:cs typeface="Times New Roman" panose="02020603050405020304" pitchFamily="18" charset="0"/>
              </a:rPr>
              <a:t> Chi , and Yi-Hua Chen, ―Blockchain and Smart Contract for Digital Certificate‖, IEEE, Proceedings of IEEE International Conference on Applied System Innovation, 2018.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[19] R. G.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Shirey</a:t>
            </a:r>
            <a:r>
              <a:rPr lang="en-US" sz="1400" dirty="0">
                <a:latin typeface="Times New Roman" panose="02020603050405020304" pitchFamily="18" charset="0"/>
                <a:ea typeface="Calibri" panose="020F0502020204030204" pitchFamily="34" charset="0"/>
                <a:cs typeface="Times New Roman" panose="02020603050405020304" pitchFamily="18" charset="0"/>
              </a:rPr>
              <a:t>, K. M. Hopkinson, K. E. Stewart, ―Analysis of implementations to secure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git</a:t>
            </a:r>
            <a:r>
              <a:rPr lang="en-US" sz="1400" dirty="0">
                <a:latin typeface="Times New Roman" panose="02020603050405020304" pitchFamily="18" charset="0"/>
                <a:ea typeface="Calibri" panose="020F0502020204030204" pitchFamily="34" charset="0"/>
                <a:cs typeface="Times New Roman" panose="02020603050405020304" pitchFamily="18" charset="0"/>
              </a:rPr>
              <a:t> for use as an encrypted distributed version control system", IEEE, 48th Hawaii International Conference on System Sciences, pp. 5310–5319, 2015.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[20] </a:t>
            </a:r>
            <a:r>
              <a:rPr lang="en-US" sz="1400" dirty="0" err="1">
                <a:latin typeface="Times New Roman" panose="02020603050405020304" pitchFamily="18" charset="0"/>
                <a:ea typeface="Calibri" panose="020F0502020204030204" pitchFamily="34" charset="0"/>
                <a:cs typeface="Times New Roman" panose="02020603050405020304" pitchFamily="18" charset="0"/>
              </a:rPr>
              <a:t>Ruchika</a:t>
            </a:r>
            <a:r>
              <a:rPr lang="en-US" sz="1400" dirty="0">
                <a:latin typeface="Times New Roman" panose="02020603050405020304" pitchFamily="18" charset="0"/>
                <a:ea typeface="Calibri" panose="020F0502020204030204" pitchFamily="34" charset="0"/>
                <a:cs typeface="Times New Roman" panose="02020603050405020304" pitchFamily="18" charset="0"/>
              </a:rPr>
              <a:t> Malhotra,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Nakul</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Pritam</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Kanishk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Nagpal</a:t>
            </a:r>
            <a:r>
              <a:rPr lang="en-US" sz="1400" dirty="0">
                <a:latin typeface="Times New Roman" panose="02020603050405020304" pitchFamily="18" charset="0"/>
                <a:ea typeface="Calibri" panose="020F0502020204030204" pitchFamily="34" charset="0"/>
                <a:cs typeface="Times New Roman" panose="02020603050405020304" pitchFamily="18" charset="0"/>
              </a:rPr>
              <a:t>, "Defect Collection and Reporting System for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Git</a:t>
            </a:r>
            <a:r>
              <a:rPr lang="en-US" sz="1400" dirty="0">
                <a:latin typeface="Times New Roman" panose="02020603050405020304" pitchFamily="18" charset="0"/>
                <a:ea typeface="Calibri" panose="020F0502020204030204" pitchFamily="34" charset="0"/>
                <a:cs typeface="Times New Roman" panose="02020603050405020304" pitchFamily="18" charset="0"/>
              </a:rPr>
              <a:t> based Open Source Software", IEEE, International Conference on Data Mining and Intelligent Computing (ICDMIC) 2014.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[21] </a:t>
            </a:r>
            <a:r>
              <a:rPr lang="en-US" sz="1400" dirty="0" err="1">
                <a:latin typeface="Times New Roman" panose="02020603050405020304" pitchFamily="18" charset="0"/>
                <a:ea typeface="Calibri" panose="020F0502020204030204" pitchFamily="34" charset="0"/>
                <a:cs typeface="Times New Roman" panose="02020603050405020304" pitchFamily="18" charset="0"/>
              </a:rPr>
              <a:t>HaeJun</a:t>
            </a:r>
            <a:r>
              <a:rPr lang="en-US" sz="1400" dirty="0">
                <a:latin typeface="Times New Roman" panose="02020603050405020304" pitchFamily="18" charset="0"/>
                <a:ea typeface="Calibri" panose="020F0502020204030204" pitchFamily="34" charset="0"/>
                <a:cs typeface="Times New Roman" panose="02020603050405020304" pitchFamily="18" charset="0"/>
              </a:rPr>
              <a:t> Lee, Bon-</a:t>
            </a:r>
            <a:r>
              <a:rPr lang="en-US" sz="1400" dirty="0" err="1">
                <a:latin typeface="Times New Roman" panose="02020603050405020304" pitchFamily="18" charset="0"/>
                <a:ea typeface="Calibri" panose="020F0502020204030204" pitchFamily="34" charset="0"/>
                <a:cs typeface="Times New Roman" panose="02020603050405020304" pitchFamily="18" charset="0"/>
              </a:rPr>
              <a:t>Keun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Seo</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Euiseong</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Seo</a:t>
            </a:r>
            <a:r>
              <a:rPr lang="en-US" sz="1400" dirty="0">
                <a:latin typeface="Times New Roman" panose="02020603050405020304" pitchFamily="18" charset="0"/>
                <a:ea typeface="Calibri" panose="020F0502020204030204" pitchFamily="34" charset="0"/>
                <a:cs typeface="Times New Roman" panose="02020603050405020304" pitchFamily="18" charset="0"/>
              </a:rPr>
              <a:t>, "A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Git</a:t>
            </a:r>
            <a:r>
              <a:rPr lang="en-US" sz="1400" dirty="0">
                <a:latin typeface="Times New Roman" panose="02020603050405020304" pitchFamily="18" charset="0"/>
                <a:ea typeface="Calibri" panose="020F0502020204030204" pitchFamily="34" charset="0"/>
                <a:cs typeface="Times New Roman" panose="02020603050405020304" pitchFamily="18" charset="0"/>
              </a:rPr>
              <a:t> Source Repository Analysis Tool Based on a Novel Branch-oriented Approach", IEEE, International Conference on Information Science and Applications (ICISA), 2013.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[22]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Nida</a:t>
            </a:r>
            <a:r>
              <a:rPr lang="en-US" sz="1400" dirty="0">
                <a:latin typeface="Times New Roman" panose="02020603050405020304" pitchFamily="18" charset="0"/>
                <a:ea typeface="Calibri" panose="020F0502020204030204" pitchFamily="34" charset="0"/>
                <a:cs typeface="Times New Roman" panose="02020603050405020304" pitchFamily="18" charset="0"/>
              </a:rPr>
              <a:t> Khan ,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Abdelkader</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Lahmadi</a:t>
            </a:r>
            <a:r>
              <a:rPr lang="en-US" sz="1400" dirty="0">
                <a:latin typeface="Times New Roman" panose="02020603050405020304" pitchFamily="18" charset="0"/>
                <a:ea typeface="Calibri" panose="020F0502020204030204" pitchFamily="34" charset="0"/>
                <a:cs typeface="Times New Roman" panose="02020603050405020304" pitchFamily="18" charset="0"/>
              </a:rPr>
              <a:t> , Jerome Francois  and </a:t>
            </a:r>
            <a:r>
              <a:rPr lang="en-US" sz="1400" dirty="0" err="1">
                <a:latin typeface="Times New Roman" panose="02020603050405020304" pitchFamily="18" charset="0"/>
                <a:ea typeface="Calibri" panose="020F0502020204030204" pitchFamily="34" charset="0"/>
                <a:cs typeface="Times New Roman" panose="02020603050405020304" pitchFamily="18" charset="0"/>
              </a:rPr>
              <a:t>Radu</a:t>
            </a:r>
            <a:r>
              <a:rPr lang="en-US" sz="1400" dirty="0">
                <a:latin typeface="Times New Roman" panose="02020603050405020304" pitchFamily="18" charset="0"/>
                <a:ea typeface="Calibri" panose="020F0502020204030204" pitchFamily="34" charset="0"/>
                <a:cs typeface="Times New Roman" panose="02020603050405020304" pitchFamily="18" charset="0"/>
              </a:rPr>
              <a:t> State, ―Towards a Management Plane for Smart Contracts: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Ethereum</a:t>
            </a:r>
            <a:r>
              <a:rPr lang="en-US" sz="1400" dirty="0">
                <a:latin typeface="Times New Roman" panose="02020603050405020304" pitchFamily="18" charset="0"/>
                <a:ea typeface="Calibri" panose="020F0502020204030204" pitchFamily="34" charset="0"/>
                <a:cs typeface="Times New Roman" panose="02020603050405020304" pitchFamily="18" charset="0"/>
              </a:rPr>
              <a:t> Case Study‖, IEEE, IFIP Network Operations and Management Symposium, 2018.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8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NEED</a:t>
            </a:r>
            <a:endParaRPr lang="en-US" dirty="0"/>
          </a:p>
        </p:txBody>
      </p:sp>
      <p:sp>
        <p:nvSpPr>
          <p:cNvPr id="8" name="Text Placeholder 11">
            <a:extLst>
              <a:ext uri="{FF2B5EF4-FFF2-40B4-BE49-F238E27FC236}">
                <a16:creationId xmlns:a16="http://schemas.microsoft.com/office/drawing/2014/main" id="{5A63FA59-D973-42A7-A8BC-ECFF640720F9}"/>
              </a:ext>
            </a:extLst>
          </p:cNvPr>
          <p:cNvSpPr>
            <a:spLocks noGrp="1"/>
          </p:cNvSpPr>
          <p:nvPr>
            <p:ph type="body" sz="quarter" idx="16"/>
          </p:nvPr>
        </p:nvSpPr>
        <p:spPr>
          <a:xfrm>
            <a:off x="2025332" y="1916832"/>
            <a:ext cx="8245544" cy="2808312"/>
          </a:xfrm>
        </p:spPr>
        <p:txBody>
          <a:bodyPr>
            <a:normAutofit/>
          </a:bodyPr>
          <a:lstStyle/>
          <a:p>
            <a:pPr lvl="1" algn="just">
              <a:buFont typeface="Wingdings" pitchFamily="2" charset="2"/>
              <a:buChar char="ü"/>
            </a:pPr>
            <a:r>
              <a:rPr lang="en-US" sz="2000" dirty="0"/>
              <a:t>Lack of robustness</a:t>
            </a:r>
          </a:p>
          <a:p>
            <a:pPr lvl="1" algn="just">
              <a:buFont typeface="Wingdings" pitchFamily="2" charset="2"/>
              <a:buChar char="ü"/>
            </a:pPr>
            <a:endParaRPr lang="en-US" sz="2000" dirty="0"/>
          </a:p>
          <a:p>
            <a:pPr lvl="1" algn="just">
              <a:buFont typeface="Wingdings" pitchFamily="2" charset="2"/>
              <a:buChar char="ü"/>
            </a:pPr>
            <a:r>
              <a:rPr lang="en-US" sz="2000" dirty="0"/>
              <a:t>Security</a:t>
            </a:r>
          </a:p>
          <a:p>
            <a:pPr lvl="1" algn="just">
              <a:buFont typeface="Wingdings" pitchFamily="2" charset="2"/>
              <a:buChar char="ü"/>
            </a:pPr>
            <a:endParaRPr lang="en-US" sz="2000" dirty="0"/>
          </a:p>
          <a:p>
            <a:pPr lvl="1" algn="just">
              <a:buFont typeface="Wingdings" pitchFamily="2" charset="2"/>
              <a:buChar char="ü"/>
            </a:pPr>
            <a:r>
              <a:rPr lang="en-US" sz="2000" dirty="0"/>
              <a:t>Concurrent content delivery</a:t>
            </a:r>
          </a:p>
          <a:p>
            <a:pPr lvl="1" algn="just">
              <a:buFont typeface="Wingdings" pitchFamily="2" charset="2"/>
              <a:buChar char="ü"/>
            </a:pPr>
            <a:endParaRPr lang="en-US" sz="2000" dirty="0"/>
          </a:p>
          <a:p>
            <a:pPr lvl="1" algn="just">
              <a:buFont typeface="Wingdings" pitchFamily="2" charset="2"/>
              <a:buChar char="ü"/>
            </a:pPr>
            <a:r>
              <a:rPr lang="en-US" sz="2000" dirty="0"/>
              <a:t>Data monopolization by a central authority</a:t>
            </a:r>
            <a:endParaRPr lang="en-IN" sz="2000" dirty="0"/>
          </a:p>
        </p:txBody>
      </p:sp>
    </p:spTree>
    <p:extLst>
      <p:ext uri="{BB962C8B-B14F-4D97-AF65-F5344CB8AC3E}">
        <p14:creationId xmlns:p14="http://schemas.microsoft.com/office/powerpoint/2010/main" val="2731582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0116" y="2708920"/>
            <a:ext cx="4211730"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THANK YOU</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94896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INTRODUCTION</a:t>
            </a:r>
            <a:endParaRPr lang="en-US" dirty="0"/>
          </a:p>
        </p:txBody>
      </p:sp>
      <p:sp>
        <p:nvSpPr>
          <p:cNvPr id="6" name="Text Placeholder 5">
            <a:extLst>
              <a:ext uri="{FF2B5EF4-FFF2-40B4-BE49-F238E27FC236}">
                <a16:creationId xmlns:a16="http://schemas.microsoft.com/office/drawing/2014/main" id="{07208FB4-1E8D-41FC-A7C6-1099529D1FD1}"/>
              </a:ext>
            </a:extLst>
          </p:cNvPr>
          <p:cNvSpPr>
            <a:spLocks noGrp="1"/>
          </p:cNvSpPr>
          <p:nvPr>
            <p:ph type="body" sz="quarter" idx="16"/>
          </p:nvPr>
        </p:nvSpPr>
        <p:spPr>
          <a:xfrm>
            <a:off x="1917948" y="2132857"/>
            <a:ext cx="8409992" cy="3886945"/>
          </a:xfrm>
        </p:spPr>
        <p:txBody>
          <a:bodyPr>
            <a:normAutofit/>
          </a:bodyPr>
          <a:lstStyle/>
          <a:p>
            <a:pPr marL="285750" indent="-285750" algn="just">
              <a:buFont typeface="Wingdings" panose="05000000000000000000" pitchFamily="2" charset="2"/>
              <a:buChar char="v"/>
            </a:pPr>
            <a:r>
              <a:rPr lang="en-US" dirty="0" smtClean="0">
                <a:solidFill>
                  <a:schemeClr val="accent5">
                    <a:lumMod val="75000"/>
                  </a:schemeClr>
                </a:solidFill>
              </a:rPr>
              <a:t>To address the shortcomings of the conventional internet architecture, we </a:t>
            </a:r>
            <a:r>
              <a:rPr lang="en-US" dirty="0">
                <a:solidFill>
                  <a:schemeClr val="accent5">
                    <a:lumMod val="75000"/>
                  </a:schemeClr>
                </a:solidFill>
              </a:rPr>
              <a:t>have undertaken this project to work on the same, specifically, in the domain of video and audio streaming</a:t>
            </a:r>
            <a:r>
              <a:rPr lang="en-US" dirty="0" smtClean="0">
                <a:solidFill>
                  <a:schemeClr val="accent5">
                    <a:lumMod val="75000"/>
                  </a:schemeClr>
                </a:solidFill>
              </a:rPr>
              <a:t>.</a:t>
            </a:r>
          </a:p>
          <a:p>
            <a:pPr algn="just"/>
            <a:r>
              <a:rPr lang="en-US" dirty="0" smtClean="0">
                <a:solidFill>
                  <a:schemeClr val="accent5">
                    <a:lumMod val="75000"/>
                  </a:schemeClr>
                </a:solidFill>
              </a:rPr>
              <a:t> </a:t>
            </a:r>
          </a:p>
          <a:p>
            <a:pPr marL="285750" indent="-285750" algn="just">
              <a:buFont typeface="Wingdings" panose="05000000000000000000" pitchFamily="2" charset="2"/>
              <a:buChar char="v"/>
            </a:pPr>
            <a:r>
              <a:rPr lang="en-US" dirty="0" smtClean="0">
                <a:solidFill>
                  <a:schemeClr val="accent5">
                    <a:lumMod val="75000"/>
                  </a:schemeClr>
                </a:solidFill>
              </a:rPr>
              <a:t>By </a:t>
            </a:r>
            <a:r>
              <a:rPr lang="en-US" dirty="0">
                <a:solidFill>
                  <a:schemeClr val="accent5">
                    <a:lumMod val="75000"/>
                  </a:schemeClr>
                </a:solidFill>
              </a:rPr>
              <a:t>using the </a:t>
            </a:r>
            <a:r>
              <a:rPr lang="en-US" dirty="0" err="1">
                <a:solidFill>
                  <a:schemeClr val="accent5">
                    <a:lumMod val="75000"/>
                  </a:schemeClr>
                </a:solidFill>
              </a:rPr>
              <a:t>Ethereum</a:t>
            </a:r>
            <a:r>
              <a:rPr lang="en-US" dirty="0">
                <a:solidFill>
                  <a:schemeClr val="accent5">
                    <a:lumMod val="75000"/>
                  </a:schemeClr>
                </a:solidFill>
              </a:rPr>
              <a:t> platform, which implements blockchain, we secure the people’s private data accessed by malicious actors and by using </a:t>
            </a:r>
            <a:r>
              <a:rPr lang="en-US" dirty="0" err="1">
                <a:solidFill>
                  <a:schemeClr val="accent5">
                    <a:lumMod val="75000"/>
                  </a:schemeClr>
                </a:solidFill>
              </a:rPr>
              <a:t>InterPlanetary</a:t>
            </a:r>
            <a:r>
              <a:rPr lang="en-US" dirty="0">
                <a:solidFill>
                  <a:schemeClr val="accent5">
                    <a:lumMod val="75000"/>
                  </a:schemeClr>
                </a:solidFill>
              </a:rPr>
              <a:t> File System we were able provide video and audio content at lower latency and in real time</a:t>
            </a:r>
            <a:r>
              <a:rPr lang="en-US" dirty="0" smtClean="0">
                <a:solidFill>
                  <a:schemeClr val="accent5">
                    <a:lumMod val="75000"/>
                  </a:schemeClr>
                </a:solidFill>
              </a:rPr>
              <a:t>.</a:t>
            </a:r>
          </a:p>
          <a:p>
            <a:pPr marL="285750" indent="-285750" algn="just">
              <a:buFont typeface="Wingdings" panose="05000000000000000000" pitchFamily="2" charset="2"/>
              <a:buChar char="v"/>
            </a:pPr>
            <a:endParaRPr lang="en-US" dirty="0" smtClean="0">
              <a:solidFill>
                <a:schemeClr val="accent5">
                  <a:lumMod val="75000"/>
                </a:schemeClr>
              </a:solidFill>
            </a:endParaRPr>
          </a:p>
          <a:p>
            <a:pPr marL="285750" indent="-285750" algn="just">
              <a:buFont typeface="Wingdings" panose="05000000000000000000" pitchFamily="2" charset="2"/>
              <a:buChar char="v"/>
            </a:pPr>
            <a:r>
              <a:rPr lang="en-US" dirty="0" smtClean="0">
                <a:solidFill>
                  <a:schemeClr val="accent5">
                    <a:lumMod val="75000"/>
                  </a:schemeClr>
                </a:solidFill>
              </a:rPr>
              <a:t>Our </a:t>
            </a:r>
            <a:r>
              <a:rPr lang="en-US" dirty="0">
                <a:solidFill>
                  <a:schemeClr val="accent5">
                    <a:lumMod val="75000"/>
                  </a:schemeClr>
                </a:solidFill>
              </a:rPr>
              <a:t>platform is robust, secure and provides multimedia content at lower bandwidth </a:t>
            </a:r>
            <a:r>
              <a:rPr lang="en-US" dirty="0" smtClean="0">
                <a:solidFill>
                  <a:schemeClr val="accent5">
                    <a:lumMod val="75000"/>
                  </a:schemeClr>
                </a:solidFill>
              </a:rPr>
              <a:t>seamlessly.  </a:t>
            </a:r>
            <a:endParaRPr lang="en-US" dirty="0">
              <a:solidFill>
                <a:schemeClr val="accent5">
                  <a:lumMod val="75000"/>
                </a:schemeClr>
              </a:solidFill>
            </a:endParaRPr>
          </a:p>
        </p:txBody>
      </p:sp>
    </p:spTree>
    <p:extLst>
      <p:ext uri="{BB962C8B-B14F-4D97-AF65-F5344CB8AC3E}">
        <p14:creationId xmlns:p14="http://schemas.microsoft.com/office/powerpoint/2010/main" val="283019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TECHNOLOGIES USED</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632" y="4220466"/>
            <a:ext cx="1900808" cy="19008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715" y="4220466"/>
            <a:ext cx="1900808" cy="190080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2534" y="4220466"/>
            <a:ext cx="3649552" cy="1900808"/>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6024" r="15299"/>
          <a:stretch/>
        </p:blipFill>
        <p:spPr>
          <a:xfrm>
            <a:off x="1629916" y="1971263"/>
            <a:ext cx="2160240" cy="2097021"/>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3424" y="1787116"/>
            <a:ext cx="2016224" cy="2016224"/>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4492" y="1686411"/>
            <a:ext cx="3453172" cy="2300676"/>
          </a:xfrm>
          <a:prstGeom prst="rect">
            <a:avLst/>
          </a:prstGeom>
        </p:spPr>
      </p:pic>
    </p:spTree>
    <p:extLst>
      <p:ext uri="{BB962C8B-B14F-4D97-AF65-F5344CB8AC3E}">
        <p14:creationId xmlns:p14="http://schemas.microsoft.com/office/powerpoint/2010/main" val="335928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smtClean="0"/>
              <a:t>COMPONENTS</a:t>
            </a:r>
            <a:endParaRPr lang="en-US" dirty="0"/>
          </a:p>
        </p:txBody>
      </p:sp>
      <p:sp>
        <p:nvSpPr>
          <p:cNvPr id="8" name="Text Placeholder 11">
            <a:extLst>
              <a:ext uri="{FF2B5EF4-FFF2-40B4-BE49-F238E27FC236}">
                <a16:creationId xmlns:a16="http://schemas.microsoft.com/office/drawing/2014/main" id="{5A63FA59-D973-42A7-A8BC-ECFF640720F9}"/>
              </a:ext>
            </a:extLst>
          </p:cNvPr>
          <p:cNvSpPr>
            <a:spLocks noGrp="1"/>
          </p:cNvSpPr>
          <p:nvPr>
            <p:ph type="body" sz="quarter" idx="16"/>
          </p:nvPr>
        </p:nvSpPr>
        <p:spPr>
          <a:xfrm>
            <a:off x="2025332" y="1916832"/>
            <a:ext cx="8317552" cy="4248472"/>
          </a:xfrm>
        </p:spPr>
        <p:txBody>
          <a:bodyPr>
            <a:normAutofit/>
          </a:bodyPr>
          <a:lstStyle/>
          <a:p>
            <a:pPr lvl="1" algn="just">
              <a:buFont typeface="Wingdings" pitchFamily="2" charset="2"/>
              <a:buChar char="ü"/>
            </a:pPr>
            <a:r>
              <a:rPr lang="en-US" sz="2000" dirty="0"/>
              <a:t>Peer-to-peer file sharing</a:t>
            </a:r>
          </a:p>
          <a:p>
            <a:pPr lvl="1" algn="just">
              <a:buFont typeface="Wingdings" pitchFamily="2" charset="2"/>
              <a:buChar char="ü"/>
            </a:pPr>
            <a:endParaRPr lang="en-US" sz="2000" dirty="0"/>
          </a:p>
          <a:p>
            <a:pPr lvl="1" algn="just">
              <a:buFont typeface="Wingdings" pitchFamily="2" charset="2"/>
              <a:buChar char="ü"/>
            </a:pPr>
            <a:r>
              <a:rPr lang="en-US" sz="2000" dirty="0"/>
              <a:t>Distributed Hash Table</a:t>
            </a:r>
          </a:p>
          <a:p>
            <a:pPr lvl="1" algn="just">
              <a:buFont typeface="Wingdings" pitchFamily="2" charset="2"/>
              <a:buChar char="ü"/>
            </a:pPr>
            <a:endParaRPr lang="en-US" sz="2000" dirty="0"/>
          </a:p>
          <a:p>
            <a:pPr lvl="1" algn="just">
              <a:buFont typeface="Wingdings" pitchFamily="2" charset="2"/>
              <a:buChar char="ü"/>
            </a:pPr>
            <a:r>
              <a:rPr lang="en-US" sz="2000" dirty="0"/>
              <a:t>Blockchain</a:t>
            </a:r>
          </a:p>
          <a:p>
            <a:pPr lvl="1" algn="just">
              <a:buFont typeface="Wingdings" pitchFamily="2" charset="2"/>
              <a:buChar char="ü"/>
            </a:pPr>
            <a:endParaRPr lang="en-US" sz="2000" dirty="0"/>
          </a:p>
          <a:p>
            <a:pPr lvl="1" algn="just">
              <a:buFont typeface="Wingdings" pitchFamily="2" charset="2"/>
              <a:buChar char="ü"/>
            </a:pPr>
            <a:r>
              <a:rPr lang="en-US" sz="2000" dirty="0"/>
              <a:t>Consensus Protocol</a:t>
            </a:r>
          </a:p>
          <a:p>
            <a:pPr lvl="1" algn="just">
              <a:buFont typeface="Wingdings" pitchFamily="2" charset="2"/>
              <a:buChar char="ü"/>
            </a:pPr>
            <a:endParaRPr lang="en-US" sz="2000" dirty="0"/>
          </a:p>
          <a:p>
            <a:pPr lvl="1" algn="just">
              <a:buFont typeface="Wingdings" pitchFamily="2" charset="2"/>
              <a:buChar char="ü"/>
            </a:pPr>
            <a:r>
              <a:rPr lang="en-US" sz="2000" dirty="0"/>
              <a:t>Self-certifying File System</a:t>
            </a:r>
          </a:p>
          <a:p>
            <a:pPr lvl="1" algn="just">
              <a:buFont typeface="Wingdings" pitchFamily="2" charset="2"/>
              <a:buChar char="ü"/>
            </a:pPr>
            <a:endParaRPr lang="en-US" sz="2000" dirty="0"/>
          </a:p>
          <a:p>
            <a:pPr lvl="1" algn="just">
              <a:buFont typeface="Wingdings" pitchFamily="2" charset="2"/>
              <a:buChar char="ü"/>
            </a:pPr>
            <a:r>
              <a:rPr lang="en-US" sz="2000" dirty="0"/>
              <a:t>Smart Contracts</a:t>
            </a:r>
            <a:endParaRPr lang="en-IN" sz="2000" dirty="0"/>
          </a:p>
        </p:txBody>
      </p:sp>
    </p:spTree>
    <p:extLst>
      <p:ext uri="{BB962C8B-B14F-4D97-AF65-F5344CB8AC3E}">
        <p14:creationId xmlns:p14="http://schemas.microsoft.com/office/powerpoint/2010/main" val="2810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bwMode="white">
          <a:xfrm>
            <a:off x="837828" y="1268760"/>
            <a:ext cx="3312368" cy="3242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0" kern="1200" cap="all" baseline="0">
                <a:solidFill>
                  <a:schemeClr val="bg1"/>
                </a:solidFill>
                <a:latin typeface="+mj-lt"/>
                <a:ea typeface="+mj-ea"/>
                <a:cs typeface="+mj-cs"/>
              </a:defRPr>
            </a:lvl1pPr>
          </a:lstStyle>
          <a:p>
            <a:r>
              <a:rPr lang="en-US" sz="4400" b="1" dirty="0" smtClean="0"/>
              <a:t>PEER TO PEER FILE SHARING</a:t>
            </a:r>
            <a:endParaRPr lang="en-US" sz="4400" b="1" dirty="0"/>
          </a:p>
        </p:txBody>
      </p:sp>
      <p:sp>
        <p:nvSpPr>
          <p:cNvPr id="6" name="Rectangle 2"/>
          <p:cNvSpPr txBox="1">
            <a:spLocks/>
          </p:cNvSpPr>
          <p:nvPr/>
        </p:nvSpPr>
        <p:spPr>
          <a:xfrm>
            <a:off x="4942284" y="3931836"/>
            <a:ext cx="6696744" cy="2046312"/>
          </a:xfrm>
          <a:prstGeom prst="rect">
            <a:avLst/>
          </a:prstGeom>
        </p:spPr>
        <p:txBody>
          <a:bodyPr vert="horz" lIns="91440" tIns="45720" rIns="91440" bIns="45720" rtlCol="0">
            <a:normAutofit fontScale="5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P2P file sharing leverages its users’ resources to distribute all types of digital files to its consumers without the need of a central governing model.</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It is self-maintaining, resilient and only needs limited infrastructure and control. It is vastly superior, faster, more secure and robust than the existing client server architecture.</a:t>
            </a:r>
            <a:endParaRPr lang="en-US" dirty="0">
              <a:latin typeface="Times New Roman" pitchFamily="18" charset="0"/>
              <a:cs typeface="Times New Roman" pitchFamily="18" charset="0"/>
            </a:endParaRPr>
          </a:p>
        </p:txBody>
      </p:sp>
      <p:pic>
        <p:nvPicPr>
          <p:cNvPr id="7" name="Picture 4" descr="https://lh4.googleusercontent.com/LFR2Kh2jvCNpcb2mmyb8V3kG5qZ4Y49yrAS-y6yQinyXFUEf8gNIeT38NLG7nJmBX-gp3Nl-MgQknELZeXlGn2KtC9U2bqdUk0w6DLcJjJDDdAoirN3FHvuGNQoEDzx5yE4DWGkqygQ"/>
          <p:cNvPicPr>
            <a:picLocks noChangeAspect="1" noChangeArrowheads="1"/>
          </p:cNvPicPr>
          <p:nvPr/>
        </p:nvPicPr>
        <p:blipFill rotWithShape="1">
          <a:blip r:embed="rId2" cstate="print"/>
          <a:srcRect b="6969"/>
          <a:stretch/>
        </p:blipFill>
        <p:spPr bwMode="auto">
          <a:xfrm>
            <a:off x="6742484" y="404664"/>
            <a:ext cx="2952328" cy="2693165"/>
          </a:xfrm>
          <a:prstGeom prst="rect">
            <a:avLst/>
          </a:prstGeom>
          <a:noFill/>
        </p:spPr>
      </p:pic>
    </p:spTree>
    <p:extLst>
      <p:ext uri="{BB962C8B-B14F-4D97-AF65-F5344CB8AC3E}">
        <p14:creationId xmlns:p14="http://schemas.microsoft.com/office/powerpoint/2010/main" val="392349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1804" y="2123271"/>
            <a:ext cx="4032448" cy="2169825"/>
          </a:xfrm>
          <a:prstGeom prst="rect">
            <a:avLst/>
          </a:prstGeom>
        </p:spPr>
        <p:txBody>
          <a:bodyPr wrap="square">
            <a:spAutoFit/>
          </a:bodyPr>
          <a:lstStyle/>
          <a:p>
            <a:r>
              <a:rPr lang="en-US" sz="4500" b="1" dirty="0">
                <a:solidFill>
                  <a:schemeClr val="bg1"/>
                </a:solidFill>
                <a:latin typeface="+mj-lt"/>
                <a:cs typeface="Times New Roman" pitchFamily="18" charset="0"/>
              </a:rPr>
              <a:t>DISTRIBUTED HASH TABLES</a:t>
            </a:r>
            <a:endParaRPr lang="en-US" sz="4500" dirty="0">
              <a:solidFill>
                <a:schemeClr val="bg1"/>
              </a:solidFill>
              <a:latin typeface="+mj-lt"/>
              <a:cs typeface="Times New Roman" pitchFamily="18" charset="0"/>
            </a:endParaRPr>
          </a:p>
        </p:txBody>
      </p:sp>
      <p:sp>
        <p:nvSpPr>
          <p:cNvPr id="9" name="Rectangle 8"/>
          <p:cNvSpPr/>
          <p:nvPr/>
        </p:nvSpPr>
        <p:spPr>
          <a:xfrm>
            <a:off x="4946004" y="4654877"/>
            <a:ext cx="6477000" cy="646331"/>
          </a:xfrm>
          <a:prstGeom prst="rect">
            <a:avLst/>
          </a:prstGeom>
        </p:spPr>
        <p:txBody>
          <a:bodyPr wrap="square">
            <a:spAutoFit/>
          </a:bodyPr>
          <a:lstStyle/>
          <a:p>
            <a:pPr fontAlgn="base"/>
            <a:r>
              <a:rPr lang="en-US" dirty="0">
                <a:solidFill>
                  <a:schemeClr val="accent5">
                    <a:lumMod val="75000"/>
                  </a:schemeClr>
                </a:solidFill>
                <a:latin typeface="+mj-lt"/>
                <a:cs typeface="Times New Roman" panose="02020603050405020304" pitchFamily="18" charset="0"/>
              </a:rPr>
              <a:t>Distributed Hash Tables are used as a lookup service in distributed and decentralized services.</a:t>
            </a:r>
          </a:p>
        </p:txBody>
      </p:sp>
      <p:pic>
        <p:nvPicPr>
          <p:cNvPr id="10" name="ani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42284" y="404664"/>
            <a:ext cx="6016752" cy="3384423"/>
          </a:xfrm>
          <a:prstGeom prst="rect">
            <a:avLst/>
          </a:prstGeom>
        </p:spPr>
      </p:pic>
    </p:spTree>
    <p:extLst>
      <p:ext uri="{BB962C8B-B14F-4D97-AF65-F5344CB8AC3E}">
        <p14:creationId xmlns:p14="http://schemas.microsoft.com/office/powerpoint/2010/main" val="7064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20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0"/>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0"/>
                                        </p:tgtEl>
                                      </p:cBhvr>
                                    </p:cmd>
                                  </p:childTnLst>
                                </p:cTn>
                              </p:par>
                            </p:childTnLst>
                          </p:cTn>
                        </p:par>
                      </p:childTnLst>
                    </p:cTn>
                  </p:par>
                </p:childTnLst>
              </p:cTn>
              <p:nextCondLst>
                <p:cond evt="onClick" delay="0">
                  <p:tgtEl>
                    <p:spTgt spid="10"/>
                  </p:tgtEl>
                </p:cond>
              </p:nextCondLst>
            </p:seq>
            <p:video>
              <p:cMediaNode vol="80000">
                <p:cTn id="16" fill="hold" display="0">
                  <p:stCondLst>
                    <p:cond delay="indefinite"/>
                  </p:stCondLst>
                </p:cTn>
                <p:tgtEl>
                  <p:spTgt spid="10"/>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93812" y="2780928"/>
            <a:ext cx="3975768" cy="769441"/>
          </a:xfrm>
          <a:prstGeom prst="rect">
            <a:avLst/>
          </a:prstGeom>
        </p:spPr>
        <p:txBody>
          <a:bodyPr wrap="none">
            <a:spAutoFit/>
          </a:bodyPr>
          <a:lstStyle/>
          <a:p>
            <a:r>
              <a:rPr lang="en-US" sz="4400" b="1" dirty="0">
                <a:solidFill>
                  <a:schemeClr val="bg1"/>
                </a:solidFill>
                <a:latin typeface="+mj-lt"/>
                <a:cs typeface="Times New Roman" pitchFamily="18" charset="0"/>
              </a:rPr>
              <a:t>BLOCKCHAIN</a:t>
            </a:r>
            <a:endParaRPr lang="en-US" sz="4400" dirty="0">
              <a:solidFill>
                <a:schemeClr val="bg1"/>
              </a:solidFill>
              <a:latin typeface="+mj-lt"/>
              <a:cs typeface="Times New Roman" pitchFamily="18" charset="0"/>
            </a:endParaRPr>
          </a:p>
        </p:txBody>
      </p:sp>
      <p:sp>
        <p:nvSpPr>
          <p:cNvPr id="9" name="Rectangle 8"/>
          <p:cNvSpPr/>
          <p:nvPr/>
        </p:nvSpPr>
        <p:spPr>
          <a:xfrm>
            <a:off x="5014291" y="4486618"/>
            <a:ext cx="6624737" cy="1477328"/>
          </a:xfrm>
          <a:prstGeom prst="rect">
            <a:avLst/>
          </a:prstGeom>
        </p:spPr>
        <p:txBody>
          <a:bodyPr wrap="square">
            <a:spAutoFit/>
          </a:bodyPr>
          <a:lstStyle/>
          <a:p>
            <a:pPr algn="just" fontAlgn="base">
              <a:buFont typeface="Wingdings" pitchFamily="2" charset="2"/>
              <a:buChar char="Ø"/>
            </a:pPr>
            <a:r>
              <a:rPr lang="en-US" dirty="0">
                <a:solidFill>
                  <a:schemeClr val="accent5">
                    <a:lumMod val="75000"/>
                  </a:schemeClr>
                </a:solidFill>
                <a:latin typeface="+mj-lt"/>
                <a:cs typeface="Times New Roman" pitchFamily="18" charset="0"/>
              </a:rPr>
              <a:t>It is a growing database of records that has been executed among peers who have taken part in the transaction</a:t>
            </a:r>
            <a:r>
              <a:rPr lang="en-US" dirty="0">
                <a:solidFill>
                  <a:schemeClr val="accent5">
                    <a:lumMod val="75000"/>
                  </a:schemeClr>
                </a:solidFill>
                <a:latin typeface="+mj-lt"/>
                <a:cs typeface="Times New Roman" pitchFamily="18" charset="0"/>
              </a:rPr>
              <a:t>.</a:t>
            </a:r>
          </a:p>
          <a:p>
            <a:pPr algn="just" fontAlgn="base"/>
            <a:endParaRPr lang="en-US" dirty="0">
              <a:solidFill>
                <a:schemeClr val="accent5">
                  <a:lumMod val="75000"/>
                </a:schemeClr>
              </a:solidFill>
              <a:latin typeface="+mj-lt"/>
              <a:cs typeface="Times New Roman" pitchFamily="18" charset="0"/>
            </a:endParaRPr>
          </a:p>
          <a:p>
            <a:pPr algn="just" fontAlgn="base">
              <a:buFont typeface="Wingdings" pitchFamily="2" charset="2"/>
              <a:buChar char="Ø"/>
            </a:pPr>
            <a:r>
              <a:rPr lang="en-US" dirty="0">
                <a:solidFill>
                  <a:schemeClr val="accent5">
                    <a:lumMod val="75000"/>
                  </a:schemeClr>
                </a:solidFill>
                <a:latin typeface="+mj-lt"/>
                <a:cs typeface="Times New Roman" pitchFamily="18" charset="0"/>
              </a:rPr>
              <a:t>A </a:t>
            </a:r>
            <a:r>
              <a:rPr lang="en-US" dirty="0">
                <a:solidFill>
                  <a:schemeClr val="accent5">
                    <a:lumMod val="75000"/>
                  </a:schemeClr>
                </a:solidFill>
                <a:latin typeface="+mj-lt"/>
                <a:cs typeface="Times New Roman" pitchFamily="18" charset="0"/>
              </a:rPr>
              <a:t>node or a block contains a timestamp, a set of transactions, a nonce, hash of the current block and hash of its predecessor.</a:t>
            </a:r>
          </a:p>
        </p:txBody>
      </p:sp>
      <p:pic>
        <p:nvPicPr>
          <p:cNvPr id="10" name="anim blokchai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58307" y="620688"/>
            <a:ext cx="5976664" cy="3361875"/>
          </a:xfrm>
          <a:prstGeom prst="rect">
            <a:avLst/>
          </a:prstGeom>
        </p:spPr>
      </p:pic>
    </p:spTree>
    <p:extLst>
      <p:ext uri="{BB962C8B-B14F-4D97-AF65-F5344CB8AC3E}">
        <p14:creationId xmlns:p14="http://schemas.microsoft.com/office/powerpoint/2010/main" val="18159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20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video>
              <p:cMediaNode vol="80000">
                <p:cTn id="18" fill="hold" display="0">
                  <p:stCondLst>
                    <p:cond delay="indefinite"/>
                  </p:stCondLst>
                </p:cTn>
                <p:tgtEl>
                  <p:spTgt spid="10"/>
                </p:tgtEl>
              </p:cMediaNode>
            </p:video>
          </p:childTnLst>
        </p:cTn>
      </p:par>
    </p:tnLst>
    <p:bldLst>
      <p:bldP spid="9" grpId="0"/>
    </p:bld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84</TotalTime>
  <Words>1892</Words>
  <Application>Microsoft Office PowerPoint</Application>
  <PresentationFormat>Custom</PresentationFormat>
  <Paragraphs>136</Paragraphs>
  <Slides>30</Slides>
  <Notes>8</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Euphemia</vt:lpstr>
      <vt:lpstr>Times New Roman</vt:lpstr>
      <vt:lpstr>Wingdings</vt:lpstr>
      <vt:lpstr>Math 16x9</vt:lpstr>
      <vt:lpstr>PowerPoint Presentation</vt:lpstr>
      <vt:lpstr>PROBLEM STATEMENT</vt:lpstr>
      <vt:lpstr>NEED</vt:lpstr>
      <vt:lpstr>INTRODUCTION</vt:lpstr>
      <vt:lpstr>TECHNOLOGIES USED</vt:lpstr>
      <vt:lpstr>COMPONENTS</vt:lpstr>
      <vt:lpstr>PowerPoint Presentation</vt:lpstr>
      <vt:lpstr>PowerPoint Presentation</vt:lpstr>
      <vt:lpstr>PowerPoint Presentation</vt:lpstr>
      <vt:lpstr>PowerPoint Presentation</vt:lpstr>
      <vt:lpstr>PowerPoint Presentation</vt:lpstr>
      <vt:lpstr>PowerPoint Presentation</vt:lpstr>
      <vt:lpstr>BACKBONE OF OUR PLATFORM</vt:lpstr>
      <vt:lpstr>PowerPoint Presentation</vt:lpstr>
      <vt:lpstr>PowerPoint Presentation</vt:lpstr>
      <vt:lpstr>PowerPoint Presentation</vt:lpstr>
      <vt:lpstr>PowerPoint Presentation</vt:lpstr>
      <vt:lpstr>PowerPoint Presentation</vt:lpstr>
      <vt:lpstr>PowerPoint Presentation</vt:lpstr>
      <vt:lpstr>Uml diagrams</vt:lpstr>
      <vt:lpstr>PowerPoint Presentation</vt:lpstr>
      <vt:lpstr>PowerPoint Presentation</vt:lpstr>
      <vt:lpstr>PowerPoint Presentation</vt:lpstr>
      <vt:lpstr>PowerPoint Presentation</vt:lpstr>
      <vt:lpstr>PowerPoint Presentation</vt:lpstr>
      <vt:lpstr>Project demonstration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VIDEO/AUDIO STREAMING SERVICE BASED ON DECENTRALIZED ARCHITECTURE</dc:title>
  <dc:creator>Kishlaya Kunj</dc:creator>
  <cp:lastModifiedBy>Kishlaya Kunj</cp:lastModifiedBy>
  <cp:revision>8</cp:revision>
  <dcterms:created xsi:type="dcterms:W3CDTF">2019-05-30T17:54:22Z</dcterms:created>
  <dcterms:modified xsi:type="dcterms:W3CDTF">2019-05-30T19:18:45Z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