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58" r:id="rId4"/>
    <p:sldId id="313" r:id="rId5"/>
    <p:sldId id="315" r:id="rId6"/>
    <p:sldId id="320" r:id="rId7"/>
    <p:sldId id="321" r:id="rId8"/>
    <p:sldId id="322" r:id="rId9"/>
    <p:sldId id="323" r:id="rId10"/>
    <p:sldId id="324" r:id="rId11"/>
    <p:sldId id="268" r:id="rId12"/>
    <p:sldId id="325" r:id="rId13"/>
    <p:sldId id="326" r:id="rId14"/>
    <p:sldId id="319" r:id="rId15"/>
    <p:sldId id="312"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C38D1D-13DD-497B-8ACF-10A5824BDF0E}" type="datetimeFigureOut">
              <a:rPr lang="en-US" smtClean="0"/>
              <a:pPr/>
              <a:t>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E16315-5C4E-4EAE-8342-2377766F71EA}" type="slidenum">
              <a:rPr lang="en-US" smtClean="0"/>
              <a:pPr/>
              <a:t>‹#›</a:t>
            </a:fld>
            <a:endParaRPr lang="en-US"/>
          </a:p>
        </p:txBody>
      </p:sp>
    </p:spTree>
    <p:extLst>
      <p:ext uri="{BB962C8B-B14F-4D97-AF65-F5344CB8AC3E}">
        <p14:creationId xmlns="" xmlns:p14="http://schemas.microsoft.com/office/powerpoint/2010/main" val="1768359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AC1001-D240-4789-A834-005904159268}"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61E7D8-938F-4DF3-BFEC-A5FF5DDF85CA}" type="datetime2">
              <a:rPr lang="en-US" smtClean="0"/>
              <a:pPr/>
              <a:t>Saturday, January 3, 2015</a:t>
            </a:fld>
            <a:endParaRPr lang="en-US"/>
          </a:p>
        </p:txBody>
      </p:sp>
      <p:sp>
        <p:nvSpPr>
          <p:cNvPr id="19" name="Footer Placeholder 18"/>
          <p:cNvSpPr>
            <a:spLocks noGrp="1"/>
          </p:cNvSpPr>
          <p:nvPr>
            <p:ph type="ftr" sz="quarter" idx="11"/>
          </p:nvPr>
        </p:nvSpPr>
        <p:spPr/>
        <p:txBody>
          <a:bodyPr/>
          <a:lstStyle/>
          <a:p>
            <a:r>
              <a:rPr lang="en-US" smtClean="0"/>
              <a:t>PRIVACY PRESERVING TECHNIC TO SECURE CLOUD</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BC6FDA-AA2E-4596-9D7A-E5DC630220E7}" type="datetime2">
              <a:rPr lang="en-US" smtClean="0"/>
              <a:pPr/>
              <a:t>Saturday, January 3, 2015</a:t>
            </a:fld>
            <a:endParaRPr lang="en-US"/>
          </a:p>
        </p:txBody>
      </p:sp>
      <p:sp>
        <p:nvSpPr>
          <p:cNvPr id="5" name="Footer Placeholder 4"/>
          <p:cNvSpPr>
            <a:spLocks noGrp="1"/>
          </p:cNvSpPr>
          <p:nvPr>
            <p:ph type="ftr" sz="quarter" idx="11"/>
          </p:nvPr>
        </p:nvSpPr>
        <p:spPr/>
        <p:txBody>
          <a:bodyPr/>
          <a:lstStyle/>
          <a:p>
            <a:r>
              <a:rPr lang="en-US" smtClean="0"/>
              <a:t>PRIVACY PRESERVING TECHNIC TO SECURE CLOUD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557AD-35C4-4AEC-963D-0EF7508A1D16}" type="datetime2">
              <a:rPr lang="en-US" smtClean="0"/>
              <a:pPr/>
              <a:t>Saturday, January 3, 2015</a:t>
            </a:fld>
            <a:endParaRPr lang="en-US"/>
          </a:p>
        </p:txBody>
      </p:sp>
      <p:sp>
        <p:nvSpPr>
          <p:cNvPr id="5" name="Footer Placeholder 4"/>
          <p:cNvSpPr>
            <a:spLocks noGrp="1"/>
          </p:cNvSpPr>
          <p:nvPr>
            <p:ph type="ftr" sz="quarter" idx="11"/>
          </p:nvPr>
        </p:nvSpPr>
        <p:spPr/>
        <p:txBody>
          <a:bodyPr/>
          <a:lstStyle/>
          <a:p>
            <a:r>
              <a:rPr lang="en-US" smtClean="0"/>
              <a:t>PRIVACY PRESERVING TECHNIC TO SECURE CLOUD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CD42C9-7747-4EB7-BDD2-A625BA24376B}" type="datetime2">
              <a:rPr lang="en-US" smtClean="0"/>
              <a:pPr/>
              <a:t>Saturday, January 3, 2015</a:t>
            </a:fld>
            <a:endParaRPr lang="en-US"/>
          </a:p>
        </p:txBody>
      </p:sp>
      <p:sp>
        <p:nvSpPr>
          <p:cNvPr id="5" name="Footer Placeholder 4"/>
          <p:cNvSpPr>
            <a:spLocks noGrp="1"/>
          </p:cNvSpPr>
          <p:nvPr>
            <p:ph type="ftr" sz="quarter" idx="11"/>
          </p:nvPr>
        </p:nvSpPr>
        <p:spPr/>
        <p:txBody>
          <a:bodyPr/>
          <a:lstStyle/>
          <a:p>
            <a:r>
              <a:rPr lang="en-US" smtClean="0"/>
              <a:t>PRIVACY PRESERVING TECHNIC TO SECURE CLOUD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B28C22-0C64-4CA7-B26A-887207890307}" type="datetime2">
              <a:rPr lang="en-US" smtClean="0"/>
              <a:pPr/>
              <a:t>Saturday, January 3, 2015</a:t>
            </a:fld>
            <a:endParaRPr lang="en-US"/>
          </a:p>
        </p:txBody>
      </p:sp>
      <p:sp>
        <p:nvSpPr>
          <p:cNvPr id="5" name="Footer Placeholder 4"/>
          <p:cNvSpPr>
            <a:spLocks noGrp="1"/>
          </p:cNvSpPr>
          <p:nvPr>
            <p:ph type="ftr" sz="quarter" idx="11"/>
          </p:nvPr>
        </p:nvSpPr>
        <p:spPr/>
        <p:txBody>
          <a:bodyPr/>
          <a:lstStyle/>
          <a:p>
            <a:r>
              <a:rPr lang="en-US" smtClean="0"/>
              <a:t>PRIVACY PRESERVING TECHNIC TO SECURE CLOUD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742D28-F6A6-42CA-8AB7-7FDC4CC75D02}" type="datetime2">
              <a:rPr lang="en-US" smtClean="0"/>
              <a:pPr/>
              <a:t>Saturday, January 3, 2015</a:t>
            </a:fld>
            <a:endParaRPr lang="en-US"/>
          </a:p>
        </p:txBody>
      </p:sp>
      <p:sp>
        <p:nvSpPr>
          <p:cNvPr id="6" name="Footer Placeholder 5"/>
          <p:cNvSpPr>
            <a:spLocks noGrp="1"/>
          </p:cNvSpPr>
          <p:nvPr>
            <p:ph type="ftr" sz="quarter" idx="11"/>
          </p:nvPr>
        </p:nvSpPr>
        <p:spPr/>
        <p:txBody>
          <a:bodyPr/>
          <a:lstStyle/>
          <a:p>
            <a:r>
              <a:rPr lang="en-US" smtClean="0"/>
              <a:t>PRIVACY PRESERVING TECHNIC TO SECURE CLOUD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D310999-EC51-46EE-BC7A-7F4DCCE0F071}" type="datetime2">
              <a:rPr lang="en-US" smtClean="0"/>
              <a:pPr/>
              <a:t>Saturday, January 3, 2015</a:t>
            </a:fld>
            <a:endParaRPr lang="en-US"/>
          </a:p>
        </p:txBody>
      </p:sp>
      <p:sp>
        <p:nvSpPr>
          <p:cNvPr id="8" name="Footer Placeholder 7"/>
          <p:cNvSpPr>
            <a:spLocks noGrp="1"/>
          </p:cNvSpPr>
          <p:nvPr>
            <p:ph type="ftr" sz="quarter" idx="11"/>
          </p:nvPr>
        </p:nvSpPr>
        <p:spPr/>
        <p:txBody>
          <a:bodyPr/>
          <a:lstStyle/>
          <a:p>
            <a:r>
              <a:rPr lang="en-US" smtClean="0"/>
              <a:t>PRIVACY PRESERVING TECHNIC TO SECURE CLOUD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1342C3-7875-46D7-9AB2-EB8943898E1D}" type="datetime2">
              <a:rPr lang="en-US" smtClean="0"/>
              <a:pPr/>
              <a:t>Saturday, January 3, 2015</a:t>
            </a:fld>
            <a:endParaRPr lang="en-US"/>
          </a:p>
        </p:txBody>
      </p:sp>
      <p:sp>
        <p:nvSpPr>
          <p:cNvPr id="4" name="Footer Placeholder 3"/>
          <p:cNvSpPr>
            <a:spLocks noGrp="1"/>
          </p:cNvSpPr>
          <p:nvPr>
            <p:ph type="ftr" sz="quarter" idx="11"/>
          </p:nvPr>
        </p:nvSpPr>
        <p:spPr/>
        <p:txBody>
          <a:bodyPr/>
          <a:lstStyle/>
          <a:p>
            <a:r>
              <a:rPr lang="en-US" smtClean="0"/>
              <a:t>PRIVACY PRESERVING TECHNIC TO SECURE CLOUD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A837E-9CF3-4801-8C59-B7EA11152869}" type="datetime2">
              <a:rPr lang="en-US" smtClean="0"/>
              <a:pPr/>
              <a:t>Saturday, January 3, 2015</a:t>
            </a:fld>
            <a:endParaRPr lang="en-US"/>
          </a:p>
        </p:txBody>
      </p:sp>
      <p:sp>
        <p:nvSpPr>
          <p:cNvPr id="3" name="Footer Placeholder 2"/>
          <p:cNvSpPr>
            <a:spLocks noGrp="1"/>
          </p:cNvSpPr>
          <p:nvPr>
            <p:ph type="ftr" sz="quarter" idx="11"/>
          </p:nvPr>
        </p:nvSpPr>
        <p:spPr/>
        <p:txBody>
          <a:bodyPr/>
          <a:lstStyle/>
          <a:p>
            <a:r>
              <a:rPr lang="en-US" smtClean="0"/>
              <a:t>PRIVACY PRESERVING TECHNIC TO SECURE CLOUD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32D0A8-F06C-4823-A900-5840086EC507}" type="datetime2">
              <a:rPr lang="en-US" smtClean="0"/>
              <a:pPr/>
              <a:t>Saturday, January 3, 2015</a:t>
            </a:fld>
            <a:endParaRPr lang="en-US"/>
          </a:p>
        </p:txBody>
      </p:sp>
      <p:sp>
        <p:nvSpPr>
          <p:cNvPr id="6" name="Footer Placeholder 5"/>
          <p:cNvSpPr>
            <a:spLocks noGrp="1"/>
          </p:cNvSpPr>
          <p:nvPr>
            <p:ph type="ftr" sz="quarter" idx="11"/>
          </p:nvPr>
        </p:nvSpPr>
        <p:spPr/>
        <p:txBody>
          <a:bodyPr/>
          <a:lstStyle/>
          <a:p>
            <a:r>
              <a:rPr lang="en-US" smtClean="0"/>
              <a:t>PRIVACY PRESERVING TECHNIC TO SECURE CLOUD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71C249-9F43-40D4-B6CC-0D25B69FAAF7}" type="datetime2">
              <a:rPr lang="en-US" smtClean="0"/>
              <a:pPr/>
              <a:t>Saturday, January 3, 2015</a:t>
            </a:fld>
            <a:endParaRPr lang="en-US"/>
          </a:p>
        </p:txBody>
      </p:sp>
      <p:sp>
        <p:nvSpPr>
          <p:cNvPr id="6" name="Footer Placeholder 5"/>
          <p:cNvSpPr>
            <a:spLocks noGrp="1"/>
          </p:cNvSpPr>
          <p:nvPr>
            <p:ph type="ftr" sz="quarter" idx="11"/>
          </p:nvPr>
        </p:nvSpPr>
        <p:spPr/>
        <p:txBody>
          <a:bodyPr/>
          <a:lstStyle/>
          <a:p>
            <a:r>
              <a:rPr lang="en-US" smtClean="0"/>
              <a:t>PRIVACY PRESERVING TECHNIC TO SECURE CLOUD</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2564860-5BE1-43B4-8C02-C1EAF54BE95F}" type="datetime2">
              <a:rPr lang="en-US" smtClean="0"/>
              <a:pPr/>
              <a:t>Saturday, January 3, 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PRIVACY PRESERVING TECHNIC TO SECURE CLOUD</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8077200" cy="1752599"/>
          </a:xfrm>
        </p:spPr>
        <p:txBody>
          <a:bodyPr>
            <a:normAutofit fontScale="90000"/>
          </a:bodyPr>
          <a:lstStyle/>
          <a:p>
            <a:pPr algn="ctr"/>
            <a:r>
              <a:rPr lang="en-US" dirty="0" smtClean="0"/>
              <a:t/>
            </a:r>
            <a:br>
              <a:rPr lang="en-US" dirty="0" smtClean="0"/>
            </a:br>
            <a:r>
              <a:rPr lang="en-US" dirty="0" smtClean="0"/>
              <a:t>PRIVACY PRESERVING PUBLIC AUDITING TO SECURE CLOUD</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0" y="4495800"/>
            <a:ext cx="8686800" cy="1752600"/>
          </a:xfrm>
        </p:spPr>
        <p:txBody>
          <a:bodyPr>
            <a:normAutofit fontScale="92500" lnSpcReduction="20000"/>
          </a:bodyPr>
          <a:lstStyle/>
          <a:p>
            <a:pPr algn="r"/>
            <a:r>
              <a:rPr lang="en-US" sz="2800" b="1" dirty="0" smtClean="0">
                <a:latin typeface="Times New Roman" pitchFamily="18" charset="0"/>
                <a:cs typeface="Times New Roman" pitchFamily="18" charset="0"/>
              </a:rPr>
              <a:t>By </a:t>
            </a:r>
            <a:r>
              <a:rPr lang="en-US" sz="2800" b="1" dirty="0" err="1" smtClean="0">
                <a:latin typeface="Times New Roman" pitchFamily="18" charset="0"/>
                <a:cs typeface="Times New Roman" pitchFamily="18" charset="0"/>
              </a:rPr>
              <a:t>Vitthal</a:t>
            </a:r>
            <a:r>
              <a:rPr lang="en-US" sz="2800" b="1" dirty="0" smtClean="0">
                <a:latin typeface="Times New Roman" pitchFamily="18" charset="0"/>
                <a:cs typeface="Times New Roman" pitchFamily="18" charset="0"/>
              </a:rPr>
              <a:t> S. </a:t>
            </a:r>
            <a:r>
              <a:rPr lang="en-US" sz="2800" b="1" dirty="0" err="1" smtClean="0">
                <a:latin typeface="Times New Roman" pitchFamily="18" charset="0"/>
                <a:cs typeface="Times New Roman" pitchFamily="18" charset="0"/>
              </a:rPr>
              <a:t>Gutte</a:t>
            </a:r>
            <a:endParaRPr lang="en-US" sz="2800" b="1" dirty="0" smtClean="0">
              <a:latin typeface="Times New Roman" pitchFamily="18" charset="0"/>
              <a:cs typeface="Times New Roman" pitchFamily="18" charset="0"/>
            </a:endParaRPr>
          </a:p>
          <a:p>
            <a:pPr algn="r"/>
            <a:r>
              <a:rPr lang="en-US" sz="2800" b="1" dirty="0" smtClean="0">
                <a:latin typeface="Times New Roman" pitchFamily="18" charset="0"/>
                <a:cs typeface="Times New Roman" pitchFamily="18" charset="0"/>
              </a:rPr>
              <a:t>1326</a:t>
            </a:r>
          </a:p>
          <a:p>
            <a:pPr algn="l"/>
            <a:r>
              <a:rPr lang="en-US" sz="2800" b="1" dirty="0" smtClean="0">
                <a:latin typeface="Times New Roman" pitchFamily="18" charset="0"/>
                <a:cs typeface="Times New Roman" pitchFamily="18" charset="0"/>
              </a:rPr>
              <a:t>Guided by </a:t>
            </a:r>
          </a:p>
          <a:p>
            <a:pPr algn="l"/>
            <a:r>
              <a:rPr lang="en-US" sz="2800"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Mrs. </a:t>
            </a:r>
            <a:r>
              <a:rPr lang="en-US" sz="2800" b="1" dirty="0" smtClean="0">
                <a:latin typeface="Times New Roman" pitchFamily="18" charset="0"/>
                <a:cs typeface="Times New Roman" pitchFamily="18" charset="0"/>
              </a:rPr>
              <a:t>Priya Deshpande </a:t>
            </a:r>
            <a:endParaRPr lang="en-US" sz="2800" b="1"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488A0CB6-E18A-4750-A597-38EE25DF468A}" type="datetime2">
              <a:rPr lang="en-US" smtClean="0"/>
              <a:pPr/>
              <a:t>Saturday, January 3, 2015</a:t>
            </a:fld>
            <a:endParaRPr lang="en-US"/>
          </a:p>
        </p:txBody>
      </p:sp>
      <p:sp>
        <p:nvSpPr>
          <p:cNvPr id="7" name="Footer Placeholder 6"/>
          <p:cNvSpPr>
            <a:spLocks noGrp="1"/>
          </p:cNvSpPr>
          <p:nvPr>
            <p:ph type="ftr" sz="quarter" idx="11"/>
          </p:nvPr>
        </p:nvSpPr>
        <p:spPr/>
        <p:txBody>
          <a:bodyPr/>
          <a:lstStyle/>
          <a:p>
            <a:r>
              <a:rPr lang="en-US" dirty="0" smtClean="0"/>
              <a:t>PRIVACY PRESERVING TECHNIC TO SECURE CLOUD</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4" name="Picture 3" descr="images.jpg"/>
          <p:cNvPicPr>
            <a:picLocks noChangeAspect="1"/>
          </p:cNvPicPr>
          <p:nvPr/>
        </p:nvPicPr>
        <p:blipFill>
          <a:blip r:embed="rId2" cstate="print"/>
          <a:stretch>
            <a:fillRect/>
          </a:stretch>
        </p:blipFill>
        <p:spPr>
          <a:xfrm>
            <a:off x="4114800" y="0"/>
            <a:ext cx="885825" cy="10191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A837E-9CF3-4801-8C59-B7EA11152869}" type="datetime2">
              <a:rPr lang="en-US" smtClean="0"/>
              <a:pPr/>
              <a:t>Saturday, January 3, 2015</a:t>
            </a:fld>
            <a:endParaRPr lang="en-US"/>
          </a:p>
        </p:txBody>
      </p:sp>
      <p:sp>
        <p:nvSpPr>
          <p:cNvPr id="3" name="Footer Placeholder 2"/>
          <p:cNvSpPr>
            <a:spLocks noGrp="1"/>
          </p:cNvSpPr>
          <p:nvPr>
            <p:ph type="ftr" sz="quarter" idx="11"/>
          </p:nvPr>
        </p:nvSpPr>
        <p:spPr/>
        <p:txBody>
          <a:bodyPr/>
          <a:lstStyle/>
          <a:p>
            <a:r>
              <a:rPr lang="en-US" smtClean="0"/>
              <a:t>PRIVACY PRESERVING TECHNIC TO SECURE CLOUD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Rectangle 4"/>
          <p:cNvSpPr/>
          <p:nvPr/>
        </p:nvSpPr>
        <p:spPr>
          <a:xfrm>
            <a:off x="2286000" y="2828836"/>
            <a:ext cx="4572000" cy="3416320"/>
          </a:xfrm>
          <a:prstGeom prst="rect">
            <a:avLst/>
          </a:prstGeom>
        </p:spPr>
        <p:txBody>
          <a:bodyPr>
            <a:spAutoFit/>
          </a:bodyPr>
          <a:lstStyle/>
          <a:p>
            <a:r>
              <a:rPr lang="en-US" dirty="0" smtClean="0"/>
              <a:t>With ring signatures, a verifier is convinced that a signature is computed using one of group members’ private keys, but the verifier is not able to determine which one</a:t>
            </a:r>
          </a:p>
          <a:p>
            <a:r>
              <a:rPr lang="en-US" dirty="0" smtClean="0"/>
              <a:t>.</a:t>
            </a:r>
          </a:p>
          <a:p>
            <a:r>
              <a:rPr lang="en-US" dirty="0" err="1" smtClean="0"/>
              <a:t>Homomorphic</a:t>
            </a:r>
            <a:r>
              <a:rPr lang="en-US" dirty="0" smtClean="0"/>
              <a:t> authenticators (also called </a:t>
            </a:r>
            <a:r>
              <a:rPr lang="en-US" dirty="0" err="1" smtClean="0"/>
              <a:t>homomorphic</a:t>
            </a:r>
            <a:r>
              <a:rPr lang="en-US" dirty="0" smtClean="0"/>
              <a:t> verifiable tags) are basic tools to construct public auditing mechanisms.</a:t>
            </a:r>
          </a:p>
          <a:p>
            <a:endParaRPr lang="en-US" dirty="0" smtClean="0"/>
          </a:p>
          <a:p>
            <a:r>
              <a:rPr lang="en-US" dirty="0" smtClean="0"/>
              <a:t> </a:t>
            </a:r>
            <a:r>
              <a:rPr lang="en-US" dirty="0" err="1" smtClean="0"/>
              <a:t>Blockless</a:t>
            </a:r>
            <a:r>
              <a:rPr lang="en-US" dirty="0" smtClean="0"/>
              <a:t> verifiability</a:t>
            </a:r>
            <a:endParaRPr lang="en-IN" dirty="0" smtClean="0"/>
          </a:p>
          <a:p>
            <a:r>
              <a:rPr lang="en-US" dirty="0" smtClean="0"/>
              <a:t>    Non-malleability</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8229600" cy="704088"/>
          </a:xfrm>
        </p:spPr>
        <p:txBody>
          <a:bodyPr>
            <a:normAutofit/>
          </a:bodyPr>
          <a:lstStyle/>
          <a:p>
            <a:r>
              <a:rPr lang="en-IN" sz="3200" b="1" dirty="0">
                <a:latin typeface="Times New Roman" pitchFamily="18" charset="0"/>
                <a:cs typeface="Times New Roman" pitchFamily="18" charset="0"/>
              </a:rPr>
              <a:t>Literature</a:t>
            </a:r>
            <a:r>
              <a:rPr lang="en-IN" sz="3200" dirty="0">
                <a:latin typeface="Times New Roman" pitchFamily="18" charset="0"/>
                <a:cs typeface="Times New Roman" pitchFamily="18" charset="0"/>
              </a:rPr>
              <a:t> </a:t>
            </a:r>
            <a:r>
              <a:rPr lang="en-IN" sz="3200" b="1" dirty="0">
                <a:latin typeface="Times New Roman" pitchFamily="18" charset="0"/>
                <a:cs typeface="Times New Roman" pitchFamily="18" charset="0"/>
              </a:rPr>
              <a:t>Survey</a:t>
            </a:r>
          </a:p>
        </p:txBody>
      </p:sp>
      <p:sp>
        <p:nvSpPr>
          <p:cNvPr id="4" name="Date Placeholder 3"/>
          <p:cNvSpPr>
            <a:spLocks noGrp="1"/>
          </p:cNvSpPr>
          <p:nvPr>
            <p:ph type="dt" sz="half" idx="10"/>
          </p:nvPr>
        </p:nvSpPr>
        <p:spPr/>
        <p:txBody>
          <a:bodyPr/>
          <a:lstStyle/>
          <a:p>
            <a:fld id="{A8B6A152-D4D6-48CC-9DED-FA04C34841F1}" type="datetime2">
              <a:rPr lang="en-US" smtClean="0"/>
              <a:pPr/>
              <a:t>Saturday, January 3, 2015</a:t>
            </a:fld>
            <a:endParaRPr lang="en-US"/>
          </a:p>
        </p:txBody>
      </p:sp>
      <p:sp>
        <p:nvSpPr>
          <p:cNvPr id="5" name="Footer Placeholder 4"/>
          <p:cNvSpPr>
            <a:spLocks noGrp="1"/>
          </p:cNvSpPr>
          <p:nvPr>
            <p:ph type="ftr" sz="quarter" idx="11"/>
          </p:nvPr>
        </p:nvSpPr>
        <p:spPr/>
        <p:txBody>
          <a:bodyPr/>
          <a:lstStyle/>
          <a:p>
            <a:r>
              <a:rPr lang="en-US" smtClean="0"/>
              <a:t>PRIVACY PRESERVING TECHNIC TO SECURE CLOUD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Rectangle 6"/>
          <p:cNvSpPr/>
          <p:nvPr/>
        </p:nvSpPr>
        <p:spPr>
          <a:xfrm>
            <a:off x="768927" y="1828800"/>
            <a:ext cx="7848600" cy="3970318"/>
          </a:xfrm>
          <a:prstGeom prst="rect">
            <a:avLst/>
          </a:prstGeom>
        </p:spPr>
        <p:txBody>
          <a:bodyPr wrap="square">
            <a:spAutoFit/>
          </a:bodyPr>
          <a:lstStyle/>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sp>
        <p:nvSpPr>
          <p:cNvPr id="8" name="Rectangle 7"/>
          <p:cNvSpPr/>
          <p:nvPr/>
        </p:nvSpPr>
        <p:spPr>
          <a:xfrm>
            <a:off x="304801" y="1371600"/>
            <a:ext cx="8534400" cy="6186309"/>
          </a:xfrm>
          <a:prstGeom prst="rect">
            <a:avLst/>
          </a:prstGeom>
        </p:spPr>
        <p:txBody>
          <a:bodyPr wrap="square">
            <a:spAutoFit/>
          </a:bodyPr>
          <a:lstStyle/>
          <a:p>
            <a:endParaRPr lang="en-IN" sz="2800" dirty="0" smtClean="0">
              <a:latin typeface="Times New Roman" pitchFamily="18" charset="0"/>
              <a:cs typeface="Times New Roman" pitchFamily="18" charset="0"/>
            </a:endParaRPr>
          </a:p>
          <a:p>
            <a:r>
              <a:rPr lang="en-US" sz="2800" dirty="0" smtClean="0"/>
              <a:t>Privacy-Preserving Public Auditing</a:t>
            </a:r>
          </a:p>
          <a:p>
            <a:r>
              <a:rPr lang="en-US" sz="2800" dirty="0" smtClean="0"/>
              <a:t>for Secure Cloud Storage</a:t>
            </a:r>
          </a:p>
          <a:p>
            <a:pPr algn="r"/>
            <a:r>
              <a:rPr lang="en-US" sz="2800" b="1" dirty="0" smtClean="0">
                <a:latin typeface="Times New Roman" pitchFamily="18" charset="0"/>
                <a:cs typeface="Times New Roman" pitchFamily="18" charset="0"/>
              </a:rPr>
              <a:t>[</a:t>
            </a:r>
            <a:r>
              <a:rPr lang="en-US" sz="1400" dirty="0" smtClean="0"/>
              <a:t>Cong Wang </a:t>
            </a:r>
            <a:r>
              <a:rPr lang="en-US" sz="1400" dirty="0" err="1" smtClean="0"/>
              <a:t>etl</a:t>
            </a:r>
            <a:r>
              <a:rPr lang="en-US" sz="1400" dirty="0" smtClean="0"/>
              <a:t> </a:t>
            </a:r>
            <a:r>
              <a:rPr lang="en-US" sz="1400" b="1" dirty="0" smtClean="0">
                <a:latin typeface="Times New Roman" pitchFamily="18" charset="0"/>
                <a:cs typeface="Times New Roman" pitchFamily="18" charset="0"/>
              </a:rPr>
              <a:t>2013</a:t>
            </a:r>
            <a:r>
              <a:rPr lang="en-US" sz="2800" b="1"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Author propose a privacy-preserving public auditing system for data storage security in  cloud computing.</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User uses as a local without worry about  integrity.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 speed up the auditing by TPA batch auditing scheme is introduced, which has the ability to audit the files batch wise.</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83689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CD42C9-7747-4EB7-BDD2-A625BA24376B}" type="datetime2">
              <a:rPr lang="en-US" smtClean="0"/>
              <a:pPr/>
              <a:t>Saturday, January 3, 2015</a:t>
            </a:fld>
            <a:endParaRPr lang="en-US"/>
          </a:p>
        </p:txBody>
      </p:sp>
      <p:sp>
        <p:nvSpPr>
          <p:cNvPr id="5" name="Footer Placeholder 4"/>
          <p:cNvSpPr>
            <a:spLocks noGrp="1"/>
          </p:cNvSpPr>
          <p:nvPr>
            <p:ph type="ftr" sz="quarter" idx="11"/>
          </p:nvPr>
        </p:nvSpPr>
        <p:spPr/>
        <p:txBody>
          <a:bodyPr/>
          <a:lstStyle/>
          <a:p>
            <a:r>
              <a:rPr lang="en-US" smtClean="0"/>
              <a:t>PRIVACY PRESERVING TECHNIC TO SECURE CLOUD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Content Placeholder 6" descr="C:\Users\Lonely\Desktop\arch1.JPG"/>
          <p:cNvPicPr>
            <a:picLocks noGrp="1"/>
          </p:cNvPicPr>
          <p:nvPr>
            <p:ph idx="1"/>
          </p:nvPr>
        </p:nvPicPr>
        <p:blipFill>
          <a:blip r:embed="rId2" cstate="print"/>
          <a:srcRect/>
          <a:stretch>
            <a:fillRect/>
          </a:stretch>
        </p:blipFill>
        <p:spPr bwMode="auto">
          <a:xfrm>
            <a:off x="2176462" y="2953544"/>
            <a:ext cx="4791075" cy="2352675"/>
          </a:xfrm>
          <a:prstGeom prst="rect">
            <a:avLst/>
          </a:prstGeom>
          <a:noFill/>
          <a:ln w="9525">
            <a:solidFill>
              <a:schemeClr val="accent1"/>
            </a:solid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US" b="1" dirty="0" smtClean="0"/>
              <a:t>CHALLENGES &amp; FUTURE DIRECTIONS</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In the future work, we hope to build an efficient public auditing mechanism with the capability of preserving identity privacy and public auditing mechanism using TPA.  Also we will try to introduce a secure scheme for data dynamics in such a way that for performing any transaction, client admin is not required to decrypt the records so that it saves time and the cost of bandwidth.</a:t>
            </a:r>
            <a:endParaRPr lang="en-IN" dirty="0" smtClean="0"/>
          </a:p>
          <a:p>
            <a:r>
              <a:rPr lang="en-US" dirty="0" smtClean="0"/>
              <a:t> In order to provide client full advantage of acquiring a cloud storage service, client admin will store the </a:t>
            </a:r>
            <a:r>
              <a:rPr lang="en-US" dirty="0" err="1" smtClean="0"/>
              <a:t>VMd</a:t>
            </a:r>
            <a:r>
              <a:rPr lang="en-US" dirty="0" smtClean="0"/>
              <a:t>, private and public keys with TPA, not at their local machine, however these parameters are encoded and can be decrypted only by the privileged user.</a:t>
            </a:r>
            <a:endParaRPr lang="en-IN" dirty="0" smtClean="0"/>
          </a:p>
          <a:p>
            <a:r>
              <a:rPr lang="en-US" dirty="0" smtClean="0"/>
              <a:t>	Furthermore, we hope to optimize the system architecture and modules proposed in this paper. </a:t>
            </a:r>
            <a:endParaRPr lang="en-IN" dirty="0" smtClean="0"/>
          </a:p>
          <a:p>
            <a:endParaRPr lang="en-IN" dirty="0"/>
          </a:p>
        </p:txBody>
      </p:sp>
      <p:sp>
        <p:nvSpPr>
          <p:cNvPr id="4" name="Date Placeholder 3"/>
          <p:cNvSpPr>
            <a:spLocks noGrp="1"/>
          </p:cNvSpPr>
          <p:nvPr>
            <p:ph type="dt" sz="half" idx="10"/>
          </p:nvPr>
        </p:nvSpPr>
        <p:spPr/>
        <p:txBody>
          <a:bodyPr/>
          <a:lstStyle/>
          <a:p>
            <a:fld id="{95CD42C9-7747-4EB7-BDD2-A625BA24376B}" type="datetime2">
              <a:rPr lang="en-US" smtClean="0"/>
              <a:pPr/>
              <a:t>Saturday, January 3, 2015</a:t>
            </a:fld>
            <a:endParaRPr lang="en-US"/>
          </a:p>
        </p:txBody>
      </p:sp>
      <p:sp>
        <p:nvSpPr>
          <p:cNvPr id="5" name="Footer Placeholder 4"/>
          <p:cNvSpPr>
            <a:spLocks noGrp="1"/>
          </p:cNvSpPr>
          <p:nvPr>
            <p:ph type="ftr" sz="quarter" idx="11"/>
          </p:nvPr>
        </p:nvSpPr>
        <p:spPr/>
        <p:txBody>
          <a:bodyPr/>
          <a:lstStyle/>
          <a:p>
            <a:r>
              <a:rPr lang="en-US" smtClean="0"/>
              <a:t>PRIVACY PRESERVING TECHNIC TO SECURE CLOUD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066800"/>
            <a:ext cx="7772400"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Conclusion</a:t>
            </a:r>
            <a:r>
              <a:rPr lang="en-US" dirty="0" smtClean="0"/>
              <a:t> </a:t>
            </a:r>
            <a:endParaRPr lang="en-US" dirty="0"/>
          </a:p>
        </p:txBody>
      </p:sp>
      <p:sp>
        <p:nvSpPr>
          <p:cNvPr id="6" name="TextBox 5"/>
          <p:cNvSpPr txBox="1"/>
          <p:nvPr/>
        </p:nvSpPr>
        <p:spPr>
          <a:xfrm>
            <a:off x="685800" y="2286000"/>
            <a:ext cx="7924800" cy="7632859"/>
          </a:xfrm>
          <a:prstGeom prst="rect">
            <a:avLst/>
          </a:prstGeom>
          <a:noFill/>
        </p:spPr>
        <p:txBody>
          <a:bodyPr wrap="square" rtlCol="0">
            <a:spAutoFit/>
          </a:bodyPr>
          <a:lstStyle/>
          <a:p>
            <a:r>
              <a:rPr lang="en-US" sz="2800" dirty="0" smtClean="0">
                <a:latin typeface="Times New Roman" pitchFamily="18" charset="0"/>
                <a:cs typeface="Times New Roman" pitchFamily="18" charset="0"/>
              </a:rPr>
              <a:t>	</a:t>
            </a:r>
            <a:r>
              <a:rPr lang="en-US" sz="2800" dirty="0" smtClean="0"/>
              <a:t>We have studied various privacy issues such as data dynamics solutions, and batch auditing schemes with data integrity solutions.</a:t>
            </a:r>
            <a:endParaRPr lang="en-IN" sz="2800" dirty="0" smtClean="0"/>
          </a:p>
          <a:p>
            <a:r>
              <a:rPr lang="en-US" sz="2800" dirty="0" smtClean="0"/>
              <a:t>In this report we discussed various data privacy preserving solution for organizations which deals with sensitive information where the TPA would not have any knowledge about the data content stored on the cloud server during the efficient auditing process, which not only eliminates the burden of cloud user from the tedious and possibly expensive auditing task, but also alleviates the user’s fear of their outsourced data being leakage. </a:t>
            </a:r>
            <a:endParaRPr lang="en-IN" sz="2800" dirty="0" smtClean="0"/>
          </a:p>
          <a:p>
            <a:r>
              <a:rPr lang="en-US" sz="2800" dirty="0" smtClean="0"/>
              <a:t>We pointed out the issues in privacy preserving mechanism which we will work upon in the future.</a:t>
            </a:r>
            <a:endParaRPr lang="en-IN" sz="2800" dirty="0" smtClean="0"/>
          </a:p>
          <a:p>
            <a:r>
              <a:rPr lang="en-US" sz="2800" dirty="0" smtClean="0"/>
              <a:t> </a:t>
            </a:r>
            <a:endParaRPr lang="en-IN" sz="2800" dirty="0" smtClean="0"/>
          </a:p>
          <a:p>
            <a:pPr>
              <a:lnSpc>
                <a:spcPct val="150000"/>
              </a:lnSpc>
            </a:pPr>
            <a:endParaRPr lang="en-US"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References</a:t>
            </a:r>
            <a:br>
              <a:rPr lang="en-US" dirty="0" smtClean="0"/>
            </a:br>
            <a:endParaRPr lang="en-US" dirty="0"/>
          </a:p>
        </p:txBody>
      </p:sp>
      <p:sp>
        <p:nvSpPr>
          <p:cNvPr id="3" name="Content Placeholder 2"/>
          <p:cNvSpPr>
            <a:spLocks noGrp="1"/>
          </p:cNvSpPr>
          <p:nvPr>
            <p:ph idx="1"/>
          </p:nvPr>
        </p:nvSpPr>
        <p:spPr>
          <a:xfrm>
            <a:off x="457200" y="1295400"/>
            <a:ext cx="8382000" cy="5013960"/>
          </a:xfrm>
        </p:spPr>
        <p:txBody>
          <a:bodyPr>
            <a:normAutofit/>
          </a:bodyPr>
          <a:lstStyle/>
          <a:p>
            <a:r>
              <a:rPr lang="en-US" sz="1800" dirty="0" err="1" smtClean="0">
                <a:latin typeface="Times New Roman" pitchFamily="18" charset="0"/>
                <a:cs typeface="Times New Roman" pitchFamily="18" charset="0"/>
              </a:rPr>
              <a:t>Zhuo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Sheng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Zhong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Nenghai</a:t>
            </a:r>
            <a:r>
              <a:rPr lang="en-US" sz="1800" dirty="0" smtClean="0">
                <a:latin typeface="Times New Roman" pitchFamily="18" charset="0"/>
                <a:cs typeface="Times New Roman" pitchFamily="18" charset="0"/>
              </a:rPr>
              <a:t> Yu, “A Privacy-Preserving Remote Data Integrity Checking Protocol with Data Dynamics and Public Verifiability”, IEEE Transactions on  Knowledge and Data Engineering, Volume:23, pp: 1432 – 1437, 2011.</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Kan Yang and </a:t>
            </a:r>
            <a:r>
              <a:rPr lang="en-US" sz="1800" dirty="0" err="1" smtClean="0">
                <a:latin typeface="Times New Roman" pitchFamily="18" charset="0"/>
                <a:cs typeface="Times New Roman" pitchFamily="18" charset="0"/>
              </a:rPr>
              <a:t>Xiaohua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Jia</a:t>
            </a:r>
            <a:r>
              <a:rPr lang="en-US" sz="1800" dirty="0" smtClean="0">
                <a:latin typeface="Times New Roman" pitchFamily="18" charset="0"/>
                <a:cs typeface="Times New Roman" pitchFamily="18" charset="0"/>
              </a:rPr>
              <a:t> “An Efficient and Secure Dynamic Auditing Protocol for Data Storage in Cloud Computing” ,IEEE Transactions on  Parallel and Distributed Systems, Volume:24,2012</a:t>
            </a:r>
            <a:endParaRPr lang="en-IN"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B. Wang, B. Li, and H. Li, “</a:t>
            </a:r>
            <a:r>
              <a:rPr lang="en-US" sz="1800" dirty="0" err="1" smtClean="0">
                <a:latin typeface="Times New Roman" pitchFamily="18" charset="0"/>
                <a:cs typeface="Times New Roman" pitchFamily="18" charset="0"/>
              </a:rPr>
              <a:t>Oruta</a:t>
            </a:r>
            <a:r>
              <a:rPr lang="en-US" sz="1800" dirty="0" smtClean="0">
                <a:latin typeface="Times New Roman" pitchFamily="18" charset="0"/>
                <a:cs typeface="Times New Roman" pitchFamily="18" charset="0"/>
              </a:rPr>
              <a:t>: Privacy-Preserving Public Auditing for Shared Data in the Cloud,” IEEE Transactions on </a:t>
            </a:r>
            <a:r>
              <a:rPr lang="es-ES" sz="1800" dirty="0" smtClean="0">
                <a:latin typeface="Times New Roman" pitchFamily="18" charset="0"/>
                <a:cs typeface="Times New Roman" pitchFamily="18" charset="0"/>
              </a:rPr>
              <a:t>Cloud </a:t>
            </a:r>
            <a:r>
              <a:rPr lang="es-ES" sz="1800" dirty="0" err="1" smtClean="0">
                <a:latin typeface="Times New Roman" pitchFamily="18" charset="0"/>
                <a:cs typeface="Times New Roman" pitchFamily="18" charset="0"/>
              </a:rPr>
              <a:t>computing</a:t>
            </a:r>
            <a:r>
              <a:rPr lang="es-ES" sz="1800" dirty="0" smtClean="0">
                <a:latin typeface="Times New Roman" pitchFamily="18" charset="0"/>
                <a:cs typeface="Times New Roman" pitchFamily="18" charset="0"/>
              </a:rPr>
              <a:t>, pp. </a:t>
            </a:r>
            <a:r>
              <a:rPr lang="en-US" sz="1800" dirty="0" smtClean="0">
                <a:latin typeface="Times New Roman" pitchFamily="18" charset="0"/>
                <a:cs typeface="Times New Roman" pitchFamily="18" charset="0"/>
              </a:rPr>
              <a:t>43 - 56</a:t>
            </a:r>
            <a:r>
              <a:rPr lang="es-E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2014</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C. Wang, S. S.-M. Chow, Q. Wang, K. </a:t>
            </a:r>
            <a:r>
              <a:rPr lang="en-US" sz="1800" dirty="0" err="1" smtClean="0">
                <a:latin typeface="Times New Roman" pitchFamily="18" charset="0"/>
                <a:cs typeface="Times New Roman" pitchFamily="18" charset="0"/>
              </a:rPr>
              <a:t>Ren</a:t>
            </a:r>
            <a:r>
              <a:rPr lang="en-US" sz="1800" dirty="0" smtClean="0">
                <a:latin typeface="Times New Roman" pitchFamily="18" charset="0"/>
                <a:cs typeface="Times New Roman" pitchFamily="18" charset="0"/>
              </a:rPr>
              <a:t>, and W. Lou, “Privacy preserving public auditing for secure cloud storage.” , IEEE TRANSACTIONS ON COMPUTERS, VOL. 62, NO. 2, pp: 362-375, FEBRUARY 2013</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5CD42C9-7747-4EB7-BDD2-A625BA24376B}" type="datetime2">
              <a:rPr lang="en-US" smtClean="0"/>
              <a:pPr/>
              <a:t>Saturday, January 3, 2015</a:t>
            </a:fld>
            <a:endParaRPr lang="en-US"/>
          </a:p>
        </p:txBody>
      </p:sp>
      <p:sp>
        <p:nvSpPr>
          <p:cNvPr id="5" name="Footer Placeholder 4"/>
          <p:cNvSpPr>
            <a:spLocks noGrp="1"/>
          </p:cNvSpPr>
          <p:nvPr>
            <p:ph type="ftr" sz="quarter" idx="11"/>
          </p:nvPr>
        </p:nvSpPr>
        <p:spPr/>
        <p:txBody>
          <a:bodyPr/>
          <a:lstStyle/>
          <a:p>
            <a:r>
              <a:rPr lang="en-US" smtClean="0"/>
              <a:t>PRIVACY PRESERVING TECHNIC TO SECURE CLOUD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smtClean="0"/>
              <a:t>              </a:t>
            </a:r>
            <a:endParaRPr lang="en-US" dirty="0"/>
          </a:p>
        </p:txBody>
      </p:sp>
      <p:sp>
        <p:nvSpPr>
          <p:cNvPr id="3" name="Date Placeholder 2"/>
          <p:cNvSpPr>
            <a:spLocks noGrp="1"/>
          </p:cNvSpPr>
          <p:nvPr>
            <p:ph type="dt" sz="half" idx="10"/>
          </p:nvPr>
        </p:nvSpPr>
        <p:spPr/>
        <p:txBody>
          <a:bodyPr/>
          <a:lstStyle/>
          <a:p>
            <a:fld id="{85551201-C720-4C97-AC9D-4F5F22C4F9DF}" type="datetime2">
              <a:rPr lang="en-US" smtClean="0"/>
              <a:pPr/>
              <a:t>Saturday, January 3, 2015</a:t>
            </a:fld>
            <a:endParaRPr lang="en-US"/>
          </a:p>
        </p:txBody>
      </p:sp>
      <p:sp>
        <p:nvSpPr>
          <p:cNvPr id="5" name="Footer Placeholder 4"/>
          <p:cNvSpPr>
            <a:spLocks noGrp="1"/>
          </p:cNvSpPr>
          <p:nvPr>
            <p:ph type="ftr" sz="quarter" idx="11"/>
          </p:nvPr>
        </p:nvSpPr>
        <p:spPr/>
        <p:txBody>
          <a:bodyPr/>
          <a:lstStyle/>
          <a:p>
            <a:r>
              <a:rPr lang="en-US" smtClean="0"/>
              <a:t>PRIVACY PRESERVING TECHNIC TO SECURE CLOUD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6" name="Picture 5" descr="ppt6.bmp"/>
          <p:cNvPicPr>
            <a:picLocks noChangeAspect="1"/>
          </p:cNvPicPr>
          <p:nvPr/>
        </p:nvPicPr>
        <p:blipFill>
          <a:blip r:embed="rId2" cstate="print"/>
          <a:stretch>
            <a:fillRect/>
          </a:stretch>
        </p:blipFill>
        <p:spPr>
          <a:xfrm>
            <a:off x="0" y="-76200"/>
            <a:ext cx="9144000" cy="6172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Literature Survey</a:t>
            </a:r>
          </a:p>
          <a:p>
            <a:r>
              <a:rPr lang="en-US" smtClean="0"/>
              <a:t>Futurework</a:t>
            </a:r>
            <a:endParaRPr lang="en-US" dirty="0" smtClean="0"/>
          </a:p>
          <a:p>
            <a:r>
              <a:rPr lang="en-US" dirty="0" smtClean="0"/>
              <a:t>Conclusion</a:t>
            </a:r>
          </a:p>
          <a:p>
            <a:r>
              <a:rPr lang="en-US" dirty="0" smtClean="0"/>
              <a:t>References</a:t>
            </a:r>
          </a:p>
          <a:p>
            <a:endParaRPr lang="en-US" dirty="0" smtClean="0"/>
          </a:p>
          <a:p>
            <a:pPr>
              <a:buNone/>
            </a:pPr>
            <a:endParaRPr lang="en-US" dirty="0" smtClean="0"/>
          </a:p>
          <a:p>
            <a:pPr>
              <a:buNone/>
            </a:pP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AF63AF1B-AAA4-4D4D-8F47-630723E1C84B}" type="datetime2">
              <a:rPr lang="en-US" smtClean="0"/>
              <a:pPr/>
              <a:t>Saturday, January 3, 2015</a:t>
            </a:fld>
            <a:endParaRPr lang="en-US"/>
          </a:p>
        </p:txBody>
      </p:sp>
      <p:sp>
        <p:nvSpPr>
          <p:cNvPr id="6" name="Footer Placeholder 5"/>
          <p:cNvSpPr>
            <a:spLocks noGrp="1"/>
          </p:cNvSpPr>
          <p:nvPr>
            <p:ph type="ftr" sz="quarter" idx="11"/>
          </p:nvPr>
        </p:nvSpPr>
        <p:spPr/>
        <p:txBody>
          <a:bodyPr/>
          <a:lstStyle/>
          <a:p>
            <a:r>
              <a:rPr lang="en-US" smtClean="0"/>
              <a:t>PRIVACY PRESERVING TECHNIC TO SECURE CLOUD</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17405" y="0"/>
            <a:ext cx="884237" cy="1017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Cloud computing as the next-generation architecture of IT enterprise.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In traditional  IT services - physical, logical and personnel  controls.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Moves the application software and databases to the large data centers.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management of the data and services may not be fully trustworthy. </a:t>
            </a:r>
          </a:p>
          <a:p>
            <a:pP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1598505-B47E-446D-B18F-43669982446D}" type="datetime2">
              <a:rPr lang="en-US" smtClean="0"/>
              <a:pPr/>
              <a:t>Saturday, January 3, 2015</a:t>
            </a:fld>
            <a:endParaRPr lang="en-US" dirty="0"/>
          </a:p>
        </p:txBody>
      </p:sp>
      <p:sp>
        <p:nvSpPr>
          <p:cNvPr id="6" name="Footer Placeholder 5"/>
          <p:cNvSpPr>
            <a:spLocks noGrp="1"/>
          </p:cNvSpPr>
          <p:nvPr>
            <p:ph type="ftr" sz="quarter" idx="11"/>
          </p:nvPr>
        </p:nvSpPr>
        <p:spPr/>
        <p:txBody>
          <a:bodyPr/>
          <a:lstStyle/>
          <a:p>
            <a:r>
              <a:rPr lang="en-US" smtClean="0"/>
              <a:t>PRIVACY PRESERVING TECHNIC TO SECURE CLOUD</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4191000"/>
            <a:ext cx="8763000" cy="2438400"/>
          </a:xfrm>
        </p:spPr>
        <p:txBody>
          <a:bodyPr>
            <a:normAutofit lnSpcReduction="10000"/>
          </a:bodyPr>
          <a:lstStyle/>
          <a:p>
            <a:r>
              <a:rPr lang="en-US" sz="2800" dirty="0" smtClean="0"/>
              <a:t>	</a:t>
            </a:r>
            <a:r>
              <a:rPr lang="en-US" sz="2800" i="1" dirty="0" smtClean="0">
                <a:effectLst>
                  <a:outerShdw blurRad="38100" dist="38100" dir="2700000" algn="tl">
                    <a:srgbClr val="000000">
                      <a:alpha val="43137"/>
                    </a:srgbClr>
                  </a:outerShdw>
                </a:effectLst>
              </a:rPr>
              <a:t>“   The utilization of computer resources that are :-</a:t>
            </a:r>
          </a:p>
          <a:p>
            <a:pPr marL="571500" indent="-571500">
              <a:buFont typeface="+mj-lt"/>
              <a:buAutoNum type="romanUcPeriod"/>
            </a:pPr>
            <a:r>
              <a:rPr lang="en-US" sz="2800" i="1" dirty="0" smtClean="0">
                <a:effectLst>
                  <a:outerShdw blurRad="38100" dist="38100" dir="2700000" algn="tl">
                    <a:srgbClr val="000000">
                      <a:alpha val="43137"/>
                    </a:srgbClr>
                  </a:outerShdw>
                </a:effectLst>
              </a:rPr>
              <a:t>Available on demand.</a:t>
            </a:r>
          </a:p>
          <a:p>
            <a:pPr marL="571500" indent="-571500">
              <a:buFont typeface="+mj-lt"/>
              <a:buAutoNum type="romanUcPeriod"/>
            </a:pPr>
            <a:r>
              <a:rPr lang="en-US" sz="2800" i="1" dirty="0" smtClean="0">
                <a:effectLst>
                  <a:outerShdw blurRad="38100" dist="38100" dir="2700000" algn="tl">
                    <a:srgbClr val="000000">
                      <a:alpha val="43137"/>
                    </a:srgbClr>
                  </a:outerShdw>
                </a:effectLst>
              </a:rPr>
              <a:t>Accessed via a network.</a:t>
            </a:r>
          </a:p>
          <a:p>
            <a:pPr marL="571500" indent="-571500">
              <a:buFont typeface="+mj-lt"/>
              <a:buAutoNum type="romanUcPeriod"/>
            </a:pPr>
            <a:r>
              <a:rPr lang="en-US" sz="2800" i="1" dirty="0" smtClean="0">
                <a:effectLst>
                  <a:outerShdw blurRad="38100" dist="38100" dir="2700000" algn="tl">
                    <a:srgbClr val="000000">
                      <a:alpha val="43137"/>
                    </a:srgbClr>
                  </a:outerShdw>
                </a:effectLst>
              </a:rPr>
              <a:t>Charged according to usage.</a:t>
            </a:r>
          </a:p>
          <a:p>
            <a:pPr marL="571500" indent="-571500">
              <a:buFont typeface="+mj-lt"/>
              <a:buAutoNum type="romanUcPeriod"/>
            </a:pPr>
            <a:r>
              <a:rPr lang="en-US" sz="2800" i="1" dirty="0" smtClean="0">
                <a:effectLst>
                  <a:outerShdw blurRad="38100" dist="38100" dir="2700000" algn="tl">
                    <a:srgbClr val="000000">
                      <a:alpha val="43137"/>
                    </a:srgbClr>
                  </a:outerShdw>
                </a:effectLst>
              </a:rPr>
              <a:t>Provided as a service from a cloud vendor” </a:t>
            </a:r>
            <a:endParaRPr lang="en-US" sz="2800" i="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srcRect/>
          <a:stretch>
            <a:fillRect/>
          </a:stretch>
        </p:blipFill>
        <p:spPr bwMode="auto">
          <a:xfrm>
            <a:off x="1143000" y="304800"/>
            <a:ext cx="6629400" cy="3733800"/>
          </a:xfrm>
          <a:prstGeom prst="rect">
            <a:avLst/>
          </a:prstGeom>
          <a:noFill/>
          <a:ln w="9525">
            <a:noFill/>
            <a:miter lim="800000"/>
            <a:headEnd/>
            <a:tailEnd/>
          </a:ln>
          <a:effectLst/>
        </p:spPr>
      </p:pic>
      <p:pic>
        <p:nvPicPr>
          <p:cNvPr id="4"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strVal val="#ppt_w*0.70"/>
                                          </p:val>
                                        </p:tav>
                                        <p:tav tm="100000">
                                          <p:val>
                                            <p:strVal val="#ppt_w"/>
                                          </p:val>
                                        </p:tav>
                                      </p:tavLst>
                                    </p:anim>
                                    <p:anim calcmode="lin" valueType="num">
                                      <p:cBhvr>
                                        <p:cTn id="8" dur="1000" fill="hold"/>
                                        <p:tgtEl>
                                          <p:spTgt spid="1026"/>
                                        </p:tgtEl>
                                        <p:attrNameLst>
                                          <p:attrName>ppt_h</p:attrName>
                                        </p:attrNameLst>
                                      </p:cBhvr>
                                      <p:tavLst>
                                        <p:tav tm="0">
                                          <p:val>
                                            <p:strVal val="#ppt_h"/>
                                          </p:val>
                                        </p:tav>
                                        <p:tav tm="100000">
                                          <p:val>
                                            <p:strVal val="#ppt_h"/>
                                          </p:val>
                                        </p:tav>
                                      </p:tavLst>
                                    </p:anim>
                                    <p:animEffect transition="in" filter="fade">
                                      <p:cBhvr>
                                        <p:cTn id="9" dur="10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slide(fromBottom)">
                                      <p:cBhvr>
                                        <p:cTn id="14" dur="500"/>
                                        <p:tgtEl>
                                          <p:spTgt spid="3">
                                            <p:txEl>
                                              <p:pRg st="0" end="0"/>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lide(fromBottom)">
                                      <p:cBhvr>
                                        <p:cTn id="17" dur="500"/>
                                        <p:tgtEl>
                                          <p:spTgt spid="3">
                                            <p:txEl>
                                              <p:pRg st="1" end="1"/>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slide(fromBottom)">
                                      <p:cBhvr>
                                        <p:cTn id="20" dur="500"/>
                                        <p:tgtEl>
                                          <p:spTgt spid="3">
                                            <p:txEl>
                                              <p:pRg st="2" end="2"/>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slide(fromBottom)">
                                      <p:cBhvr>
                                        <p:cTn id="23" dur="500"/>
                                        <p:tgtEl>
                                          <p:spTgt spid="3">
                                            <p:txEl>
                                              <p:pRg st="3" end="3"/>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slide(fromBottom)">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0" y="1657350"/>
            <a:ext cx="9144000" cy="5200650"/>
          </a:xfrm>
          <a:prstGeom prst="rect">
            <a:avLst/>
          </a:prstGeom>
          <a:noFill/>
          <a:ln w="9525">
            <a:noFill/>
            <a:miter lim="800000"/>
            <a:headEnd/>
            <a:tailEnd/>
          </a:ln>
          <a:effectLst/>
        </p:spPr>
      </p:pic>
      <p:sp>
        <p:nvSpPr>
          <p:cNvPr id="3" name="TextBox 2"/>
          <p:cNvSpPr txBox="1"/>
          <p:nvPr/>
        </p:nvSpPr>
        <p:spPr>
          <a:xfrm>
            <a:off x="228600" y="381000"/>
            <a:ext cx="8915400"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Terminologies and characteristics:</a:t>
            </a:r>
            <a:endParaRPr lang="en-US" sz="3200" b="1" u="sng"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A837E-9CF3-4801-8C59-B7EA11152869}" type="datetime2">
              <a:rPr lang="en-US" smtClean="0"/>
              <a:pPr/>
              <a:t>Saturday, January 3, 2015</a:t>
            </a:fld>
            <a:endParaRPr lang="en-US"/>
          </a:p>
        </p:txBody>
      </p:sp>
      <p:sp>
        <p:nvSpPr>
          <p:cNvPr id="3" name="Footer Placeholder 2"/>
          <p:cNvSpPr>
            <a:spLocks noGrp="1"/>
          </p:cNvSpPr>
          <p:nvPr>
            <p:ph type="ftr" sz="quarter" idx="11"/>
          </p:nvPr>
        </p:nvSpPr>
        <p:spPr/>
        <p:txBody>
          <a:bodyPr/>
          <a:lstStyle/>
          <a:p>
            <a:r>
              <a:rPr lang="en-US" smtClean="0"/>
              <a:t>PRIVACY PRESERVING TECHNIC TO SECURE CLOUD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6" name="Rectangle 5"/>
          <p:cNvSpPr/>
          <p:nvPr/>
        </p:nvSpPr>
        <p:spPr>
          <a:xfrm>
            <a:off x="3276600" y="685800"/>
            <a:ext cx="3728585" cy="646331"/>
          </a:xfrm>
          <a:prstGeom prst="rect">
            <a:avLst/>
          </a:prstGeom>
        </p:spPr>
        <p:txBody>
          <a:bodyPr wrap="none">
            <a:spAutoFit/>
          </a:bodyPr>
          <a:lstStyle/>
          <a:p>
            <a:r>
              <a:rPr lang="en-IN" sz="3600" b="1" dirty="0" smtClean="0">
                <a:latin typeface="Times New Roman" pitchFamily="18" charset="0"/>
                <a:cs typeface="Times New Roman" pitchFamily="18" charset="0"/>
              </a:rPr>
              <a:t>Literature</a:t>
            </a:r>
            <a:r>
              <a:rPr lang="en-IN" sz="3600" dirty="0" smtClean="0">
                <a:latin typeface="Times New Roman" pitchFamily="18" charset="0"/>
                <a:cs typeface="Times New Roman" pitchFamily="18" charset="0"/>
              </a:rPr>
              <a:t> </a:t>
            </a:r>
            <a:r>
              <a:rPr lang="en-IN" sz="3600" b="1" dirty="0" smtClean="0">
                <a:latin typeface="Times New Roman" pitchFamily="18" charset="0"/>
                <a:cs typeface="Times New Roman" pitchFamily="18" charset="0"/>
              </a:rPr>
              <a:t>Survey</a:t>
            </a:r>
            <a:endParaRPr lang="en-IN" sz="3600" dirty="0"/>
          </a:p>
        </p:txBody>
      </p:sp>
      <p:sp>
        <p:nvSpPr>
          <p:cNvPr id="7" name="Rectangle 6"/>
          <p:cNvSpPr/>
          <p:nvPr/>
        </p:nvSpPr>
        <p:spPr>
          <a:xfrm>
            <a:off x="1371600" y="1828800"/>
            <a:ext cx="6324600" cy="1200329"/>
          </a:xfrm>
          <a:prstGeom prst="rect">
            <a:avLst/>
          </a:prstGeom>
        </p:spPr>
        <p:txBody>
          <a:bodyPr wrap="square">
            <a:spAutoFit/>
          </a:bodyPr>
          <a:lstStyle/>
          <a:p>
            <a:r>
              <a:rPr lang="en-US" sz="2400" dirty="0" smtClean="0"/>
              <a:t>A Privacy-Preserving Remote Data Integrity Checking Protocol with Data Dynamics and Public Verifiability                           </a:t>
            </a:r>
            <a:r>
              <a:rPr lang="en-US" sz="1400" dirty="0" smtClean="0"/>
              <a:t>[</a:t>
            </a:r>
            <a:r>
              <a:rPr lang="en-US" sz="1400" dirty="0" err="1" smtClean="0"/>
              <a:t>Zhuo</a:t>
            </a:r>
            <a:r>
              <a:rPr lang="en-US" sz="1400" dirty="0" smtClean="0"/>
              <a:t>  </a:t>
            </a:r>
            <a:r>
              <a:rPr lang="en-US" sz="1400" dirty="0" err="1" smtClean="0"/>
              <a:t>Hao</a:t>
            </a:r>
            <a:r>
              <a:rPr lang="en-US" sz="1400" dirty="0" smtClean="0"/>
              <a:t> </a:t>
            </a:r>
            <a:r>
              <a:rPr lang="en-US" sz="1400" dirty="0" err="1" smtClean="0"/>
              <a:t>etl</a:t>
            </a:r>
            <a:r>
              <a:rPr lang="en-US" sz="1400" dirty="0" smtClean="0"/>
              <a:t>. 2013]</a:t>
            </a:r>
            <a:endParaRPr lang="en-IN" sz="2400" dirty="0"/>
          </a:p>
        </p:txBody>
      </p:sp>
      <p:sp>
        <p:nvSpPr>
          <p:cNvPr id="9" name="Rectangle 8"/>
          <p:cNvSpPr/>
          <p:nvPr/>
        </p:nvSpPr>
        <p:spPr>
          <a:xfrm>
            <a:off x="3678999" y="3244334"/>
            <a:ext cx="2772106" cy="923330"/>
          </a:xfrm>
          <a:prstGeom prst="rect">
            <a:avLst/>
          </a:prstGeom>
        </p:spPr>
        <p:txBody>
          <a:bodyPr wrap="none">
            <a:spAutoFit/>
          </a:bodyPr>
          <a:lstStyle/>
          <a:p>
            <a:r>
              <a:rPr lang="en-US" b="1" dirty="0" smtClean="0"/>
              <a:t>Data dynamics</a:t>
            </a:r>
          </a:p>
          <a:p>
            <a:r>
              <a:rPr lang="en-US" b="1" dirty="0" smtClean="0"/>
              <a:t>Public verifiability</a:t>
            </a:r>
          </a:p>
          <a:p>
            <a:r>
              <a:rPr lang="en-US" b="1" dirty="0" smtClean="0"/>
              <a:t>Privacy against verifiers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A837E-9CF3-4801-8C59-B7EA11152869}" type="datetime2">
              <a:rPr lang="en-US" smtClean="0"/>
              <a:pPr/>
              <a:t>Saturday, January 3, 2015</a:t>
            </a:fld>
            <a:endParaRPr lang="en-US"/>
          </a:p>
        </p:txBody>
      </p:sp>
      <p:sp>
        <p:nvSpPr>
          <p:cNvPr id="3" name="Footer Placeholder 2"/>
          <p:cNvSpPr>
            <a:spLocks noGrp="1"/>
          </p:cNvSpPr>
          <p:nvPr>
            <p:ph type="ftr" sz="quarter" idx="11"/>
          </p:nvPr>
        </p:nvSpPr>
        <p:spPr/>
        <p:txBody>
          <a:bodyPr/>
          <a:lstStyle/>
          <a:p>
            <a:r>
              <a:rPr lang="en-US" smtClean="0"/>
              <a:t>PRIVACY PRESERVING TECHNIC TO SECURE CLOUD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5" name="Picture 4"/>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362200" y="2057400"/>
            <a:ext cx="4503254" cy="25835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A837E-9CF3-4801-8C59-B7EA11152869}" type="datetime2">
              <a:rPr lang="en-US" smtClean="0"/>
              <a:pPr/>
              <a:t>Saturday, January 3, 2015</a:t>
            </a:fld>
            <a:endParaRPr lang="en-US"/>
          </a:p>
        </p:txBody>
      </p:sp>
      <p:sp>
        <p:nvSpPr>
          <p:cNvPr id="3" name="Footer Placeholder 2"/>
          <p:cNvSpPr>
            <a:spLocks noGrp="1"/>
          </p:cNvSpPr>
          <p:nvPr>
            <p:ph type="ftr" sz="quarter" idx="11"/>
          </p:nvPr>
        </p:nvSpPr>
        <p:spPr/>
        <p:txBody>
          <a:bodyPr/>
          <a:lstStyle/>
          <a:p>
            <a:r>
              <a:rPr lang="en-US" smtClean="0"/>
              <a:t>PRIVACY PRESERVING TECHNIC TO SECURE CLOUD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Rectangle 4"/>
          <p:cNvSpPr/>
          <p:nvPr/>
        </p:nvSpPr>
        <p:spPr>
          <a:xfrm>
            <a:off x="1905000" y="1219200"/>
            <a:ext cx="4572000" cy="1569660"/>
          </a:xfrm>
          <a:prstGeom prst="rect">
            <a:avLst/>
          </a:prstGeom>
        </p:spPr>
        <p:txBody>
          <a:bodyPr>
            <a:spAutoFit/>
          </a:bodyPr>
          <a:lstStyle/>
          <a:p>
            <a:r>
              <a:rPr lang="en-US" sz="2400" dirty="0" smtClean="0"/>
              <a:t>An Efficient and Secure Dynamic Auditing Protocol for Data Storage in Cloud Computing  [Kan Yang  </a:t>
            </a:r>
            <a:r>
              <a:rPr lang="en-US" sz="2400" dirty="0" err="1" smtClean="0"/>
              <a:t>etl</a:t>
            </a:r>
            <a:r>
              <a:rPr lang="en-US" sz="2400" dirty="0" smtClean="0"/>
              <a:t>. 2012]</a:t>
            </a:r>
            <a:endParaRPr lang="en-IN" sz="2400" dirty="0"/>
          </a:p>
        </p:txBody>
      </p:sp>
      <p:sp>
        <p:nvSpPr>
          <p:cNvPr id="6" name="Rectangle 5"/>
          <p:cNvSpPr/>
          <p:nvPr/>
        </p:nvSpPr>
        <p:spPr>
          <a:xfrm>
            <a:off x="2286000" y="2967335"/>
            <a:ext cx="4572000" cy="3970318"/>
          </a:xfrm>
          <a:prstGeom prst="rect">
            <a:avLst/>
          </a:prstGeom>
        </p:spPr>
        <p:txBody>
          <a:bodyPr>
            <a:spAutoFit/>
          </a:bodyPr>
          <a:lstStyle/>
          <a:p>
            <a:r>
              <a:rPr lang="en-US" dirty="0" smtClean="0"/>
              <a:t>Re-encryption key the messages are first encrypted by the owner and then stored in a storage server.</a:t>
            </a:r>
          </a:p>
          <a:p>
            <a:endParaRPr lang="en-US" dirty="0" smtClean="0"/>
          </a:p>
          <a:p>
            <a:r>
              <a:rPr lang="en-US" dirty="0" smtClean="0"/>
              <a:t>When a user wants to share his messages, he sends a re-encryption key to the storage server. The storage server re-encrypts the encrypted messages for the authorized user. Thus, their system has data confidentiality and supports the data forwarding function.</a:t>
            </a:r>
          </a:p>
          <a:p>
            <a:endParaRPr lang="en-US" dirty="0" smtClean="0"/>
          </a:p>
          <a:p>
            <a:r>
              <a:rPr lang="en-US" dirty="0" smtClean="0"/>
              <a:t>randomness.</a:t>
            </a:r>
          </a:p>
          <a:p>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A837E-9CF3-4801-8C59-B7EA11152869}" type="datetime2">
              <a:rPr lang="en-US" smtClean="0"/>
              <a:pPr/>
              <a:t>Saturday, January 3, 2015</a:t>
            </a:fld>
            <a:endParaRPr lang="en-US"/>
          </a:p>
        </p:txBody>
      </p:sp>
      <p:sp>
        <p:nvSpPr>
          <p:cNvPr id="3" name="Footer Placeholder 2"/>
          <p:cNvSpPr>
            <a:spLocks noGrp="1"/>
          </p:cNvSpPr>
          <p:nvPr>
            <p:ph type="ftr" sz="quarter" idx="11"/>
          </p:nvPr>
        </p:nvSpPr>
        <p:spPr/>
        <p:txBody>
          <a:bodyPr/>
          <a:lstStyle/>
          <a:p>
            <a:r>
              <a:rPr lang="en-US" smtClean="0"/>
              <a:t>PRIVACY PRESERVING TECHNIC TO SECURE CLOUD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1025" name="Rectangle 1"/>
          <p:cNvSpPr>
            <a:spLocks noChangeArrowheads="1"/>
          </p:cNvSpPr>
          <p:nvPr/>
        </p:nvSpPr>
        <p:spPr bwMode="auto">
          <a:xfrm>
            <a:off x="304800" y="685800"/>
            <a:ext cx="7698261"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1" algn="just" fontAlgn="base">
              <a:spcBef>
                <a:spcPct val="0"/>
              </a:spcBef>
              <a:spcAft>
                <a:spcPct val="0"/>
              </a:spcAft>
            </a:pPr>
            <a:r>
              <a:rPr lang="en-US" sz="2800" dirty="0" err="1" smtClean="0"/>
              <a:t>Oruta</a:t>
            </a:r>
            <a:r>
              <a:rPr lang="en-US" sz="2800" dirty="0" smtClean="0"/>
              <a:t>: Privacy-Preserving Public Auditing for</a:t>
            </a:r>
          </a:p>
          <a:p>
            <a:pPr lvl="1" algn="just" fontAlgn="base">
              <a:spcBef>
                <a:spcPct val="0"/>
              </a:spcBef>
              <a:spcAft>
                <a:spcPct val="0"/>
              </a:spcAft>
            </a:pPr>
            <a:r>
              <a:rPr lang="en-US" sz="2800" dirty="0" smtClean="0"/>
              <a:t> Shared Data in the Cloud[B. Wang </a:t>
            </a:r>
            <a:r>
              <a:rPr lang="en-US" sz="2800" dirty="0" err="1" smtClean="0"/>
              <a:t>etl</a:t>
            </a:r>
            <a:r>
              <a:rPr lang="en-US" sz="2800" dirty="0" smtClean="0"/>
              <a:t>. 2014]</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descr="C:\Users\Lonely\Desktop\Capture3.JPG"/>
          <p:cNvPicPr/>
          <p:nvPr/>
        </p:nvPicPr>
        <p:blipFill>
          <a:blip r:embed="rId2"/>
          <a:srcRect/>
          <a:stretch>
            <a:fillRect/>
          </a:stretch>
        </p:blipFill>
        <p:spPr bwMode="auto">
          <a:xfrm>
            <a:off x="2201545" y="2117090"/>
            <a:ext cx="4740910" cy="262382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635</TotalTime>
  <Words>580</Words>
  <Application>Microsoft Office PowerPoint</Application>
  <PresentationFormat>On-screen Show (4:3)</PresentationFormat>
  <Paragraphs>134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 PRIVACY PRESERVING PUBLIC AUDITING TO SECURE CLOUD  </vt:lpstr>
      <vt:lpstr>Agenda</vt:lpstr>
      <vt:lpstr>Introduction</vt:lpstr>
      <vt:lpstr>Slide 4</vt:lpstr>
      <vt:lpstr>Slide 5</vt:lpstr>
      <vt:lpstr>Slide 6</vt:lpstr>
      <vt:lpstr>Slide 7</vt:lpstr>
      <vt:lpstr>Slide 8</vt:lpstr>
      <vt:lpstr>Slide 9</vt:lpstr>
      <vt:lpstr>Slide 10</vt:lpstr>
      <vt:lpstr>Literature Survey</vt:lpstr>
      <vt:lpstr>Slide 12</vt:lpstr>
      <vt:lpstr> CHALLENGES &amp; FUTURE DIRECTIONS </vt:lpstr>
      <vt:lpstr>Slide 14</vt:lpstr>
      <vt:lpstr>References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the presentation&gt;</dc:title>
  <dc:creator>VITTHAL</dc:creator>
  <cp:lastModifiedBy>ADMIN</cp:lastModifiedBy>
  <cp:revision>131</cp:revision>
  <dcterms:created xsi:type="dcterms:W3CDTF">2006-08-16T00:00:00Z</dcterms:created>
  <dcterms:modified xsi:type="dcterms:W3CDTF">2015-01-03T11:55:11Z</dcterms:modified>
</cp:coreProperties>
</file>