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7" r:id="rId3"/>
    <p:sldId id="258" r:id="rId4"/>
    <p:sldId id="313" r:id="rId5"/>
    <p:sldId id="315" r:id="rId6"/>
    <p:sldId id="320" r:id="rId7"/>
    <p:sldId id="321" r:id="rId8"/>
    <p:sldId id="322" r:id="rId9"/>
    <p:sldId id="323" r:id="rId10"/>
    <p:sldId id="324" r:id="rId11"/>
    <p:sldId id="268" r:id="rId12"/>
    <p:sldId id="325" r:id="rId13"/>
    <p:sldId id="326" r:id="rId14"/>
    <p:sldId id="327" r:id="rId15"/>
    <p:sldId id="319" r:id="rId16"/>
    <p:sldId id="312"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C38D1D-13DD-497B-8ACF-10A5824BDF0E}" type="datetimeFigureOut">
              <a:rPr lang="en-US" smtClean="0"/>
              <a:pPr/>
              <a:t>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E16315-5C4E-4EAE-8342-2377766F71EA}" type="slidenum">
              <a:rPr lang="en-US" smtClean="0"/>
              <a:pPr/>
              <a:t>‹#›</a:t>
            </a:fld>
            <a:endParaRPr lang="en-US"/>
          </a:p>
        </p:txBody>
      </p:sp>
    </p:spTree>
    <p:extLst>
      <p:ext uri="{BB962C8B-B14F-4D97-AF65-F5344CB8AC3E}">
        <p14:creationId xmlns:p14="http://schemas.microsoft.com/office/powerpoint/2010/main" xmlns="" val="1768359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B9E16315-5C4E-4EAE-8342-2377766F71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AC1001-D240-4789-A834-005904159268}"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1DB8525-0C02-450A-9040-899F8AF48D06}" type="datetime2">
              <a:rPr lang="en-US" smtClean="0"/>
              <a:pPr/>
              <a:t>Monday, January 5, 2015</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65F9A8-A422-4E80-8AF3-D6CD1B7C3D2C}" type="datetime2">
              <a:rPr lang="en-US" smtClean="0"/>
              <a:pPr/>
              <a:t>Monday, January 5, 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A67D1283-EEFC-46BF-A0D5-C85D5EE5C43A}" type="datetime2">
              <a:rPr lang="en-US" smtClean="0"/>
              <a:pPr/>
              <a:t>Monday, January 5, 2015</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40F7F5-2BF1-4806-864D-940731ADF6AE}" type="datetime2">
              <a:rPr lang="en-US" smtClean="0"/>
              <a:pPr/>
              <a:t>Monday, January 5, 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6EFA50A-E40E-491F-AD91-A14AF8B819CD}" type="datetime2">
              <a:rPr lang="en-US" smtClean="0"/>
              <a:pPr/>
              <a:t>Monday, January 5, 2015</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2CAEED-8876-48D5-9B63-853C15818EA5}" type="datetime2">
              <a:rPr lang="en-US" smtClean="0"/>
              <a:pPr/>
              <a:t>Monday, January 5, 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729CD84-2253-45F6-96E3-F5171F45BED6}" type="datetime2">
              <a:rPr lang="en-US" smtClean="0"/>
              <a:pPr/>
              <a:t>Monday, January 5, 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DB208BD-58B1-43AD-BB80-8B832BA39846}" type="datetime2">
              <a:rPr lang="en-US" smtClean="0"/>
              <a:pPr/>
              <a:t>Monday, January 5, 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B538AE1-E47B-4B01-A88B-6E17CE305C6D}" type="datetime2">
              <a:rPr lang="en-US" smtClean="0"/>
              <a:pPr/>
              <a:t>Monday, January 5, 2015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BFF24D-9F7F-423E-8385-F96755C185CF}" type="datetime2">
              <a:rPr lang="en-US" smtClean="0"/>
              <a:pPr/>
              <a:t>Monday, January 5, 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AD8A4B9-ACD5-4DD3-A04F-3C617650428C}" type="datetime2">
              <a:rPr lang="en-US" smtClean="0"/>
              <a:pPr/>
              <a:t>Monday, January 5, 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41E53F2-DBD5-4821-89AD-2481AB244847}" type="datetime2">
              <a:rPr lang="en-US" smtClean="0"/>
              <a:pPr/>
              <a:t>Monday, January 5, 2015</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8077200" cy="1752599"/>
          </a:xfrm>
        </p:spPr>
        <p:txBody>
          <a:bodyPr>
            <a:normAutofit fontScale="90000"/>
          </a:bodyPr>
          <a:lstStyle/>
          <a:p>
            <a:pPr algn="ctr"/>
            <a:r>
              <a:rPr lang="en-US" dirty="0" smtClean="0"/>
              <a:t/>
            </a:r>
            <a:br>
              <a:rPr lang="en-US" dirty="0" smtClean="0"/>
            </a:br>
            <a:r>
              <a:rPr lang="en-US" dirty="0" smtClean="0"/>
              <a:t>PRIVACY PRESERVING PUBLIC AUDITING techniques SECURE CLOUD</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0" y="4495800"/>
            <a:ext cx="8686800" cy="1752600"/>
          </a:xfrm>
        </p:spPr>
        <p:txBody>
          <a:bodyPr>
            <a:normAutofit fontScale="92500" lnSpcReduction="10000"/>
          </a:bodyPr>
          <a:lstStyle/>
          <a:p>
            <a:pPr algn="r"/>
            <a:r>
              <a:rPr lang="en-US" sz="2800" b="1" dirty="0" smtClean="0">
                <a:latin typeface="Times New Roman" pitchFamily="18" charset="0"/>
                <a:cs typeface="Times New Roman" pitchFamily="18" charset="0"/>
              </a:rPr>
              <a:t>By Vitthal S. Gutte</a:t>
            </a:r>
          </a:p>
          <a:p>
            <a:pPr algn="r"/>
            <a:r>
              <a:rPr lang="en-US" sz="2800" b="1" dirty="0" smtClean="0">
                <a:latin typeface="Times New Roman" pitchFamily="18" charset="0"/>
                <a:cs typeface="Times New Roman" pitchFamily="18" charset="0"/>
              </a:rPr>
              <a:t>1326</a:t>
            </a:r>
          </a:p>
          <a:p>
            <a:pPr algn="l"/>
            <a:r>
              <a:rPr lang="en-US" sz="2800" b="1" dirty="0" smtClean="0">
                <a:latin typeface="Times New Roman" pitchFamily="18" charset="0"/>
                <a:cs typeface="Times New Roman" pitchFamily="18" charset="0"/>
              </a:rPr>
              <a:t>Guided by </a:t>
            </a:r>
          </a:p>
          <a:p>
            <a:pPr algn="l"/>
            <a:r>
              <a:rPr lang="en-US" sz="2800" b="1" dirty="0" smtClean="0">
                <a:latin typeface="Times New Roman" pitchFamily="18" charset="0"/>
                <a:cs typeface="Times New Roman" pitchFamily="18" charset="0"/>
              </a:rPr>
              <a:t> Prof</a:t>
            </a:r>
            <a:r>
              <a:rPr lang="en-US"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Priya Deshpande </a:t>
            </a:r>
            <a:endParaRPr lang="en-US" sz="2800" b="1"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12B9165F-8B7F-4501-8B96-AB058BDB2F37}" type="datetime2">
              <a:rPr lang="en-US" smtClean="0"/>
              <a:pPr/>
              <a:t>Monday, January 5, 2015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4" name="Picture 3" descr="images.jpg"/>
          <p:cNvPicPr>
            <a:picLocks noChangeAspect="1"/>
          </p:cNvPicPr>
          <p:nvPr/>
        </p:nvPicPr>
        <p:blipFill>
          <a:blip r:embed="rId3" cstate="print"/>
          <a:stretch>
            <a:fillRect/>
          </a:stretch>
        </p:blipFill>
        <p:spPr>
          <a:xfrm>
            <a:off x="4114800" y="0"/>
            <a:ext cx="885825" cy="10191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1AB8C-A489-4C6F-9E84-5CBEDAD9AE1C}" type="datetime2">
              <a:rPr lang="en-US" smtClean="0"/>
              <a:pPr/>
              <a:t>Monday, January 5, 2015</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Rectangle 4"/>
          <p:cNvSpPr/>
          <p:nvPr/>
        </p:nvSpPr>
        <p:spPr>
          <a:xfrm>
            <a:off x="609600" y="1524000"/>
            <a:ext cx="7086600" cy="4401205"/>
          </a:xfrm>
          <a:prstGeom prst="rect">
            <a:avLst/>
          </a:prstGeom>
        </p:spPr>
        <p:txBody>
          <a:bodyPr wrap="square">
            <a:spAutoFit/>
          </a:bodyPr>
          <a:lstStyle/>
          <a:p>
            <a:pPr>
              <a:buFont typeface="Arial" pitchFamily="34" charset="0"/>
              <a:buChar char="•"/>
            </a:pPr>
            <a:r>
              <a:rPr lang="en-US" sz="2000" dirty="0" smtClean="0">
                <a:latin typeface="Times New Roman" pitchFamily="18" charset="0"/>
                <a:cs typeface="Times New Roman" pitchFamily="18" charset="0"/>
              </a:rPr>
              <a:t> Ring signatures.</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A verifier is convinced that a signature is computed using one of group members’ private keys, but the verifier is not able to determine which one.</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Homomorphic authenticators are basic tools to construct public auditing mechanisms.</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Block less verifiability.</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Non-malleability.</a:t>
            </a:r>
          </a:p>
          <a:p>
            <a:endParaRPr lang="en-IN" sz="20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086475-B5FC-4C85-90B0-DABBF0726AD8}" type="datetime2">
              <a:rPr lang="en-US" smtClean="0"/>
              <a:pPr/>
              <a:t>Monday, January 5, 2015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6"/>
          <p:cNvSpPr/>
          <p:nvPr/>
        </p:nvSpPr>
        <p:spPr>
          <a:xfrm>
            <a:off x="768927" y="1828800"/>
            <a:ext cx="7848600" cy="3970318"/>
          </a:xfrm>
          <a:prstGeom prst="rect">
            <a:avLst/>
          </a:prstGeom>
        </p:spPr>
        <p:txBody>
          <a:bodyPr wrap="square">
            <a:spAutoFit/>
          </a:bodyPr>
          <a:lstStyle/>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sp>
        <p:nvSpPr>
          <p:cNvPr id="8" name="Rectangle 7"/>
          <p:cNvSpPr/>
          <p:nvPr/>
        </p:nvSpPr>
        <p:spPr>
          <a:xfrm>
            <a:off x="304801" y="1371600"/>
            <a:ext cx="8534400" cy="5509200"/>
          </a:xfrm>
          <a:prstGeom prst="rect">
            <a:avLst/>
          </a:prstGeom>
        </p:spPr>
        <p:txBody>
          <a:bodyPr wrap="square">
            <a:spAutoFit/>
          </a:bodyPr>
          <a:lstStyle/>
          <a:p>
            <a:r>
              <a:rPr lang="en-US" sz="2800" dirty="0" smtClean="0">
                <a:latin typeface="Times New Roman" pitchFamily="18" charset="0"/>
                <a:cs typeface="Times New Roman" pitchFamily="18" charset="0"/>
              </a:rPr>
              <a:t>Privacy-Preserving Public Auditing for Secure Cloud Storage</a:t>
            </a:r>
          </a:p>
          <a:p>
            <a:pPr algn="r"/>
            <a:r>
              <a:rPr lang="en-US" sz="1200" dirty="0" smtClean="0">
                <a:latin typeface="Times New Roman" pitchFamily="18" charset="0"/>
                <a:cs typeface="Times New Roman" pitchFamily="18" charset="0"/>
              </a:rPr>
              <a:t>[Cong Wang etl. 2013]</a:t>
            </a:r>
          </a:p>
          <a:p>
            <a:endParaRPr lang="en-US"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Author propose a privacy-preserving public auditing system for data storage security in  cloud computing.</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User uses as a local without worry about  integrity.</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To speed up the auditing by TPA batch auditing scheme is introduced, which has the ability to audit the files batch wise.</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83689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Users\Lonely\Desktop\arch1.JPG"/>
          <p:cNvPicPr>
            <a:picLocks noGrp="1"/>
          </p:cNvPicPr>
          <p:nvPr>
            <p:ph idx="1"/>
          </p:nvPr>
        </p:nvPicPr>
        <p:blipFill>
          <a:blip r:embed="rId2" cstate="print"/>
          <a:srcRect/>
          <a:stretch>
            <a:fillRect/>
          </a:stretch>
        </p:blipFill>
        <p:spPr bwMode="auto">
          <a:xfrm>
            <a:off x="990600" y="1143000"/>
            <a:ext cx="7239000" cy="4038600"/>
          </a:xfrm>
          <a:prstGeom prst="rect">
            <a:avLst/>
          </a:prstGeom>
          <a:noFill/>
          <a:ln w="9525">
            <a:solidFill>
              <a:schemeClr val="accent1"/>
            </a:solidFill>
            <a:miter lim="800000"/>
            <a:headEnd/>
            <a:tailEnd/>
          </a:ln>
        </p:spPr>
      </p:pic>
      <p:sp>
        <p:nvSpPr>
          <p:cNvPr id="4" name="Date Placeholder 3"/>
          <p:cNvSpPr>
            <a:spLocks noGrp="1"/>
          </p:cNvSpPr>
          <p:nvPr>
            <p:ph type="dt" sz="half" idx="10"/>
          </p:nvPr>
        </p:nvSpPr>
        <p:spPr/>
        <p:txBody>
          <a:bodyPr/>
          <a:lstStyle/>
          <a:p>
            <a:fld id="{19D6AE55-9A33-409C-AD06-158DDB7FAA8D}" type="datetime2">
              <a:rPr lang="en-US" smtClean="0"/>
              <a:pPr/>
              <a:t>Monday, January 5, 2015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In the future work, we hope to build an efficient public auditing mechanism with the capability of preserving identity privacy and public auditing mechanism using TPA.</a:t>
            </a:r>
          </a:p>
          <a:p>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We </a:t>
            </a:r>
            <a:r>
              <a:rPr lang="en-US" sz="2400" dirty="0" smtClean="0">
                <a:latin typeface="Times New Roman" pitchFamily="18" charset="0"/>
                <a:cs typeface="Times New Roman" pitchFamily="18" charset="0"/>
              </a:rPr>
              <a:t>will try to introduce a secure scheme for data dynamics in such a way that for performing any transaction, client admin is not required to decrypt the records so that it saves time and the cost of bandwidth.</a:t>
            </a:r>
            <a:endParaRPr lang="en-IN" sz="2400" dirty="0" smtClean="0">
              <a:latin typeface="Times New Roman" pitchFamily="18" charset="0"/>
              <a:cs typeface="Times New Roman" pitchFamily="18" charset="0"/>
            </a:endParaRPr>
          </a:p>
          <a:p>
            <a:pPr>
              <a:buNone/>
            </a:pPr>
            <a:endParaRPr lang="en-IN" dirty="0"/>
          </a:p>
        </p:txBody>
      </p:sp>
      <p:sp>
        <p:nvSpPr>
          <p:cNvPr id="4" name="Date Placeholder 3"/>
          <p:cNvSpPr>
            <a:spLocks noGrp="1"/>
          </p:cNvSpPr>
          <p:nvPr>
            <p:ph type="dt" sz="half" idx="10"/>
          </p:nvPr>
        </p:nvSpPr>
        <p:spPr/>
        <p:txBody>
          <a:bodyPr/>
          <a:lstStyle/>
          <a:p>
            <a:fld id="{C723F2EA-AA27-4C0A-ABBC-547E9E98E612}" type="datetime2">
              <a:rPr lang="en-US" smtClean="0"/>
              <a:pPr/>
              <a:t>Monday, January 5, 2015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0" y="457200"/>
            <a:ext cx="8077852" cy="584775"/>
          </a:xfrm>
          <a:prstGeom prst="rect">
            <a:avLst/>
          </a:prstGeom>
          <a:noFill/>
        </p:spPr>
        <p:txBody>
          <a:bodyPr wrap="none" lIns="91440" tIns="45720" rIns="91440" bIns="45720">
            <a:spAutoFit/>
          </a:bodyPr>
          <a:lstStyle/>
          <a:p>
            <a:pPr algn="ctr"/>
            <a:r>
              <a:rPr lang="en-US"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CHALLENGES  &amp; FUTURE DIRECTIONS</a:t>
            </a:r>
            <a:endPar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In order to provide client full advantage </a:t>
            </a:r>
            <a:r>
              <a:rPr lang="en-US" sz="2400" dirty="0" smtClean="0">
                <a:latin typeface="Times New Roman" pitchFamily="18" charset="0"/>
                <a:cs typeface="Times New Roman" pitchFamily="18" charset="0"/>
              </a:rPr>
              <a:t>of acquiring a cloud storage service, client </a:t>
            </a:r>
            <a:r>
              <a:rPr lang="en-US" sz="2400" dirty="0" smtClean="0">
                <a:latin typeface="Times New Roman" pitchFamily="18" charset="0"/>
                <a:cs typeface="Times New Roman" pitchFamily="18" charset="0"/>
              </a:rPr>
              <a:t>admin will store </a:t>
            </a:r>
            <a:r>
              <a:rPr lang="en-US" sz="2400" dirty="0" smtClean="0">
                <a:latin typeface="Times New Roman" pitchFamily="18" charset="0"/>
                <a:cs typeface="Times New Roman" pitchFamily="18" charset="0"/>
              </a:rPr>
              <a:t>the private </a:t>
            </a:r>
            <a:r>
              <a:rPr lang="en-US" sz="2400" dirty="0" smtClean="0">
                <a:latin typeface="Times New Roman" pitchFamily="18" charset="0"/>
                <a:cs typeface="Times New Roman" pitchFamily="18" charset="0"/>
              </a:rPr>
              <a:t>and public keys with TPA, not at their local machine, however these parameters are encoded and can be decrypted only by the privileged user.</a:t>
            </a:r>
          </a:p>
          <a:p>
            <a:endParaRPr lang="en-IN" sz="2400" dirty="0" smtClean="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CC4DD51-FDBC-45D7-9156-D7FAE6A510BE}" type="datetime2">
              <a:rPr lang="en-US" smtClean="0"/>
              <a:pPr/>
              <a:t>Monday, January 5, 2015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066800"/>
            <a:ext cx="77724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 </a:t>
            </a:r>
            <a:endParaRPr lang="en-US" sz="4000" dirty="0">
              <a:latin typeface="Times New Roman" pitchFamily="18" charset="0"/>
              <a:cs typeface="Times New Roman" pitchFamily="18" charset="0"/>
            </a:endParaRPr>
          </a:p>
        </p:txBody>
      </p:sp>
      <p:sp>
        <p:nvSpPr>
          <p:cNvPr id="6" name="TextBox 5"/>
          <p:cNvSpPr txBox="1"/>
          <p:nvPr/>
        </p:nvSpPr>
        <p:spPr>
          <a:xfrm>
            <a:off x="685800" y="2286000"/>
            <a:ext cx="7924800" cy="4354525"/>
          </a:xfrm>
          <a:prstGeom prst="rect">
            <a:avLst/>
          </a:prstGeom>
          <a:noFill/>
        </p:spPr>
        <p:txBody>
          <a:bodyPr wrap="square" rtlCol="0">
            <a:spAutoFit/>
          </a:bodyPr>
          <a:lstStyle/>
          <a:p>
            <a:r>
              <a:rPr lang="en-US" sz="2400" dirty="0" smtClean="0">
                <a:latin typeface="Times New Roman" pitchFamily="18" charset="0"/>
                <a:cs typeface="Times New Roman" pitchFamily="18" charset="0"/>
              </a:rPr>
              <a:t>Various privacy issues such as data dynamics solutions, and batch auditing schemes with data integrity solutions.</a:t>
            </a:r>
            <a:endParaRPr lang="en-IN"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TPA would not have any knowledge about the data content stored on the cloud server during the efficient auditing process, which not only eliminates the burden of cloud user from the tedious and possibly expensive auditing task, but also alleviates the user’s fear of their outsourced data being leakage. </a:t>
            </a:r>
          </a:p>
          <a:p>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lnSpc>
                <a:spcPct val="150000"/>
              </a:lnSpc>
            </a:pPr>
            <a:endParaRPr lang="en-US"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B54BF619-40E8-4B67-AF3C-AF78C9B62162}" type="datetime2">
              <a:rPr lang="en-US" smtClean="0"/>
              <a:pPr/>
              <a:t>Monday, January 5, 2015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
        <p:nvSpPr>
          <p:cNvPr id="8" name="Rectangle 7"/>
          <p:cNvSpPr/>
          <p:nvPr/>
        </p:nvSpPr>
        <p:spPr>
          <a:xfrm>
            <a:off x="1828800" y="762000"/>
            <a:ext cx="3313728" cy="646331"/>
          </a:xfrm>
          <a:prstGeom prst="rect">
            <a:avLst/>
          </a:prstGeom>
          <a:noFill/>
        </p:spPr>
        <p:txBody>
          <a:bodyPr wrap="none" lIns="91440" tIns="45720" rIns="91440" bIns="45720">
            <a:spAutoFit/>
          </a:bodyPr>
          <a:lstStyle/>
          <a:p>
            <a:pPr algn="ctr"/>
            <a:r>
              <a:rPr 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CONCLUSION</a:t>
            </a:r>
            <a:endParaRPr lang="en-IN"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References</a:t>
            </a:r>
            <a:br>
              <a:rPr lang="en-US" dirty="0" smtClean="0"/>
            </a:br>
            <a:endParaRPr lang="en-US" dirty="0"/>
          </a:p>
        </p:txBody>
      </p:sp>
      <p:sp>
        <p:nvSpPr>
          <p:cNvPr id="3" name="Content Placeholder 2"/>
          <p:cNvSpPr>
            <a:spLocks noGrp="1"/>
          </p:cNvSpPr>
          <p:nvPr>
            <p:ph idx="1"/>
          </p:nvPr>
        </p:nvSpPr>
        <p:spPr>
          <a:xfrm>
            <a:off x="457200" y="1295400"/>
            <a:ext cx="8382000" cy="5013960"/>
          </a:xfrm>
        </p:spPr>
        <p:txBody>
          <a:bodyPr>
            <a:normAutofit/>
          </a:bodyPr>
          <a:lstStyle/>
          <a:p>
            <a:r>
              <a:rPr lang="en-US" sz="1800" dirty="0" err="1" smtClean="0">
                <a:latin typeface="Times New Roman" pitchFamily="18" charset="0"/>
                <a:cs typeface="Times New Roman" pitchFamily="18" charset="0"/>
              </a:rPr>
              <a:t>Zhuo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Sheng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Zhong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Nenghai</a:t>
            </a:r>
            <a:r>
              <a:rPr lang="en-US" sz="1800" dirty="0" smtClean="0">
                <a:latin typeface="Times New Roman" pitchFamily="18" charset="0"/>
                <a:cs typeface="Times New Roman" pitchFamily="18" charset="0"/>
              </a:rPr>
              <a:t> Yu, “A Privacy-Preserving Remote Data Integrity Checking Protocol with Data Dynamics and Public Verifiability”, IEEE Transactions on  Knowledge and Data Engineering, Volume:23, pp: 1432 – 1437, 2011.</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Kan Yang and </a:t>
            </a:r>
            <a:r>
              <a:rPr lang="en-US" sz="1800" dirty="0" err="1" smtClean="0">
                <a:latin typeface="Times New Roman" pitchFamily="18" charset="0"/>
                <a:cs typeface="Times New Roman" pitchFamily="18" charset="0"/>
              </a:rPr>
              <a:t>Xiaohua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Jia</a:t>
            </a:r>
            <a:r>
              <a:rPr lang="en-US" sz="1800" dirty="0" smtClean="0">
                <a:latin typeface="Times New Roman" pitchFamily="18" charset="0"/>
                <a:cs typeface="Times New Roman" pitchFamily="18" charset="0"/>
              </a:rPr>
              <a:t> “An Efficient and Secure Dynamic Auditing Protocol for Data Storage in Cloud Computing” ,IEEE Transactions on  Parallel and Distributed Systems, Volume:24,2012</a:t>
            </a:r>
            <a:endParaRPr lang="en-IN"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 Wang, B. Li, and H. Li, “Oruta: Privacy-Preserving Public Auditing for Shared Data in the Cloud,” IEEE Transactions on </a:t>
            </a:r>
            <a:r>
              <a:rPr lang="es-ES" sz="1800" dirty="0" smtClean="0">
                <a:latin typeface="Times New Roman" pitchFamily="18" charset="0"/>
                <a:cs typeface="Times New Roman" pitchFamily="18" charset="0"/>
              </a:rPr>
              <a:t>Cloud </a:t>
            </a:r>
            <a:r>
              <a:rPr lang="es-ES" sz="1800" dirty="0" err="1" smtClean="0">
                <a:latin typeface="Times New Roman" pitchFamily="18" charset="0"/>
                <a:cs typeface="Times New Roman" pitchFamily="18" charset="0"/>
              </a:rPr>
              <a:t>computing</a:t>
            </a:r>
            <a:r>
              <a:rPr lang="es-ES" sz="1800" dirty="0" smtClean="0">
                <a:latin typeface="Times New Roman" pitchFamily="18" charset="0"/>
                <a:cs typeface="Times New Roman" pitchFamily="18" charset="0"/>
              </a:rPr>
              <a:t>, pp. </a:t>
            </a:r>
            <a:r>
              <a:rPr lang="en-US" sz="1800" dirty="0" smtClean="0">
                <a:latin typeface="Times New Roman" pitchFamily="18" charset="0"/>
                <a:cs typeface="Times New Roman" pitchFamily="18" charset="0"/>
              </a:rPr>
              <a:t>43 - 56</a:t>
            </a:r>
            <a:r>
              <a:rPr lang="es-E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2014</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 Wang, S. S.-M. Chow, Q. Wang, K. </a:t>
            </a:r>
            <a:r>
              <a:rPr lang="en-US" sz="1800" dirty="0" err="1" smtClean="0">
                <a:latin typeface="Times New Roman" pitchFamily="18" charset="0"/>
                <a:cs typeface="Times New Roman" pitchFamily="18" charset="0"/>
              </a:rPr>
              <a:t>Ren</a:t>
            </a:r>
            <a:r>
              <a:rPr lang="en-US" sz="1800" dirty="0" smtClean="0">
                <a:latin typeface="Times New Roman" pitchFamily="18" charset="0"/>
                <a:cs typeface="Times New Roman" pitchFamily="18" charset="0"/>
              </a:rPr>
              <a:t>, and W. Lou, “Privacy preserving public auditing for secure cloud storage.” , IEEE TRANSACTIONS ON COMPUTERS, VOL. 62, NO. 2, pp: 362-375, FEBRUARY 2013</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0084E52-993B-4C4F-9678-59813ABCA489}" type="datetime2">
              <a:rPr lang="en-US" smtClean="0"/>
              <a:pPr/>
              <a:t>Monday, January 5, 2015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smtClean="0"/>
              <a:t>              </a:t>
            </a:r>
            <a:endParaRPr lang="en-US" dirty="0"/>
          </a:p>
        </p:txBody>
      </p:sp>
      <p:sp>
        <p:nvSpPr>
          <p:cNvPr id="3" name="Date Placeholder 2"/>
          <p:cNvSpPr>
            <a:spLocks noGrp="1"/>
          </p:cNvSpPr>
          <p:nvPr>
            <p:ph type="dt" sz="half" idx="10"/>
          </p:nvPr>
        </p:nvSpPr>
        <p:spPr/>
        <p:txBody>
          <a:bodyPr/>
          <a:lstStyle/>
          <a:p>
            <a:fld id="{7E63055F-79F9-4650-A5D6-CAFE3D5F4B50}" type="datetime2">
              <a:rPr lang="en-US" smtClean="0"/>
              <a:pPr/>
              <a:t>Monday, January 5, 2015</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6" name="Picture 5" descr="ppt6.bmp"/>
          <p:cNvPicPr>
            <a:picLocks noChangeAspect="1"/>
          </p:cNvPicPr>
          <p:nvPr/>
        </p:nvPicPr>
        <p:blipFill>
          <a:blip r:embed="rId2" cstate="print"/>
          <a:stretch>
            <a:fillRect/>
          </a:stretch>
        </p:blipFill>
        <p:spPr>
          <a:xfrm>
            <a:off x="0" y="-76200"/>
            <a:ext cx="9144000" cy="6172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Introduction</a:t>
            </a:r>
          </a:p>
          <a:p>
            <a:r>
              <a:rPr lang="en-US" sz="2800" dirty="0" smtClean="0">
                <a:latin typeface="Times New Roman" pitchFamily="18" charset="0"/>
                <a:cs typeface="Times New Roman" pitchFamily="18" charset="0"/>
              </a:rPr>
              <a:t>Literature Survey</a:t>
            </a:r>
          </a:p>
          <a:p>
            <a:r>
              <a:rPr lang="en-US" sz="2800" dirty="0" smtClean="0">
                <a:latin typeface="Times New Roman" pitchFamily="18" charset="0"/>
                <a:cs typeface="Times New Roman" pitchFamily="18" charset="0"/>
              </a:rPr>
              <a:t>Challenges and future work</a:t>
            </a:r>
          </a:p>
          <a:p>
            <a:r>
              <a:rPr lang="en-US" sz="2800" dirty="0" smtClean="0">
                <a:latin typeface="Times New Roman" pitchFamily="18" charset="0"/>
                <a:cs typeface="Times New Roman" pitchFamily="18" charset="0"/>
              </a:rPr>
              <a:t>Conclusion</a:t>
            </a:r>
          </a:p>
          <a:p>
            <a:r>
              <a:rPr lang="en-US" sz="2800" dirty="0" smtClean="0">
                <a:latin typeface="Times New Roman" pitchFamily="18" charset="0"/>
                <a:cs typeface="Times New Roman" pitchFamily="18" charset="0"/>
              </a:rPr>
              <a:t>References</a:t>
            </a:r>
          </a:p>
          <a:p>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21E30E6-58B2-473E-A8D4-3821DA64AD2B}" type="datetime2">
              <a:rPr lang="en-US" smtClean="0"/>
              <a:pPr/>
              <a:t>Monday, January 5, 2015</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17405"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2971800" y="609600"/>
            <a:ext cx="3185488"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AGENDA</a:t>
            </a:r>
            <a:endParaRPr lang="en-IN"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Cloud computing as the next-generation architecture of IT enterprise.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In traditional  IT services - physical, logical and personnel  controls.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Moves the application software and databases to the large data centers.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management of the data and services may not be fully trustworthy. </a:t>
            </a:r>
          </a:p>
          <a:p>
            <a:pP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0CE0C5A-3118-4325-8DBD-8F04C6F4C14E}" type="datetime2">
              <a:rPr lang="en-US" smtClean="0"/>
              <a:pPr/>
              <a:t>Monday, January 5, 2015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1676400" y="457200"/>
            <a:ext cx="5075428"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INTRODUCTION</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4191000"/>
            <a:ext cx="8763000" cy="2438400"/>
          </a:xfrm>
        </p:spPr>
        <p:txBody>
          <a:bodyPr>
            <a:normAutofit fontScale="92500" lnSpcReduction="20000"/>
          </a:bodyPr>
          <a:lstStyle/>
          <a:p>
            <a:r>
              <a:rPr lang="en-US" sz="2800" dirty="0" smtClean="0"/>
              <a:t>	</a:t>
            </a:r>
            <a:r>
              <a:rPr lang="en-US" sz="2800" i="1" dirty="0" smtClean="0">
                <a:effectLst>
                  <a:outerShdw blurRad="38100" dist="38100" dir="2700000" algn="tl">
                    <a:srgbClr val="000000">
                      <a:alpha val="43137"/>
                    </a:srgbClr>
                  </a:outerShdw>
                </a:effectLst>
              </a:rPr>
              <a:t>“   The utilization of computer resources that are :-</a:t>
            </a:r>
          </a:p>
          <a:p>
            <a:pPr marL="571500" indent="-571500">
              <a:buFont typeface="+mj-lt"/>
              <a:buAutoNum type="romanUcPeriod"/>
            </a:pPr>
            <a:r>
              <a:rPr lang="en-US" sz="2800" i="1" dirty="0" smtClean="0">
                <a:effectLst>
                  <a:outerShdw blurRad="38100" dist="38100" dir="2700000" algn="tl">
                    <a:srgbClr val="000000">
                      <a:alpha val="43137"/>
                    </a:srgbClr>
                  </a:outerShdw>
                </a:effectLst>
              </a:rPr>
              <a:t>Available on demand.</a:t>
            </a:r>
          </a:p>
          <a:p>
            <a:pPr marL="571500" indent="-571500">
              <a:buFont typeface="+mj-lt"/>
              <a:buAutoNum type="romanUcPeriod"/>
            </a:pPr>
            <a:r>
              <a:rPr lang="en-US" sz="2800" i="1" dirty="0" smtClean="0">
                <a:effectLst>
                  <a:outerShdw blurRad="38100" dist="38100" dir="2700000" algn="tl">
                    <a:srgbClr val="000000">
                      <a:alpha val="43137"/>
                    </a:srgbClr>
                  </a:outerShdw>
                </a:effectLst>
              </a:rPr>
              <a:t>Accessed via a network.</a:t>
            </a:r>
          </a:p>
          <a:p>
            <a:pPr marL="571500" indent="-571500">
              <a:buFont typeface="+mj-lt"/>
              <a:buAutoNum type="romanUcPeriod"/>
            </a:pPr>
            <a:r>
              <a:rPr lang="en-US" sz="2800" i="1" dirty="0" smtClean="0">
                <a:effectLst>
                  <a:outerShdw blurRad="38100" dist="38100" dir="2700000" algn="tl">
                    <a:srgbClr val="000000">
                      <a:alpha val="43137"/>
                    </a:srgbClr>
                  </a:outerShdw>
                </a:effectLst>
              </a:rPr>
              <a:t>Charged according to usage.</a:t>
            </a:r>
          </a:p>
          <a:p>
            <a:pPr marL="571500" indent="-571500">
              <a:buFont typeface="+mj-lt"/>
              <a:buAutoNum type="romanUcPeriod"/>
            </a:pPr>
            <a:r>
              <a:rPr lang="en-US" sz="2800" i="1" dirty="0" smtClean="0">
                <a:effectLst>
                  <a:outerShdw blurRad="38100" dist="38100" dir="2700000" algn="tl">
                    <a:srgbClr val="000000">
                      <a:alpha val="43137"/>
                    </a:srgbClr>
                  </a:outerShdw>
                </a:effectLst>
              </a:rPr>
              <a:t>Provided as a service from a cloud vendor” </a:t>
            </a:r>
            <a:endParaRPr lang="en-US" sz="2800" i="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srcRect/>
          <a:stretch>
            <a:fillRect/>
          </a:stretch>
        </p:blipFill>
        <p:spPr bwMode="auto">
          <a:xfrm>
            <a:off x="1143000" y="304800"/>
            <a:ext cx="6629400" cy="3733800"/>
          </a:xfrm>
          <a:prstGeom prst="rect">
            <a:avLst/>
          </a:prstGeom>
          <a:noFill/>
          <a:ln w="9525">
            <a:noFill/>
            <a:miter lim="800000"/>
            <a:headEnd/>
            <a:tailEnd/>
          </a:ln>
          <a:effec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A8546ADC-E0EA-416D-8D11-FA026CD11697}" type="datetime2">
              <a:rPr lang="en-US" smtClean="0"/>
              <a:pPr/>
              <a:t>Monday, January 5, 2015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strVal val="#ppt_w*0.70"/>
                                          </p:val>
                                        </p:tav>
                                        <p:tav tm="100000">
                                          <p:val>
                                            <p:strVal val="#ppt_w"/>
                                          </p:val>
                                        </p:tav>
                                      </p:tavLst>
                                    </p:anim>
                                    <p:anim calcmode="lin" valueType="num">
                                      <p:cBhvr>
                                        <p:cTn id="8" dur="1000" fill="hold"/>
                                        <p:tgtEl>
                                          <p:spTgt spid="1026"/>
                                        </p:tgtEl>
                                        <p:attrNameLst>
                                          <p:attrName>ppt_h</p:attrName>
                                        </p:attrNameLst>
                                      </p:cBhvr>
                                      <p:tavLst>
                                        <p:tav tm="0">
                                          <p:val>
                                            <p:strVal val="#ppt_h"/>
                                          </p:val>
                                        </p:tav>
                                        <p:tav tm="100000">
                                          <p:val>
                                            <p:strVal val="#ppt_h"/>
                                          </p:val>
                                        </p:tav>
                                      </p:tavLst>
                                    </p:anim>
                                    <p:animEffect transition="in" filter="fade">
                                      <p:cBhvr>
                                        <p:cTn id="9" dur="10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slide(fromBottom)">
                                      <p:cBhvr>
                                        <p:cTn id="14" dur="500"/>
                                        <p:tgtEl>
                                          <p:spTgt spid="3">
                                            <p:txEl>
                                              <p:pRg st="0" end="0"/>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lide(fromBottom)">
                                      <p:cBhvr>
                                        <p:cTn id="17" dur="500"/>
                                        <p:tgtEl>
                                          <p:spTgt spid="3">
                                            <p:txEl>
                                              <p:pRg st="1" end="1"/>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slide(fromBottom)">
                                      <p:cBhvr>
                                        <p:cTn id="20" dur="500"/>
                                        <p:tgtEl>
                                          <p:spTgt spid="3">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slide(fromBottom)">
                                      <p:cBhvr>
                                        <p:cTn id="23" dur="500"/>
                                        <p:tgtEl>
                                          <p:spTgt spid="3">
                                            <p:txEl>
                                              <p:pRg st="3" end="3"/>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slide(fromBottom)">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0" y="1295400"/>
            <a:ext cx="9144000" cy="5200650"/>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9272C962-70AD-474B-B5EE-68D5D7263B0E}" type="datetime2">
              <a:rPr lang="en-US" smtClean="0"/>
              <a:pPr/>
              <a:t>Monday, January 5, 2015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Rectangle 6"/>
          <p:cNvSpPr/>
          <p:nvPr/>
        </p:nvSpPr>
        <p:spPr>
          <a:xfrm>
            <a:off x="228600" y="457200"/>
            <a:ext cx="7745454" cy="523220"/>
          </a:xfrm>
          <a:prstGeom prst="rect">
            <a:avLst/>
          </a:prstGeom>
          <a:noFill/>
        </p:spPr>
        <p:txBody>
          <a:bodyPr wrap="none" lIns="91440" tIns="45720" rIns="91440" bIns="45720">
            <a:spAutoFit/>
          </a:bodyPr>
          <a:lstStyle/>
          <a:p>
            <a:pPr algn="ct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TERMINOLOGIES AND CHARACTERISTICS</a:t>
            </a:r>
            <a:endParaRPr lang="en-IN"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D200B-0D06-43DD-A174-F837D8217899}" type="datetime2">
              <a:rPr lang="en-US" smtClean="0"/>
              <a:pPr/>
              <a:t>Monday, January 5, 2015</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7" name="Rectangle 6"/>
          <p:cNvSpPr/>
          <p:nvPr/>
        </p:nvSpPr>
        <p:spPr>
          <a:xfrm>
            <a:off x="457200" y="1600200"/>
            <a:ext cx="8458200" cy="830997"/>
          </a:xfrm>
          <a:prstGeom prst="rect">
            <a:avLst/>
          </a:prstGeom>
        </p:spPr>
        <p:txBody>
          <a:bodyPr wrap="square">
            <a:spAutoFit/>
          </a:bodyPr>
          <a:lstStyle/>
          <a:p>
            <a:pPr algn="just"/>
            <a:r>
              <a:rPr lang="en-US" sz="2400" dirty="0" smtClean="0">
                <a:latin typeface="Times New Roman" pitchFamily="18" charset="0"/>
                <a:cs typeface="Times New Roman" pitchFamily="18" charset="0"/>
              </a:rPr>
              <a:t>A Privacy-Preserving Remote Data Integrity Checking Protocol with Data Dynamics and Public Verifiability                 </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Zhuo</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Hao</a:t>
            </a:r>
            <a:r>
              <a:rPr lang="en-US" sz="1200" dirty="0" smtClean="0">
                <a:latin typeface="Times New Roman" pitchFamily="18" charset="0"/>
                <a:cs typeface="Times New Roman" pitchFamily="18" charset="0"/>
              </a:rPr>
              <a:t> etl. 2013]</a:t>
            </a:r>
            <a:endParaRPr lang="en-IN" sz="1200" dirty="0">
              <a:latin typeface="Times New Roman" pitchFamily="18" charset="0"/>
              <a:cs typeface="Times New Roman" pitchFamily="18" charset="0"/>
            </a:endParaRPr>
          </a:p>
        </p:txBody>
      </p:sp>
      <p:sp>
        <p:nvSpPr>
          <p:cNvPr id="9" name="Rectangle 8"/>
          <p:cNvSpPr/>
          <p:nvPr/>
        </p:nvSpPr>
        <p:spPr>
          <a:xfrm>
            <a:off x="1066800" y="3048000"/>
            <a:ext cx="5562600" cy="2677656"/>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Data dynamics</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Public verifiability</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Privacy against verifiers</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Homomorphic verifiable tags (HVT)</a:t>
            </a:r>
            <a:endParaRPr lang="en-IN" sz="2400" dirty="0">
              <a:latin typeface="Times New Roman" pitchFamily="18" charset="0"/>
              <a:cs typeface="Times New Roman" pitchFamily="18" charset="0"/>
            </a:endParaRP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1905000" y="609600"/>
            <a:ext cx="5500545" cy="923330"/>
          </a:xfrm>
          <a:prstGeom prst="rect">
            <a:avLst/>
          </a:prstGeom>
          <a:noFill/>
        </p:spPr>
        <p:txBody>
          <a:bodyPr wrap="none" lIns="91440" tIns="45720" rIns="91440" bIns="45720">
            <a:spAutoFit/>
          </a:bodyPr>
          <a:lstStyle/>
          <a:p>
            <a:pPr algn="ctr"/>
            <a:r>
              <a:rPr lang="en-IN"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Literature Survey</a:t>
            </a:r>
            <a:endParaRPr lang="en-IN"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68C21-4BE6-45BB-9759-D1F18EAD0DEA}" type="datetime2">
              <a:rPr lang="en-US" smtClean="0"/>
              <a:pPr/>
              <a:t>Monday, January 5, 2015</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5" name="Picture 4"/>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371600" y="1524000"/>
            <a:ext cx="6781800" cy="3505200"/>
          </a:xfrm>
          <a:prstGeom prst="rect">
            <a:avLst/>
          </a:prstGeom>
          <a:noFill/>
          <a:ln>
            <a:noFill/>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65327-4C55-441C-AF45-0603BE45FB92}" type="datetime2">
              <a:rPr lang="en-US" smtClean="0"/>
              <a:pPr/>
              <a:t>Monday, January 5, 2015</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Rectangle 4"/>
          <p:cNvSpPr/>
          <p:nvPr/>
        </p:nvSpPr>
        <p:spPr>
          <a:xfrm>
            <a:off x="533400" y="1219200"/>
            <a:ext cx="8382000" cy="830997"/>
          </a:xfrm>
          <a:prstGeom prst="rect">
            <a:avLst/>
          </a:prstGeom>
        </p:spPr>
        <p:txBody>
          <a:bodyPr wrap="square">
            <a:spAutoFit/>
          </a:bodyPr>
          <a:lstStyle/>
          <a:p>
            <a:r>
              <a:rPr lang="en-US" sz="2400" dirty="0" smtClean="0">
                <a:latin typeface="Times New Roman" pitchFamily="18" charset="0"/>
                <a:cs typeface="Times New Roman" pitchFamily="18" charset="0"/>
              </a:rPr>
              <a:t>An Efficient and Secure Dynamic Auditing Protocol for Data Storage in Cloud Computing                                       </a:t>
            </a:r>
            <a:r>
              <a:rPr lang="en-US" sz="1200" dirty="0" smtClean="0">
                <a:latin typeface="Times New Roman" pitchFamily="18" charset="0"/>
                <a:cs typeface="Times New Roman" pitchFamily="18" charset="0"/>
              </a:rPr>
              <a:t>[Kan Yang  etl. 2012]</a:t>
            </a:r>
            <a:endParaRPr lang="en-IN" sz="1200" dirty="0">
              <a:latin typeface="Times New Roman" pitchFamily="18" charset="0"/>
              <a:cs typeface="Times New Roman" pitchFamily="18" charset="0"/>
            </a:endParaRPr>
          </a:p>
        </p:txBody>
      </p:sp>
      <p:sp>
        <p:nvSpPr>
          <p:cNvPr id="6" name="Rectangle 5"/>
          <p:cNvSpPr/>
          <p:nvPr/>
        </p:nvSpPr>
        <p:spPr>
          <a:xfrm>
            <a:off x="1143000" y="2667000"/>
            <a:ext cx="6705600" cy="3170099"/>
          </a:xfrm>
          <a:prstGeom prst="rect">
            <a:avLst/>
          </a:prstGeom>
        </p:spPr>
        <p:txBody>
          <a:bodyPr wrap="square">
            <a:spAutoFit/>
          </a:bodyPr>
          <a:lstStyle/>
          <a:p>
            <a:pPr>
              <a:buFont typeface="Arial" pitchFamily="34" charset="0"/>
              <a:buChar char="•"/>
            </a:pPr>
            <a:r>
              <a:rPr lang="en-US" sz="2000" dirty="0" smtClean="0">
                <a:latin typeface="Times New Roman" pitchFamily="18" charset="0"/>
                <a:cs typeface="Times New Roman" pitchFamily="18" charset="0"/>
              </a:rPr>
              <a:t>Threshold proxy re-encryption scheme.</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Public verify With the help of a third party.</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Re-encryption key the messages are first encrypted by the owner and then stored in a storage server.</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When a user wants to share his messages, he sends a re- encryption key to the storage server.</a:t>
            </a:r>
          </a:p>
          <a:p>
            <a:endParaRPr lang="en-IN" sz="200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FED0A-B702-47FC-AFF6-BC94486453DF}" type="datetime2">
              <a:rPr lang="en-US" smtClean="0"/>
              <a:pPr/>
              <a:t>Monday, January 5, 2015</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1025" name="Rectangle 1"/>
          <p:cNvSpPr>
            <a:spLocks noChangeArrowheads="1"/>
          </p:cNvSpPr>
          <p:nvPr/>
        </p:nvSpPr>
        <p:spPr bwMode="auto">
          <a:xfrm>
            <a:off x="304800" y="685800"/>
            <a:ext cx="7267759"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1" algn="just" fontAlgn="base">
              <a:spcBef>
                <a:spcPct val="0"/>
              </a:spcBef>
              <a:spcAft>
                <a:spcPct val="0"/>
              </a:spcAft>
            </a:pPr>
            <a:r>
              <a:rPr lang="en-US" sz="2800" dirty="0" smtClean="0">
                <a:latin typeface="Times New Roman" pitchFamily="18" charset="0"/>
                <a:cs typeface="Times New Roman" pitchFamily="18" charset="0"/>
              </a:rPr>
              <a:t>Oruta: Privacy-Preserving Public Auditing for</a:t>
            </a:r>
          </a:p>
          <a:p>
            <a:pPr lvl="1" algn="just" fontAlgn="base">
              <a:spcBef>
                <a:spcPct val="0"/>
              </a:spcBef>
              <a:spcAft>
                <a:spcPct val="0"/>
              </a:spcAft>
            </a:pPr>
            <a:r>
              <a:rPr lang="en-US" sz="2800" dirty="0" smtClean="0">
                <a:latin typeface="Times New Roman" pitchFamily="18" charset="0"/>
                <a:cs typeface="Times New Roman" pitchFamily="18" charset="0"/>
              </a:rPr>
              <a:t> Shared Data in the Cloud                 </a:t>
            </a:r>
            <a:r>
              <a:rPr lang="en-US" sz="1200" dirty="0" smtClean="0">
                <a:latin typeface="Times New Roman" pitchFamily="18" charset="0"/>
                <a:cs typeface="Times New Roman" pitchFamily="18" charset="0"/>
              </a:rPr>
              <a:t>[B. Wang etl. 2014]</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 name="Picture 5" descr="C:\Users\Lonely\Desktop\Capture3.JPG"/>
          <p:cNvPicPr/>
          <p:nvPr/>
        </p:nvPicPr>
        <p:blipFill>
          <a:blip r:embed="rId2"/>
          <a:srcRect/>
          <a:stretch>
            <a:fillRect/>
          </a:stretch>
        </p:blipFill>
        <p:spPr bwMode="auto">
          <a:xfrm>
            <a:off x="1371600" y="1905000"/>
            <a:ext cx="5867400" cy="37338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59763" y="0"/>
            <a:ext cx="884237" cy="1017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762000" y="5791200"/>
            <a:ext cx="4572000" cy="646331"/>
          </a:xfrm>
          <a:prstGeom prst="rect">
            <a:avLst/>
          </a:prstGeom>
        </p:spPr>
        <p:txBody>
          <a:bodyPr>
            <a:spAutoFit/>
          </a:bodyPr>
          <a:lstStyle/>
          <a:p>
            <a:pPr>
              <a:buFont typeface="Arial" pitchFamily="34" charset="0"/>
              <a:buChar char="•"/>
            </a:pPr>
            <a:r>
              <a:rPr lang="en-US" dirty="0" smtClean="0">
                <a:latin typeface="Times New Roman" pitchFamily="18" charset="0"/>
                <a:cs typeface="Times New Roman" pitchFamily="18" charset="0"/>
              </a:rPr>
              <a:t> homomorphic authenticable ring signature (HARS) scheme</a:t>
            </a:r>
            <a:endParaRPr lang="en-IN"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767</TotalTime>
  <Words>586</Words>
  <Application>Microsoft Office PowerPoint</Application>
  <PresentationFormat>On-screen Show (4:3)</PresentationFormat>
  <Paragraphs>141</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Opulent</vt:lpstr>
      <vt:lpstr> PRIVACY PRESERVING PUBLIC AUDITING techniques SECURE CLOUD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References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the presentation&gt;</dc:title>
  <dc:creator>VITTHAL</dc:creator>
  <cp:lastModifiedBy>ADMIN</cp:lastModifiedBy>
  <cp:revision>185</cp:revision>
  <dcterms:created xsi:type="dcterms:W3CDTF">2006-08-16T00:00:00Z</dcterms:created>
  <dcterms:modified xsi:type="dcterms:W3CDTF">2015-01-05T03:03:58Z</dcterms:modified>
</cp:coreProperties>
</file>