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_rels/notesSlide10.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9.xml.rels" ContentType="application/vnd.openxmlformats-package.relationships+xml"/>
  <Override PartName="/ppt/notesSlides/notesSlide10.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120" name="PlaceHolder 2"/>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&lt;header&gt;</a:t>
            </a:r>
            <a:endParaRPr b="0" lang="en-IN" sz="1400" spc="-1" strike="noStrike">
              <a:latin typeface="Times New Roman"/>
            </a:endParaRPr>
          </a:p>
        </p:txBody>
      </p:sp>
      <p:sp>
        <p:nvSpPr>
          <p:cNvPr id="121" name="PlaceHolder 3"/>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&lt;date/time&gt;</a:t>
            </a:r>
            <a:endParaRPr b="0" lang="en-IN" sz="1400" spc="-1" strike="noStrike">
              <a:latin typeface="Times New Roman"/>
            </a:endParaRPr>
          </a:p>
        </p:txBody>
      </p:sp>
      <p:sp>
        <p:nvSpPr>
          <p:cNvPr id="122" name="PlaceHolder 4"/>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&lt;footer&gt;</a:t>
            </a:r>
            <a:endParaRPr b="0" lang="en-IN" sz="1400" spc="-1" strike="noStrike">
              <a:latin typeface="Times New Roman"/>
            </a:endParaRPr>
          </a:p>
        </p:txBody>
      </p:sp>
      <p:sp>
        <p:nvSpPr>
          <p:cNvPr id="123" name="PlaceHolder 5"/>
          <p:cNvSpPr>
            <a:spLocks noGrp="1"/>
          </p:cNvSpPr>
          <p:nvPr>
            <p:ph type="sldNum"/>
          </p:nvPr>
        </p:nvSpPr>
        <p:spPr>
          <a:xfrm>
            <a:off x="4278960" y="10157400"/>
            <a:ext cx="3280680" cy="534240"/>
          </a:xfrm>
          <a:prstGeom prst="rect">
            <a:avLst/>
          </a:prstGeom>
        </p:spPr>
        <p:txBody>
          <a:bodyPr lIns="0" rIns="0" tIns="0" bIns="0" anchor="b"/>
          <a:p>
            <a:pPr algn="r"/>
            <a:fld id="{64D3A7F0-E233-440D-9B38-441327DBBF4B}"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Flooded request model is used by Gnutella and requires a lot of bandwidth and so it is not efficient.</a:t>
            </a:r>
            <a:endParaRPr b="0" lang="en-IN"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Explain what Napster and Gnutella is.</a:t>
            </a:r>
            <a:endParaRPr b="0" lang="en-IN" sz="2000" spc="-1" strike="noStrike">
              <a:latin typeface="Arial"/>
            </a:endParaRPr>
          </a:p>
          <a:p>
            <a:endParaRPr b="0" lang="en-IN" sz="2000" spc="-1" strike="noStrike">
              <a:latin typeface="Arial"/>
            </a:endParaRPr>
          </a:p>
          <a:p>
            <a:r>
              <a:rPr b="0" lang="en-IN" sz="2000" spc="-1" strike="noStrike">
                <a:latin typeface="Arial"/>
              </a:rPr>
              <a:t>Napster is a p2p music sharing site which allowed to share mp3 files between files. It was closed due to copyright infringement.</a:t>
            </a:r>
            <a:endParaRPr b="0" lang="en-IN" sz="2000" spc="-1" strike="noStrike">
              <a:latin typeface="Arial"/>
            </a:endParaRPr>
          </a:p>
          <a:p>
            <a:endParaRPr b="0" lang="en-IN" sz="2000" spc="-1" strike="noStrike">
              <a:latin typeface="Arial"/>
            </a:endParaRPr>
          </a:p>
          <a:p>
            <a:r>
              <a:rPr b="0" lang="en-IN" sz="2000" spc="-1" strike="noStrike">
                <a:latin typeface="Arial"/>
              </a:rPr>
              <a:t>Gnutella is a file sharing protocol which is similar to napster but was used to share files over the network not restricting to mp3 file. It too was shut down to copyright infringement.</a:t>
            </a:r>
            <a:endParaRPr b="0" lang="en-IN"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These files are shared amongst the peer network which allows the aggregate bandwidth capacity of the network to grow naturally with the number of clients connected.</a:t>
            </a:r>
            <a:endParaRPr b="0" lang="en-IN" sz="2000" spc="-1" strike="noStrike">
              <a:latin typeface="Arial"/>
            </a:endParaRPr>
          </a:p>
          <a:p>
            <a:endParaRPr b="0" lang="en-IN" sz="2000" spc="-1" strike="noStrike">
              <a:latin typeface="Arial"/>
            </a:endParaRPr>
          </a:p>
          <a:p>
            <a:r>
              <a:rPr b="0" lang="en-IN" sz="2000" spc="-1" strike="noStrike">
                <a:latin typeface="Arial"/>
              </a:rPr>
              <a:t>Tor is used by everyday ordinary Internet users who wish to avoid advertiser's behavioural targeting, citizen journalists in countries without safe access to media, law enforcement setting up anonymous tip lines, activists, and whistleblowers.</a:t>
            </a:r>
            <a:endParaRPr b="0" lang="en-IN" sz="2000" spc="-1" strike="noStrike">
              <a:latin typeface="Arial"/>
            </a:endParaRPr>
          </a:p>
          <a:p>
            <a:endParaRPr b="0" lang="en-IN" sz="2000" spc="-1" strike="noStrike">
              <a:latin typeface="Arial"/>
            </a:endParaRPr>
          </a:p>
          <a:p>
            <a:r>
              <a:rPr b="0" lang="en-IN" sz="2000" spc="-1" strike="noStrike">
                <a:latin typeface="Arial"/>
              </a:rPr>
              <a:t>Some more examples like bittorrent </a:t>
            </a:r>
            <a:endParaRPr b="0" lang="en-IN" sz="2000" spc="-1" strike="noStrike">
              <a:latin typeface="Arial"/>
            </a:endParaRPr>
          </a:p>
          <a:p>
            <a:endParaRPr b="0" lang="en-IN" sz="2000" spc="-1" strike="noStrike">
              <a:latin typeface="Arial"/>
            </a:endParaRPr>
          </a:p>
          <a:p>
            <a:r>
              <a:rPr b="0" lang="en-IN" sz="2000" spc="-1" strike="noStrike">
                <a:latin typeface="Arial"/>
              </a:rPr>
              <a:t> </a:t>
            </a:r>
            <a:endParaRPr b="0" lang="en-IN"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Flooded request model is used by Gnutella and requires a lot of bandwidth and so it is not efficient.</a:t>
            </a:r>
            <a:endParaRPr b="0" lang="en-IN"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25"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33"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47"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49"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50"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4"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66"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69"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7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71"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
        <p:nvSpPr>
          <p:cNvPr id="72" name="PlaceHolder 5"/>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74"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
        <p:nvSpPr>
          <p:cNvPr id="78"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79" name="PlaceHolder 7"/>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84"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86"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88"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8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6"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93"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94" name="PlaceHolder 3"/>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95" name="PlaceHolder 4"/>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97"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9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9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0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03"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05"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08"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0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10"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
        <p:nvSpPr>
          <p:cNvPr id="111" name="PlaceHolder 5"/>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13"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114"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115"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116" name="PlaceHolder 5"/>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
        <p:nvSpPr>
          <p:cNvPr id="117"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118" name="PlaceHolder 7"/>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8"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7"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c3e50"/>
        </a:solidFill>
      </p:bgPr>
    </p:bg>
    <p:spTree>
      <p:nvGrpSpPr>
        <p:cNvPr id="1" name=""/>
        <p:cNvGrpSpPr/>
        <p:nvPr/>
      </p:nvGrpSpPr>
      <p:grpSpPr>
        <a:xfrm>
          <a:off x="0" y="0"/>
          <a:ext cx="0" cy="0"/>
          <a:chOff x="0" y="0"/>
          <a:chExt cx="0" cy="0"/>
        </a:xfrm>
      </p:grpSpPr>
      <p:sp>
        <p:nvSpPr>
          <p:cNvPr id="0" name="CustomShape 1"/>
          <p:cNvSpPr/>
          <p:nvPr/>
        </p:nvSpPr>
        <p:spPr>
          <a:xfrm>
            <a:off x="0" y="0"/>
            <a:ext cx="10078920" cy="5038920"/>
          </a:xfrm>
          <a:prstGeom prst="rect">
            <a:avLst/>
          </a:prstGeom>
          <a:solidFill>
            <a:srgbClr val="1abc9c"/>
          </a:solidFill>
          <a:ln>
            <a:noFill/>
          </a:ln>
        </p:spPr>
        <p:style>
          <a:lnRef idx="0"/>
          <a:fillRef idx="0"/>
          <a:effectRef idx="0"/>
          <a:fontRef idx="minor"/>
        </p:style>
      </p:sp>
      <p:sp>
        <p:nvSpPr>
          <p:cNvPr id="1" name="PlaceHolder 2"/>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2"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7200000"/>
            <a:ext cx="10078920" cy="358920"/>
          </a:xfrm>
          <a:prstGeom prst="rect">
            <a:avLst/>
          </a:prstGeom>
          <a:solidFill>
            <a:srgbClr val="2c3e50"/>
          </a:solidFill>
          <a:ln w="72000">
            <a:noFill/>
          </a:ln>
        </p:spPr>
        <p:style>
          <a:lnRef idx="0"/>
          <a:fillRef idx="0"/>
          <a:effectRef idx="0"/>
          <a:fontRef idx="minor"/>
        </p:style>
      </p:sp>
      <p:sp>
        <p:nvSpPr>
          <p:cNvPr id="40" name="CustomShape 2"/>
          <p:cNvSpPr/>
          <p:nvPr/>
        </p:nvSpPr>
        <p:spPr>
          <a:xfrm>
            <a:off x="0" y="0"/>
            <a:ext cx="10078920" cy="1618920"/>
          </a:xfrm>
          <a:prstGeom prst="rect">
            <a:avLst/>
          </a:prstGeom>
          <a:solidFill>
            <a:srgbClr val="2c3e50"/>
          </a:solidFill>
          <a:ln w="72000">
            <a:noFill/>
          </a:ln>
        </p:spPr>
        <p:style>
          <a:lnRef idx="0"/>
          <a:fillRef idx="0"/>
          <a:effectRef idx="0"/>
          <a:fontRef idx="minor"/>
        </p:style>
      </p:sp>
      <p:sp>
        <p:nvSpPr>
          <p:cNvPr id="41" name="CustomShape 3"/>
          <p:cNvSpPr/>
          <p:nvPr/>
        </p:nvSpPr>
        <p:spPr>
          <a:xfrm>
            <a:off x="9270000" y="6894000"/>
            <a:ext cx="538920" cy="538920"/>
          </a:xfrm>
          <a:prstGeom prst="ellipse">
            <a:avLst/>
          </a:prstGeom>
          <a:solidFill>
            <a:srgbClr val="1abc9c"/>
          </a:solidFill>
          <a:ln w="72000">
            <a:noFill/>
          </a:ln>
        </p:spPr>
        <p:style>
          <a:lnRef idx="0"/>
          <a:fillRef idx="0"/>
          <a:effectRef idx="0"/>
          <a:fontRef idx="minor"/>
        </p:style>
      </p:sp>
      <p:sp>
        <p:nvSpPr>
          <p:cNvPr id="42" name="PlaceHolder 4"/>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43" name="PlaceHolder 5"/>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c3e50"/>
        </a:solidFill>
      </p:bgPr>
    </p:bg>
    <p:spTree>
      <p:nvGrpSpPr>
        <p:cNvPr id="1" name=""/>
        <p:cNvGrpSpPr/>
        <p:nvPr/>
      </p:nvGrpSpPr>
      <p:grpSpPr>
        <a:xfrm>
          <a:off x="0" y="0"/>
          <a:ext cx="0" cy="0"/>
          <a:chOff x="0" y="0"/>
          <a:chExt cx="0" cy="0"/>
        </a:xfrm>
      </p:grpSpPr>
      <p:sp>
        <p:nvSpPr>
          <p:cNvPr id="80" name="CustomShape 1"/>
          <p:cNvSpPr/>
          <p:nvPr/>
        </p:nvSpPr>
        <p:spPr>
          <a:xfrm>
            <a:off x="2520000" y="2520000"/>
            <a:ext cx="5038920" cy="2518920"/>
          </a:xfrm>
          <a:prstGeom prst="wedgeRectCallout">
            <a:avLst>
              <a:gd name="adj1" fmla="val -42740"/>
              <a:gd name="adj2" fmla="val 114189"/>
            </a:avLst>
          </a:prstGeom>
          <a:solidFill>
            <a:srgbClr val="ffffff"/>
          </a:solidFill>
          <a:ln>
            <a:noFill/>
          </a:ln>
        </p:spPr>
        <p:style>
          <a:lnRef idx="0"/>
          <a:fillRef idx="0"/>
          <a:effectRef idx="0"/>
          <a:fontRef idx="minor"/>
        </p:style>
      </p:sp>
      <p:sp>
        <p:nvSpPr>
          <p:cNvPr id="81" name="PlaceHolder 2"/>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82"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360000" y="3780000"/>
            <a:ext cx="9358920" cy="957600"/>
          </a:xfrm>
          <a:prstGeom prst="rect">
            <a:avLst/>
          </a:prstGeom>
          <a:noFill/>
          <a:ln>
            <a:noFill/>
          </a:ln>
        </p:spPr>
        <p:style>
          <a:lnRef idx="0"/>
          <a:fillRef idx="0"/>
          <a:effectRef idx="0"/>
          <a:fontRef idx="minor"/>
        </p:style>
        <p:txBody>
          <a:bodyPr lIns="0" rIns="0" tIns="0" bIns="0" anchor="ctr" anchorCtr="1"/>
          <a:p>
            <a:pPr algn="ctr">
              <a:lnSpc>
                <a:spcPct val="100000"/>
              </a:lnSpc>
            </a:pPr>
            <a:r>
              <a:rPr b="1" lang="en-IN" sz="3600" spc="-1" strike="noStrike">
                <a:solidFill>
                  <a:srgbClr val="ffffff"/>
                </a:solidFill>
                <a:latin typeface="Roboto"/>
                <a:ea typeface="DejaVu Sans"/>
              </a:rPr>
              <a:t>Peer to Peer Technology</a:t>
            </a:r>
            <a:endParaRPr b="0" lang="en-IN" sz="3600" spc="-1" strike="noStrike">
              <a:latin typeface="Arial"/>
            </a:endParaRPr>
          </a:p>
        </p:txBody>
      </p:sp>
      <p:sp>
        <p:nvSpPr>
          <p:cNvPr id="125" name="CustomShape 2"/>
          <p:cNvSpPr/>
          <p:nvPr/>
        </p:nvSpPr>
        <p:spPr>
          <a:xfrm>
            <a:off x="360000" y="5220000"/>
            <a:ext cx="9358920" cy="1978920"/>
          </a:xfrm>
          <a:prstGeom prst="rect">
            <a:avLst/>
          </a:prstGeom>
          <a:noFill/>
          <a:ln>
            <a:noFill/>
          </a:ln>
        </p:spPr>
        <p:style>
          <a:lnRef idx="0"/>
          <a:fillRef idx="0"/>
          <a:effectRef idx="0"/>
          <a:fontRef idx="minor"/>
        </p:style>
      </p:sp>
    </p:spTree>
  </p:cSld>
  <p:transition>
    <p:fade thruBlk="true"/>
  </p:transition>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nodeType="clickEffect" fill="hold" presetClass="entr" presetID="10">
                                  <p:stCondLst>
                                    <p:cond delay="0"/>
                                  </p:stCondLst>
                                  <p:childTnLst>
                                    <p:set>
                                      <p:cBhvr>
                                        <p:cTn id="6" fill="hold">
                                          <p:stCondLst>
                                            <p:cond delay="0"/>
                                          </p:stCondLst>
                                        </p:cTn>
                                        <p:tgtEl>
                                          <p:spTgt spid="124">
                                            <p:txEl>
                                              <p:pRg st="0" end="24"/>
                                            </p:txEl>
                                          </p:spTgt>
                                        </p:tgtEl>
                                        <p:attrNameLst>
                                          <p:attrName>style.visibility</p:attrName>
                                        </p:attrNameLst>
                                      </p:cBhvr>
                                      <p:to>
                                        <p:strVal val="visible"/>
                                      </p:to>
                                    </p:set>
                                    <p:animEffect filter="fade" transition="in">
                                      <p:cBhvr additive="repl">
                                        <p:cTn id="7" dur="1000"/>
                                        <p:tgtEl>
                                          <p:spTgt spid="124">
                                            <p:txEl>
                                              <p:pRg st="0" end="2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360000" y="301320"/>
            <a:ext cx="9358920" cy="957600"/>
          </a:xfrm>
          <a:prstGeom prst="rect">
            <a:avLst/>
          </a:prstGeom>
          <a:noFill/>
          <a:ln>
            <a:noFill/>
          </a:ln>
        </p:spPr>
        <p:style>
          <a:lnRef idx="0"/>
          <a:fillRef idx="0"/>
          <a:effectRef idx="0"/>
          <a:fontRef idx="minor"/>
        </p:style>
        <p:txBody>
          <a:bodyPr lIns="0" rIns="0" tIns="0" bIns="0" anchor="ctr"/>
          <a:p>
            <a:pPr algn="ctr">
              <a:lnSpc>
                <a:spcPct val="100000"/>
              </a:lnSpc>
            </a:pPr>
            <a:r>
              <a:rPr b="1" lang="en-IN" sz="3600" spc="-1" strike="noStrike">
                <a:solidFill>
                  <a:srgbClr val="ffffff"/>
                </a:solidFill>
                <a:latin typeface="Roboto"/>
                <a:ea typeface="DejaVu Sans"/>
              </a:rPr>
              <a:t>Algorithms</a:t>
            </a:r>
            <a:endParaRPr b="0" lang="en-IN" sz="3600" spc="-1" strike="noStrike">
              <a:latin typeface="Arial"/>
            </a:endParaRPr>
          </a:p>
        </p:txBody>
      </p:sp>
      <p:sp>
        <p:nvSpPr>
          <p:cNvPr id="156" name="CustomShape 2"/>
          <p:cNvSpPr/>
          <p:nvPr/>
        </p:nvSpPr>
        <p:spPr>
          <a:xfrm>
            <a:off x="360000" y="1980000"/>
            <a:ext cx="9358920" cy="5038920"/>
          </a:xfrm>
          <a:prstGeom prst="rect">
            <a:avLst/>
          </a:prstGeom>
          <a:noFill/>
          <a:ln>
            <a:noFill/>
          </a:ln>
        </p:spPr>
        <p:style>
          <a:lnRef idx="0"/>
          <a:fillRef idx="0"/>
          <a:effectRef idx="0"/>
          <a:fontRef idx="minor"/>
        </p:style>
        <p:txBody>
          <a:bodyPr lIns="0" rIns="0" tIns="0" bIns="0">
            <a:normAutofit/>
          </a:bodyPr>
          <a:p>
            <a:pPr marL="432000" indent="-322920">
              <a:lnSpc>
                <a:spcPct val="100000"/>
              </a:lnSpc>
              <a:spcAft>
                <a:spcPts val="1414"/>
              </a:spcAft>
              <a:buClr>
                <a:srgbClr val="2c3e50"/>
              </a:buClr>
              <a:buSzPct val="45000"/>
              <a:buFont typeface="Wingdings" charset="2"/>
              <a:buChar char=""/>
            </a:pPr>
            <a:r>
              <a:rPr b="0" lang="en-IN" sz="2000" spc="-1" strike="noStrike">
                <a:solidFill>
                  <a:srgbClr val="2c3e50"/>
                </a:solidFill>
                <a:latin typeface="Source Sans Pro Semibold"/>
                <a:ea typeface="DejaVu Sans"/>
              </a:rPr>
              <a:t>Document Routing Model:</a:t>
            </a:r>
            <a:endParaRPr b="0" lang="en-IN" sz="2000" spc="-1" strike="noStrike">
              <a:latin typeface="Arial"/>
            </a:endParaRPr>
          </a:p>
          <a:p>
            <a:pPr lvl="6" marL="1512000" indent="-216000">
              <a:lnSpc>
                <a:spcPct val="100000"/>
              </a:lnSpc>
              <a:spcAft>
                <a:spcPts val="1414"/>
              </a:spcAft>
              <a:buClr>
                <a:srgbClr val="000000"/>
              </a:buClr>
              <a:buSzPct val="45000"/>
              <a:buFont typeface="Wingdings" charset="2"/>
              <a:buChar char=""/>
            </a:pPr>
            <a:r>
              <a:rPr b="0" lang="en-IN" sz="2000" spc="-1" strike="noStrike">
                <a:solidFill>
                  <a:srgbClr val="2c3e50"/>
                </a:solidFill>
                <a:latin typeface="Source Sans Pro Semibold"/>
                <a:ea typeface="DejaVu Sans"/>
              </a:rPr>
              <a:t> </a:t>
            </a:r>
            <a:r>
              <a:rPr b="0" lang="en-IN" sz="2000" spc="-1" strike="noStrike">
                <a:solidFill>
                  <a:srgbClr val="2c3e50"/>
                </a:solidFill>
                <a:latin typeface="Source Sans Pro Semibold"/>
                <a:ea typeface="DejaVu Sans"/>
              </a:rPr>
              <a:t>The document routing model, used by FreeNet, is the most recent approach. Each peer from the network is assigned a random ID and each peer also knows a given number of peers. When a document is published (shared) on such a system, an ID is assigned to the document based on a hash of the document’s contents and its name.</a:t>
            </a:r>
            <a:endParaRPr b="0" lang="en-IN" sz="2000" spc="-1" strike="noStrike">
              <a:latin typeface="Arial"/>
            </a:endParaRPr>
          </a:p>
          <a:p>
            <a:pPr marL="432000" indent="-322920">
              <a:lnSpc>
                <a:spcPct val="100000"/>
              </a:lnSpc>
              <a:spcAft>
                <a:spcPts val="1414"/>
              </a:spcAft>
              <a:buClr>
                <a:srgbClr val="2c3e50"/>
              </a:buClr>
              <a:buSzPct val="45000"/>
              <a:buFont typeface="Wingdings" charset="2"/>
              <a:buChar char=""/>
            </a:pPr>
            <a:endParaRPr b="0" lang="en-IN" sz="2000" spc="-1" strike="noStrike">
              <a:latin typeface="Arial"/>
            </a:endParaRPr>
          </a:p>
          <a:p>
            <a:pPr lvl="6" marL="1512000" indent="-216000">
              <a:lnSpc>
                <a:spcPct val="100000"/>
              </a:lnSpc>
              <a:spcAft>
                <a:spcPts val="1414"/>
              </a:spcAft>
              <a:buClr>
                <a:srgbClr val="000000"/>
              </a:buClr>
              <a:buSzPct val="45000"/>
              <a:buFont typeface="Wingdings" charset="2"/>
              <a:buChar char=""/>
            </a:pPr>
            <a:endParaRPr b="0" lang="en-IN" sz="2000" spc="-1" strike="noStrike">
              <a:latin typeface="Arial"/>
            </a:endParaRPr>
          </a:p>
          <a:p>
            <a:pPr>
              <a:lnSpc>
                <a:spcPct val="100000"/>
              </a:lnSpc>
              <a:spcAft>
                <a:spcPts val="1414"/>
              </a:spcAft>
            </a:pPr>
            <a:endParaRPr b="0" lang="en-IN" sz="2000" spc="-1" strike="noStrike">
              <a:latin typeface="Arial"/>
            </a:endParaRPr>
          </a:p>
        </p:txBody>
      </p:sp>
      <p:pic>
        <p:nvPicPr>
          <p:cNvPr id="157" name="" descr=""/>
          <p:cNvPicPr/>
          <p:nvPr/>
        </p:nvPicPr>
        <p:blipFill>
          <a:blip r:embed="rId1"/>
          <a:stretch/>
        </p:blipFill>
        <p:spPr>
          <a:xfrm>
            <a:off x="2808000" y="4248000"/>
            <a:ext cx="4467240" cy="2390400"/>
          </a:xfrm>
          <a:prstGeom prst="rect">
            <a:avLst/>
          </a:prstGeom>
          <a:ln>
            <a:noFill/>
          </a:ln>
        </p:spPr>
      </p:pic>
    </p:spTree>
  </p:cSld>
  <p:transition spd="med">
    <p:wipe dir="u"/>
  </p:transition>
  <p:timing>
    <p:tnLst>
      <p:par>
        <p:cTn id="241" dur="indefinite" restart="never" nodeType="tmRoot">
          <p:childTnLst>
            <p:seq>
              <p:cTn id="242" nodeType="mainSeq">
                <p:childTnLst>
                  <p:par>
                    <p:cTn id="243" fill="freeze">
                      <p:stCondLst>
                        <p:cond delay="indefinite"/>
                      </p:stCondLst>
                      <p:childTnLst>
                        <p:par>
                          <p:cTn id="244" fill="freeze">
                            <p:stCondLst>
                              <p:cond delay="0"/>
                            </p:stCondLst>
                            <p:childTnLst>
                              <p:par>
                                <p:cTn id="245" nodeType="clickEffect" fill="hold" presetClass="entr" presetID="10">
                                  <p:stCondLst>
                                    <p:cond delay="0"/>
                                  </p:stCondLst>
                                  <p:childTnLst>
                                    <p:set>
                                      <p:cBhvr>
                                        <p:cTn id="246" dur="0" fill="hold">
                                          <p:stCondLst>
                                            <p:cond delay="0"/>
                                          </p:stCondLst>
                                        </p:cTn>
                                        <p:tgtEl>
                                          <p:spTgt spid="155">
                                            <p:txEl>
                                              <p:pRg st="0" end="11"/>
                                            </p:txEl>
                                          </p:spTgt>
                                        </p:tgtEl>
                                        <p:attrNameLst>
                                          <p:attrName>style.visibility</p:attrName>
                                        </p:attrNameLst>
                                      </p:cBhvr>
                                      <p:to>
                                        <p:strVal val="visible"/>
                                      </p:to>
                                    </p:set>
                                    <p:animEffect filter="fade" transition="in">
                                      <p:cBhvr additive="repl">
                                        <p:cTn id="247" dur="1000"/>
                                        <p:tgtEl>
                                          <p:spTgt spid="155">
                                            <p:txEl>
                                              <p:pRg st="0" end="11"/>
                                            </p:txEl>
                                          </p:spTgt>
                                        </p:tgtEl>
                                      </p:cBhvr>
                                    </p:animEffect>
                                  </p:childTnLst>
                                </p:cTn>
                              </p:par>
                            </p:childTnLst>
                          </p:cTn>
                        </p:par>
                      </p:childTnLst>
                    </p:cTn>
                  </p:par>
                  <p:par>
                    <p:cTn id="248" fill="freeze">
                      <p:stCondLst>
                        <p:cond delay="indefinite"/>
                      </p:stCondLst>
                      <p:childTnLst>
                        <p:par>
                          <p:cTn id="249" fill="freeze">
                            <p:stCondLst>
                              <p:cond delay="0"/>
                            </p:stCondLst>
                            <p:childTnLst>
                              <p:par>
                                <p:cTn id="250" nodeType="clickEffect" fill="hold" presetClass="entr" presetID="5" presetSubtype="10">
                                  <p:stCondLst>
                                    <p:cond delay="0"/>
                                  </p:stCondLst>
                                  <p:childTnLst>
                                    <p:set>
                                      <p:cBhvr>
                                        <p:cTn id="251" dur="2" fill="hold">
                                          <p:stCondLst>
                                            <p:cond delay="0"/>
                                          </p:stCondLst>
                                        </p:cTn>
                                        <p:tgtEl>
                                          <p:spTgt spid="156">
                                            <p:txEl>
                                              <p:pRg st="0" end="24"/>
                                            </p:txEl>
                                          </p:spTgt>
                                        </p:tgtEl>
                                        <p:attrNameLst>
                                          <p:attrName>style.visibility</p:attrName>
                                        </p:attrNameLst>
                                      </p:cBhvr>
                                      <p:to>
                                        <p:strVal val="visible"/>
                                      </p:to>
                                    </p:set>
                                    <p:animEffect filter="checkerboard(across)" transition="in">
                                      <p:cBhvr additive="repl">
                                        <p:cTn id="252" dur="1000"/>
                                        <p:tgtEl>
                                          <p:spTgt spid="156">
                                            <p:txEl>
                                              <p:pRg st="0" end="24"/>
                                            </p:txEl>
                                          </p:spTgt>
                                        </p:tgtEl>
                                      </p:cBhvr>
                                    </p:animEffect>
                                  </p:childTnLst>
                                </p:cTn>
                              </p:par>
                            </p:childTnLst>
                          </p:cTn>
                        </p:par>
                      </p:childTnLst>
                    </p:cTn>
                  </p:par>
                  <p:par>
                    <p:cTn id="253" fill="freeze">
                      <p:stCondLst>
                        <p:cond delay="indefinite"/>
                      </p:stCondLst>
                      <p:childTnLst>
                        <p:par>
                          <p:cTn id="254" fill="freeze">
                            <p:stCondLst>
                              <p:cond delay="0"/>
                            </p:stCondLst>
                            <p:childTnLst>
                              <p:par>
                                <p:cTn id="255" nodeType="clickEffect" fill="hold" presetClass="entr" presetID="4" presetSubtype="16">
                                  <p:stCondLst>
                                    <p:cond delay="0"/>
                                  </p:stCondLst>
                                  <p:childTnLst>
                                    <p:set>
                                      <p:cBhvr>
                                        <p:cTn id="256" dur="2" fill="hold">
                                          <p:stCondLst>
                                            <p:cond delay="0"/>
                                          </p:stCondLst>
                                        </p:cTn>
                                        <p:tgtEl>
                                          <p:spTgt spid="156">
                                            <p:txEl>
                                              <p:pRg st="24" end="347"/>
                                            </p:txEl>
                                          </p:spTgt>
                                        </p:tgtEl>
                                        <p:attrNameLst>
                                          <p:attrName>style.visibility</p:attrName>
                                        </p:attrNameLst>
                                      </p:cBhvr>
                                      <p:to>
                                        <p:strVal val="visible"/>
                                      </p:to>
                                    </p:set>
                                    <p:animEffect filter="box(in)" transition="out">
                                      <p:cBhvr additive="repl">
                                        <p:cTn id="257" dur="1000"/>
                                        <p:tgtEl>
                                          <p:spTgt spid="156">
                                            <p:txEl>
                                              <p:pRg st="24" end="347"/>
                                            </p:txEl>
                                          </p:spTgt>
                                        </p:tgtEl>
                                      </p:cBhvr>
                                    </p:animEffect>
                                  </p:childTnLst>
                                </p:cTn>
                              </p:par>
                            </p:childTnLst>
                          </p:cTn>
                        </p:par>
                      </p:childTnLst>
                    </p:cTn>
                  </p:par>
                  <p:par>
                    <p:cTn id="258" fill="freeze">
                      <p:stCondLst>
                        <p:cond delay="indefinite"/>
                      </p:stCondLst>
                      <p:childTnLst>
                        <p:par>
                          <p:cTn id="259" fill="freeze">
                            <p:stCondLst>
                              <p:cond delay="0"/>
                            </p:stCondLst>
                            <p:childTnLst>
                              <p:par>
                                <p:cTn id="260" nodeType="clickEffect" fill="hold" presetClass="entr" presetID="3" presetSubtype="10">
                                  <p:stCondLst>
                                    <p:cond delay="0"/>
                                  </p:stCondLst>
                                  <p:childTnLst>
                                    <p:set>
                                      <p:cBhvr>
                                        <p:cTn id="261" dur="1" fill="hold">
                                          <p:stCondLst>
                                            <p:cond delay="0"/>
                                          </p:stCondLst>
                                        </p:cTn>
                                        <p:tgtEl>
                                          <p:spTgt spid="157"/>
                                        </p:tgtEl>
                                        <p:attrNameLst>
                                          <p:attrName>style.visibility</p:attrName>
                                        </p:attrNameLst>
                                      </p:cBhvr>
                                      <p:to>
                                        <p:strVal val="visible"/>
                                      </p:to>
                                    </p:set>
                                    <p:animEffect filter="blinds(horizontal)" transition="in">
                                      <p:cBhvr additive="repl">
                                        <p:cTn id="262" dur="500"/>
                                        <p:tgtEl>
                                          <p:spTgt spid="15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360000" y="301320"/>
            <a:ext cx="9358920" cy="957600"/>
          </a:xfrm>
          <a:prstGeom prst="rect">
            <a:avLst/>
          </a:prstGeom>
          <a:noFill/>
          <a:ln>
            <a:noFill/>
          </a:ln>
        </p:spPr>
        <p:style>
          <a:lnRef idx="0"/>
          <a:fillRef idx="0"/>
          <a:effectRef idx="0"/>
          <a:fontRef idx="minor"/>
        </p:style>
        <p:txBody>
          <a:bodyPr lIns="0" rIns="0" tIns="0" bIns="0" anchor="ctr"/>
          <a:p>
            <a:pPr algn="ctr">
              <a:lnSpc>
                <a:spcPct val="100000"/>
              </a:lnSpc>
            </a:pPr>
            <a:r>
              <a:rPr b="1" lang="en-IN" sz="3600" spc="-1" strike="noStrike">
                <a:solidFill>
                  <a:srgbClr val="ffffff"/>
                </a:solidFill>
                <a:latin typeface="Roboto"/>
                <a:ea typeface="DejaVu Sans"/>
              </a:rPr>
              <a:t>Advantages</a:t>
            </a:r>
            <a:endParaRPr b="0" lang="en-IN" sz="3600" spc="-1" strike="noStrike">
              <a:latin typeface="Arial"/>
            </a:endParaRPr>
          </a:p>
        </p:txBody>
      </p:sp>
      <p:sp>
        <p:nvSpPr>
          <p:cNvPr id="159" name="CustomShape 2"/>
          <p:cNvSpPr/>
          <p:nvPr/>
        </p:nvSpPr>
        <p:spPr>
          <a:xfrm>
            <a:off x="360000" y="1980000"/>
            <a:ext cx="9358920" cy="5038920"/>
          </a:xfrm>
          <a:prstGeom prst="rect">
            <a:avLst/>
          </a:prstGeom>
          <a:noFill/>
          <a:ln>
            <a:noFill/>
          </a:ln>
        </p:spPr>
        <p:style>
          <a:lnRef idx="0"/>
          <a:fillRef idx="0"/>
          <a:effectRef idx="0"/>
          <a:fontRef idx="minor"/>
        </p:style>
        <p:txBody>
          <a:bodyPr lIns="0" rIns="0" tIns="0" bIns="0">
            <a:normAutofit/>
          </a:bodyPr>
          <a:p>
            <a:pPr marL="432000" indent="-322920">
              <a:lnSpc>
                <a:spcPct val="100000"/>
              </a:lnSpc>
              <a:spcAft>
                <a:spcPts val="1414"/>
              </a:spcAft>
              <a:buClr>
                <a:srgbClr val="2c3e50"/>
              </a:buClr>
              <a:buSzPct val="45000"/>
              <a:buFont typeface="Wingdings" charset="2"/>
              <a:buChar char=""/>
            </a:pPr>
            <a:r>
              <a:rPr b="0" lang="en-IN" sz="2000" spc="-1" strike="noStrike">
                <a:solidFill>
                  <a:srgbClr val="2c3e50"/>
                </a:solidFill>
                <a:latin typeface="Source Sans Pro Semibold"/>
                <a:ea typeface="DejaVu Sans"/>
              </a:rPr>
              <a:t>Each peer acts as a client as well as a server. Due to this, there is minimum load.</a:t>
            </a:r>
            <a:endParaRPr b="0" lang="en-IN" sz="2000" spc="-1" strike="noStrike">
              <a:latin typeface="Arial"/>
            </a:endParaRPr>
          </a:p>
          <a:p>
            <a:pPr marL="432000" indent="-322920">
              <a:lnSpc>
                <a:spcPct val="100000"/>
              </a:lnSpc>
              <a:spcAft>
                <a:spcPts val="1414"/>
              </a:spcAft>
              <a:buClr>
                <a:srgbClr val="2c3e50"/>
              </a:buClr>
              <a:buSzPct val="45000"/>
              <a:buFont typeface="Wingdings" charset="2"/>
              <a:buChar char=""/>
            </a:pPr>
            <a:endParaRPr b="0" lang="en-IN" sz="2000" spc="-1" strike="noStrike">
              <a:latin typeface="Arial"/>
            </a:endParaRPr>
          </a:p>
          <a:p>
            <a:pPr marL="432000" indent="-322920">
              <a:lnSpc>
                <a:spcPct val="100000"/>
              </a:lnSpc>
              <a:spcAft>
                <a:spcPts val="1414"/>
              </a:spcAft>
              <a:buClr>
                <a:srgbClr val="2c3e50"/>
              </a:buClr>
              <a:buSzPct val="45000"/>
              <a:buFont typeface="Wingdings" charset="2"/>
              <a:buChar char=""/>
            </a:pPr>
            <a:endParaRPr b="0" lang="en-IN" sz="2000" spc="-1" strike="noStrike">
              <a:latin typeface="Arial"/>
            </a:endParaRPr>
          </a:p>
          <a:p>
            <a:pPr marL="432000" indent="-322920">
              <a:lnSpc>
                <a:spcPct val="100000"/>
              </a:lnSpc>
              <a:spcAft>
                <a:spcPts val="1414"/>
              </a:spcAft>
              <a:buClr>
                <a:srgbClr val="2c3e50"/>
              </a:buClr>
              <a:buSzPct val="45000"/>
              <a:buFont typeface="Wingdings" charset="2"/>
              <a:buChar char=""/>
            </a:pPr>
            <a:endParaRPr b="0" lang="en-IN" sz="2000" spc="-1" strike="noStrike">
              <a:latin typeface="Arial"/>
            </a:endParaRPr>
          </a:p>
          <a:p>
            <a:pPr marL="432000" indent="-322920">
              <a:lnSpc>
                <a:spcPct val="100000"/>
              </a:lnSpc>
              <a:spcAft>
                <a:spcPts val="1414"/>
              </a:spcAft>
              <a:buClr>
                <a:srgbClr val="2c3e50"/>
              </a:buClr>
              <a:buSzPct val="45000"/>
              <a:buFont typeface="Wingdings" charset="2"/>
              <a:buChar char=""/>
            </a:pPr>
            <a:endParaRPr b="0" lang="en-IN" sz="2000" spc="-1" strike="noStrike">
              <a:latin typeface="Arial"/>
            </a:endParaRPr>
          </a:p>
          <a:p>
            <a:pPr marL="432000" indent="-322920">
              <a:lnSpc>
                <a:spcPct val="100000"/>
              </a:lnSpc>
              <a:spcAft>
                <a:spcPts val="1414"/>
              </a:spcAft>
              <a:buClr>
                <a:srgbClr val="2c3e50"/>
              </a:buClr>
              <a:buSzPct val="45000"/>
              <a:buFont typeface="Wingdings" charset="2"/>
              <a:buChar char=""/>
            </a:pPr>
            <a:endParaRPr b="0" lang="en-IN" sz="2000" spc="-1" strike="noStrike">
              <a:latin typeface="Arial"/>
            </a:endParaRPr>
          </a:p>
          <a:p>
            <a:pPr marL="432000" indent="-322920">
              <a:lnSpc>
                <a:spcPct val="100000"/>
              </a:lnSpc>
              <a:spcAft>
                <a:spcPts val="1414"/>
              </a:spcAft>
              <a:buClr>
                <a:srgbClr val="2c3e50"/>
              </a:buClr>
              <a:buSzPct val="45000"/>
              <a:buFont typeface="Wingdings" charset="2"/>
              <a:buChar char=""/>
            </a:pPr>
            <a:endParaRPr b="0" lang="en-IN" sz="2000" spc="-1" strike="noStrike">
              <a:latin typeface="Arial"/>
            </a:endParaRPr>
          </a:p>
          <a:p>
            <a:pPr marL="432000" indent="-322920">
              <a:lnSpc>
                <a:spcPct val="100000"/>
              </a:lnSpc>
              <a:spcAft>
                <a:spcPts val="1414"/>
              </a:spcAft>
              <a:buClr>
                <a:srgbClr val="2c3e50"/>
              </a:buClr>
              <a:buSzPct val="45000"/>
              <a:buFont typeface="Wingdings" charset="2"/>
              <a:buChar char=""/>
            </a:pPr>
            <a:endParaRPr b="0" lang="en-IN" sz="2000" spc="-1" strike="noStrike">
              <a:latin typeface="Arial"/>
            </a:endParaRPr>
          </a:p>
          <a:p>
            <a:pPr marL="432000" indent="-322920">
              <a:lnSpc>
                <a:spcPct val="100000"/>
              </a:lnSpc>
              <a:spcAft>
                <a:spcPts val="1414"/>
              </a:spcAft>
              <a:buClr>
                <a:srgbClr val="2c3e50"/>
              </a:buClr>
              <a:buSzPct val="45000"/>
              <a:buFont typeface="Wingdings" charset="2"/>
              <a:buChar char=""/>
            </a:pPr>
            <a:r>
              <a:rPr b="0" lang="en-IN" sz="2000" spc="-1" strike="noStrike">
                <a:solidFill>
                  <a:srgbClr val="2c3e50"/>
                </a:solidFill>
                <a:latin typeface="Source Sans Pro Semibold"/>
                <a:ea typeface="DejaVu Sans"/>
              </a:rPr>
              <a:t>Server is not present in P2P, which results in increased speed, reliability, reduced latency and maximum efficiency.</a:t>
            </a:r>
            <a:endParaRPr b="0" lang="en-IN" sz="2000" spc="-1" strike="noStrike">
              <a:latin typeface="Arial"/>
            </a:endParaRPr>
          </a:p>
          <a:p>
            <a:pPr marL="432000" indent="-322920">
              <a:lnSpc>
                <a:spcPct val="100000"/>
              </a:lnSpc>
              <a:spcAft>
                <a:spcPts val="1414"/>
              </a:spcAft>
              <a:buClr>
                <a:srgbClr val="2c3e50"/>
              </a:buClr>
              <a:buSzPct val="45000"/>
              <a:buFont typeface="Wingdings" charset="2"/>
              <a:buChar char=""/>
            </a:pPr>
            <a:endParaRPr b="0" lang="en-IN" sz="2000" spc="-1" strike="noStrike">
              <a:latin typeface="Arial"/>
            </a:endParaRPr>
          </a:p>
          <a:p>
            <a:pPr>
              <a:lnSpc>
                <a:spcPct val="100000"/>
              </a:lnSpc>
              <a:spcAft>
                <a:spcPts val="1414"/>
              </a:spcAft>
            </a:pPr>
            <a:endParaRPr b="0" lang="en-IN" sz="2000" spc="-1" strike="noStrike">
              <a:latin typeface="Arial"/>
            </a:endParaRPr>
          </a:p>
        </p:txBody>
      </p:sp>
      <p:pic>
        <p:nvPicPr>
          <p:cNvPr id="160" name="" descr=""/>
          <p:cNvPicPr/>
          <p:nvPr/>
        </p:nvPicPr>
        <p:blipFill>
          <a:blip r:embed="rId1"/>
          <a:stretch/>
        </p:blipFill>
        <p:spPr>
          <a:xfrm>
            <a:off x="3024000" y="2520000"/>
            <a:ext cx="4223880" cy="3168000"/>
          </a:xfrm>
          <a:prstGeom prst="rect">
            <a:avLst/>
          </a:prstGeom>
          <a:ln>
            <a:noFill/>
          </a:ln>
        </p:spPr>
      </p:pic>
    </p:spTree>
  </p:cSld>
  <p:transition spd="med">
    <p:wipe dir="u"/>
  </p:transition>
  <p:timing>
    <p:tnLst>
      <p:par>
        <p:cTn id="263" dur="indefinite" restart="never" nodeType="tmRoot">
          <p:childTnLst>
            <p:seq>
              <p:cTn id="264" nodeType="mainSeq">
                <p:childTnLst>
                  <p:par>
                    <p:cTn id="265" fill="freeze">
                      <p:stCondLst>
                        <p:cond delay="indefinite"/>
                      </p:stCondLst>
                      <p:childTnLst>
                        <p:par>
                          <p:cTn id="266" fill="freeze">
                            <p:stCondLst>
                              <p:cond delay="0"/>
                            </p:stCondLst>
                            <p:childTnLst>
                              <p:par>
                                <p:cTn id="267" nodeType="clickEffect" fill="hold" presetClass="entr" presetID="10">
                                  <p:stCondLst>
                                    <p:cond delay="0"/>
                                  </p:stCondLst>
                                  <p:childTnLst>
                                    <p:set>
                                      <p:cBhvr>
                                        <p:cTn id="268" dur="0" fill="hold">
                                          <p:stCondLst>
                                            <p:cond delay="0"/>
                                          </p:stCondLst>
                                        </p:cTn>
                                        <p:tgtEl>
                                          <p:spTgt spid="158">
                                            <p:txEl>
                                              <p:pRg st="0" end="11"/>
                                            </p:txEl>
                                          </p:spTgt>
                                        </p:tgtEl>
                                        <p:attrNameLst>
                                          <p:attrName>style.visibility</p:attrName>
                                        </p:attrNameLst>
                                      </p:cBhvr>
                                      <p:to>
                                        <p:strVal val="visible"/>
                                      </p:to>
                                    </p:set>
                                    <p:animEffect filter="fade" transition="in">
                                      <p:cBhvr additive="repl">
                                        <p:cTn id="269" dur="1000"/>
                                        <p:tgtEl>
                                          <p:spTgt spid="158">
                                            <p:txEl>
                                              <p:pRg st="0" end="11"/>
                                            </p:txEl>
                                          </p:spTgt>
                                        </p:tgtEl>
                                      </p:cBhvr>
                                    </p:animEffect>
                                  </p:childTnLst>
                                </p:cTn>
                              </p:par>
                            </p:childTnLst>
                          </p:cTn>
                        </p:par>
                      </p:childTnLst>
                    </p:cTn>
                  </p:par>
                  <p:par>
                    <p:cTn id="270" fill="freeze">
                      <p:stCondLst>
                        <p:cond delay="indefinite"/>
                      </p:stCondLst>
                      <p:childTnLst>
                        <p:par>
                          <p:cTn id="271" fill="freeze">
                            <p:stCondLst>
                              <p:cond delay="0"/>
                            </p:stCondLst>
                            <p:childTnLst>
                              <p:par>
                                <p:cTn id="272" nodeType="clickEffect" fill="hold" presetClass="entr" presetID="55">
                                  <p:stCondLst>
                                    <p:cond delay="0"/>
                                  </p:stCondLst>
                                  <p:childTnLst>
                                    <p:set>
                                      <p:cBhvr>
                                        <p:cTn id="273" dur="0" fill="hold">
                                          <p:stCondLst>
                                            <p:cond delay="0"/>
                                          </p:stCondLst>
                                        </p:cTn>
                                        <p:tgtEl>
                                          <p:spTgt spid="159">
                                            <p:txEl>
                                              <p:pRg st="0" end="84"/>
                                            </p:txEl>
                                          </p:spTgt>
                                        </p:tgtEl>
                                        <p:attrNameLst>
                                          <p:attrName>style.visibility</p:attrName>
                                        </p:attrNameLst>
                                      </p:cBhvr>
                                      <p:to>
                                        <p:strVal val="visible"/>
                                      </p:to>
                                    </p:set>
                                    <p:anim calcmode="lin" valueType="num">
                                      <p:cBhvr additive="repl">
                                        <p:cTn id="274" dur="750" fill="hold"/>
                                        <p:tgtEl>
                                          <p:spTgt spid="159">
                                            <p:txEl>
                                              <p:pRg st="0" end="84"/>
                                            </p:txEl>
                                          </p:spTgt>
                                        </p:tgtEl>
                                        <p:attrNameLst>
                                          <p:attrName/>
                                        </p:attrNameLst>
                                      </p:cBhvr>
                                      <p:tavLst>
                                        <p:tav tm="0">
                                          <p:val>
                                            <p:strVal val="#ppt_w*0.70"/>
                                          </p:val>
                                        </p:tav>
                                        <p:tav tm="100000">
                                          <p:val>
                                            <p:strVal val="#ppt_w"/>
                                          </p:val>
                                        </p:tav>
                                      </p:tavLst>
                                    </p:anim>
                                    <p:anim calcmode="lin" valueType="num">
                                      <p:cBhvr additive="repl">
                                        <p:cTn id="275" dur="750" fill="hold"/>
                                        <p:tgtEl>
                                          <p:spTgt spid="159">
                                            <p:txEl>
                                              <p:pRg st="0" end="84"/>
                                            </p:txEl>
                                          </p:spTgt>
                                        </p:tgtEl>
                                        <p:attrNameLst>
                                          <p:attrName/>
                                        </p:attrNameLst>
                                      </p:cBhvr>
                                      <p:tavLst>
                                        <p:tav tm="0">
                                          <p:val>
                                            <p:strVal val="#ppt_h"/>
                                          </p:val>
                                        </p:tav>
                                        <p:tav tm="100000">
                                          <p:val>
                                            <p:strVal val="#ppt_h"/>
                                          </p:val>
                                        </p:tav>
                                      </p:tavLst>
                                    </p:anim>
                                    <p:animEffect filter="fade" transition="in">
                                      <p:cBhvr additive="repl">
                                        <p:cTn id="276" dur="750"/>
                                        <p:tgtEl>
                                          <p:spTgt spid="159">
                                            <p:txEl>
                                              <p:pRg st="0" end="84"/>
                                            </p:txEl>
                                          </p:spTgt>
                                        </p:tgtEl>
                                      </p:cBhvr>
                                    </p:animEffect>
                                  </p:childTnLst>
                                </p:cTn>
                              </p:par>
                            </p:childTnLst>
                          </p:cTn>
                        </p:par>
                      </p:childTnLst>
                    </p:cTn>
                  </p:par>
                  <p:par>
                    <p:cTn id="277" fill="freeze">
                      <p:stCondLst>
                        <p:cond delay="indefinite"/>
                      </p:stCondLst>
                      <p:childTnLst>
                        <p:par>
                          <p:cTn id="278" fill="freeze">
                            <p:stCondLst>
                              <p:cond delay="0"/>
                            </p:stCondLst>
                            <p:childTnLst>
                              <p:par>
                                <p:cTn id="279" nodeType="clickEffect" fill="hold" presetClass="entr" presetID="4" presetSubtype="16">
                                  <p:stCondLst>
                                    <p:cond delay="0"/>
                                  </p:stCondLst>
                                  <p:childTnLst>
                                    <p:set>
                                      <p:cBhvr>
                                        <p:cTn id="280" dur="2" fill="hold">
                                          <p:stCondLst>
                                            <p:cond delay="0"/>
                                          </p:stCondLst>
                                        </p:cTn>
                                        <p:tgtEl>
                                          <p:spTgt spid="160"/>
                                        </p:tgtEl>
                                        <p:attrNameLst>
                                          <p:attrName>style.visibility</p:attrName>
                                        </p:attrNameLst>
                                      </p:cBhvr>
                                      <p:to>
                                        <p:strVal val="visible"/>
                                      </p:to>
                                    </p:set>
                                    <p:animEffect filter="box(in)" transition="out">
                                      <p:cBhvr additive="repl">
                                        <p:cTn id="281" dur="1000"/>
                                        <p:tgtEl>
                                          <p:spTgt spid="160"/>
                                        </p:tgtEl>
                                      </p:cBhvr>
                                    </p:animEffect>
                                  </p:childTnLst>
                                </p:cTn>
                              </p:par>
                            </p:childTnLst>
                          </p:cTn>
                        </p:par>
                      </p:childTnLst>
                    </p:cTn>
                  </p:par>
                  <p:par>
                    <p:cTn id="282" fill="freeze">
                      <p:stCondLst>
                        <p:cond delay="indefinite"/>
                      </p:stCondLst>
                      <p:childTnLst>
                        <p:par>
                          <p:cTn id="283" fill="freeze">
                            <p:stCondLst>
                              <p:cond delay="0"/>
                            </p:stCondLst>
                            <p:childTnLst>
                              <p:par>
                                <p:cTn id="284" nodeType="clickEffect" fill="hold" presetClass="entr" presetID="55">
                                  <p:stCondLst>
                                    <p:cond delay="0"/>
                                  </p:stCondLst>
                                  <p:childTnLst>
                                    <p:set>
                                      <p:cBhvr>
                                        <p:cTn id="285" dur="1" fill="hold">
                                          <p:stCondLst>
                                            <p:cond delay="0"/>
                                          </p:stCondLst>
                                        </p:cTn>
                                        <p:tgtEl>
                                          <p:spTgt spid="159">
                                            <p:txEl>
                                              <p:pRg st="91" end="208"/>
                                            </p:txEl>
                                          </p:spTgt>
                                        </p:tgtEl>
                                        <p:attrNameLst>
                                          <p:attrName>style.visibility</p:attrName>
                                        </p:attrNameLst>
                                      </p:cBhvr>
                                      <p:to>
                                        <p:strVal val="visible"/>
                                      </p:to>
                                    </p:set>
                                    <p:anim calcmode="lin" valueType="num">
                                      <p:cBhvr additive="repl">
                                        <p:cTn id="286" dur="1500" fill="hold"/>
                                        <p:tgtEl>
                                          <p:spTgt spid="159">
                                            <p:txEl>
                                              <p:pRg st="91" end="208"/>
                                            </p:txEl>
                                          </p:spTgt>
                                        </p:tgtEl>
                                        <p:attrNameLst>
                                          <p:attrName/>
                                        </p:attrNameLst>
                                      </p:cBhvr>
                                      <p:tavLst>
                                        <p:tav tm="0">
                                          <p:val>
                                            <p:strVal val="#ppt_w*0.70"/>
                                          </p:val>
                                        </p:tav>
                                        <p:tav tm="100000">
                                          <p:val>
                                            <p:strVal val="#ppt_w"/>
                                          </p:val>
                                        </p:tav>
                                      </p:tavLst>
                                    </p:anim>
                                    <p:anim calcmode="lin" valueType="num">
                                      <p:cBhvr additive="repl">
                                        <p:cTn id="287" dur="1500" fill="hold"/>
                                        <p:tgtEl>
                                          <p:spTgt spid="159">
                                            <p:txEl>
                                              <p:pRg st="91" end="208"/>
                                            </p:txEl>
                                          </p:spTgt>
                                        </p:tgtEl>
                                        <p:attrNameLst>
                                          <p:attrName/>
                                        </p:attrNameLst>
                                      </p:cBhvr>
                                      <p:tavLst>
                                        <p:tav tm="0">
                                          <p:val>
                                            <p:strVal val="#ppt_h"/>
                                          </p:val>
                                        </p:tav>
                                        <p:tav tm="100000">
                                          <p:val>
                                            <p:strVal val="#ppt_h"/>
                                          </p:val>
                                        </p:tav>
                                      </p:tavLst>
                                    </p:anim>
                                    <p:animEffect filter="fade" transition="in">
                                      <p:cBhvr additive="repl">
                                        <p:cTn id="288" dur="1500"/>
                                        <p:tgtEl>
                                          <p:spTgt spid="159">
                                            <p:txEl>
                                              <p:pRg st="91" end="208"/>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2700000" y="2700000"/>
            <a:ext cx="4678920" cy="2158920"/>
          </a:xfrm>
          <a:prstGeom prst="rect">
            <a:avLst/>
          </a:prstGeom>
          <a:noFill/>
          <a:ln>
            <a:noFill/>
          </a:ln>
        </p:spPr>
        <p:style>
          <a:lnRef idx="0"/>
          <a:fillRef idx="0"/>
          <a:effectRef idx="0"/>
          <a:fontRef idx="minor"/>
        </p:style>
      </p:sp>
    </p:spTree>
  </p:cSld>
  <p:timing>
    <p:tnLst>
      <p:par>
        <p:cTn id="289" dur="indefinite" restart="never" nodeType="tmRoot">
          <p:childTnLst>
            <p:seq>
              <p:cTn id="29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360000" y="301320"/>
            <a:ext cx="9358920" cy="957600"/>
          </a:xfrm>
          <a:prstGeom prst="rect">
            <a:avLst/>
          </a:prstGeom>
          <a:noFill/>
          <a:ln>
            <a:noFill/>
          </a:ln>
        </p:spPr>
        <p:style>
          <a:lnRef idx="0"/>
          <a:fillRef idx="0"/>
          <a:effectRef idx="0"/>
          <a:fontRef idx="minor"/>
        </p:style>
        <p:txBody>
          <a:bodyPr lIns="0" rIns="0" tIns="0" bIns="0" anchor="ctr"/>
          <a:p>
            <a:pPr algn="ctr">
              <a:lnSpc>
                <a:spcPct val="100000"/>
              </a:lnSpc>
            </a:pPr>
            <a:r>
              <a:rPr b="1" lang="en-IN" sz="3600" spc="-1" strike="noStrike">
                <a:solidFill>
                  <a:srgbClr val="ffffff"/>
                </a:solidFill>
                <a:latin typeface="Roboto"/>
                <a:ea typeface="DejaVu Sans"/>
              </a:rPr>
              <a:t>History</a:t>
            </a:r>
            <a:endParaRPr b="0" lang="en-IN" sz="3600" spc="-1" strike="noStrike">
              <a:latin typeface="Arial"/>
            </a:endParaRPr>
          </a:p>
        </p:txBody>
      </p:sp>
      <p:sp>
        <p:nvSpPr>
          <p:cNvPr id="127" name="CustomShape 2"/>
          <p:cNvSpPr/>
          <p:nvPr/>
        </p:nvSpPr>
        <p:spPr>
          <a:xfrm>
            <a:off x="360000" y="1980000"/>
            <a:ext cx="9358920" cy="5038920"/>
          </a:xfrm>
          <a:prstGeom prst="rect">
            <a:avLst/>
          </a:prstGeom>
          <a:noFill/>
          <a:ln>
            <a:noFill/>
          </a:ln>
        </p:spPr>
        <p:style>
          <a:lnRef idx="0"/>
          <a:fillRef idx="0"/>
          <a:effectRef idx="0"/>
          <a:fontRef idx="minor"/>
        </p:style>
        <p:txBody>
          <a:bodyPr lIns="0" rIns="0" tIns="0" bIns="0">
            <a:normAutofit/>
          </a:bodyPr>
          <a:p>
            <a:pPr marL="432000" indent="-322920">
              <a:lnSpc>
                <a:spcPct val="100000"/>
              </a:lnSpc>
              <a:spcAft>
                <a:spcPts val="1414"/>
              </a:spcAft>
              <a:buClr>
                <a:srgbClr val="2c3e50"/>
              </a:buClr>
              <a:buSzPct val="45000"/>
              <a:buFont typeface="Wingdings" charset="2"/>
              <a:buChar char=""/>
            </a:pPr>
            <a:r>
              <a:rPr b="0" lang="en-IN" sz="2000" spc="-1" strike="noStrike">
                <a:solidFill>
                  <a:srgbClr val="2c3e50"/>
                </a:solidFill>
                <a:latin typeface="Source Sans Pro Semibold"/>
                <a:ea typeface="DejaVu Sans"/>
              </a:rPr>
              <a:t>Before </a:t>
            </a:r>
            <a:r>
              <a:rPr b="0" i="1" lang="en-IN" sz="2000" spc="-1" strike="noStrike">
                <a:solidFill>
                  <a:srgbClr val="2c3e50"/>
                </a:solidFill>
                <a:latin typeface="Source Sans Pro Semibold"/>
                <a:ea typeface="DejaVu Sans"/>
              </a:rPr>
              <a:t>Peer to Peer (P2P)</a:t>
            </a:r>
            <a:r>
              <a:rPr b="0" lang="en-IN" sz="2000" spc="-1" strike="noStrike">
                <a:solidFill>
                  <a:srgbClr val="2c3e50"/>
                </a:solidFill>
                <a:latin typeface="Source Sans Pro Semibold"/>
                <a:ea typeface="DejaVu Sans"/>
              </a:rPr>
              <a:t> network was implemented, a more simple simple architecture was used in the form of </a:t>
            </a:r>
            <a:r>
              <a:rPr b="0" i="1" lang="en-IN" sz="2000" spc="-1" strike="noStrike">
                <a:solidFill>
                  <a:srgbClr val="2c3e50"/>
                </a:solidFill>
                <a:latin typeface="Source Sans Pro Semibold"/>
                <a:ea typeface="DejaVu Sans"/>
              </a:rPr>
              <a:t>Client Server</a:t>
            </a:r>
            <a:r>
              <a:rPr b="0" lang="en-IN" sz="2000" spc="-1" strike="noStrike">
                <a:solidFill>
                  <a:srgbClr val="2c3e50"/>
                </a:solidFill>
                <a:latin typeface="Source Sans Pro Semibold"/>
                <a:ea typeface="DejaVu Sans"/>
              </a:rPr>
              <a:t> architecture.</a:t>
            </a:r>
            <a:endParaRPr b="0" lang="en-IN" sz="2000" spc="-1" strike="noStrike">
              <a:latin typeface="Arial"/>
            </a:endParaRPr>
          </a:p>
          <a:p>
            <a:pPr marL="432000" indent="-322920">
              <a:lnSpc>
                <a:spcPct val="100000"/>
              </a:lnSpc>
              <a:spcAft>
                <a:spcPts val="1414"/>
              </a:spcAft>
              <a:buClr>
                <a:srgbClr val="2c3e50"/>
              </a:buClr>
              <a:buSzPct val="45000"/>
              <a:buFont typeface="Wingdings" charset="2"/>
              <a:buChar char=""/>
            </a:pPr>
            <a:r>
              <a:rPr b="0" lang="en-IN" sz="2000" spc="-1" strike="noStrike">
                <a:solidFill>
                  <a:srgbClr val="2c3e50"/>
                </a:solidFill>
                <a:latin typeface="Source Sans Pro Semibold"/>
                <a:ea typeface="DejaVu Sans"/>
              </a:rPr>
              <a:t>In this architecture multiple clients are connected to a server. The server component provides a function or service to one or many clients, which initiate requests for such services. </a:t>
            </a:r>
            <a:endParaRPr b="0" lang="en-IN" sz="2000" spc="-1" strike="noStrike">
              <a:latin typeface="Arial"/>
            </a:endParaRPr>
          </a:p>
          <a:p>
            <a:pPr marL="432000" indent="-322920">
              <a:lnSpc>
                <a:spcPct val="100000"/>
              </a:lnSpc>
              <a:spcAft>
                <a:spcPts val="1414"/>
              </a:spcAft>
              <a:buClr>
                <a:srgbClr val="2c3e50"/>
              </a:buClr>
              <a:buSzPct val="45000"/>
              <a:buFont typeface="Wingdings" charset="2"/>
              <a:buChar char=""/>
            </a:pPr>
            <a:r>
              <a:rPr b="0" lang="en-IN" sz="2000" spc="-1" strike="noStrike">
                <a:solidFill>
                  <a:srgbClr val="2c3e50"/>
                </a:solidFill>
                <a:latin typeface="Source Sans Pro Semibold"/>
                <a:ea typeface="DejaVu Sans"/>
              </a:rPr>
              <a:t>Eg: A web server serves web pages and a file server serves computer files</a:t>
            </a:r>
            <a:endParaRPr b="0" lang="en-IN" sz="2000" spc="-1" strike="noStrike">
              <a:latin typeface="Arial"/>
            </a:endParaRPr>
          </a:p>
          <a:p>
            <a:pPr>
              <a:lnSpc>
                <a:spcPct val="100000"/>
              </a:lnSpc>
              <a:spcAft>
                <a:spcPts val="1414"/>
              </a:spcAft>
            </a:pPr>
            <a:endParaRPr b="0" lang="en-IN" sz="2000" spc="-1" strike="noStrike">
              <a:latin typeface="Arial"/>
            </a:endParaRPr>
          </a:p>
          <a:p>
            <a:pPr>
              <a:lnSpc>
                <a:spcPct val="100000"/>
              </a:lnSpc>
              <a:spcAft>
                <a:spcPts val="1414"/>
              </a:spcAft>
            </a:pPr>
            <a:endParaRPr b="0" lang="en-IN" sz="2000" spc="-1" strike="noStrike">
              <a:latin typeface="Arial"/>
            </a:endParaRPr>
          </a:p>
        </p:txBody>
      </p:sp>
      <p:pic>
        <p:nvPicPr>
          <p:cNvPr id="128" name="" descr=""/>
          <p:cNvPicPr/>
          <p:nvPr/>
        </p:nvPicPr>
        <p:blipFill>
          <a:blip r:embed="rId1"/>
          <a:stretch/>
        </p:blipFill>
        <p:spPr>
          <a:xfrm>
            <a:off x="3240000" y="4608000"/>
            <a:ext cx="3527280" cy="2116080"/>
          </a:xfrm>
          <a:prstGeom prst="rect">
            <a:avLst/>
          </a:prstGeom>
          <a:ln>
            <a:noFill/>
          </a:ln>
        </p:spPr>
      </p:pic>
    </p:spTree>
  </p:cSld>
  <p:transition spd="med">
    <p:wipe dir="u"/>
  </p:transition>
  <p:timing>
    <p:tnLst>
      <p:par>
        <p:cTn id="8" dur="indefinite" restart="never" nodeType="tmRoot">
          <p:childTnLst>
            <p:seq>
              <p:cTn id="9" nodeType="mainSeq">
                <p:childTnLst>
                  <p:par>
                    <p:cTn id="10" fill="freeze">
                      <p:stCondLst>
                        <p:cond delay="indefinite"/>
                      </p:stCondLst>
                      <p:childTnLst>
                        <p:par>
                          <p:cTn id="11" fill="freeze">
                            <p:stCondLst>
                              <p:cond delay="0"/>
                            </p:stCondLst>
                            <p:childTnLst>
                              <p:par>
                                <p:cTn id="12" nodeType="clickEffect" fill="hold" presetClass="entr" presetID="10">
                                  <p:stCondLst>
                                    <p:cond delay="0"/>
                                  </p:stCondLst>
                                  <p:childTnLst>
                                    <p:set>
                                      <p:cBhvr>
                                        <p:cTn id="13" fill="hold">
                                          <p:stCondLst>
                                            <p:cond delay="0"/>
                                          </p:stCondLst>
                                        </p:cTn>
                                        <p:tgtEl>
                                          <p:spTgt spid="126">
                                            <p:txEl>
                                              <p:pRg st="0" end="8"/>
                                            </p:txEl>
                                          </p:spTgt>
                                        </p:tgtEl>
                                        <p:attrNameLst>
                                          <p:attrName>style.visibility</p:attrName>
                                        </p:attrNameLst>
                                      </p:cBhvr>
                                      <p:to>
                                        <p:strVal val="visible"/>
                                      </p:to>
                                    </p:set>
                                    <p:animEffect filter="fade" transition="in">
                                      <p:cBhvr additive="repl">
                                        <p:cTn id="14" dur="1000"/>
                                        <p:tgtEl>
                                          <p:spTgt spid="126">
                                            <p:txEl>
                                              <p:pRg st="0" end="8"/>
                                            </p:txEl>
                                          </p:spTgt>
                                        </p:tgtEl>
                                      </p:cBhvr>
                                    </p:animEffect>
                                  </p:childTnLst>
                                </p:cTn>
                              </p:par>
                            </p:childTnLst>
                          </p:cTn>
                        </p:par>
                      </p:childTnLst>
                    </p:cTn>
                  </p:par>
                  <p:par>
                    <p:cTn id="15" fill="freeze">
                      <p:stCondLst>
                        <p:cond delay="indefinite"/>
                      </p:stCondLst>
                      <p:childTnLst>
                        <p:par>
                          <p:cTn id="16" fill="freeze">
                            <p:stCondLst>
                              <p:cond delay="0"/>
                            </p:stCondLst>
                            <p:childTnLst>
                              <p:par>
                                <p:cTn id="17" nodeType="clickEffect" fill="hold" presetClass="entr" presetID="2" presetSubtype="4">
                                  <p:stCondLst>
                                    <p:cond delay="0"/>
                                  </p:stCondLst>
                                  <p:childTnLst>
                                    <p:set>
                                      <p:cBhvr>
                                        <p:cTn id="18" dur="2" fill="hold">
                                          <p:stCondLst>
                                            <p:cond delay="0"/>
                                          </p:stCondLst>
                                        </p:cTn>
                                        <p:tgtEl>
                                          <p:spTgt spid="127">
                                            <p:txEl>
                                              <p:pRg st="0" end="137"/>
                                            </p:txEl>
                                          </p:spTgt>
                                        </p:tgtEl>
                                        <p:attrNameLst>
                                          <p:attrName>style.visibility</p:attrName>
                                        </p:attrNameLst>
                                      </p:cBhvr>
                                      <p:to>
                                        <p:strVal val="visible"/>
                                      </p:to>
                                    </p:set>
                                    <p:anim calcmode="lin" valueType="num">
                                      <p:cBhvr additive="repl">
                                        <p:cTn id="19" dur="1000" fill="hold"/>
                                        <p:tgtEl>
                                          <p:spTgt spid="127">
                                            <p:txEl>
                                              <p:pRg st="0" end="137"/>
                                            </p:txEl>
                                          </p:spTgt>
                                        </p:tgtEl>
                                        <p:attrNameLst>
                                          <p:attrName>ppt_x</p:attrName>
                                        </p:attrNameLst>
                                      </p:cBhvr>
                                      <p:tavLst>
                                        <p:tav tm="0">
                                          <p:val>
                                            <p:strVal val="#ppt_x"/>
                                          </p:val>
                                        </p:tav>
                                        <p:tav tm="100000">
                                          <p:val>
                                            <p:strVal val="#ppt_x"/>
                                          </p:val>
                                        </p:tav>
                                      </p:tavLst>
                                    </p:anim>
                                    <p:anim calcmode="lin" valueType="num">
                                      <p:cBhvr additive="repl">
                                        <p:cTn id="20" dur="1000" fill="hold"/>
                                        <p:tgtEl>
                                          <p:spTgt spid="127">
                                            <p:txEl>
                                              <p:pRg st="0" end="137"/>
                                            </p:txEl>
                                          </p:spTgt>
                                        </p:tgtEl>
                                        <p:attrNameLst>
                                          <p:attrName>ppt_y</p:attrName>
                                        </p:attrNameLst>
                                      </p:cBhvr>
                                      <p:tavLst>
                                        <p:tav tm="0">
                                          <p:val>
                                            <p:strVal val="1+#ppt_h/2"/>
                                          </p:val>
                                        </p:tav>
                                        <p:tav tm="100000">
                                          <p:val>
                                            <p:strVal val="#ppt_y"/>
                                          </p:val>
                                        </p:tav>
                                      </p:tavLst>
                                    </p:anim>
                                  </p:childTnLst>
                                </p:cTn>
                              </p:par>
                            </p:childTnLst>
                          </p:cTn>
                        </p:par>
                      </p:childTnLst>
                    </p:cTn>
                  </p:par>
                  <p:par>
                    <p:cTn id="21" fill="freeze">
                      <p:stCondLst>
                        <p:cond delay="indefinite"/>
                      </p:stCondLst>
                      <p:childTnLst>
                        <p:par>
                          <p:cTn id="22" fill="freeze">
                            <p:stCondLst>
                              <p:cond delay="0"/>
                            </p:stCondLst>
                            <p:childTnLst>
                              <p:par>
                                <p:cTn id="23" nodeType="clickEffect" fill="hold" presetClass="entr" presetID="2" presetSubtype="4">
                                  <p:stCondLst>
                                    <p:cond delay="0"/>
                                  </p:stCondLst>
                                  <p:childTnLst>
                                    <p:set>
                                      <p:cBhvr>
                                        <p:cTn id="24" dur="1" fill="hold">
                                          <p:stCondLst>
                                            <p:cond delay="0"/>
                                          </p:stCondLst>
                                        </p:cTn>
                                        <p:tgtEl>
                                          <p:spTgt spid="127">
                                            <p:txEl>
                                              <p:pRg st="137" end="322"/>
                                            </p:txEl>
                                          </p:spTgt>
                                        </p:tgtEl>
                                        <p:attrNameLst>
                                          <p:attrName>style.visibility</p:attrName>
                                        </p:attrNameLst>
                                      </p:cBhvr>
                                      <p:to>
                                        <p:strVal val="visible"/>
                                      </p:to>
                                    </p:set>
                                    <p:anim calcmode="lin" valueType="num">
                                      <p:cBhvr additive="repl">
                                        <p:cTn id="25" dur="500" fill="hold"/>
                                        <p:tgtEl>
                                          <p:spTgt spid="127">
                                            <p:txEl>
                                              <p:pRg st="137" end="322"/>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127">
                                            <p:txEl>
                                              <p:pRg st="137" end="322"/>
                                            </p:txEl>
                                          </p:spTgt>
                                        </p:tgtEl>
                                        <p:attrNameLst>
                                          <p:attrName>ppt_y</p:attrName>
                                        </p:attrNameLst>
                                      </p:cBhvr>
                                      <p:tavLst>
                                        <p:tav tm="0">
                                          <p:val>
                                            <p:strVal val="1+#ppt_h/2"/>
                                          </p:val>
                                        </p:tav>
                                        <p:tav tm="100000">
                                          <p:val>
                                            <p:strVal val="#ppt_y"/>
                                          </p:val>
                                        </p:tav>
                                      </p:tavLst>
                                    </p:anim>
                                  </p:childTnLst>
                                </p:cTn>
                              </p:par>
                            </p:childTnLst>
                          </p:cTn>
                        </p:par>
                      </p:childTnLst>
                    </p:cTn>
                  </p:par>
                  <p:par>
                    <p:cTn id="27" fill="freeze">
                      <p:stCondLst>
                        <p:cond delay="indefinite"/>
                      </p:stCondLst>
                      <p:childTnLst>
                        <p:par>
                          <p:cTn id="28" fill="freeze">
                            <p:stCondLst>
                              <p:cond delay="0"/>
                            </p:stCondLst>
                            <p:childTnLst>
                              <p:par>
                                <p:cTn id="29" nodeType="clickEffect" fill="hold" presetClass="entr" presetID="2" presetSubtype="4">
                                  <p:stCondLst>
                                    <p:cond delay="0"/>
                                  </p:stCondLst>
                                  <p:childTnLst>
                                    <p:set>
                                      <p:cBhvr>
                                        <p:cTn id="30" dur="1" fill="hold">
                                          <p:stCondLst>
                                            <p:cond delay="0"/>
                                          </p:stCondLst>
                                        </p:cTn>
                                        <p:tgtEl>
                                          <p:spTgt spid="127">
                                            <p:txEl>
                                              <p:pRg st="322" end="396"/>
                                            </p:txEl>
                                          </p:spTgt>
                                        </p:tgtEl>
                                        <p:attrNameLst>
                                          <p:attrName>style.visibility</p:attrName>
                                        </p:attrNameLst>
                                      </p:cBhvr>
                                      <p:to>
                                        <p:strVal val="visible"/>
                                      </p:to>
                                    </p:set>
                                    <p:anim calcmode="lin" valueType="num">
                                      <p:cBhvr additive="repl">
                                        <p:cTn id="31" dur="500" fill="hold"/>
                                        <p:tgtEl>
                                          <p:spTgt spid="127">
                                            <p:txEl>
                                              <p:pRg st="322" end="396"/>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127">
                                            <p:txEl>
                                              <p:pRg st="322" end="396"/>
                                            </p:txEl>
                                          </p:spTgt>
                                        </p:tgtEl>
                                        <p:attrNameLst>
                                          <p:attrName>ppt_y</p:attrName>
                                        </p:attrNameLst>
                                      </p:cBhvr>
                                      <p:tavLst>
                                        <p:tav tm="0">
                                          <p:val>
                                            <p:strVal val="1+#ppt_h/2"/>
                                          </p:val>
                                        </p:tav>
                                        <p:tav tm="100000">
                                          <p:val>
                                            <p:strVal val="#ppt_y"/>
                                          </p:val>
                                        </p:tav>
                                      </p:tavLst>
                                    </p:anim>
                                  </p:childTnLst>
                                </p:cTn>
                              </p:par>
                            </p:childTnLst>
                          </p:cTn>
                        </p:par>
                      </p:childTnLst>
                    </p:cTn>
                  </p:par>
                  <p:par>
                    <p:cTn id="33" fill="freeze">
                      <p:stCondLst>
                        <p:cond delay="indefinite"/>
                      </p:stCondLst>
                      <p:childTnLst>
                        <p:par>
                          <p:cTn id="34" fill="freeze">
                            <p:stCondLst>
                              <p:cond delay="0"/>
                            </p:stCondLst>
                            <p:childTnLst>
                              <p:par>
                                <p:cTn id="35" nodeType="clickEffect" fill="hold" presetClass="entr" presetID="3" presetSubtype="10">
                                  <p:stCondLst>
                                    <p:cond delay="0"/>
                                  </p:stCondLst>
                                  <p:childTnLst>
                                    <p:set>
                                      <p:cBhvr>
                                        <p:cTn id="36" dur="2" fill="hold">
                                          <p:stCondLst>
                                            <p:cond delay="0"/>
                                          </p:stCondLst>
                                        </p:cTn>
                                        <p:tgtEl>
                                          <p:spTgt spid="128"/>
                                        </p:tgtEl>
                                        <p:attrNameLst>
                                          <p:attrName>style.visibility</p:attrName>
                                        </p:attrNameLst>
                                      </p:cBhvr>
                                      <p:to>
                                        <p:strVal val="visible"/>
                                      </p:to>
                                    </p:set>
                                    <p:animEffect filter="blinds(horizontal)" transition="in">
                                      <p:cBhvr additive="repl">
                                        <p:cTn id="37" dur="1000"/>
                                        <p:tgtEl>
                                          <p:spTgt spid="12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360000" y="301320"/>
            <a:ext cx="9358920" cy="957600"/>
          </a:xfrm>
          <a:prstGeom prst="rect">
            <a:avLst/>
          </a:prstGeom>
          <a:noFill/>
          <a:ln>
            <a:noFill/>
          </a:ln>
        </p:spPr>
        <p:style>
          <a:lnRef idx="0"/>
          <a:fillRef idx="0"/>
          <a:effectRef idx="0"/>
          <a:fontRef idx="minor"/>
        </p:style>
        <p:txBody>
          <a:bodyPr lIns="0" rIns="0" tIns="0" bIns="0" anchor="ctr"/>
          <a:p>
            <a:pPr algn="ctr">
              <a:lnSpc>
                <a:spcPct val="100000"/>
              </a:lnSpc>
            </a:pPr>
            <a:r>
              <a:rPr b="1" lang="en-IN" sz="3600" spc="-1" strike="noStrike">
                <a:solidFill>
                  <a:srgbClr val="ffffff"/>
                </a:solidFill>
                <a:latin typeface="Roboto"/>
                <a:ea typeface="DejaVu Sans"/>
              </a:rPr>
              <a:t>Disadvantages</a:t>
            </a:r>
            <a:endParaRPr b="0" lang="en-IN" sz="3600" spc="-1" strike="noStrike">
              <a:latin typeface="Arial"/>
            </a:endParaRPr>
          </a:p>
        </p:txBody>
      </p:sp>
      <p:sp>
        <p:nvSpPr>
          <p:cNvPr id="130" name="CustomShape 2"/>
          <p:cNvSpPr/>
          <p:nvPr/>
        </p:nvSpPr>
        <p:spPr>
          <a:xfrm>
            <a:off x="360000" y="1980000"/>
            <a:ext cx="9358920" cy="5038920"/>
          </a:xfrm>
          <a:prstGeom prst="rect">
            <a:avLst/>
          </a:prstGeom>
          <a:noFill/>
          <a:ln>
            <a:noFill/>
          </a:ln>
        </p:spPr>
        <p:style>
          <a:lnRef idx="0"/>
          <a:fillRef idx="0"/>
          <a:effectRef idx="0"/>
          <a:fontRef idx="minor"/>
        </p:style>
        <p:txBody>
          <a:bodyPr lIns="0" rIns="0" tIns="0" bIns="0">
            <a:normAutofit/>
          </a:bodyPr>
          <a:p>
            <a:pPr marL="432000" indent="-322920">
              <a:lnSpc>
                <a:spcPct val="100000"/>
              </a:lnSpc>
              <a:spcAft>
                <a:spcPts val="1414"/>
              </a:spcAft>
              <a:buClr>
                <a:srgbClr val="2c3e50"/>
              </a:buClr>
              <a:buSzPct val="45000"/>
              <a:buFont typeface="Wingdings" charset="2"/>
              <a:buChar char=""/>
            </a:pPr>
            <a:r>
              <a:rPr b="0" lang="en-IN" sz="2000" spc="-1" strike="noStrike">
                <a:solidFill>
                  <a:srgbClr val="2c3e50"/>
                </a:solidFill>
                <a:latin typeface="Source Sans Pro Semibold"/>
                <a:ea typeface="DejaVu Sans"/>
              </a:rPr>
              <a:t>Number of clients are much higher than servers.</a:t>
            </a:r>
            <a:endParaRPr b="0" lang="en-IN" sz="2000" spc="-1" strike="noStrike">
              <a:latin typeface="Arial"/>
            </a:endParaRPr>
          </a:p>
          <a:p>
            <a:pPr marL="432000" indent="-322920">
              <a:lnSpc>
                <a:spcPct val="100000"/>
              </a:lnSpc>
              <a:spcAft>
                <a:spcPts val="1414"/>
              </a:spcAft>
              <a:buClr>
                <a:srgbClr val="2c3e50"/>
              </a:buClr>
              <a:buSzPct val="45000"/>
              <a:buFont typeface="Wingdings" charset="2"/>
              <a:buChar char=""/>
            </a:pPr>
            <a:r>
              <a:rPr b="0" lang="en-IN" sz="2000" spc="-1" strike="noStrike">
                <a:solidFill>
                  <a:srgbClr val="2c3e50"/>
                </a:solidFill>
                <a:latin typeface="Source Sans Pro Semibold"/>
                <a:ea typeface="DejaVu Sans"/>
              </a:rPr>
              <a:t>High latency.</a:t>
            </a:r>
            <a:endParaRPr b="0" lang="en-IN" sz="2000" spc="-1" strike="noStrike">
              <a:latin typeface="Arial"/>
            </a:endParaRPr>
          </a:p>
          <a:p>
            <a:pPr marL="432000" indent="-322920">
              <a:lnSpc>
                <a:spcPct val="100000"/>
              </a:lnSpc>
              <a:spcAft>
                <a:spcPts val="1414"/>
              </a:spcAft>
              <a:buClr>
                <a:srgbClr val="2c3e50"/>
              </a:buClr>
              <a:buSzPct val="45000"/>
              <a:buFont typeface="Wingdings" charset="2"/>
              <a:buChar char=""/>
            </a:pPr>
            <a:r>
              <a:rPr b="0" lang="en-IN" sz="2000" spc="-1" strike="noStrike">
                <a:solidFill>
                  <a:srgbClr val="2c3e50"/>
                </a:solidFill>
                <a:latin typeface="Source Sans Pro Semibold"/>
                <a:ea typeface="DejaVu Sans"/>
              </a:rPr>
              <a:t>High work load on server.</a:t>
            </a:r>
            <a:endParaRPr b="0" lang="en-IN" sz="2000" spc="-1" strike="noStrike">
              <a:latin typeface="Arial"/>
            </a:endParaRPr>
          </a:p>
          <a:p>
            <a:pPr marL="432000" indent="-322920">
              <a:lnSpc>
                <a:spcPct val="100000"/>
              </a:lnSpc>
              <a:spcAft>
                <a:spcPts val="1414"/>
              </a:spcAft>
              <a:buClr>
                <a:srgbClr val="2c3e50"/>
              </a:buClr>
              <a:buSzPct val="45000"/>
              <a:buFont typeface="Wingdings" charset="2"/>
              <a:buChar char=""/>
            </a:pPr>
            <a:r>
              <a:rPr b="0" lang="en-IN" sz="2000" spc="-1" strike="noStrike">
                <a:solidFill>
                  <a:srgbClr val="2c3e50"/>
                </a:solidFill>
                <a:latin typeface="Source Sans Pro Semibold"/>
                <a:ea typeface="DejaVu Sans"/>
              </a:rPr>
              <a:t>Unable to serve large number of clients due to traffic congestion.</a:t>
            </a:r>
            <a:endParaRPr b="0" lang="en-IN" sz="2000" spc="-1" strike="noStrike">
              <a:latin typeface="Arial"/>
            </a:endParaRPr>
          </a:p>
        </p:txBody>
      </p:sp>
    </p:spTree>
  </p:cSld>
  <p:transition spd="med">
    <p:wipe dir="u"/>
  </p:transition>
  <p:timing>
    <p:tnLst>
      <p:par>
        <p:cTn id="38" dur="indefinite" restart="never" nodeType="tmRoot">
          <p:childTnLst>
            <p:seq>
              <p:cTn id="39" nodeType="mainSeq">
                <p:childTnLst>
                  <p:par>
                    <p:cTn id="40" fill="freeze">
                      <p:stCondLst>
                        <p:cond delay="indefinite"/>
                      </p:stCondLst>
                      <p:childTnLst>
                        <p:par>
                          <p:cTn id="41" fill="freeze">
                            <p:stCondLst>
                              <p:cond delay="0"/>
                            </p:stCondLst>
                            <p:childTnLst>
                              <p:par>
                                <p:cTn id="42" nodeType="clickEffect" fill="hold" presetClass="entr" presetID="10">
                                  <p:stCondLst>
                                    <p:cond delay="0"/>
                                  </p:stCondLst>
                                  <p:childTnLst>
                                    <p:set>
                                      <p:cBhvr>
                                        <p:cTn id="43" dur="0" fill="hold">
                                          <p:stCondLst>
                                            <p:cond delay="0"/>
                                          </p:stCondLst>
                                        </p:cTn>
                                        <p:tgtEl>
                                          <p:spTgt spid="129">
                                            <p:txEl>
                                              <p:pRg st="0" end="14"/>
                                            </p:txEl>
                                          </p:spTgt>
                                        </p:tgtEl>
                                        <p:attrNameLst>
                                          <p:attrName>style.visibility</p:attrName>
                                        </p:attrNameLst>
                                      </p:cBhvr>
                                      <p:to>
                                        <p:strVal val="visible"/>
                                      </p:to>
                                    </p:set>
                                    <p:animEffect filter="fade" transition="in">
                                      <p:cBhvr additive="repl">
                                        <p:cTn id="44" dur="1000"/>
                                        <p:tgtEl>
                                          <p:spTgt spid="129">
                                            <p:txEl>
                                              <p:pRg st="0" end="14"/>
                                            </p:txEl>
                                          </p:spTgt>
                                        </p:tgtEl>
                                      </p:cBhvr>
                                    </p:animEffect>
                                  </p:childTnLst>
                                </p:cTn>
                              </p:par>
                            </p:childTnLst>
                          </p:cTn>
                        </p:par>
                      </p:childTnLst>
                    </p:cTn>
                  </p:par>
                  <p:par>
                    <p:cTn id="45" fill="freeze">
                      <p:stCondLst>
                        <p:cond delay="indefinite"/>
                      </p:stCondLst>
                      <p:childTnLst>
                        <p:par>
                          <p:cTn id="46" fill="freeze">
                            <p:stCondLst>
                              <p:cond delay="0"/>
                            </p:stCondLst>
                            <p:childTnLst>
                              <p:par>
                                <p:cTn id="47" nodeType="clickEffect" fill="hold" presetClass="entr" presetID="2" presetSubtype="4">
                                  <p:stCondLst>
                                    <p:cond delay="0"/>
                                  </p:stCondLst>
                                  <p:childTnLst>
                                    <p:set>
                                      <p:cBhvr>
                                        <p:cTn id="48" dur="1" fill="hold">
                                          <p:stCondLst>
                                            <p:cond delay="0"/>
                                          </p:stCondLst>
                                        </p:cTn>
                                        <p:tgtEl>
                                          <p:spTgt spid="130">
                                            <p:txEl>
                                              <p:pRg st="0" end="48"/>
                                            </p:txEl>
                                          </p:spTgt>
                                        </p:tgtEl>
                                        <p:attrNameLst>
                                          <p:attrName>style.visibility</p:attrName>
                                        </p:attrNameLst>
                                      </p:cBhvr>
                                      <p:to>
                                        <p:strVal val="visible"/>
                                      </p:to>
                                    </p:set>
                                    <p:anim calcmode="lin" valueType="num">
                                      <p:cBhvr additive="repl">
                                        <p:cTn id="49" dur="760" fill="hold"/>
                                        <p:tgtEl>
                                          <p:spTgt spid="130">
                                            <p:txEl>
                                              <p:pRg st="0" end="48"/>
                                            </p:txEl>
                                          </p:spTgt>
                                        </p:tgtEl>
                                        <p:attrNameLst>
                                          <p:attrName>ppt_x</p:attrName>
                                        </p:attrNameLst>
                                      </p:cBhvr>
                                      <p:tavLst>
                                        <p:tav tm="0">
                                          <p:val>
                                            <p:strVal val="#ppt_x"/>
                                          </p:val>
                                        </p:tav>
                                        <p:tav tm="100000">
                                          <p:val>
                                            <p:strVal val="#ppt_x"/>
                                          </p:val>
                                        </p:tav>
                                      </p:tavLst>
                                    </p:anim>
                                    <p:anim calcmode="lin" valueType="num">
                                      <p:cBhvr additive="repl">
                                        <p:cTn id="50" dur="760" fill="hold"/>
                                        <p:tgtEl>
                                          <p:spTgt spid="130">
                                            <p:txEl>
                                              <p:pRg st="0" end="48"/>
                                            </p:txEl>
                                          </p:spTgt>
                                        </p:tgtEl>
                                        <p:attrNameLst>
                                          <p:attrName>ppt_y</p:attrName>
                                        </p:attrNameLst>
                                      </p:cBhvr>
                                      <p:tavLst>
                                        <p:tav tm="0">
                                          <p:val>
                                            <p:strVal val="1+#ppt_h/2"/>
                                          </p:val>
                                        </p:tav>
                                        <p:tav tm="100000">
                                          <p:val>
                                            <p:strVal val="#ppt_y"/>
                                          </p:val>
                                        </p:tav>
                                      </p:tavLst>
                                    </p:anim>
                                  </p:childTnLst>
                                </p:cTn>
                              </p:par>
                            </p:childTnLst>
                          </p:cTn>
                        </p:par>
                      </p:childTnLst>
                    </p:cTn>
                  </p:par>
                  <p:par>
                    <p:cTn id="51" fill="freeze">
                      <p:stCondLst>
                        <p:cond delay="indefinite"/>
                      </p:stCondLst>
                      <p:childTnLst>
                        <p:par>
                          <p:cTn id="52" fill="freeze">
                            <p:stCondLst>
                              <p:cond delay="0"/>
                            </p:stCondLst>
                            <p:childTnLst>
                              <p:par>
                                <p:cTn id="53" nodeType="clickEffect" fill="hold" presetClass="entr" presetID="2" presetSubtype="4">
                                  <p:stCondLst>
                                    <p:cond delay="0"/>
                                  </p:stCondLst>
                                  <p:childTnLst>
                                    <p:set>
                                      <p:cBhvr>
                                        <p:cTn id="54" dur="1" fill="hold">
                                          <p:stCondLst>
                                            <p:cond delay="0"/>
                                          </p:stCondLst>
                                        </p:cTn>
                                        <p:tgtEl>
                                          <p:spTgt spid="130">
                                            <p:txEl>
                                              <p:pRg st="48" end="62"/>
                                            </p:txEl>
                                          </p:spTgt>
                                        </p:tgtEl>
                                        <p:attrNameLst>
                                          <p:attrName>style.visibility</p:attrName>
                                        </p:attrNameLst>
                                      </p:cBhvr>
                                      <p:to>
                                        <p:strVal val="visible"/>
                                      </p:to>
                                    </p:set>
                                    <p:anim calcmode="lin" valueType="num">
                                      <p:cBhvr additive="repl">
                                        <p:cTn id="55" dur="760" fill="hold"/>
                                        <p:tgtEl>
                                          <p:spTgt spid="130">
                                            <p:txEl>
                                              <p:pRg st="48" end="62"/>
                                            </p:txEl>
                                          </p:spTgt>
                                        </p:tgtEl>
                                        <p:attrNameLst>
                                          <p:attrName>ppt_x</p:attrName>
                                        </p:attrNameLst>
                                      </p:cBhvr>
                                      <p:tavLst>
                                        <p:tav tm="0">
                                          <p:val>
                                            <p:strVal val="#ppt_x"/>
                                          </p:val>
                                        </p:tav>
                                        <p:tav tm="100000">
                                          <p:val>
                                            <p:strVal val="#ppt_x"/>
                                          </p:val>
                                        </p:tav>
                                      </p:tavLst>
                                    </p:anim>
                                    <p:anim calcmode="lin" valueType="num">
                                      <p:cBhvr additive="repl">
                                        <p:cTn id="56" dur="760" fill="hold"/>
                                        <p:tgtEl>
                                          <p:spTgt spid="130">
                                            <p:txEl>
                                              <p:pRg st="48" end="62"/>
                                            </p:txEl>
                                          </p:spTgt>
                                        </p:tgtEl>
                                        <p:attrNameLst>
                                          <p:attrName>ppt_y</p:attrName>
                                        </p:attrNameLst>
                                      </p:cBhvr>
                                      <p:tavLst>
                                        <p:tav tm="0">
                                          <p:val>
                                            <p:strVal val="1+#ppt_h/2"/>
                                          </p:val>
                                        </p:tav>
                                        <p:tav tm="100000">
                                          <p:val>
                                            <p:strVal val="#ppt_y"/>
                                          </p:val>
                                        </p:tav>
                                      </p:tavLst>
                                    </p:anim>
                                  </p:childTnLst>
                                </p:cTn>
                              </p:par>
                            </p:childTnLst>
                          </p:cTn>
                        </p:par>
                      </p:childTnLst>
                    </p:cTn>
                  </p:par>
                  <p:par>
                    <p:cTn id="57" fill="freeze">
                      <p:stCondLst>
                        <p:cond delay="indefinite"/>
                      </p:stCondLst>
                      <p:childTnLst>
                        <p:par>
                          <p:cTn id="58" fill="freeze">
                            <p:stCondLst>
                              <p:cond delay="0"/>
                            </p:stCondLst>
                            <p:childTnLst>
                              <p:par>
                                <p:cTn id="59" nodeType="clickEffect" fill="hold" presetClass="entr" presetID="2" presetSubtype="4">
                                  <p:stCondLst>
                                    <p:cond delay="0"/>
                                  </p:stCondLst>
                                  <p:childTnLst>
                                    <p:set>
                                      <p:cBhvr>
                                        <p:cTn id="60" dur="1" fill="hold">
                                          <p:stCondLst>
                                            <p:cond delay="0"/>
                                          </p:stCondLst>
                                        </p:cTn>
                                        <p:tgtEl>
                                          <p:spTgt spid="130">
                                            <p:txEl>
                                              <p:pRg st="62" end="88"/>
                                            </p:txEl>
                                          </p:spTgt>
                                        </p:tgtEl>
                                        <p:attrNameLst>
                                          <p:attrName>style.visibility</p:attrName>
                                        </p:attrNameLst>
                                      </p:cBhvr>
                                      <p:to>
                                        <p:strVal val="visible"/>
                                      </p:to>
                                    </p:set>
                                    <p:anim calcmode="lin" valueType="num">
                                      <p:cBhvr additive="repl">
                                        <p:cTn id="61" dur="760" fill="hold"/>
                                        <p:tgtEl>
                                          <p:spTgt spid="130">
                                            <p:txEl>
                                              <p:pRg st="62" end="88"/>
                                            </p:txEl>
                                          </p:spTgt>
                                        </p:tgtEl>
                                        <p:attrNameLst>
                                          <p:attrName>ppt_x</p:attrName>
                                        </p:attrNameLst>
                                      </p:cBhvr>
                                      <p:tavLst>
                                        <p:tav tm="0">
                                          <p:val>
                                            <p:strVal val="#ppt_x"/>
                                          </p:val>
                                        </p:tav>
                                        <p:tav tm="100000">
                                          <p:val>
                                            <p:strVal val="#ppt_x"/>
                                          </p:val>
                                        </p:tav>
                                      </p:tavLst>
                                    </p:anim>
                                    <p:anim calcmode="lin" valueType="num">
                                      <p:cBhvr additive="repl">
                                        <p:cTn id="62" dur="760" fill="hold"/>
                                        <p:tgtEl>
                                          <p:spTgt spid="130">
                                            <p:txEl>
                                              <p:pRg st="62" end="88"/>
                                            </p:txEl>
                                          </p:spTgt>
                                        </p:tgtEl>
                                        <p:attrNameLst>
                                          <p:attrName>ppt_y</p:attrName>
                                        </p:attrNameLst>
                                      </p:cBhvr>
                                      <p:tavLst>
                                        <p:tav tm="0">
                                          <p:val>
                                            <p:strVal val="1+#ppt_h/2"/>
                                          </p:val>
                                        </p:tav>
                                        <p:tav tm="100000">
                                          <p:val>
                                            <p:strVal val="#ppt_y"/>
                                          </p:val>
                                        </p:tav>
                                      </p:tavLst>
                                    </p:anim>
                                  </p:childTnLst>
                                </p:cTn>
                              </p:par>
                            </p:childTnLst>
                          </p:cTn>
                        </p:par>
                      </p:childTnLst>
                    </p:cTn>
                  </p:par>
                  <p:par>
                    <p:cTn id="63" fill="freeze">
                      <p:stCondLst>
                        <p:cond delay="indefinite"/>
                      </p:stCondLst>
                      <p:childTnLst>
                        <p:par>
                          <p:cTn id="64" fill="freeze">
                            <p:stCondLst>
                              <p:cond delay="0"/>
                            </p:stCondLst>
                            <p:childTnLst>
                              <p:par>
                                <p:cTn id="65" nodeType="clickEffect" fill="hold" presetClass="entr" presetID="2" presetSubtype="4">
                                  <p:stCondLst>
                                    <p:cond delay="0"/>
                                  </p:stCondLst>
                                  <p:childTnLst>
                                    <p:set>
                                      <p:cBhvr>
                                        <p:cTn id="66" dur="1" fill="hold">
                                          <p:stCondLst>
                                            <p:cond delay="0"/>
                                          </p:stCondLst>
                                        </p:cTn>
                                        <p:tgtEl>
                                          <p:spTgt spid="130">
                                            <p:txEl>
                                              <p:pRg st="88" end="155"/>
                                            </p:txEl>
                                          </p:spTgt>
                                        </p:tgtEl>
                                        <p:attrNameLst>
                                          <p:attrName>style.visibility</p:attrName>
                                        </p:attrNameLst>
                                      </p:cBhvr>
                                      <p:to>
                                        <p:strVal val="visible"/>
                                      </p:to>
                                    </p:set>
                                    <p:anim calcmode="lin" valueType="num">
                                      <p:cBhvr additive="repl">
                                        <p:cTn id="67" dur="760" fill="hold"/>
                                        <p:tgtEl>
                                          <p:spTgt spid="130">
                                            <p:txEl>
                                              <p:pRg st="88" end="155"/>
                                            </p:txEl>
                                          </p:spTgt>
                                        </p:tgtEl>
                                        <p:attrNameLst>
                                          <p:attrName>ppt_x</p:attrName>
                                        </p:attrNameLst>
                                      </p:cBhvr>
                                      <p:tavLst>
                                        <p:tav tm="0">
                                          <p:val>
                                            <p:strVal val="#ppt_x"/>
                                          </p:val>
                                        </p:tav>
                                        <p:tav tm="100000">
                                          <p:val>
                                            <p:strVal val="#ppt_x"/>
                                          </p:val>
                                        </p:tav>
                                      </p:tavLst>
                                    </p:anim>
                                    <p:anim calcmode="lin" valueType="num">
                                      <p:cBhvr additive="repl">
                                        <p:cTn id="68" dur="760" fill="hold"/>
                                        <p:tgtEl>
                                          <p:spTgt spid="130">
                                            <p:txEl>
                                              <p:pRg st="88" end="15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360000" y="301320"/>
            <a:ext cx="9358920" cy="957600"/>
          </a:xfrm>
          <a:prstGeom prst="rect">
            <a:avLst/>
          </a:prstGeom>
          <a:noFill/>
          <a:ln>
            <a:noFill/>
          </a:ln>
        </p:spPr>
        <p:style>
          <a:lnRef idx="0"/>
          <a:fillRef idx="0"/>
          <a:effectRef idx="0"/>
          <a:fontRef idx="minor"/>
        </p:style>
        <p:txBody>
          <a:bodyPr lIns="0" rIns="0" tIns="0" bIns="0" anchor="ctr"/>
          <a:p>
            <a:pPr algn="ctr">
              <a:lnSpc>
                <a:spcPct val="100000"/>
              </a:lnSpc>
            </a:pPr>
            <a:r>
              <a:rPr b="1" lang="en-IN" sz="3600" spc="-1" strike="noStrike">
                <a:solidFill>
                  <a:srgbClr val="ffffff"/>
                </a:solidFill>
                <a:latin typeface="Roboto"/>
                <a:ea typeface="DejaVu Sans"/>
              </a:rPr>
              <a:t>Solution?</a:t>
            </a:r>
            <a:endParaRPr b="0" lang="en-IN" sz="3600" spc="-1" strike="noStrike">
              <a:latin typeface="Arial"/>
            </a:endParaRPr>
          </a:p>
        </p:txBody>
      </p:sp>
      <p:sp>
        <p:nvSpPr>
          <p:cNvPr id="132" name="CustomShape 2"/>
          <p:cNvSpPr/>
          <p:nvPr/>
        </p:nvSpPr>
        <p:spPr>
          <a:xfrm>
            <a:off x="360000" y="1980000"/>
            <a:ext cx="9358920" cy="5038920"/>
          </a:xfrm>
          <a:prstGeom prst="rect">
            <a:avLst/>
          </a:prstGeom>
          <a:noFill/>
          <a:ln>
            <a:noFill/>
          </a:ln>
        </p:spPr>
        <p:style>
          <a:lnRef idx="0"/>
          <a:fillRef idx="0"/>
          <a:effectRef idx="0"/>
          <a:fontRef idx="minor"/>
        </p:style>
        <p:txBody>
          <a:bodyPr lIns="0" rIns="0" tIns="0" bIns="0" anchor="ctr">
            <a:normAutofit/>
          </a:bodyPr>
          <a:p>
            <a:pPr marL="432000" indent="-322920" algn="ctr">
              <a:lnSpc>
                <a:spcPct val="100000"/>
              </a:lnSpc>
              <a:spcAft>
                <a:spcPts val="1414"/>
              </a:spcAft>
              <a:buClr>
                <a:srgbClr val="2c3e50"/>
              </a:buClr>
              <a:buSzPct val="45000"/>
              <a:buFont typeface="Wingdings" charset="2"/>
              <a:buChar char=""/>
            </a:pPr>
            <a:r>
              <a:rPr b="1" lang="en-IN" sz="5300" spc="-1" strike="noStrike">
                <a:solidFill>
                  <a:srgbClr val="2c3e50"/>
                </a:solidFill>
                <a:latin typeface="Source Sans Pro Semibold"/>
                <a:ea typeface="DejaVu Sans"/>
              </a:rPr>
              <a:t>Peer to Peer (P2P) Networking</a:t>
            </a:r>
            <a:endParaRPr b="0" lang="en-IN" sz="5300" spc="-1" strike="noStrike">
              <a:latin typeface="Arial"/>
            </a:endParaRPr>
          </a:p>
        </p:txBody>
      </p:sp>
    </p:spTree>
  </p:cSld>
  <p:transition spd="med">
    <p:wipe dir="u"/>
  </p:transition>
  <p:timing>
    <p:tnLst>
      <p:par>
        <p:cTn id="69" dur="indefinite" restart="never" nodeType="tmRoot">
          <p:childTnLst>
            <p:seq>
              <p:cTn id="70" nodeType="mainSeq">
                <p:childTnLst>
                  <p:par>
                    <p:cTn id="71" fill="freeze">
                      <p:stCondLst>
                        <p:cond delay="indefinite"/>
                      </p:stCondLst>
                      <p:childTnLst>
                        <p:par>
                          <p:cTn id="72" fill="freeze">
                            <p:stCondLst>
                              <p:cond delay="0"/>
                            </p:stCondLst>
                            <p:childTnLst>
                              <p:par>
                                <p:cTn id="73" nodeType="clickEffect" fill="hold" presetClass="entr" presetID="10">
                                  <p:stCondLst>
                                    <p:cond delay="0"/>
                                  </p:stCondLst>
                                  <p:childTnLst>
                                    <p:set>
                                      <p:cBhvr>
                                        <p:cTn id="74" dur="0" fill="hold">
                                          <p:stCondLst>
                                            <p:cond delay="0"/>
                                          </p:stCondLst>
                                        </p:cTn>
                                        <p:tgtEl>
                                          <p:spTgt spid="131">
                                            <p:txEl>
                                              <p:pRg st="0" end="10"/>
                                            </p:txEl>
                                          </p:spTgt>
                                        </p:tgtEl>
                                        <p:attrNameLst>
                                          <p:attrName>style.visibility</p:attrName>
                                        </p:attrNameLst>
                                      </p:cBhvr>
                                      <p:to>
                                        <p:strVal val="visible"/>
                                      </p:to>
                                    </p:set>
                                    <p:animEffect filter="fade" transition="in">
                                      <p:cBhvr additive="repl">
                                        <p:cTn id="75" dur="1000"/>
                                        <p:tgtEl>
                                          <p:spTgt spid="131">
                                            <p:txEl>
                                              <p:pRg st="0" end="10"/>
                                            </p:txEl>
                                          </p:spTgt>
                                        </p:tgtEl>
                                      </p:cBhvr>
                                    </p:animEffect>
                                  </p:childTnLst>
                                </p:cTn>
                              </p:par>
                            </p:childTnLst>
                          </p:cTn>
                        </p:par>
                      </p:childTnLst>
                    </p:cTn>
                  </p:par>
                  <p:par>
                    <p:cTn id="76" fill="freeze">
                      <p:stCondLst>
                        <p:cond delay="indefinite"/>
                      </p:stCondLst>
                      <p:childTnLst>
                        <p:par>
                          <p:cTn id="77" fill="freeze">
                            <p:stCondLst>
                              <p:cond delay="0"/>
                            </p:stCondLst>
                            <p:childTnLst>
                              <p:par>
                                <p:cTn id="78" nodeType="clickEffect" fill="hold" presetClass="entr" presetID="53">
                                  <p:stCondLst>
                                    <p:cond delay="0"/>
                                  </p:stCondLst>
                                  <p:childTnLst>
                                    <p:set>
                                      <p:cBhvr>
                                        <p:cTn id="79" dur="1" fill="hold">
                                          <p:stCondLst>
                                            <p:cond delay="0"/>
                                          </p:stCondLst>
                                        </p:cTn>
                                        <p:tgtEl>
                                          <p:spTgt spid="132">
                                            <p:txEl>
                                              <p:pRg st="0" end="30"/>
                                            </p:txEl>
                                          </p:spTgt>
                                        </p:tgtEl>
                                        <p:attrNameLst>
                                          <p:attrName>style.visibility</p:attrName>
                                        </p:attrNameLst>
                                      </p:cBhvr>
                                      <p:to>
                                        <p:strVal val="visible"/>
                                      </p:to>
                                    </p:set>
                                    <p:anim calcmode="lin" valueType="num">
                                      <p:cBhvr additive="repl">
                                        <p:cTn id="80" dur="750" fill="hold"/>
                                        <p:tgtEl>
                                          <p:spTgt spid="132">
                                            <p:txEl>
                                              <p:pRg st="0" end="30"/>
                                            </p:txEl>
                                          </p:spTgt>
                                        </p:tgtEl>
                                        <p:attrNameLst>
                                          <p:attrName/>
                                        </p:attrNameLst>
                                      </p:cBhvr>
                                      <p:tavLst>
                                        <p:tav tm="0">
                                          <p:val>
                                            <p:strVal val="0"/>
                                          </p:val>
                                        </p:tav>
                                        <p:tav tm="100000">
                                          <p:val>
                                            <p:strVal val="#ppt_w"/>
                                          </p:val>
                                        </p:tav>
                                      </p:tavLst>
                                    </p:anim>
                                    <p:anim calcmode="lin" valueType="num">
                                      <p:cBhvr additive="repl">
                                        <p:cTn id="81" dur="750" fill="hold"/>
                                        <p:tgtEl>
                                          <p:spTgt spid="132">
                                            <p:txEl>
                                              <p:pRg st="0" end="30"/>
                                            </p:txEl>
                                          </p:spTgt>
                                        </p:tgtEl>
                                        <p:attrNameLst>
                                          <p:attrName/>
                                        </p:attrNameLst>
                                      </p:cBhvr>
                                      <p:tavLst>
                                        <p:tav tm="0">
                                          <p:val>
                                            <p:strVal val="0"/>
                                          </p:val>
                                        </p:tav>
                                        <p:tav tm="100000">
                                          <p:val>
                                            <p:strVal val="#ppt_h"/>
                                          </p:val>
                                        </p:tav>
                                      </p:tavLst>
                                    </p:anim>
                                    <p:animEffect filter="fade" transition="in">
                                      <p:cBhvr additive="repl">
                                        <p:cTn id="82" dur="750"/>
                                        <p:tgtEl>
                                          <p:spTgt spid="132">
                                            <p:txEl>
                                              <p:pRg st="0" end="30"/>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360000" y="301320"/>
            <a:ext cx="9358920" cy="957600"/>
          </a:xfrm>
          <a:prstGeom prst="rect">
            <a:avLst/>
          </a:prstGeom>
          <a:noFill/>
          <a:ln>
            <a:noFill/>
          </a:ln>
        </p:spPr>
        <p:style>
          <a:lnRef idx="0"/>
          <a:fillRef idx="0"/>
          <a:effectRef idx="0"/>
          <a:fontRef idx="minor"/>
        </p:style>
        <p:txBody>
          <a:bodyPr lIns="0" rIns="0" tIns="0" bIns="0" anchor="ctr"/>
          <a:p>
            <a:pPr algn="ctr">
              <a:lnSpc>
                <a:spcPct val="100000"/>
              </a:lnSpc>
            </a:pPr>
            <a:r>
              <a:rPr b="1" lang="en-IN" sz="3600" spc="-1" strike="noStrike">
                <a:solidFill>
                  <a:srgbClr val="ffffff"/>
                </a:solidFill>
                <a:latin typeface="Roboto"/>
                <a:ea typeface="DejaVu Sans"/>
              </a:rPr>
              <a:t>What is P2P?</a:t>
            </a:r>
            <a:endParaRPr b="0" lang="en-IN" sz="3600" spc="-1" strike="noStrike">
              <a:latin typeface="Arial"/>
            </a:endParaRPr>
          </a:p>
        </p:txBody>
      </p:sp>
      <p:sp>
        <p:nvSpPr>
          <p:cNvPr id="134" name="CustomShape 2"/>
          <p:cNvSpPr/>
          <p:nvPr/>
        </p:nvSpPr>
        <p:spPr>
          <a:xfrm>
            <a:off x="360000" y="1980000"/>
            <a:ext cx="9358920" cy="5038920"/>
          </a:xfrm>
          <a:prstGeom prst="rect">
            <a:avLst/>
          </a:prstGeom>
          <a:noFill/>
          <a:ln>
            <a:noFill/>
          </a:ln>
        </p:spPr>
        <p:style>
          <a:lnRef idx="0"/>
          <a:fillRef idx="0"/>
          <a:effectRef idx="0"/>
          <a:fontRef idx="minor"/>
        </p:style>
        <p:txBody>
          <a:bodyPr lIns="0" rIns="0" tIns="0" bIns="0">
            <a:normAutofit/>
          </a:bodyPr>
          <a:p>
            <a:pPr marL="432000" indent="-322920">
              <a:lnSpc>
                <a:spcPct val="100000"/>
              </a:lnSpc>
              <a:spcAft>
                <a:spcPts val="1414"/>
              </a:spcAft>
              <a:buClr>
                <a:srgbClr val="2c3e50"/>
              </a:buClr>
              <a:buSzPct val="45000"/>
              <a:buFont typeface="Wingdings" charset="2"/>
              <a:buChar char=""/>
            </a:pPr>
            <a:r>
              <a:rPr b="0" lang="en-IN" sz="2000" spc="-1" strike="noStrike">
                <a:solidFill>
                  <a:srgbClr val="2c3e50"/>
                </a:solidFill>
                <a:latin typeface="Source Sans Pro Semibold"/>
                <a:ea typeface="DejaVu Sans"/>
              </a:rPr>
              <a:t>Peer to Peer as the name suggests is communication between </a:t>
            </a:r>
            <a:r>
              <a:rPr b="0" i="1" lang="en-IN" sz="2000" spc="-1" strike="noStrike">
                <a:solidFill>
                  <a:srgbClr val="2c3e50"/>
                </a:solidFill>
                <a:latin typeface="Source Sans Pro Semibold"/>
                <a:ea typeface="DejaVu Sans"/>
              </a:rPr>
              <a:t>peers </a:t>
            </a:r>
            <a:r>
              <a:rPr b="0" lang="en-IN" sz="2000" spc="-1" strike="noStrike">
                <a:solidFill>
                  <a:srgbClr val="2c3e50"/>
                </a:solidFill>
                <a:latin typeface="Source Sans Pro Semibold"/>
                <a:ea typeface="DejaVu Sans"/>
              </a:rPr>
              <a:t>without the intervention of a sever.</a:t>
            </a:r>
            <a:endParaRPr b="0" lang="en-IN" sz="2000" spc="-1" strike="noStrike">
              <a:latin typeface="Arial"/>
            </a:endParaRPr>
          </a:p>
          <a:p>
            <a:pPr>
              <a:lnSpc>
                <a:spcPct val="100000"/>
              </a:lnSpc>
              <a:spcAft>
                <a:spcPts val="1414"/>
              </a:spcAft>
            </a:pPr>
            <a:endParaRPr b="0" lang="en-IN" sz="2000" spc="-1" strike="noStrike">
              <a:latin typeface="Arial"/>
            </a:endParaRPr>
          </a:p>
        </p:txBody>
      </p:sp>
      <p:sp>
        <p:nvSpPr>
          <p:cNvPr id="135" name="CustomShape 3"/>
          <p:cNvSpPr/>
          <p:nvPr/>
        </p:nvSpPr>
        <p:spPr>
          <a:xfrm>
            <a:off x="4558320" y="2967840"/>
            <a:ext cx="836280" cy="83628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ffffff"/>
                </a:solidFill>
                <a:latin typeface="Arial"/>
                <a:ea typeface="DejaVu Sans"/>
              </a:rPr>
              <a:t>Peer</a:t>
            </a:r>
            <a:endParaRPr b="0" lang="en-IN" sz="1800" spc="-1" strike="noStrike">
              <a:latin typeface="Arial"/>
            </a:endParaRPr>
          </a:p>
        </p:txBody>
      </p:sp>
      <p:sp>
        <p:nvSpPr>
          <p:cNvPr id="136" name="CustomShape 4"/>
          <p:cNvSpPr/>
          <p:nvPr/>
        </p:nvSpPr>
        <p:spPr>
          <a:xfrm>
            <a:off x="3024000" y="4103280"/>
            <a:ext cx="836280" cy="83628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ffffff"/>
                </a:solidFill>
                <a:latin typeface="Arial"/>
                <a:ea typeface="DejaVu Sans"/>
              </a:rPr>
              <a:t>Peer</a:t>
            </a:r>
            <a:endParaRPr b="0" lang="en-IN" sz="1800" spc="-1" strike="noStrike">
              <a:latin typeface="Arial"/>
            </a:endParaRPr>
          </a:p>
        </p:txBody>
      </p:sp>
      <p:sp>
        <p:nvSpPr>
          <p:cNvPr id="137" name="CustomShape 5"/>
          <p:cNvSpPr/>
          <p:nvPr/>
        </p:nvSpPr>
        <p:spPr>
          <a:xfrm>
            <a:off x="6064200" y="4104000"/>
            <a:ext cx="836280" cy="83628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ffffff"/>
                </a:solidFill>
                <a:latin typeface="Arial"/>
                <a:ea typeface="DejaVu Sans"/>
              </a:rPr>
              <a:t>Peer</a:t>
            </a:r>
            <a:endParaRPr b="0" lang="en-IN" sz="1800" spc="-1" strike="noStrike">
              <a:latin typeface="Arial"/>
            </a:endParaRPr>
          </a:p>
        </p:txBody>
      </p:sp>
      <p:sp>
        <p:nvSpPr>
          <p:cNvPr id="138" name="CustomShape 6"/>
          <p:cNvSpPr/>
          <p:nvPr/>
        </p:nvSpPr>
        <p:spPr>
          <a:xfrm>
            <a:off x="4558680" y="5351400"/>
            <a:ext cx="836280" cy="83628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ffffff"/>
                </a:solidFill>
                <a:latin typeface="Arial"/>
                <a:ea typeface="DejaVu Sans"/>
              </a:rPr>
              <a:t>Peer</a:t>
            </a:r>
            <a:endParaRPr b="0" lang="en-IN" sz="1800" spc="-1" strike="noStrike">
              <a:latin typeface="Arial"/>
            </a:endParaRPr>
          </a:p>
        </p:txBody>
      </p:sp>
      <p:sp>
        <p:nvSpPr>
          <p:cNvPr id="139" name="Line 7"/>
          <p:cNvSpPr/>
          <p:nvPr/>
        </p:nvSpPr>
        <p:spPr>
          <a:xfrm flipV="1">
            <a:off x="3801960" y="3571200"/>
            <a:ext cx="774720" cy="775440"/>
          </a:xfrm>
          <a:prstGeom prst="line">
            <a:avLst/>
          </a:prstGeom>
          <a:ln>
            <a:solidFill>
              <a:srgbClr val="000000"/>
            </a:solidFill>
            <a:tailEnd len="med" type="triangle" w="med"/>
          </a:ln>
        </p:spPr>
        <p:style>
          <a:lnRef idx="0"/>
          <a:fillRef idx="0"/>
          <a:effectRef idx="0"/>
          <a:fontRef idx="minor"/>
        </p:style>
      </p:sp>
      <p:sp>
        <p:nvSpPr>
          <p:cNvPr id="140" name="Line 8"/>
          <p:cNvSpPr/>
          <p:nvPr/>
        </p:nvSpPr>
        <p:spPr>
          <a:xfrm flipH="1">
            <a:off x="3861000" y="4566960"/>
            <a:ext cx="2203200" cy="360"/>
          </a:xfrm>
          <a:prstGeom prst="line">
            <a:avLst/>
          </a:prstGeom>
          <a:ln>
            <a:solidFill>
              <a:srgbClr val="000000"/>
            </a:solidFill>
            <a:tailEnd len="med" type="triangle" w="med"/>
          </a:ln>
        </p:spPr>
        <p:style>
          <a:lnRef idx="0"/>
          <a:fillRef idx="0"/>
          <a:effectRef idx="0"/>
          <a:fontRef idx="minor"/>
        </p:style>
      </p:sp>
      <p:sp>
        <p:nvSpPr>
          <p:cNvPr id="141" name="Line 9"/>
          <p:cNvSpPr/>
          <p:nvPr/>
        </p:nvSpPr>
        <p:spPr>
          <a:xfrm flipH="1" flipV="1">
            <a:off x="3733200" y="4769640"/>
            <a:ext cx="912240" cy="709200"/>
          </a:xfrm>
          <a:prstGeom prst="line">
            <a:avLst/>
          </a:prstGeom>
          <a:ln>
            <a:solidFill>
              <a:srgbClr val="000000"/>
            </a:solidFill>
            <a:tailEnd len="med" type="triangle" w="med"/>
          </a:ln>
        </p:spPr>
        <p:style>
          <a:lnRef idx="0"/>
          <a:fillRef idx="0"/>
          <a:effectRef idx="0"/>
          <a:fontRef idx="minor"/>
        </p:style>
      </p:sp>
      <p:sp>
        <p:nvSpPr>
          <p:cNvPr id="142" name="Line 10"/>
          <p:cNvSpPr/>
          <p:nvPr/>
        </p:nvSpPr>
        <p:spPr>
          <a:xfrm>
            <a:off x="5395320" y="3350880"/>
            <a:ext cx="871560" cy="810720"/>
          </a:xfrm>
          <a:prstGeom prst="line">
            <a:avLst/>
          </a:prstGeom>
          <a:ln>
            <a:solidFill>
              <a:srgbClr val="000000"/>
            </a:solidFill>
            <a:tailEnd len="med" type="triangle" w="med"/>
          </a:ln>
        </p:spPr>
        <p:style>
          <a:lnRef idx="0"/>
          <a:fillRef idx="0"/>
          <a:effectRef idx="0"/>
          <a:fontRef idx="minor"/>
        </p:style>
      </p:sp>
      <p:sp>
        <p:nvSpPr>
          <p:cNvPr id="143" name="Line 11"/>
          <p:cNvSpPr/>
          <p:nvPr/>
        </p:nvSpPr>
        <p:spPr>
          <a:xfrm flipH="1">
            <a:off x="5253480" y="4870800"/>
            <a:ext cx="911880" cy="608040"/>
          </a:xfrm>
          <a:prstGeom prst="line">
            <a:avLst/>
          </a:prstGeom>
          <a:ln>
            <a:solidFill>
              <a:srgbClr val="000000"/>
            </a:solidFill>
            <a:tailEnd len="med" type="triangle" w="med"/>
          </a:ln>
        </p:spPr>
        <p:style>
          <a:lnRef idx="0"/>
          <a:fillRef idx="0"/>
          <a:effectRef idx="0"/>
          <a:fontRef idx="minor"/>
        </p:style>
      </p:sp>
      <p:sp>
        <p:nvSpPr>
          <p:cNvPr id="144" name="Line 12"/>
          <p:cNvSpPr/>
          <p:nvPr/>
        </p:nvSpPr>
        <p:spPr>
          <a:xfrm flipV="1">
            <a:off x="4949280" y="3804840"/>
            <a:ext cx="360" cy="1546560"/>
          </a:xfrm>
          <a:prstGeom prst="line">
            <a:avLst/>
          </a:prstGeom>
          <a:ln>
            <a:solidFill>
              <a:srgbClr val="000000"/>
            </a:solidFill>
            <a:tailEnd len="med" type="triangle" w="med"/>
          </a:ln>
        </p:spPr>
        <p:style>
          <a:lnRef idx="0"/>
          <a:fillRef idx="0"/>
          <a:effectRef idx="0"/>
          <a:fontRef idx="minor"/>
        </p:style>
      </p:sp>
    </p:spTree>
  </p:cSld>
  <p:transition spd="med">
    <p:wipe dir="u"/>
  </p:transition>
  <p:timing>
    <p:tnLst>
      <p:par>
        <p:cTn id="83" dur="indefinite" restart="never" nodeType="tmRoot">
          <p:childTnLst>
            <p:seq>
              <p:cTn id="84" nodeType="mainSeq">
                <p:childTnLst>
                  <p:par>
                    <p:cTn id="85" fill="freeze">
                      <p:stCondLst>
                        <p:cond delay="indefinite"/>
                      </p:stCondLst>
                      <p:childTnLst>
                        <p:par>
                          <p:cTn id="86" fill="freeze">
                            <p:stCondLst>
                              <p:cond delay="0"/>
                            </p:stCondLst>
                            <p:childTnLst>
                              <p:par>
                                <p:cTn id="87" nodeType="clickEffect" fill="hold" presetClass="entr" presetID="10">
                                  <p:stCondLst>
                                    <p:cond delay="0"/>
                                  </p:stCondLst>
                                  <p:childTnLst>
                                    <p:set>
                                      <p:cBhvr>
                                        <p:cTn id="88" dur="0" fill="hold">
                                          <p:stCondLst>
                                            <p:cond delay="0"/>
                                          </p:stCondLst>
                                        </p:cTn>
                                        <p:tgtEl>
                                          <p:spTgt spid="133">
                                            <p:txEl>
                                              <p:pRg st="0" end="13"/>
                                            </p:txEl>
                                          </p:spTgt>
                                        </p:tgtEl>
                                        <p:attrNameLst>
                                          <p:attrName>style.visibility</p:attrName>
                                        </p:attrNameLst>
                                      </p:cBhvr>
                                      <p:to>
                                        <p:strVal val="visible"/>
                                      </p:to>
                                    </p:set>
                                    <p:animEffect filter="fade" transition="in">
                                      <p:cBhvr additive="repl">
                                        <p:cTn id="89" dur="1000"/>
                                        <p:tgtEl>
                                          <p:spTgt spid="133">
                                            <p:txEl>
                                              <p:pRg st="0" end="13"/>
                                            </p:txEl>
                                          </p:spTgt>
                                        </p:tgtEl>
                                      </p:cBhvr>
                                    </p:animEffect>
                                  </p:childTnLst>
                                </p:cTn>
                              </p:par>
                            </p:childTnLst>
                          </p:cTn>
                        </p:par>
                      </p:childTnLst>
                    </p:cTn>
                  </p:par>
                  <p:par>
                    <p:cTn id="90" fill="freeze">
                      <p:stCondLst>
                        <p:cond delay="indefinite"/>
                      </p:stCondLst>
                      <p:childTnLst>
                        <p:par>
                          <p:cTn id="91" fill="freeze">
                            <p:stCondLst>
                              <p:cond delay="0"/>
                            </p:stCondLst>
                            <p:childTnLst>
                              <p:par>
                                <p:cTn id="92" nodeType="clickEffect" fill="hold" presetClass="entr" presetID="5" presetSubtype="10">
                                  <p:stCondLst>
                                    <p:cond delay="0"/>
                                  </p:stCondLst>
                                  <p:childTnLst>
                                    <p:set>
                                      <p:cBhvr>
                                        <p:cTn id="93" dur="2" fill="hold">
                                          <p:stCondLst>
                                            <p:cond delay="0"/>
                                          </p:stCondLst>
                                        </p:cTn>
                                        <p:tgtEl>
                                          <p:spTgt spid="134">
                                            <p:txEl>
                                              <p:pRg st="0" end="102"/>
                                            </p:txEl>
                                          </p:spTgt>
                                        </p:tgtEl>
                                        <p:attrNameLst>
                                          <p:attrName>style.visibility</p:attrName>
                                        </p:attrNameLst>
                                      </p:cBhvr>
                                      <p:to>
                                        <p:strVal val="visible"/>
                                      </p:to>
                                    </p:set>
                                    <p:animEffect filter="checkerboard(across)" transition="in">
                                      <p:cBhvr additive="repl">
                                        <p:cTn id="94" dur="1000"/>
                                        <p:tgtEl>
                                          <p:spTgt spid="134">
                                            <p:txEl>
                                              <p:pRg st="0" end="102"/>
                                            </p:txEl>
                                          </p:spTgt>
                                        </p:tgtEl>
                                      </p:cBhvr>
                                    </p:animEffect>
                                  </p:childTnLst>
                                </p:cTn>
                              </p:par>
                            </p:childTnLst>
                          </p:cTn>
                        </p:par>
                      </p:childTnLst>
                    </p:cTn>
                  </p:par>
                  <p:par>
                    <p:cTn id="95" fill="freeze">
                      <p:stCondLst>
                        <p:cond delay="indefinite"/>
                      </p:stCondLst>
                      <p:childTnLst>
                        <p:par>
                          <p:cTn id="96" fill="freeze">
                            <p:stCondLst>
                              <p:cond delay="0"/>
                            </p:stCondLst>
                            <p:childTnLst>
                              <p:par>
                                <p:cTn id="97" nodeType="clickEffect" fill="hold" presetClass="entr" presetID="10">
                                  <p:stCondLst>
                                    <p:cond delay="0"/>
                                  </p:stCondLst>
                                  <p:childTnLst>
                                    <p:set>
                                      <p:cBhvr>
                                        <p:cTn id="98" fill="hold">
                                          <p:stCondLst>
                                            <p:cond delay="0"/>
                                          </p:stCondLst>
                                        </p:cTn>
                                        <p:tgtEl>
                                          <p:spTgt spid="135"/>
                                        </p:tgtEl>
                                        <p:attrNameLst>
                                          <p:attrName>style.visibility</p:attrName>
                                        </p:attrNameLst>
                                      </p:cBhvr>
                                      <p:to>
                                        <p:strVal val="visible"/>
                                      </p:to>
                                    </p:set>
                                    <p:animEffect filter="fade" transition="in">
                                      <p:cBhvr additive="repl">
                                        <p:cTn id="99" dur="1000"/>
                                        <p:tgtEl>
                                          <p:spTgt spid="135"/>
                                        </p:tgtEl>
                                      </p:cBhvr>
                                    </p:animEffect>
                                  </p:childTnLst>
                                </p:cTn>
                              </p:par>
                              <p:par>
                                <p:cTn id="100" nodeType="withEffect" fill="hold" presetClass="entr" presetID="10">
                                  <p:stCondLst>
                                    <p:cond delay="0"/>
                                  </p:stCondLst>
                                  <p:childTnLst>
                                    <p:set>
                                      <p:cBhvr>
                                        <p:cTn id="101" fill="hold">
                                          <p:stCondLst>
                                            <p:cond delay="0"/>
                                          </p:stCondLst>
                                        </p:cTn>
                                        <p:tgtEl>
                                          <p:spTgt spid="136"/>
                                        </p:tgtEl>
                                        <p:attrNameLst>
                                          <p:attrName>style.visibility</p:attrName>
                                        </p:attrNameLst>
                                      </p:cBhvr>
                                      <p:to>
                                        <p:strVal val="visible"/>
                                      </p:to>
                                    </p:set>
                                    <p:animEffect filter="fade" transition="in">
                                      <p:cBhvr additive="repl">
                                        <p:cTn id="102" dur="1000"/>
                                        <p:tgtEl>
                                          <p:spTgt spid="136"/>
                                        </p:tgtEl>
                                      </p:cBhvr>
                                    </p:animEffect>
                                  </p:childTnLst>
                                </p:cTn>
                              </p:par>
                              <p:par>
                                <p:cTn id="103" nodeType="withEffect" fill="hold" presetClass="entr" presetID="10">
                                  <p:stCondLst>
                                    <p:cond delay="0"/>
                                  </p:stCondLst>
                                  <p:childTnLst>
                                    <p:set>
                                      <p:cBhvr>
                                        <p:cTn id="104" fill="hold">
                                          <p:stCondLst>
                                            <p:cond delay="0"/>
                                          </p:stCondLst>
                                        </p:cTn>
                                        <p:tgtEl>
                                          <p:spTgt spid="137"/>
                                        </p:tgtEl>
                                        <p:attrNameLst>
                                          <p:attrName>style.visibility</p:attrName>
                                        </p:attrNameLst>
                                      </p:cBhvr>
                                      <p:to>
                                        <p:strVal val="visible"/>
                                      </p:to>
                                    </p:set>
                                    <p:animEffect filter="fade" transition="in">
                                      <p:cBhvr additive="repl">
                                        <p:cTn id="105" dur="1000"/>
                                        <p:tgtEl>
                                          <p:spTgt spid="137"/>
                                        </p:tgtEl>
                                      </p:cBhvr>
                                    </p:animEffect>
                                  </p:childTnLst>
                                </p:cTn>
                              </p:par>
                              <p:par>
                                <p:cTn id="106" nodeType="withEffect" fill="hold" presetClass="entr" presetID="10">
                                  <p:stCondLst>
                                    <p:cond delay="0"/>
                                  </p:stCondLst>
                                  <p:childTnLst>
                                    <p:set>
                                      <p:cBhvr>
                                        <p:cTn id="107" fill="hold">
                                          <p:stCondLst>
                                            <p:cond delay="0"/>
                                          </p:stCondLst>
                                        </p:cTn>
                                        <p:tgtEl>
                                          <p:spTgt spid="138"/>
                                        </p:tgtEl>
                                        <p:attrNameLst>
                                          <p:attrName>style.visibility</p:attrName>
                                        </p:attrNameLst>
                                      </p:cBhvr>
                                      <p:to>
                                        <p:strVal val="visible"/>
                                      </p:to>
                                    </p:set>
                                    <p:animEffect filter="fade" transition="in">
                                      <p:cBhvr additive="repl">
                                        <p:cTn id="108" dur="1000"/>
                                        <p:tgtEl>
                                          <p:spTgt spid="138"/>
                                        </p:tgtEl>
                                      </p:cBhvr>
                                    </p:animEffect>
                                  </p:childTnLst>
                                </p:cTn>
                              </p:par>
                            </p:childTnLst>
                          </p:cTn>
                        </p:par>
                      </p:childTnLst>
                    </p:cTn>
                  </p:par>
                  <p:par>
                    <p:cTn id="109" fill="freeze">
                      <p:stCondLst>
                        <p:cond delay="indefinite"/>
                      </p:stCondLst>
                      <p:childTnLst>
                        <p:par>
                          <p:cTn id="110" fill="freeze">
                            <p:stCondLst>
                              <p:cond delay="0"/>
                            </p:stCondLst>
                            <p:childTnLst>
                              <p:par>
                                <p:cTn id="111" nodeType="clickEffect" fill="hold" presetClass="entr" presetID="3" presetSubtype="10">
                                  <p:stCondLst>
                                    <p:cond delay="0"/>
                                  </p:stCondLst>
                                  <p:childTnLst>
                                    <p:set>
                                      <p:cBhvr>
                                        <p:cTn id="112" dur="1" fill="hold">
                                          <p:stCondLst>
                                            <p:cond delay="0"/>
                                          </p:stCondLst>
                                        </p:cTn>
                                        <p:tgtEl>
                                          <p:spTgt spid="139"/>
                                        </p:tgtEl>
                                        <p:attrNameLst>
                                          <p:attrName>style.visibility</p:attrName>
                                        </p:attrNameLst>
                                      </p:cBhvr>
                                      <p:to>
                                        <p:strVal val="visible"/>
                                      </p:to>
                                    </p:set>
                                    <p:animEffect filter="blinds(horizontal)" transition="in">
                                      <p:cBhvr additive="repl">
                                        <p:cTn id="113" dur="500"/>
                                        <p:tgtEl>
                                          <p:spTgt spid="139"/>
                                        </p:tgtEl>
                                      </p:cBhvr>
                                    </p:animEffect>
                                  </p:childTnLst>
                                </p:cTn>
                              </p:par>
                            </p:childTnLst>
                          </p:cTn>
                        </p:par>
                      </p:childTnLst>
                    </p:cTn>
                  </p:par>
                  <p:par>
                    <p:cTn id="114" fill="freeze">
                      <p:stCondLst>
                        <p:cond delay="indefinite"/>
                      </p:stCondLst>
                      <p:childTnLst>
                        <p:par>
                          <p:cTn id="115" fill="freeze">
                            <p:stCondLst>
                              <p:cond delay="0"/>
                            </p:stCondLst>
                            <p:childTnLst>
                              <p:par>
                                <p:cTn id="116" nodeType="clickEffect" fill="hold" presetClass="entr" presetID="3" presetSubtype="10">
                                  <p:stCondLst>
                                    <p:cond delay="0"/>
                                  </p:stCondLst>
                                  <p:childTnLst>
                                    <p:set>
                                      <p:cBhvr>
                                        <p:cTn id="117" dur="1" fill="hold">
                                          <p:stCondLst>
                                            <p:cond delay="0"/>
                                          </p:stCondLst>
                                        </p:cTn>
                                        <p:tgtEl>
                                          <p:spTgt spid="142"/>
                                        </p:tgtEl>
                                        <p:attrNameLst>
                                          <p:attrName>style.visibility</p:attrName>
                                        </p:attrNameLst>
                                      </p:cBhvr>
                                      <p:to>
                                        <p:strVal val="visible"/>
                                      </p:to>
                                    </p:set>
                                    <p:animEffect filter="blinds(horizontal)" transition="in">
                                      <p:cBhvr additive="repl">
                                        <p:cTn id="118" dur="500"/>
                                        <p:tgtEl>
                                          <p:spTgt spid="142"/>
                                        </p:tgtEl>
                                      </p:cBhvr>
                                    </p:animEffect>
                                  </p:childTnLst>
                                </p:cTn>
                              </p:par>
                            </p:childTnLst>
                          </p:cTn>
                        </p:par>
                      </p:childTnLst>
                    </p:cTn>
                  </p:par>
                  <p:par>
                    <p:cTn id="119" fill="freeze">
                      <p:stCondLst>
                        <p:cond delay="indefinite"/>
                      </p:stCondLst>
                      <p:childTnLst>
                        <p:par>
                          <p:cTn id="120" fill="freeze">
                            <p:stCondLst>
                              <p:cond delay="0"/>
                            </p:stCondLst>
                            <p:childTnLst>
                              <p:par>
                                <p:cTn id="121" nodeType="clickEffect" fill="hold" presetClass="entr" presetID="3" presetSubtype="10">
                                  <p:stCondLst>
                                    <p:cond delay="0"/>
                                  </p:stCondLst>
                                  <p:childTnLst>
                                    <p:set>
                                      <p:cBhvr>
                                        <p:cTn id="122" dur="1" fill="hold">
                                          <p:stCondLst>
                                            <p:cond delay="0"/>
                                          </p:stCondLst>
                                        </p:cTn>
                                        <p:tgtEl>
                                          <p:spTgt spid="143"/>
                                        </p:tgtEl>
                                        <p:attrNameLst>
                                          <p:attrName>style.visibility</p:attrName>
                                        </p:attrNameLst>
                                      </p:cBhvr>
                                      <p:to>
                                        <p:strVal val="visible"/>
                                      </p:to>
                                    </p:set>
                                    <p:animEffect filter="blinds(horizontal)" transition="in">
                                      <p:cBhvr additive="repl">
                                        <p:cTn id="123" dur="500"/>
                                        <p:tgtEl>
                                          <p:spTgt spid="143"/>
                                        </p:tgtEl>
                                      </p:cBhvr>
                                    </p:animEffect>
                                  </p:childTnLst>
                                </p:cTn>
                              </p:par>
                            </p:childTnLst>
                          </p:cTn>
                        </p:par>
                      </p:childTnLst>
                    </p:cTn>
                  </p:par>
                  <p:par>
                    <p:cTn id="124" fill="freeze">
                      <p:stCondLst>
                        <p:cond delay="indefinite"/>
                      </p:stCondLst>
                      <p:childTnLst>
                        <p:par>
                          <p:cTn id="125" fill="freeze">
                            <p:stCondLst>
                              <p:cond delay="0"/>
                            </p:stCondLst>
                            <p:childTnLst>
                              <p:par>
                                <p:cTn id="126" nodeType="clickEffect" fill="hold" presetClass="entr" presetID="3" presetSubtype="10">
                                  <p:stCondLst>
                                    <p:cond delay="0"/>
                                  </p:stCondLst>
                                  <p:childTnLst>
                                    <p:set>
                                      <p:cBhvr>
                                        <p:cTn id="127" dur="1" fill="hold">
                                          <p:stCondLst>
                                            <p:cond delay="0"/>
                                          </p:stCondLst>
                                        </p:cTn>
                                        <p:tgtEl>
                                          <p:spTgt spid="141"/>
                                        </p:tgtEl>
                                        <p:attrNameLst>
                                          <p:attrName>style.visibility</p:attrName>
                                        </p:attrNameLst>
                                      </p:cBhvr>
                                      <p:to>
                                        <p:strVal val="visible"/>
                                      </p:to>
                                    </p:set>
                                    <p:animEffect filter="blinds(horizontal)" transition="in">
                                      <p:cBhvr additive="repl">
                                        <p:cTn id="128" dur="500"/>
                                        <p:tgtEl>
                                          <p:spTgt spid="141"/>
                                        </p:tgtEl>
                                      </p:cBhvr>
                                    </p:animEffect>
                                  </p:childTnLst>
                                </p:cTn>
                              </p:par>
                            </p:childTnLst>
                          </p:cTn>
                        </p:par>
                      </p:childTnLst>
                    </p:cTn>
                  </p:par>
                  <p:par>
                    <p:cTn id="129" fill="freeze">
                      <p:stCondLst>
                        <p:cond delay="indefinite"/>
                      </p:stCondLst>
                      <p:childTnLst>
                        <p:par>
                          <p:cTn id="130" fill="freeze">
                            <p:stCondLst>
                              <p:cond delay="0"/>
                            </p:stCondLst>
                            <p:childTnLst>
                              <p:par>
                                <p:cTn id="131" nodeType="clickEffect" fill="hold" presetClass="entr" presetID="3" presetSubtype="10">
                                  <p:stCondLst>
                                    <p:cond delay="0"/>
                                  </p:stCondLst>
                                  <p:childTnLst>
                                    <p:set>
                                      <p:cBhvr>
                                        <p:cTn id="132" dur="1" fill="hold">
                                          <p:stCondLst>
                                            <p:cond delay="0"/>
                                          </p:stCondLst>
                                        </p:cTn>
                                        <p:tgtEl>
                                          <p:spTgt spid="140"/>
                                        </p:tgtEl>
                                        <p:attrNameLst>
                                          <p:attrName>style.visibility</p:attrName>
                                        </p:attrNameLst>
                                      </p:cBhvr>
                                      <p:to>
                                        <p:strVal val="visible"/>
                                      </p:to>
                                    </p:set>
                                    <p:animEffect filter="blinds(horizontal)" transition="in">
                                      <p:cBhvr additive="repl">
                                        <p:cTn id="133" dur="500"/>
                                        <p:tgtEl>
                                          <p:spTgt spid="140"/>
                                        </p:tgtEl>
                                      </p:cBhvr>
                                    </p:animEffect>
                                  </p:childTnLst>
                                </p:cTn>
                              </p:par>
                            </p:childTnLst>
                          </p:cTn>
                        </p:par>
                      </p:childTnLst>
                    </p:cTn>
                  </p:par>
                  <p:par>
                    <p:cTn id="134" fill="freeze">
                      <p:stCondLst>
                        <p:cond delay="indefinite"/>
                      </p:stCondLst>
                      <p:childTnLst>
                        <p:par>
                          <p:cTn id="135" fill="freeze">
                            <p:stCondLst>
                              <p:cond delay="0"/>
                            </p:stCondLst>
                            <p:childTnLst>
                              <p:par>
                                <p:cTn id="136" nodeType="clickEffect" fill="hold" presetClass="entr" presetID="3" presetSubtype="10">
                                  <p:stCondLst>
                                    <p:cond delay="0"/>
                                  </p:stCondLst>
                                  <p:childTnLst>
                                    <p:set>
                                      <p:cBhvr>
                                        <p:cTn id="137" dur="1" fill="hold">
                                          <p:stCondLst>
                                            <p:cond delay="0"/>
                                          </p:stCondLst>
                                        </p:cTn>
                                        <p:tgtEl>
                                          <p:spTgt spid="144"/>
                                        </p:tgtEl>
                                        <p:attrNameLst>
                                          <p:attrName>style.visibility</p:attrName>
                                        </p:attrNameLst>
                                      </p:cBhvr>
                                      <p:to>
                                        <p:strVal val="visible"/>
                                      </p:to>
                                    </p:set>
                                    <p:animEffect filter="blinds(horizontal)" transition="in">
                                      <p:cBhvr additive="repl">
                                        <p:cTn id="138" dur="500"/>
                                        <p:tgtEl>
                                          <p:spTgt spid="14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360000" y="301320"/>
            <a:ext cx="9358920" cy="957600"/>
          </a:xfrm>
          <a:prstGeom prst="rect">
            <a:avLst/>
          </a:prstGeom>
          <a:noFill/>
          <a:ln>
            <a:noFill/>
          </a:ln>
        </p:spPr>
        <p:style>
          <a:lnRef idx="0"/>
          <a:fillRef idx="0"/>
          <a:effectRef idx="0"/>
          <a:fontRef idx="minor"/>
        </p:style>
        <p:txBody>
          <a:bodyPr lIns="0" rIns="0" tIns="0" bIns="0" anchor="ctr"/>
          <a:p>
            <a:pPr algn="ctr">
              <a:lnSpc>
                <a:spcPct val="100000"/>
              </a:lnSpc>
            </a:pPr>
            <a:r>
              <a:rPr b="1" lang="en-IN" sz="3600" spc="-1" strike="noStrike">
                <a:solidFill>
                  <a:srgbClr val="ffffff"/>
                </a:solidFill>
                <a:latin typeface="Roboto"/>
                <a:ea typeface="DejaVu Sans"/>
              </a:rPr>
              <a:t>Applications</a:t>
            </a:r>
            <a:endParaRPr b="0" lang="en-IN" sz="3600" spc="-1" strike="noStrike">
              <a:latin typeface="Arial"/>
            </a:endParaRPr>
          </a:p>
        </p:txBody>
      </p:sp>
      <p:sp>
        <p:nvSpPr>
          <p:cNvPr id="146" name="CustomShape 2"/>
          <p:cNvSpPr/>
          <p:nvPr/>
        </p:nvSpPr>
        <p:spPr>
          <a:xfrm>
            <a:off x="360000" y="1980000"/>
            <a:ext cx="9358920" cy="5038920"/>
          </a:xfrm>
          <a:prstGeom prst="rect">
            <a:avLst/>
          </a:prstGeom>
          <a:noFill/>
          <a:ln>
            <a:noFill/>
          </a:ln>
        </p:spPr>
        <p:style>
          <a:lnRef idx="0"/>
          <a:fillRef idx="0"/>
          <a:effectRef idx="0"/>
          <a:fontRef idx="minor"/>
        </p:style>
        <p:txBody>
          <a:bodyPr lIns="0" rIns="0" tIns="0" bIns="0">
            <a:normAutofit/>
          </a:bodyPr>
          <a:p>
            <a:pPr marL="432000" indent="-322920">
              <a:lnSpc>
                <a:spcPct val="100000"/>
              </a:lnSpc>
              <a:spcAft>
                <a:spcPts val="1414"/>
              </a:spcAft>
              <a:buClr>
                <a:srgbClr val="2c3e50"/>
              </a:buClr>
              <a:buSzPct val="45000"/>
              <a:buFont typeface="Wingdings" charset="2"/>
              <a:buChar char=""/>
            </a:pPr>
            <a:r>
              <a:rPr b="0" lang="en-IN" sz="2000" spc="-1" strike="noStrike">
                <a:solidFill>
                  <a:srgbClr val="2c3e50"/>
                </a:solidFill>
                <a:latin typeface="Source Sans Pro Semibold"/>
                <a:ea typeface="DejaVu Sans"/>
              </a:rPr>
              <a:t>Communication:</a:t>
            </a:r>
            <a:endParaRPr b="0" lang="en-IN" sz="2000" spc="-1" strike="noStrike">
              <a:latin typeface="Arial"/>
            </a:endParaRPr>
          </a:p>
          <a:p>
            <a:pPr lvl="5" marL="1296000" indent="-216000">
              <a:lnSpc>
                <a:spcPct val="100000"/>
              </a:lnSpc>
              <a:spcAft>
                <a:spcPts val="1414"/>
              </a:spcAft>
              <a:buClr>
                <a:srgbClr val="000000"/>
              </a:buClr>
              <a:buSzPct val="45000"/>
              <a:buFont typeface="Wingdings" charset="2"/>
              <a:buChar char=""/>
            </a:pPr>
            <a:r>
              <a:rPr b="0" lang="en-IN" sz="2000" spc="-1" strike="noStrike">
                <a:solidFill>
                  <a:srgbClr val="2c3e50"/>
                </a:solidFill>
                <a:latin typeface="Source Sans Pro Semibold"/>
                <a:ea typeface="DejaVu Sans"/>
              </a:rPr>
              <a:t>The P2P model covers a wide spectrum of communication paradigms. At one end of the spectrum are desktop machines mostly connected via stable, high-speed links over the Internet [Saroiu et al. 2002]. At the other end of the spectrum, are small wireless devices such as smartphones or even sensor-based devices that are connected in an ad-hoc manner via a wireless medium.</a:t>
            </a:r>
            <a:endParaRPr b="0" lang="en-IN" sz="2000" spc="-1" strike="noStrike">
              <a:latin typeface="Arial"/>
            </a:endParaRPr>
          </a:p>
          <a:p>
            <a:pPr marL="432000" indent="-322920">
              <a:lnSpc>
                <a:spcPct val="100000"/>
              </a:lnSpc>
              <a:spcAft>
                <a:spcPts val="1414"/>
              </a:spcAft>
              <a:buClr>
                <a:srgbClr val="2c3e50"/>
              </a:buClr>
              <a:buSzPct val="45000"/>
              <a:buFont typeface="Wingdings" charset="2"/>
              <a:buChar char=""/>
            </a:pPr>
            <a:r>
              <a:rPr b="0" lang="en-IN" sz="2000" spc="-1" strike="noStrike">
                <a:solidFill>
                  <a:srgbClr val="2c3e50"/>
                </a:solidFill>
                <a:latin typeface="Source Sans Pro Semibold"/>
                <a:ea typeface="DejaVu Sans"/>
              </a:rPr>
              <a:t>Group Management:</a:t>
            </a:r>
            <a:endParaRPr b="0" lang="en-IN" sz="2000" spc="-1" strike="noStrike">
              <a:latin typeface="Arial"/>
            </a:endParaRPr>
          </a:p>
          <a:p>
            <a:pPr lvl="5" marL="1296000" indent="-216000">
              <a:lnSpc>
                <a:spcPct val="100000"/>
              </a:lnSpc>
              <a:spcAft>
                <a:spcPts val="1414"/>
              </a:spcAft>
              <a:buClr>
                <a:srgbClr val="000000"/>
              </a:buClr>
              <a:buSzPct val="45000"/>
              <a:buFont typeface="Wingdings" charset="2"/>
              <a:buChar char=""/>
            </a:pPr>
            <a:r>
              <a:rPr b="0" lang="en-IN" sz="2000" spc="-1" strike="noStrike">
                <a:solidFill>
                  <a:srgbClr val="2c3e50"/>
                </a:solidFill>
                <a:latin typeface="Source Sans Pro Semibold"/>
                <a:ea typeface="DejaVu Sans"/>
              </a:rPr>
              <a:t>Peer group management includes discovery of other peers in the community and location and routing between those peers. Discovery of peers can be highly centralized such as in Napster [Napster 2001], highly distributed such as in Gnutella [Gnutella 2001].</a:t>
            </a:r>
            <a:endParaRPr b="0" lang="en-IN" sz="2000" spc="-1" strike="noStrike">
              <a:latin typeface="Arial"/>
            </a:endParaRPr>
          </a:p>
        </p:txBody>
      </p:sp>
    </p:spTree>
  </p:cSld>
  <p:transition spd="med">
    <p:wipe dir="u"/>
  </p:transition>
  <p:timing>
    <p:tnLst>
      <p:par>
        <p:cTn id="139" dur="indefinite" restart="never" nodeType="tmRoot">
          <p:childTnLst>
            <p:seq>
              <p:cTn id="140" nodeType="mainSeq">
                <p:childTnLst>
                  <p:par>
                    <p:cTn id="141" fill="freeze">
                      <p:stCondLst>
                        <p:cond delay="indefinite"/>
                      </p:stCondLst>
                      <p:childTnLst>
                        <p:par>
                          <p:cTn id="142" fill="freeze">
                            <p:stCondLst>
                              <p:cond delay="0"/>
                            </p:stCondLst>
                            <p:childTnLst>
                              <p:par>
                                <p:cTn id="143" nodeType="clickEffect" fill="hold" presetClass="entr" presetID="10">
                                  <p:stCondLst>
                                    <p:cond delay="0"/>
                                  </p:stCondLst>
                                  <p:childTnLst>
                                    <p:set>
                                      <p:cBhvr>
                                        <p:cTn id="144" dur="0" fill="hold">
                                          <p:stCondLst>
                                            <p:cond delay="0"/>
                                          </p:stCondLst>
                                        </p:cTn>
                                        <p:tgtEl>
                                          <p:spTgt spid="145">
                                            <p:txEl>
                                              <p:pRg st="0" end="13"/>
                                            </p:txEl>
                                          </p:spTgt>
                                        </p:tgtEl>
                                        <p:attrNameLst>
                                          <p:attrName>style.visibility</p:attrName>
                                        </p:attrNameLst>
                                      </p:cBhvr>
                                      <p:to>
                                        <p:strVal val="visible"/>
                                      </p:to>
                                    </p:set>
                                    <p:animEffect filter="fade" transition="in">
                                      <p:cBhvr additive="repl">
                                        <p:cTn id="145" dur="1000"/>
                                        <p:tgtEl>
                                          <p:spTgt spid="145">
                                            <p:txEl>
                                              <p:pRg st="0" end="13"/>
                                            </p:txEl>
                                          </p:spTgt>
                                        </p:tgtEl>
                                      </p:cBhvr>
                                    </p:animEffect>
                                  </p:childTnLst>
                                </p:cTn>
                              </p:par>
                            </p:childTnLst>
                          </p:cTn>
                        </p:par>
                      </p:childTnLst>
                    </p:cTn>
                  </p:par>
                  <p:par>
                    <p:cTn id="146" fill="freeze">
                      <p:stCondLst>
                        <p:cond delay="indefinite"/>
                      </p:stCondLst>
                      <p:childTnLst>
                        <p:par>
                          <p:cTn id="147" fill="freeze">
                            <p:stCondLst>
                              <p:cond delay="0"/>
                            </p:stCondLst>
                            <p:childTnLst>
                              <p:par>
                                <p:cTn id="148" nodeType="clickEffect" fill="hold" presetClass="entr" presetID="2" presetSubtype="4">
                                  <p:stCondLst>
                                    <p:cond delay="0"/>
                                  </p:stCondLst>
                                  <p:childTnLst>
                                    <p:set>
                                      <p:cBhvr>
                                        <p:cTn id="149" dur="1" fill="hold">
                                          <p:stCondLst>
                                            <p:cond delay="0"/>
                                          </p:stCondLst>
                                        </p:cTn>
                                        <p:tgtEl>
                                          <p:spTgt spid="146">
                                            <p:txEl>
                                              <p:pRg st="0" end="15"/>
                                            </p:txEl>
                                          </p:spTgt>
                                        </p:tgtEl>
                                        <p:attrNameLst>
                                          <p:attrName>style.visibility</p:attrName>
                                        </p:attrNameLst>
                                      </p:cBhvr>
                                      <p:to>
                                        <p:strVal val="visible"/>
                                      </p:to>
                                    </p:set>
                                    <p:anim calcmode="lin" valueType="num">
                                      <p:cBhvr additive="repl">
                                        <p:cTn id="150" dur="500" fill="hold"/>
                                        <p:tgtEl>
                                          <p:spTgt spid="146">
                                            <p:txEl>
                                              <p:pRg st="0" end="15"/>
                                            </p:txEl>
                                          </p:spTgt>
                                        </p:tgtEl>
                                        <p:attrNameLst>
                                          <p:attrName>ppt_x</p:attrName>
                                        </p:attrNameLst>
                                      </p:cBhvr>
                                      <p:tavLst>
                                        <p:tav tm="0">
                                          <p:val>
                                            <p:strVal val="#ppt_x"/>
                                          </p:val>
                                        </p:tav>
                                        <p:tav tm="100000">
                                          <p:val>
                                            <p:strVal val="#ppt_x"/>
                                          </p:val>
                                        </p:tav>
                                      </p:tavLst>
                                    </p:anim>
                                    <p:anim calcmode="lin" valueType="num">
                                      <p:cBhvr additive="repl">
                                        <p:cTn id="151" dur="500" fill="hold"/>
                                        <p:tgtEl>
                                          <p:spTgt spid="146">
                                            <p:txEl>
                                              <p:pRg st="0" end="15"/>
                                            </p:txEl>
                                          </p:spTgt>
                                        </p:tgtEl>
                                        <p:attrNameLst>
                                          <p:attrName>ppt_y</p:attrName>
                                        </p:attrNameLst>
                                      </p:cBhvr>
                                      <p:tavLst>
                                        <p:tav tm="0">
                                          <p:val>
                                            <p:strVal val="1+#ppt_h/2"/>
                                          </p:val>
                                        </p:tav>
                                        <p:tav tm="100000">
                                          <p:val>
                                            <p:strVal val="#ppt_y"/>
                                          </p:val>
                                        </p:tav>
                                      </p:tavLst>
                                    </p:anim>
                                  </p:childTnLst>
                                </p:cTn>
                              </p:par>
                            </p:childTnLst>
                          </p:cTn>
                        </p:par>
                      </p:childTnLst>
                    </p:cTn>
                  </p:par>
                  <p:par>
                    <p:cTn id="152" fill="freeze">
                      <p:stCondLst>
                        <p:cond delay="indefinite"/>
                      </p:stCondLst>
                      <p:childTnLst>
                        <p:par>
                          <p:cTn id="153" fill="freeze">
                            <p:stCondLst>
                              <p:cond delay="0"/>
                            </p:stCondLst>
                            <p:childTnLst>
                              <p:par>
                                <p:cTn id="154" nodeType="clickEffect" fill="hold" presetClass="entr" presetID="4" presetSubtype="16">
                                  <p:stCondLst>
                                    <p:cond delay="0"/>
                                  </p:stCondLst>
                                  <p:childTnLst>
                                    <p:set>
                                      <p:cBhvr>
                                        <p:cTn id="155" dur="2" fill="hold">
                                          <p:stCondLst>
                                            <p:cond delay="0"/>
                                          </p:stCondLst>
                                        </p:cTn>
                                        <p:tgtEl>
                                          <p:spTgt spid="146">
                                            <p:txEl>
                                              <p:pRg st="15" end="386"/>
                                            </p:txEl>
                                          </p:spTgt>
                                        </p:tgtEl>
                                        <p:attrNameLst>
                                          <p:attrName>style.visibility</p:attrName>
                                        </p:attrNameLst>
                                      </p:cBhvr>
                                      <p:to>
                                        <p:strVal val="visible"/>
                                      </p:to>
                                    </p:set>
                                    <p:animEffect filter="box(in)" transition="out">
                                      <p:cBhvr additive="repl">
                                        <p:cTn id="156" dur="1000"/>
                                        <p:tgtEl>
                                          <p:spTgt spid="146">
                                            <p:txEl>
                                              <p:pRg st="15" end="386"/>
                                            </p:txEl>
                                          </p:spTgt>
                                        </p:tgtEl>
                                      </p:cBhvr>
                                    </p:animEffect>
                                  </p:childTnLst>
                                </p:cTn>
                              </p:par>
                            </p:childTnLst>
                          </p:cTn>
                        </p:par>
                      </p:childTnLst>
                    </p:cTn>
                  </p:par>
                  <p:par>
                    <p:cTn id="157" fill="freeze">
                      <p:stCondLst>
                        <p:cond delay="indefinite"/>
                      </p:stCondLst>
                      <p:childTnLst>
                        <p:par>
                          <p:cTn id="158" fill="freeze">
                            <p:stCondLst>
                              <p:cond delay="0"/>
                            </p:stCondLst>
                            <p:childTnLst>
                              <p:par>
                                <p:cTn id="159" nodeType="clickEffect" fill="hold" presetClass="entr" presetID="2" presetSubtype="4">
                                  <p:stCondLst>
                                    <p:cond delay="0"/>
                                  </p:stCondLst>
                                  <p:childTnLst>
                                    <p:set>
                                      <p:cBhvr>
                                        <p:cTn id="160" dur="1" fill="hold">
                                          <p:stCondLst>
                                            <p:cond delay="0"/>
                                          </p:stCondLst>
                                        </p:cTn>
                                        <p:tgtEl>
                                          <p:spTgt spid="146">
                                            <p:txEl>
                                              <p:pRg st="386" end="404"/>
                                            </p:txEl>
                                          </p:spTgt>
                                        </p:tgtEl>
                                        <p:attrNameLst>
                                          <p:attrName>style.visibility</p:attrName>
                                        </p:attrNameLst>
                                      </p:cBhvr>
                                      <p:to>
                                        <p:strVal val="visible"/>
                                      </p:to>
                                    </p:set>
                                    <p:anim calcmode="lin" valueType="num">
                                      <p:cBhvr additive="repl">
                                        <p:cTn id="161" dur="500" fill="hold"/>
                                        <p:tgtEl>
                                          <p:spTgt spid="146">
                                            <p:txEl>
                                              <p:pRg st="386" end="404"/>
                                            </p:txEl>
                                          </p:spTgt>
                                        </p:tgtEl>
                                        <p:attrNameLst>
                                          <p:attrName>ppt_x</p:attrName>
                                        </p:attrNameLst>
                                      </p:cBhvr>
                                      <p:tavLst>
                                        <p:tav tm="0">
                                          <p:val>
                                            <p:strVal val="#ppt_x"/>
                                          </p:val>
                                        </p:tav>
                                        <p:tav tm="100000">
                                          <p:val>
                                            <p:strVal val="#ppt_x"/>
                                          </p:val>
                                        </p:tav>
                                      </p:tavLst>
                                    </p:anim>
                                    <p:anim calcmode="lin" valueType="num">
                                      <p:cBhvr additive="repl">
                                        <p:cTn id="162" dur="500" fill="hold"/>
                                        <p:tgtEl>
                                          <p:spTgt spid="146">
                                            <p:txEl>
                                              <p:pRg st="386" end="404"/>
                                            </p:txEl>
                                          </p:spTgt>
                                        </p:tgtEl>
                                        <p:attrNameLst>
                                          <p:attrName>ppt_y</p:attrName>
                                        </p:attrNameLst>
                                      </p:cBhvr>
                                      <p:tavLst>
                                        <p:tav tm="0">
                                          <p:val>
                                            <p:strVal val="1+#ppt_h/2"/>
                                          </p:val>
                                        </p:tav>
                                        <p:tav tm="100000">
                                          <p:val>
                                            <p:strVal val="#ppt_y"/>
                                          </p:val>
                                        </p:tav>
                                      </p:tavLst>
                                    </p:anim>
                                  </p:childTnLst>
                                </p:cTn>
                              </p:par>
                            </p:childTnLst>
                          </p:cTn>
                        </p:par>
                      </p:childTnLst>
                    </p:cTn>
                  </p:par>
                  <p:par>
                    <p:cTn id="163" fill="freeze">
                      <p:stCondLst>
                        <p:cond delay="indefinite"/>
                      </p:stCondLst>
                      <p:childTnLst>
                        <p:par>
                          <p:cTn id="164" fill="freeze">
                            <p:stCondLst>
                              <p:cond delay="0"/>
                            </p:stCondLst>
                            <p:childTnLst>
                              <p:par>
                                <p:cTn id="165" nodeType="clickEffect" fill="hold" presetClass="entr" presetID="4" presetSubtype="16">
                                  <p:stCondLst>
                                    <p:cond delay="0"/>
                                  </p:stCondLst>
                                  <p:childTnLst>
                                    <p:set>
                                      <p:cBhvr>
                                        <p:cTn id="166" dur="2" fill="hold">
                                          <p:stCondLst>
                                            <p:cond delay="0"/>
                                          </p:stCondLst>
                                        </p:cTn>
                                        <p:tgtEl>
                                          <p:spTgt spid="146">
                                            <p:txEl>
                                              <p:pRg st="404" end="659"/>
                                            </p:txEl>
                                          </p:spTgt>
                                        </p:tgtEl>
                                        <p:attrNameLst>
                                          <p:attrName>style.visibility</p:attrName>
                                        </p:attrNameLst>
                                      </p:cBhvr>
                                      <p:to>
                                        <p:strVal val="visible"/>
                                      </p:to>
                                    </p:set>
                                    <p:animEffect filter="box(in)" transition="out">
                                      <p:cBhvr additive="repl">
                                        <p:cTn id="167" dur="1000"/>
                                        <p:tgtEl>
                                          <p:spTgt spid="146">
                                            <p:txEl>
                                              <p:pRg st="404" end="659"/>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360000" y="301320"/>
            <a:ext cx="9358920" cy="957600"/>
          </a:xfrm>
          <a:prstGeom prst="rect">
            <a:avLst/>
          </a:prstGeom>
          <a:noFill/>
          <a:ln>
            <a:noFill/>
          </a:ln>
        </p:spPr>
        <p:style>
          <a:lnRef idx="0"/>
          <a:fillRef idx="0"/>
          <a:effectRef idx="0"/>
          <a:fontRef idx="minor"/>
        </p:style>
        <p:txBody>
          <a:bodyPr lIns="0" rIns="0" tIns="0" bIns="0" anchor="ctr"/>
          <a:p>
            <a:pPr algn="ctr">
              <a:lnSpc>
                <a:spcPct val="100000"/>
              </a:lnSpc>
            </a:pPr>
            <a:r>
              <a:rPr b="1" lang="en-IN" sz="3600" spc="-1" strike="noStrike">
                <a:solidFill>
                  <a:srgbClr val="ffffff"/>
                </a:solidFill>
                <a:latin typeface="Roboto"/>
                <a:ea typeface="DejaVu Sans"/>
              </a:rPr>
              <a:t>Applications</a:t>
            </a:r>
            <a:endParaRPr b="0" lang="en-IN" sz="3600" spc="-1" strike="noStrike">
              <a:latin typeface="Arial"/>
            </a:endParaRPr>
          </a:p>
        </p:txBody>
      </p:sp>
      <p:sp>
        <p:nvSpPr>
          <p:cNvPr id="148" name="CustomShape 2"/>
          <p:cNvSpPr/>
          <p:nvPr/>
        </p:nvSpPr>
        <p:spPr>
          <a:xfrm>
            <a:off x="360000" y="1980000"/>
            <a:ext cx="9358920" cy="5038920"/>
          </a:xfrm>
          <a:prstGeom prst="rect">
            <a:avLst/>
          </a:prstGeom>
          <a:noFill/>
          <a:ln>
            <a:noFill/>
          </a:ln>
        </p:spPr>
        <p:style>
          <a:lnRef idx="0"/>
          <a:fillRef idx="0"/>
          <a:effectRef idx="0"/>
          <a:fontRef idx="minor"/>
        </p:style>
        <p:txBody>
          <a:bodyPr lIns="0" rIns="0" tIns="0" bIns="0">
            <a:normAutofit/>
          </a:bodyPr>
          <a:p>
            <a:pPr marL="432000" indent="-322920">
              <a:lnSpc>
                <a:spcPct val="100000"/>
              </a:lnSpc>
              <a:spcAft>
                <a:spcPts val="1414"/>
              </a:spcAft>
              <a:buClr>
                <a:srgbClr val="2c3e50"/>
              </a:buClr>
              <a:buSzPct val="45000"/>
              <a:buFont typeface="Wingdings" charset="2"/>
              <a:buChar char=""/>
            </a:pPr>
            <a:r>
              <a:rPr b="0" lang="en-IN" sz="2000" spc="-1" strike="noStrike">
                <a:solidFill>
                  <a:srgbClr val="2c3e50"/>
                </a:solidFill>
                <a:latin typeface="Source Sans Pro Semibold"/>
                <a:ea typeface="DejaVu Sans"/>
              </a:rPr>
              <a:t>Peercasting:</a:t>
            </a:r>
            <a:endParaRPr b="0" lang="en-IN" sz="2000" spc="-1" strike="noStrike">
              <a:latin typeface="Arial"/>
            </a:endParaRPr>
          </a:p>
          <a:p>
            <a:pPr lvl="5" marL="1296000" indent="-216000">
              <a:lnSpc>
                <a:spcPct val="100000"/>
              </a:lnSpc>
              <a:spcAft>
                <a:spcPts val="1414"/>
              </a:spcAft>
              <a:buClr>
                <a:srgbClr val="000000"/>
              </a:buClr>
              <a:buSzPct val="45000"/>
              <a:buFont typeface="Wingdings" charset="2"/>
              <a:buChar char=""/>
            </a:pPr>
            <a:r>
              <a:rPr b="0" lang="en-IN" sz="2000" spc="-1" strike="noStrike">
                <a:solidFill>
                  <a:srgbClr val="2c3e50"/>
                </a:solidFill>
                <a:latin typeface="Source Sans Pro Semibold"/>
                <a:ea typeface="DejaVu Sans"/>
              </a:rPr>
              <a:t>Like broadcasting, peercasting is a method of streaming content to consumers. But it differs from traditional broadcasting because the consumers of peercasted content are simultaneously broadcasters. The Peer Distributed Transfer Protocol (PDTP) specification is a peer-to-peer system that provides streaming downloads of content which originates from a central server. </a:t>
            </a:r>
            <a:endParaRPr b="0" lang="en-IN" sz="2000" spc="-1" strike="noStrike">
              <a:latin typeface="Arial"/>
            </a:endParaRPr>
          </a:p>
          <a:p>
            <a:pPr marL="432000" indent="-322920">
              <a:lnSpc>
                <a:spcPct val="100000"/>
              </a:lnSpc>
              <a:spcAft>
                <a:spcPts val="1414"/>
              </a:spcAft>
              <a:buClr>
                <a:srgbClr val="2c3e50"/>
              </a:buClr>
              <a:buSzPct val="45000"/>
              <a:buFont typeface="Wingdings" charset="2"/>
              <a:buChar char=""/>
            </a:pPr>
            <a:r>
              <a:rPr b="0" lang="en-IN" sz="2000" spc="-1" strike="noStrike">
                <a:solidFill>
                  <a:srgbClr val="2c3e50"/>
                </a:solidFill>
                <a:latin typeface="Source Sans Pro Semibold"/>
                <a:ea typeface="DejaVu Sans"/>
              </a:rPr>
              <a:t>Tor:</a:t>
            </a:r>
            <a:endParaRPr b="0" lang="en-IN" sz="2000" spc="-1" strike="noStrike">
              <a:latin typeface="Arial"/>
            </a:endParaRPr>
          </a:p>
          <a:p>
            <a:pPr lvl="5" marL="1296000" indent="-216000">
              <a:lnSpc>
                <a:spcPct val="100000"/>
              </a:lnSpc>
              <a:spcAft>
                <a:spcPts val="1414"/>
              </a:spcAft>
              <a:buClr>
                <a:srgbClr val="000000"/>
              </a:buClr>
              <a:buSzPct val="45000"/>
              <a:buFont typeface="Wingdings" charset="2"/>
              <a:buChar char=""/>
            </a:pPr>
            <a:r>
              <a:rPr b="0" lang="en-IN" sz="2000" spc="-1" strike="noStrike">
                <a:solidFill>
                  <a:srgbClr val="2c3e50"/>
                </a:solidFill>
                <a:latin typeface="Source Sans Pro Semibold"/>
                <a:ea typeface="DejaVu Sans"/>
              </a:rPr>
              <a:t>Tor is an application that shields its user's identities by sending their traffic through a network of relays set up by volunteers around the world. In other words “it prevents somebody watching your Internet connection from learning what sites you visit, and it prevents the sites you visit from learning your physical location.”</a:t>
            </a:r>
            <a:endParaRPr b="0" lang="en-IN" sz="2000" spc="-1" strike="noStrike">
              <a:latin typeface="Arial"/>
            </a:endParaRPr>
          </a:p>
        </p:txBody>
      </p:sp>
    </p:spTree>
  </p:cSld>
  <p:transition spd="med">
    <p:wipe dir="u"/>
  </p:transition>
  <p:timing>
    <p:tnLst>
      <p:par>
        <p:cTn id="168" dur="indefinite" restart="never" nodeType="tmRoot">
          <p:childTnLst>
            <p:seq>
              <p:cTn id="169" nodeType="mainSeq">
                <p:childTnLst>
                  <p:par>
                    <p:cTn id="170" fill="freeze">
                      <p:stCondLst>
                        <p:cond delay="indefinite"/>
                      </p:stCondLst>
                      <p:childTnLst>
                        <p:par>
                          <p:cTn id="171" fill="freeze">
                            <p:stCondLst>
                              <p:cond delay="0"/>
                            </p:stCondLst>
                            <p:childTnLst>
                              <p:par>
                                <p:cTn id="172" nodeType="clickEffect" fill="hold" presetClass="entr" presetID="10">
                                  <p:stCondLst>
                                    <p:cond delay="0"/>
                                  </p:stCondLst>
                                  <p:childTnLst>
                                    <p:set>
                                      <p:cBhvr>
                                        <p:cTn id="173" dur="0" fill="hold">
                                          <p:stCondLst>
                                            <p:cond delay="0"/>
                                          </p:stCondLst>
                                        </p:cTn>
                                        <p:tgtEl>
                                          <p:spTgt spid="147">
                                            <p:txEl>
                                              <p:pRg st="0" end="13"/>
                                            </p:txEl>
                                          </p:spTgt>
                                        </p:tgtEl>
                                        <p:attrNameLst>
                                          <p:attrName>style.visibility</p:attrName>
                                        </p:attrNameLst>
                                      </p:cBhvr>
                                      <p:to>
                                        <p:strVal val="visible"/>
                                      </p:to>
                                    </p:set>
                                    <p:animEffect filter="fade" transition="in">
                                      <p:cBhvr additive="repl">
                                        <p:cTn id="174" dur="1000"/>
                                        <p:tgtEl>
                                          <p:spTgt spid="147">
                                            <p:txEl>
                                              <p:pRg st="0" end="13"/>
                                            </p:txEl>
                                          </p:spTgt>
                                        </p:tgtEl>
                                      </p:cBhvr>
                                    </p:animEffect>
                                  </p:childTnLst>
                                </p:cTn>
                              </p:par>
                            </p:childTnLst>
                          </p:cTn>
                        </p:par>
                      </p:childTnLst>
                    </p:cTn>
                  </p:par>
                  <p:par>
                    <p:cTn id="175" fill="freeze">
                      <p:stCondLst>
                        <p:cond delay="indefinite"/>
                      </p:stCondLst>
                      <p:childTnLst>
                        <p:par>
                          <p:cTn id="176" fill="freeze">
                            <p:stCondLst>
                              <p:cond delay="0"/>
                            </p:stCondLst>
                            <p:childTnLst>
                              <p:par>
                                <p:cTn id="177" nodeType="clickEffect" fill="hold" presetClass="entr" presetID="2" presetSubtype="4">
                                  <p:stCondLst>
                                    <p:cond delay="0"/>
                                  </p:stCondLst>
                                  <p:childTnLst>
                                    <p:set>
                                      <p:cBhvr>
                                        <p:cTn id="178" dur="1" fill="hold">
                                          <p:stCondLst>
                                            <p:cond delay="0"/>
                                          </p:stCondLst>
                                        </p:cTn>
                                        <p:tgtEl>
                                          <p:spTgt spid="148">
                                            <p:txEl>
                                              <p:pRg st="0" end="13"/>
                                            </p:txEl>
                                          </p:spTgt>
                                        </p:tgtEl>
                                        <p:attrNameLst>
                                          <p:attrName>style.visibility</p:attrName>
                                        </p:attrNameLst>
                                      </p:cBhvr>
                                      <p:to>
                                        <p:strVal val="visible"/>
                                      </p:to>
                                    </p:set>
                                    <p:anim calcmode="lin" valueType="num">
                                      <p:cBhvr additive="repl">
                                        <p:cTn id="179" dur="500" fill="hold"/>
                                        <p:tgtEl>
                                          <p:spTgt spid="148">
                                            <p:txEl>
                                              <p:pRg st="0" end="13"/>
                                            </p:txEl>
                                          </p:spTgt>
                                        </p:tgtEl>
                                        <p:attrNameLst>
                                          <p:attrName>ppt_x</p:attrName>
                                        </p:attrNameLst>
                                      </p:cBhvr>
                                      <p:tavLst>
                                        <p:tav tm="0">
                                          <p:val>
                                            <p:strVal val="#ppt_x"/>
                                          </p:val>
                                        </p:tav>
                                        <p:tav tm="100000">
                                          <p:val>
                                            <p:strVal val="#ppt_x"/>
                                          </p:val>
                                        </p:tav>
                                      </p:tavLst>
                                    </p:anim>
                                    <p:anim calcmode="lin" valueType="num">
                                      <p:cBhvr additive="repl">
                                        <p:cTn id="180" dur="500" fill="hold"/>
                                        <p:tgtEl>
                                          <p:spTgt spid="148">
                                            <p:txEl>
                                              <p:pRg st="0" end="13"/>
                                            </p:txEl>
                                          </p:spTgt>
                                        </p:tgtEl>
                                        <p:attrNameLst>
                                          <p:attrName>ppt_y</p:attrName>
                                        </p:attrNameLst>
                                      </p:cBhvr>
                                      <p:tavLst>
                                        <p:tav tm="0">
                                          <p:val>
                                            <p:strVal val="1+#ppt_h/2"/>
                                          </p:val>
                                        </p:tav>
                                        <p:tav tm="100000">
                                          <p:val>
                                            <p:strVal val="#ppt_y"/>
                                          </p:val>
                                        </p:tav>
                                      </p:tavLst>
                                    </p:anim>
                                  </p:childTnLst>
                                </p:cTn>
                              </p:par>
                            </p:childTnLst>
                          </p:cTn>
                        </p:par>
                      </p:childTnLst>
                    </p:cTn>
                  </p:par>
                  <p:par>
                    <p:cTn id="181" fill="freeze">
                      <p:stCondLst>
                        <p:cond delay="indefinite"/>
                      </p:stCondLst>
                      <p:childTnLst>
                        <p:par>
                          <p:cTn id="182" fill="freeze">
                            <p:stCondLst>
                              <p:cond delay="0"/>
                            </p:stCondLst>
                            <p:childTnLst>
                              <p:par>
                                <p:cTn id="183" nodeType="clickEffect" fill="hold" presetClass="entr" presetID="4" presetSubtype="16">
                                  <p:stCondLst>
                                    <p:cond delay="0"/>
                                  </p:stCondLst>
                                  <p:childTnLst>
                                    <p:set>
                                      <p:cBhvr>
                                        <p:cTn id="184" dur="2" fill="hold">
                                          <p:stCondLst>
                                            <p:cond delay="0"/>
                                          </p:stCondLst>
                                        </p:cTn>
                                        <p:tgtEl>
                                          <p:spTgt spid="148">
                                            <p:txEl>
                                              <p:pRg st="13" end="384"/>
                                            </p:txEl>
                                          </p:spTgt>
                                        </p:tgtEl>
                                        <p:attrNameLst>
                                          <p:attrName>style.visibility</p:attrName>
                                        </p:attrNameLst>
                                      </p:cBhvr>
                                      <p:to>
                                        <p:strVal val="visible"/>
                                      </p:to>
                                    </p:set>
                                    <p:animEffect filter="box(in)" transition="out">
                                      <p:cBhvr additive="repl">
                                        <p:cTn id="185" dur="1000"/>
                                        <p:tgtEl>
                                          <p:spTgt spid="148">
                                            <p:txEl>
                                              <p:pRg st="13" end="384"/>
                                            </p:txEl>
                                          </p:spTgt>
                                        </p:tgtEl>
                                      </p:cBhvr>
                                    </p:animEffect>
                                  </p:childTnLst>
                                </p:cTn>
                              </p:par>
                            </p:childTnLst>
                          </p:cTn>
                        </p:par>
                      </p:childTnLst>
                    </p:cTn>
                  </p:par>
                  <p:par>
                    <p:cTn id="186" fill="freeze">
                      <p:stCondLst>
                        <p:cond delay="indefinite"/>
                      </p:stCondLst>
                      <p:childTnLst>
                        <p:par>
                          <p:cTn id="187" fill="freeze">
                            <p:stCondLst>
                              <p:cond delay="0"/>
                            </p:stCondLst>
                            <p:childTnLst>
                              <p:par>
                                <p:cTn id="188" nodeType="clickEffect" fill="hold" presetClass="entr" presetID="2" presetSubtype="4">
                                  <p:stCondLst>
                                    <p:cond delay="0"/>
                                  </p:stCondLst>
                                  <p:childTnLst>
                                    <p:set>
                                      <p:cBhvr>
                                        <p:cTn id="189" dur="1" fill="hold">
                                          <p:stCondLst>
                                            <p:cond delay="0"/>
                                          </p:stCondLst>
                                        </p:cTn>
                                        <p:tgtEl>
                                          <p:spTgt spid="148">
                                            <p:txEl>
                                              <p:pRg st="384" end="389"/>
                                            </p:txEl>
                                          </p:spTgt>
                                        </p:tgtEl>
                                        <p:attrNameLst>
                                          <p:attrName>style.visibility</p:attrName>
                                        </p:attrNameLst>
                                      </p:cBhvr>
                                      <p:to>
                                        <p:strVal val="visible"/>
                                      </p:to>
                                    </p:set>
                                    <p:anim calcmode="lin" valueType="num">
                                      <p:cBhvr additive="repl">
                                        <p:cTn id="190" dur="500" fill="hold"/>
                                        <p:tgtEl>
                                          <p:spTgt spid="148">
                                            <p:txEl>
                                              <p:pRg st="384" end="389"/>
                                            </p:txEl>
                                          </p:spTgt>
                                        </p:tgtEl>
                                        <p:attrNameLst>
                                          <p:attrName>ppt_x</p:attrName>
                                        </p:attrNameLst>
                                      </p:cBhvr>
                                      <p:tavLst>
                                        <p:tav tm="0">
                                          <p:val>
                                            <p:strVal val="#ppt_x"/>
                                          </p:val>
                                        </p:tav>
                                        <p:tav tm="100000">
                                          <p:val>
                                            <p:strVal val="#ppt_x"/>
                                          </p:val>
                                        </p:tav>
                                      </p:tavLst>
                                    </p:anim>
                                    <p:anim calcmode="lin" valueType="num">
                                      <p:cBhvr additive="repl">
                                        <p:cTn id="191" dur="500" fill="hold"/>
                                        <p:tgtEl>
                                          <p:spTgt spid="148">
                                            <p:txEl>
                                              <p:pRg st="384" end="389"/>
                                            </p:txEl>
                                          </p:spTgt>
                                        </p:tgtEl>
                                        <p:attrNameLst>
                                          <p:attrName>ppt_y</p:attrName>
                                        </p:attrNameLst>
                                      </p:cBhvr>
                                      <p:tavLst>
                                        <p:tav tm="0">
                                          <p:val>
                                            <p:strVal val="1+#ppt_h/2"/>
                                          </p:val>
                                        </p:tav>
                                        <p:tav tm="100000">
                                          <p:val>
                                            <p:strVal val="#ppt_y"/>
                                          </p:val>
                                        </p:tav>
                                      </p:tavLst>
                                    </p:anim>
                                  </p:childTnLst>
                                </p:cTn>
                              </p:par>
                            </p:childTnLst>
                          </p:cTn>
                        </p:par>
                      </p:childTnLst>
                    </p:cTn>
                  </p:par>
                  <p:par>
                    <p:cTn id="192" fill="freeze">
                      <p:stCondLst>
                        <p:cond delay="indefinite"/>
                      </p:stCondLst>
                      <p:childTnLst>
                        <p:par>
                          <p:cTn id="193" fill="freeze">
                            <p:stCondLst>
                              <p:cond delay="0"/>
                            </p:stCondLst>
                            <p:childTnLst>
                              <p:par>
                                <p:cTn id="194" nodeType="clickEffect" fill="hold" presetClass="entr" presetID="4" presetSubtype="16">
                                  <p:stCondLst>
                                    <p:cond delay="0"/>
                                  </p:stCondLst>
                                  <p:childTnLst>
                                    <p:set>
                                      <p:cBhvr>
                                        <p:cTn id="195" dur="2" fill="hold">
                                          <p:stCondLst>
                                            <p:cond delay="0"/>
                                          </p:stCondLst>
                                        </p:cTn>
                                        <p:tgtEl>
                                          <p:spTgt spid="148">
                                            <p:txEl>
                                              <p:pRg st="389" end="720"/>
                                            </p:txEl>
                                          </p:spTgt>
                                        </p:tgtEl>
                                        <p:attrNameLst>
                                          <p:attrName>style.visibility</p:attrName>
                                        </p:attrNameLst>
                                      </p:cBhvr>
                                      <p:to>
                                        <p:strVal val="visible"/>
                                      </p:to>
                                    </p:set>
                                    <p:animEffect filter="box(in)" transition="out">
                                      <p:cBhvr additive="repl">
                                        <p:cTn id="196" dur="1000"/>
                                        <p:tgtEl>
                                          <p:spTgt spid="148">
                                            <p:txEl>
                                              <p:pRg st="389" end="720"/>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360000" y="301320"/>
            <a:ext cx="9358920" cy="957600"/>
          </a:xfrm>
          <a:prstGeom prst="rect">
            <a:avLst/>
          </a:prstGeom>
          <a:noFill/>
          <a:ln>
            <a:noFill/>
          </a:ln>
        </p:spPr>
        <p:style>
          <a:lnRef idx="0"/>
          <a:fillRef idx="0"/>
          <a:effectRef idx="0"/>
          <a:fontRef idx="minor"/>
        </p:style>
        <p:txBody>
          <a:bodyPr lIns="0" rIns="0" tIns="0" bIns="0" anchor="ctr"/>
          <a:p>
            <a:pPr algn="ctr">
              <a:lnSpc>
                <a:spcPct val="100000"/>
              </a:lnSpc>
            </a:pPr>
            <a:r>
              <a:rPr b="1" lang="en-IN" sz="3600" spc="-1" strike="noStrike">
                <a:solidFill>
                  <a:srgbClr val="ffffff"/>
                </a:solidFill>
                <a:latin typeface="Roboto"/>
                <a:ea typeface="DejaVu Sans"/>
              </a:rPr>
              <a:t>Algorithms</a:t>
            </a:r>
            <a:endParaRPr b="0" lang="en-IN" sz="3600" spc="-1" strike="noStrike">
              <a:latin typeface="Arial"/>
            </a:endParaRPr>
          </a:p>
        </p:txBody>
      </p:sp>
      <p:sp>
        <p:nvSpPr>
          <p:cNvPr id="150" name="CustomShape 2"/>
          <p:cNvSpPr/>
          <p:nvPr/>
        </p:nvSpPr>
        <p:spPr>
          <a:xfrm>
            <a:off x="360000" y="1980000"/>
            <a:ext cx="9358920" cy="5038920"/>
          </a:xfrm>
          <a:prstGeom prst="rect">
            <a:avLst/>
          </a:prstGeom>
          <a:noFill/>
          <a:ln>
            <a:noFill/>
          </a:ln>
        </p:spPr>
        <p:style>
          <a:lnRef idx="0"/>
          <a:fillRef idx="0"/>
          <a:effectRef idx="0"/>
          <a:fontRef idx="minor"/>
        </p:style>
        <p:txBody>
          <a:bodyPr lIns="0" rIns="0" tIns="0" bIns="0">
            <a:normAutofit/>
          </a:bodyPr>
          <a:p>
            <a:pPr marL="432000" indent="-322920">
              <a:lnSpc>
                <a:spcPct val="100000"/>
              </a:lnSpc>
              <a:spcAft>
                <a:spcPts val="1414"/>
              </a:spcAft>
              <a:buClr>
                <a:srgbClr val="2c3e50"/>
              </a:buClr>
              <a:buSzPct val="45000"/>
              <a:buFont typeface="Wingdings" charset="2"/>
              <a:buChar char=""/>
            </a:pPr>
            <a:r>
              <a:rPr b="0" lang="en-IN" sz="2000" spc="-1" strike="noStrike">
                <a:solidFill>
                  <a:srgbClr val="2c3e50"/>
                </a:solidFill>
                <a:latin typeface="Source Sans Pro Semibold"/>
                <a:ea typeface="DejaVu Sans"/>
              </a:rPr>
              <a:t>Centralized directory model:</a:t>
            </a:r>
            <a:endParaRPr b="0" lang="en-IN" sz="2000" spc="-1" strike="noStrike">
              <a:latin typeface="Arial"/>
            </a:endParaRPr>
          </a:p>
          <a:p>
            <a:pPr lvl="6" marL="1512000" indent="-216000">
              <a:lnSpc>
                <a:spcPct val="100000"/>
              </a:lnSpc>
              <a:spcAft>
                <a:spcPts val="1414"/>
              </a:spcAft>
              <a:buClr>
                <a:srgbClr val="000000"/>
              </a:buClr>
              <a:buSzPct val="45000"/>
              <a:buFont typeface="Wingdings" charset="2"/>
              <a:buChar char=""/>
            </a:pPr>
            <a:r>
              <a:rPr b="0" lang="en-IN" sz="2000" spc="-1" strike="noStrike">
                <a:solidFill>
                  <a:srgbClr val="2c3e50"/>
                </a:solidFill>
                <a:latin typeface="Source Sans Pro Semibold"/>
                <a:ea typeface="DejaVu Sans"/>
              </a:rPr>
              <a:t>This model was made popular by Napster. The peers of the community connect to a central directory where they publish information about the content they offer for sharing.</a:t>
            </a:r>
            <a:endParaRPr b="0" lang="en-IN" sz="2000" spc="-1" strike="noStrike">
              <a:latin typeface="Arial"/>
            </a:endParaRPr>
          </a:p>
          <a:p>
            <a:pPr marL="432000" indent="-322920">
              <a:lnSpc>
                <a:spcPct val="100000"/>
              </a:lnSpc>
              <a:spcAft>
                <a:spcPts val="1414"/>
              </a:spcAft>
              <a:buClr>
                <a:srgbClr val="2c3e50"/>
              </a:buClr>
              <a:buSzPct val="45000"/>
              <a:buFont typeface="Wingdings" charset="2"/>
              <a:buChar char=""/>
            </a:pPr>
            <a:endParaRPr b="0" lang="en-IN" sz="2000" spc="-1" strike="noStrike">
              <a:latin typeface="Arial"/>
            </a:endParaRPr>
          </a:p>
          <a:p>
            <a:pPr lvl="6" marL="1512000" indent="-216000">
              <a:lnSpc>
                <a:spcPct val="100000"/>
              </a:lnSpc>
              <a:spcAft>
                <a:spcPts val="1414"/>
              </a:spcAft>
              <a:buClr>
                <a:srgbClr val="000000"/>
              </a:buClr>
              <a:buSzPct val="45000"/>
              <a:buFont typeface="Wingdings" charset="2"/>
              <a:buChar char=""/>
            </a:pPr>
            <a:endParaRPr b="0" lang="en-IN" sz="2000" spc="-1" strike="noStrike">
              <a:latin typeface="Arial"/>
            </a:endParaRPr>
          </a:p>
          <a:p>
            <a:pPr>
              <a:lnSpc>
                <a:spcPct val="100000"/>
              </a:lnSpc>
              <a:spcAft>
                <a:spcPts val="1414"/>
              </a:spcAft>
            </a:pPr>
            <a:endParaRPr b="0" lang="en-IN" sz="2000" spc="-1" strike="noStrike">
              <a:latin typeface="Arial"/>
            </a:endParaRPr>
          </a:p>
        </p:txBody>
      </p:sp>
      <p:pic>
        <p:nvPicPr>
          <p:cNvPr id="151" name="" descr=""/>
          <p:cNvPicPr/>
          <p:nvPr/>
        </p:nvPicPr>
        <p:blipFill>
          <a:blip r:embed="rId1"/>
          <a:stretch/>
        </p:blipFill>
        <p:spPr>
          <a:xfrm>
            <a:off x="3456000" y="4176000"/>
            <a:ext cx="3692520" cy="2243520"/>
          </a:xfrm>
          <a:prstGeom prst="rect">
            <a:avLst/>
          </a:prstGeom>
          <a:ln>
            <a:noFill/>
          </a:ln>
        </p:spPr>
      </p:pic>
    </p:spTree>
  </p:cSld>
  <p:transition spd="med">
    <p:wipe dir="u"/>
  </p:transition>
  <p:timing>
    <p:tnLst>
      <p:par>
        <p:cTn id="197" dur="indefinite" restart="never" nodeType="tmRoot">
          <p:childTnLst>
            <p:seq>
              <p:cTn id="198" nodeType="mainSeq">
                <p:childTnLst>
                  <p:par>
                    <p:cTn id="199" fill="freeze">
                      <p:stCondLst>
                        <p:cond delay="indefinite"/>
                      </p:stCondLst>
                      <p:childTnLst>
                        <p:par>
                          <p:cTn id="200" fill="freeze">
                            <p:stCondLst>
                              <p:cond delay="0"/>
                            </p:stCondLst>
                            <p:childTnLst>
                              <p:par>
                                <p:cTn id="201" nodeType="clickEffect" fill="hold" presetClass="entr" presetID="10">
                                  <p:stCondLst>
                                    <p:cond delay="0"/>
                                  </p:stCondLst>
                                  <p:childTnLst>
                                    <p:set>
                                      <p:cBhvr>
                                        <p:cTn id="202" dur="0" fill="hold">
                                          <p:stCondLst>
                                            <p:cond delay="0"/>
                                          </p:stCondLst>
                                        </p:cTn>
                                        <p:tgtEl>
                                          <p:spTgt spid="149">
                                            <p:txEl>
                                              <p:pRg st="0" end="11"/>
                                            </p:txEl>
                                          </p:spTgt>
                                        </p:tgtEl>
                                        <p:attrNameLst>
                                          <p:attrName>style.visibility</p:attrName>
                                        </p:attrNameLst>
                                      </p:cBhvr>
                                      <p:to>
                                        <p:strVal val="visible"/>
                                      </p:to>
                                    </p:set>
                                    <p:animEffect filter="fade" transition="in">
                                      <p:cBhvr additive="repl">
                                        <p:cTn id="203" dur="1000"/>
                                        <p:tgtEl>
                                          <p:spTgt spid="149">
                                            <p:txEl>
                                              <p:pRg st="0" end="11"/>
                                            </p:txEl>
                                          </p:spTgt>
                                        </p:tgtEl>
                                      </p:cBhvr>
                                    </p:animEffect>
                                  </p:childTnLst>
                                </p:cTn>
                              </p:par>
                            </p:childTnLst>
                          </p:cTn>
                        </p:par>
                      </p:childTnLst>
                    </p:cTn>
                  </p:par>
                  <p:par>
                    <p:cTn id="204" fill="freeze">
                      <p:stCondLst>
                        <p:cond delay="indefinite"/>
                      </p:stCondLst>
                      <p:childTnLst>
                        <p:par>
                          <p:cTn id="205" fill="freeze">
                            <p:stCondLst>
                              <p:cond delay="0"/>
                            </p:stCondLst>
                            <p:childTnLst>
                              <p:par>
                                <p:cTn id="206" nodeType="clickEffect" fill="hold" presetClass="entr" presetID="5" presetSubtype="10">
                                  <p:stCondLst>
                                    <p:cond delay="0"/>
                                  </p:stCondLst>
                                  <p:childTnLst>
                                    <p:set>
                                      <p:cBhvr>
                                        <p:cTn id="207" dur="2" fill="hold">
                                          <p:stCondLst>
                                            <p:cond delay="0"/>
                                          </p:stCondLst>
                                        </p:cTn>
                                        <p:tgtEl>
                                          <p:spTgt spid="150">
                                            <p:txEl>
                                              <p:pRg st="0" end="29"/>
                                            </p:txEl>
                                          </p:spTgt>
                                        </p:tgtEl>
                                        <p:attrNameLst>
                                          <p:attrName>style.visibility</p:attrName>
                                        </p:attrNameLst>
                                      </p:cBhvr>
                                      <p:to>
                                        <p:strVal val="visible"/>
                                      </p:to>
                                    </p:set>
                                    <p:animEffect filter="checkerboard(across)" transition="in">
                                      <p:cBhvr additive="repl">
                                        <p:cTn id="208" dur="1000"/>
                                        <p:tgtEl>
                                          <p:spTgt spid="150">
                                            <p:txEl>
                                              <p:pRg st="0" end="29"/>
                                            </p:txEl>
                                          </p:spTgt>
                                        </p:tgtEl>
                                      </p:cBhvr>
                                    </p:animEffect>
                                  </p:childTnLst>
                                </p:cTn>
                              </p:par>
                            </p:childTnLst>
                          </p:cTn>
                        </p:par>
                      </p:childTnLst>
                    </p:cTn>
                  </p:par>
                  <p:par>
                    <p:cTn id="209" fill="freeze">
                      <p:stCondLst>
                        <p:cond delay="indefinite"/>
                      </p:stCondLst>
                      <p:childTnLst>
                        <p:par>
                          <p:cTn id="210" fill="freeze">
                            <p:stCondLst>
                              <p:cond delay="0"/>
                            </p:stCondLst>
                            <p:childTnLst>
                              <p:par>
                                <p:cTn id="211" nodeType="clickEffect" fill="hold" presetClass="entr" presetID="4" presetSubtype="16">
                                  <p:stCondLst>
                                    <p:cond delay="0"/>
                                  </p:stCondLst>
                                  <p:childTnLst>
                                    <p:set>
                                      <p:cBhvr>
                                        <p:cTn id="212" dur="2" fill="hold">
                                          <p:stCondLst>
                                            <p:cond delay="0"/>
                                          </p:stCondLst>
                                        </p:cTn>
                                        <p:tgtEl>
                                          <p:spTgt spid="150">
                                            <p:txEl>
                                              <p:pRg st="29" end="200"/>
                                            </p:txEl>
                                          </p:spTgt>
                                        </p:tgtEl>
                                        <p:attrNameLst>
                                          <p:attrName>style.visibility</p:attrName>
                                        </p:attrNameLst>
                                      </p:cBhvr>
                                      <p:to>
                                        <p:strVal val="visible"/>
                                      </p:to>
                                    </p:set>
                                    <p:animEffect filter="box(in)" transition="out">
                                      <p:cBhvr additive="repl">
                                        <p:cTn id="213" dur="1000"/>
                                        <p:tgtEl>
                                          <p:spTgt spid="150">
                                            <p:txEl>
                                              <p:pRg st="29" end="200"/>
                                            </p:txEl>
                                          </p:spTgt>
                                        </p:tgtEl>
                                      </p:cBhvr>
                                    </p:animEffect>
                                  </p:childTnLst>
                                </p:cTn>
                              </p:par>
                            </p:childTnLst>
                          </p:cTn>
                        </p:par>
                      </p:childTnLst>
                    </p:cTn>
                  </p:par>
                  <p:par>
                    <p:cTn id="214" fill="freeze">
                      <p:stCondLst>
                        <p:cond delay="indefinite"/>
                      </p:stCondLst>
                      <p:childTnLst>
                        <p:par>
                          <p:cTn id="215" fill="freeze">
                            <p:stCondLst>
                              <p:cond delay="0"/>
                            </p:stCondLst>
                            <p:childTnLst>
                              <p:par>
                                <p:cTn id="216" nodeType="clickEffect" fill="hold" presetClass="entr" presetID="3" presetSubtype="10">
                                  <p:stCondLst>
                                    <p:cond delay="0"/>
                                  </p:stCondLst>
                                  <p:childTnLst>
                                    <p:set>
                                      <p:cBhvr>
                                        <p:cTn id="217" dur="1" fill="hold">
                                          <p:stCondLst>
                                            <p:cond delay="0"/>
                                          </p:stCondLst>
                                        </p:cTn>
                                        <p:tgtEl>
                                          <p:spTgt spid="151"/>
                                        </p:tgtEl>
                                        <p:attrNameLst>
                                          <p:attrName>style.visibility</p:attrName>
                                        </p:attrNameLst>
                                      </p:cBhvr>
                                      <p:to>
                                        <p:strVal val="visible"/>
                                      </p:to>
                                    </p:set>
                                    <p:animEffect filter="blinds(horizontal)" transition="in">
                                      <p:cBhvr additive="repl">
                                        <p:cTn id="218" dur="500"/>
                                        <p:tgtEl>
                                          <p:spTgt spid="15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360000" y="301320"/>
            <a:ext cx="9358920" cy="957600"/>
          </a:xfrm>
          <a:prstGeom prst="rect">
            <a:avLst/>
          </a:prstGeom>
          <a:noFill/>
          <a:ln>
            <a:noFill/>
          </a:ln>
        </p:spPr>
        <p:style>
          <a:lnRef idx="0"/>
          <a:fillRef idx="0"/>
          <a:effectRef idx="0"/>
          <a:fontRef idx="minor"/>
        </p:style>
        <p:txBody>
          <a:bodyPr lIns="0" rIns="0" tIns="0" bIns="0" anchor="ctr"/>
          <a:p>
            <a:pPr algn="ctr">
              <a:lnSpc>
                <a:spcPct val="100000"/>
              </a:lnSpc>
            </a:pPr>
            <a:r>
              <a:rPr b="1" lang="en-IN" sz="3600" spc="-1" strike="noStrike">
                <a:solidFill>
                  <a:srgbClr val="ffffff"/>
                </a:solidFill>
                <a:latin typeface="Roboto"/>
                <a:ea typeface="DejaVu Sans"/>
              </a:rPr>
              <a:t>Algorithms</a:t>
            </a:r>
            <a:endParaRPr b="0" lang="en-IN" sz="3600" spc="-1" strike="noStrike">
              <a:latin typeface="Arial"/>
            </a:endParaRPr>
          </a:p>
        </p:txBody>
      </p:sp>
      <p:sp>
        <p:nvSpPr>
          <p:cNvPr id="153" name="CustomShape 2"/>
          <p:cNvSpPr/>
          <p:nvPr/>
        </p:nvSpPr>
        <p:spPr>
          <a:xfrm>
            <a:off x="360000" y="1980000"/>
            <a:ext cx="9358920" cy="5038920"/>
          </a:xfrm>
          <a:prstGeom prst="rect">
            <a:avLst/>
          </a:prstGeom>
          <a:noFill/>
          <a:ln>
            <a:noFill/>
          </a:ln>
        </p:spPr>
        <p:style>
          <a:lnRef idx="0"/>
          <a:fillRef idx="0"/>
          <a:effectRef idx="0"/>
          <a:fontRef idx="minor"/>
        </p:style>
        <p:txBody>
          <a:bodyPr lIns="0" rIns="0" tIns="0" bIns="0">
            <a:normAutofit/>
          </a:bodyPr>
          <a:p>
            <a:pPr marL="432000" indent="-322920">
              <a:lnSpc>
                <a:spcPct val="100000"/>
              </a:lnSpc>
              <a:spcAft>
                <a:spcPts val="1414"/>
              </a:spcAft>
              <a:buClr>
                <a:srgbClr val="2c3e50"/>
              </a:buClr>
              <a:buSzPct val="45000"/>
              <a:buFont typeface="Wingdings" charset="2"/>
              <a:buChar char=""/>
            </a:pPr>
            <a:r>
              <a:rPr b="0" lang="en-IN" sz="2000" spc="-1" strike="noStrike">
                <a:solidFill>
                  <a:srgbClr val="2c3e50"/>
                </a:solidFill>
                <a:latin typeface="Source Sans Pro Semibold"/>
                <a:ea typeface="DejaVu Sans"/>
              </a:rPr>
              <a:t>Flooded Request Model:</a:t>
            </a:r>
            <a:endParaRPr b="0" lang="en-IN" sz="2000" spc="-1" strike="noStrike">
              <a:latin typeface="Arial"/>
            </a:endParaRPr>
          </a:p>
          <a:p>
            <a:pPr lvl="6" marL="1512000" indent="-216000">
              <a:lnSpc>
                <a:spcPct val="100000"/>
              </a:lnSpc>
              <a:spcAft>
                <a:spcPts val="1414"/>
              </a:spcAft>
              <a:buClr>
                <a:srgbClr val="000000"/>
              </a:buClr>
              <a:buSzPct val="45000"/>
              <a:buFont typeface="Wingdings" charset="2"/>
              <a:buChar char=""/>
            </a:pPr>
            <a:r>
              <a:rPr b="0" lang="en-IN" sz="2000" spc="-1" strike="noStrike">
                <a:solidFill>
                  <a:srgbClr val="2c3e50"/>
                </a:solidFill>
                <a:latin typeface="Source Sans Pro Semibold"/>
                <a:ea typeface="DejaVu Sans"/>
              </a:rPr>
              <a:t>This is a pure P2P model in which each request from a peer is flooded (broadcast) to directly connected peers until the request is answered or a maximum number of flooding steps (typically 5 to 9)</a:t>
            </a:r>
            <a:endParaRPr b="0" lang="en-IN" sz="2000" spc="-1" strike="noStrike">
              <a:latin typeface="Arial"/>
            </a:endParaRPr>
          </a:p>
          <a:p>
            <a:pPr marL="432000" indent="-322920">
              <a:lnSpc>
                <a:spcPct val="100000"/>
              </a:lnSpc>
              <a:spcAft>
                <a:spcPts val="1414"/>
              </a:spcAft>
              <a:buClr>
                <a:srgbClr val="2c3e50"/>
              </a:buClr>
              <a:buSzPct val="45000"/>
              <a:buFont typeface="Wingdings" charset="2"/>
              <a:buChar char=""/>
            </a:pPr>
            <a:endParaRPr b="0" lang="en-IN" sz="2000" spc="-1" strike="noStrike">
              <a:latin typeface="Arial"/>
            </a:endParaRPr>
          </a:p>
          <a:p>
            <a:pPr lvl="6" marL="1512000" indent="-216000">
              <a:lnSpc>
                <a:spcPct val="100000"/>
              </a:lnSpc>
              <a:spcAft>
                <a:spcPts val="1414"/>
              </a:spcAft>
              <a:buClr>
                <a:srgbClr val="000000"/>
              </a:buClr>
              <a:buSzPct val="45000"/>
              <a:buFont typeface="Wingdings" charset="2"/>
              <a:buChar char=""/>
            </a:pPr>
            <a:endParaRPr b="0" lang="en-IN" sz="2000" spc="-1" strike="noStrike">
              <a:latin typeface="Arial"/>
            </a:endParaRPr>
          </a:p>
          <a:p>
            <a:pPr>
              <a:lnSpc>
                <a:spcPct val="100000"/>
              </a:lnSpc>
              <a:spcAft>
                <a:spcPts val="1414"/>
              </a:spcAft>
            </a:pPr>
            <a:endParaRPr b="0" lang="en-IN" sz="2000" spc="-1" strike="noStrike">
              <a:latin typeface="Arial"/>
            </a:endParaRPr>
          </a:p>
        </p:txBody>
      </p:sp>
      <p:pic>
        <p:nvPicPr>
          <p:cNvPr id="154" name="" descr=""/>
          <p:cNvPicPr/>
          <p:nvPr/>
        </p:nvPicPr>
        <p:blipFill>
          <a:blip r:embed="rId1"/>
          <a:stretch/>
        </p:blipFill>
        <p:spPr>
          <a:xfrm>
            <a:off x="2881080" y="3916440"/>
            <a:ext cx="4390920" cy="2914560"/>
          </a:xfrm>
          <a:prstGeom prst="rect">
            <a:avLst/>
          </a:prstGeom>
          <a:ln>
            <a:noFill/>
          </a:ln>
        </p:spPr>
      </p:pic>
    </p:spTree>
  </p:cSld>
  <p:transition spd="med">
    <p:wipe dir="u"/>
  </p:transition>
  <p:timing>
    <p:tnLst>
      <p:par>
        <p:cTn id="219" dur="indefinite" restart="never" nodeType="tmRoot">
          <p:childTnLst>
            <p:seq>
              <p:cTn id="220" nodeType="mainSeq">
                <p:childTnLst>
                  <p:par>
                    <p:cTn id="221" fill="freeze">
                      <p:stCondLst>
                        <p:cond delay="indefinite"/>
                      </p:stCondLst>
                      <p:childTnLst>
                        <p:par>
                          <p:cTn id="222" fill="freeze">
                            <p:stCondLst>
                              <p:cond delay="0"/>
                            </p:stCondLst>
                            <p:childTnLst>
                              <p:par>
                                <p:cTn id="223" nodeType="clickEffect" fill="hold" presetClass="entr" presetID="10">
                                  <p:stCondLst>
                                    <p:cond delay="0"/>
                                  </p:stCondLst>
                                  <p:childTnLst>
                                    <p:set>
                                      <p:cBhvr>
                                        <p:cTn id="224" dur="0" fill="hold">
                                          <p:stCondLst>
                                            <p:cond delay="0"/>
                                          </p:stCondLst>
                                        </p:cTn>
                                        <p:tgtEl>
                                          <p:spTgt spid="152">
                                            <p:txEl>
                                              <p:pRg st="0" end="11"/>
                                            </p:txEl>
                                          </p:spTgt>
                                        </p:tgtEl>
                                        <p:attrNameLst>
                                          <p:attrName>style.visibility</p:attrName>
                                        </p:attrNameLst>
                                      </p:cBhvr>
                                      <p:to>
                                        <p:strVal val="visible"/>
                                      </p:to>
                                    </p:set>
                                    <p:animEffect filter="fade" transition="in">
                                      <p:cBhvr additive="repl">
                                        <p:cTn id="225" dur="1000"/>
                                        <p:tgtEl>
                                          <p:spTgt spid="152">
                                            <p:txEl>
                                              <p:pRg st="0" end="11"/>
                                            </p:txEl>
                                          </p:spTgt>
                                        </p:tgtEl>
                                      </p:cBhvr>
                                    </p:animEffect>
                                  </p:childTnLst>
                                </p:cTn>
                              </p:par>
                            </p:childTnLst>
                          </p:cTn>
                        </p:par>
                      </p:childTnLst>
                    </p:cTn>
                  </p:par>
                  <p:par>
                    <p:cTn id="226" fill="freeze">
                      <p:stCondLst>
                        <p:cond delay="indefinite"/>
                      </p:stCondLst>
                      <p:childTnLst>
                        <p:par>
                          <p:cTn id="227" fill="freeze">
                            <p:stCondLst>
                              <p:cond delay="0"/>
                            </p:stCondLst>
                            <p:childTnLst>
                              <p:par>
                                <p:cTn id="228" nodeType="clickEffect" fill="hold" presetClass="entr" presetID="5" presetSubtype="10">
                                  <p:stCondLst>
                                    <p:cond delay="0"/>
                                  </p:stCondLst>
                                  <p:childTnLst>
                                    <p:set>
                                      <p:cBhvr>
                                        <p:cTn id="229" dur="2" fill="hold">
                                          <p:stCondLst>
                                            <p:cond delay="0"/>
                                          </p:stCondLst>
                                        </p:cTn>
                                        <p:tgtEl>
                                          <p:spTgt spid="153">
                                            <p:txEl>
                                              <p:pRg st="0" end="23"/>
                                            </p:txEl>
                                          </p:spTgt>
                                        </p:tgtEl>
                                        <p:attrNameLst>
                                          <p:attrName>style.visibility</p:attrName>
                                        </p:attrNameLst>
                                      </p:cBhvr>
                                      <p:to>
                                        <p:strVal val="visible"/>
                                      </p:to>
                                    </p:set>
                                    <p:animEffect filter="checkerboard(across)" transition="in">
                                      <p:cBhvr additive="repl">
                                        <p:cTn id="230" dur="1000"/>
                                        <p:tgtEl>
                                          <p:spTgt spid="153">
                                            <p:txEl>
                                              <p:pRg st="0" end="23"/>
                                            </p:txEl>
                                          </p:spTgt>
                                        </p:tgtEl>
                                      </p:cBhvr>
                                    </p:animEffect>
                                  </p:childTnLst>
                                </p:cTn>
                              </p:par>
                            </p:childTnLst>
                          </p:cTn>
                        </p:par>
                      </p:childTnLst>
                    </p:cTn>
                  </p:par>
                  <p:par>
                    <p:cTn id="231" fill="freeze">
                      <p:stCondLst>
                        <p:cond delay="indefinite"/>
                      </p:stCondLst>
                      <p:childTnLst>
                        <p:par>
                          <p:cTn id="232" fill="freeze">
                            <p:stCondLst>
                              <p:cond delay="0"/>
                            </p:stCondLst>
                            <p:childTnLst>
                              <p:par>
                                <p:cTn id="233" nodeType="clickEffect" fill="hold" presetClass="entr" presetID="4" presetSubtype="16">
                                  <p:stCondLst>
                                    <p:cond delay="0"/>
                                  </p:stCondLst>
                                  <p:childTnLst>
                                    <p:set>
                                      <p:cBhvr>
                                        <p:cTn id="234" dur="2" fill="hold">
                                          <p:stCondLst>
                                            <p:cond delay="0"/>
                                          </p:stCondLst>
                                        </p:cTn>
                                        <p:tgtEl>
                                          <p:spTgt spid="153">
                                            <p:txEl>
                                              <p:pRg st="23" end="220"/>
                                            </p:txEl>
                                          </p:spTgt>
                                        </p:tgtEl>
                                        <p:attrNameLst>
                                          <p:attrName>style.visibility</p:attrName>
                                        </p:attrNameLst>
                                      </p:cBhvr>
                                      <p:to>
                                        <p:strVal val="visible"/>
                                      </p:to>
                                    </p:set>
                                    <p:animEffect filter="box(in)" transition="out">
                                      <p:cBhvr additive="repl">
                                        <p:cTn id="235" dur="1000"/>
                                        <p:tgtEl>
                                          <p:spTgt spid="153">
                                            <p:txEl>
                                              <p:pRg st="23" end="220"/>
                                            </p:txEl>
                                          </p:spTgt>
                                        </p:tgtEl>
                                      </p:cBhvr>
                                    </p:animEffect>
                                  </p:childTnLst>
                                </p:cTn>
                              </p:par>
                            </p:childTnLst>
                          </p:cTn>
                        </p:par>
                      </p:childTnLst>
                    </p:cTn>
                  </p:par>
                  <p:par>
                    <p:cTn id="236" fill="freeze">
                      <p:stCondLst>
                        <p:cond delay="indefinite"/>
                      </p:stCondLst>
                      <p:childTnLst>
                        <p:par>
                          <p:cTn id="237" fill="freeze">
                            <p:stCondLst>
                              <p:cond delay="0"/>
                            </p:stCondLst>
                            <p:childTnLst>
                              <p:par>
                                <p:cTn id="238" nodeType="clickEffect" fill="hold" presetClass="entr" presetID="3" presetSubtype="10">
                                  <p:stCondLst>
                                    <p:cond delay="0"/>
                                  </p:stCondLst>
                                  <p:childTnLst>
                                    <p:set>
                                      <p:cBhvr>
                                        <p:cTn id="239" dur="1" fill="hold">
                                          <p:stCondLst>
                                            <p:cond delay="0"/>
                                          </p:stCondLst>
                                        </p:cTn>
                                        <p:tgtEl>
                                          <p:spTgt spid="154"/>
                                        </p:tgtEl>
                                        <p:attrNameLst>
                                          <p:attrName>style.visibility</p:attrName>
                                        </p:attrNameLst>
                                      </p:cBhvr>
                                      <p:to>
                                        <p:strVal val="visible"/>
                                      </p:to>
                                    </p:set>
                                    <p:animEffect filter="blinds(horizontal)" transition="in">
                                      <p:cBhvr additive="repl">
                                        <p:cTn id="240" dur="500"/>
                                        <p:tgtEl>
                                          <p:spTgt spid="15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00"/>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00"/>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00"/>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00"/>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563</TotalTime>
  <Application>LibreOffice/5.4.4.2$Windows_X86_64 LibreOffice_project/2524958677847fb3bb44820e40380acbe820f960</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2018-04-02T00:08:14Z</dcterms:created>
  <dc:creator/>
  <dc:description/>
  <dc:language>en-IN</dc:language>
  <cp:lastModifiedBy/>
  <dcterms:modified xsi:type="dcterms:W3CDTF">2018-04-02T18:36:02Z</dcterms:modified>
  <cp:revision>40</cp:revision>
  <dc:subject/>
  <dc:title/>
</cp:coreProperties>
</file>