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6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AE79B-28A8-4CDD-A3FC-2E5DBF38BD8A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475AB-4A18-4443-9991-BED63126CDA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75AB-4A18-4443-9991-BED63126CDA0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8968-8259-4F27-9937-E0F87D811E75}" type="datetimeFigureOut">
              <a:rPr lang="en-US" smtClean="0"/>
              <a:t>4/1/2018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6BA5-8876-4B18-87F9-36D80D3EE93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KishNil\Downloads\Telegram%20Desktop\video_2018-04-02_03-34-32.mp4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KishNil\Downloads\Telegram%20Desktop\video_2018-04-02_00-39-44.mp4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KishNil\Downloads\Telegram%20Desktop\video_2018-04-02_00-58-19.mp4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24" y="857232"/>
            <a:ext cx="743107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Implementing </a:t>
            </a:r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blockchain</a:t>
            </a:r>
            <a:endParaRPr lang="en-US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For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Document Sharing 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4714884"/>
            <a:ext cx="5214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Ishan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Joshi			3154166</a:t>
            </a:r>
            <a:endParaRPr lang="en-US" sz="28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3578" y="5072074"/>
            <a:ext cx="5157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Kishlaya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Kunj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	3154174</a:t>
            </a:r>
            <a:endParaRPr lang="en-US" sz="28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3578" y="5429264"/>
            <a:ext cx="5157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Neeraj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Lagwankar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	3154175</a:t>
            </a:r>
            <a:endParaRPr lang="en-US" sz="28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entralized-distributed-decentralized-768x43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428604"/>
            <a:ext cx="5852160" cy="3291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34" y="1357298"/>
            <a:ext cx="170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CENTRALISED</a:t>
            </a:r>
          </a:p>
          <a:p>
            <a:pPr algn="ctr"/>
            <a:r>
              <a:rPr lang="en-IN" dirty="0" smtClean="0"/>
              <a:t>VS</a:t>
            </a:r>
          </a:p>
          <a:p>
            <a:pPr algn="ctr"/>
            <a:r>
              <a:rPr lang="en-IN" dirty="0" smtClean="0"/>
              <a:t>DECENTRALISED</a:t>
            </a:r>
          </a:p>
          <a:p>
            <a:pPr algn="ctr"/>
            <a:r>
              <a:rPr lang="en-IN" dirty="0" smtClean="0"/>
              <a:t>WEB</a:t>
            </a:r>
            <a:endParaRPr lang="en-IN" dirty="0"/>
          </a:p>
        </p:txBody>
      </p:sp>
      <p:pic>
        <p:nvPicPr>
          <p:cNvPr id="6" name="video_2018-04-02_03-34-3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14744" y="3714752"/>
            <a:ext cx="4071966" cy="3053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4357694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POINTS</a:t>
            </a:r>
          </a:p>
          <a:p>
            <a:pPr algn="ctr"/>
            <a:r>
              <a:rPr lang="en-IN" dirty="0" smtClean="0"/>
              <a:t>OF </a:t>
            </a:r>
          </a:p>
          <a:p>
            <a:pPr algn="ctr"/>
            <a:r>
              <a:rPr lang="en-IN" dirty="0" smtClean="0"/>
              <a:t>FAILURE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28794" y="5572140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71604" y="2571744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5" grpId="0" build="allAtOnce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1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video_2018-04-02_00-39-4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71604" y="1071546"/>
            <a:ext cx="6000791" cy="4500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4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 smtClean="0"/>
              <a:t>blockchain</a:t>
            </a:r>
            <a:r>
              <a:rPr lang="en-IN" dirty="0" smtClean="0"/>
              <a:t> </a:t>
            </a:r>
            <a:r>
              <a:rPr lang="en-IN" dirty="0"/>
              <a:t>is a continuously growing list of records, called blocks, which are linked and secured using </a:t>
            </a:r>
            <a:r>
              <a:rPr lang="en-IN" dirty="0" smtClean="0"/>
              <a:t>cryptography.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85918" y="285728"/>
            <a:ext cx="5922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What is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Blockchain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071538" y="500063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/>
          <p:cNvSpPr/>
          <p:nvPr/>
        </p:nvSpPr>
        <p:spPr>
          <a:xfrm>
            <a:off x="3143240" y="371475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/>
          <p:cNvSpPr/>
          <p:nvPr/>
        </p:nvSpPr>
        <p:spPr>
          <a:xfrm>
            <a:off x="4786314" y="557214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/>
          <p:cNvSpPr/>
          <p:nvPr/>
        </p:nvSpPr>
        <p:spPr>
          <a:xfrm>
            <a:off x="7215206" y="47148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/>
          <p:cNvSpPr/>
          <p:nvPr/>
        </p:nvSpPr>
        <p:spPr>
          <a:xfrm>
            <a:off x="928662" y="3571876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/>
          <p:cNvSpPr/>
          <p:nvPr/>
        </p:nvSpPr>
        <p:spPr>
          <a:xfrm>
            <a:off x="1714480" y="3857628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/>
          <p:cNvSpPr/>
          <p:nvPr/>
        </p:nvSpPr>
        <p:spPr>
          <a:xfrm>
            <a:off x="285720" y="4143380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142844" y="5214950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/>
          <p:cNvSpPr/>
          <p:nvPr/>
        </p:nvSpPr>
        <p:spPr>
          <a:xfrm>
            <a:off x="642910" y="6357958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/>
          <p:cNvSpPr/>
          <p:nvPr/>
        </p:nvSpPr>
        <p:spPr>
          <a:xfrm>
            <a:off x="2000232" y="6357958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/>
          <p:cNvSpPr/>
          <p:nvPr/>
        </p:nvSpPr>
        <p:spPr>
          <a:xfrm>
            <a:off x="2714612" y="3286124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/>
          <p:cNvSpPr/>
          <p:nvPr/>
        </p:nvSpPr>
        <p:spPr>
          <a:xfrm>
            <a:off x="3714744" y="3214686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/>
          <p:cNvSpPr/>
          <p:nvPr/>
        </p:nvSpPr>
        <p:spPr>
          <a:xfrm>
            <a:off x="4500562" y="3429000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/>
          <p:cNvSpPr/>
          <p:nvPr/>
        </p:nvSpPr>
        <p:spPr>
          <a:xfrm>
            <a:off x="4000496" y="6429396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/>
          <p:cNvSpPr/>
          <p:nvPr/>
        </p:nvSpPr>
        <p:spPr>
          <a:xfrm>
            <a:off x="4929190" y="6572248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Connector 22"/>
          <p:cNvSpPr/>
          <p:nvPr/>
        </p:nvSpPr>
        <p:spPr>
          <a:xfrm>
            <a:off x="5786446" y="6215082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Connector 23"/>
          <p:cNvSpPr/>
          <p:nvPr/>
        </p:nvSpPr>
        <p:spPr>
          <a:xfrm>
            <a:off x="8572528" y="5643578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/>
          <p:cNvSpPr/>
          <p:nvPr/>
        </p:nvSpPr>
        <p:spPr>
          <a:xfrm>
            <a:off x="8643966" y="4572008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/>
          <p:cNvSpPr/>
          <p:nvPr/>
        </p:nvSpPr>
        <p:spPr>
          <a:xfrm>
            <a:off x="8215338" y="3571876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/>
          <p:cNvSpPr/>
          <p:nvPr/>
        </p:nvSpPr>
        <p:spPr>
          <a:xfrm>
            <a:off x="7215206" y="3357562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Connector 27"/>
          <p:cNvSpPr/>
          <p:nvPr/>
        </p:nvSpPr>
        <p:spPr>
          <a:xfrm>
            <a:off x="6286512" y="3500438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Connector 28"/>
          <p:cNvSpPr/>
          <p:nvPr/>
        </p:nvSpPr>
        <p:spPr>
          <a:xfrm>
            <a:off x="7286644" y="6143644"/>
            <a:ext cx="285752" cy="28575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11" idx="4"/>
            <a:endCxn id="6" idx="7"/>
          </p:cNvCxnSpPr>
          <p:nvPr/>
        </p:nvCxnSpPr>
        <p:spPr>
          <a:xfrm rot="5400000">
            <a:off x="1197465" y="4407699"/>
            <a:ext cx="924211" cy="3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6" idx="0"/>
          </p:cNvCxnSpPr>
          <p:nvPr/>
        </p:nvCxnSpPr>
        <p:spPr>
          <a:xfrm rot="16200000" flipH="1">
            <a:off x="614334" y="4314832"/>
            <a:ext cx="114300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1"/>
            <a:endCxn id="12" idx="5"/>
          </p:cNvCxnSpPr>
          <p:nvPr/>
        </p:nvCxnSpPr>
        <p:spPr>
          <a:xfrm rot="16200000" flipV="1">
            <a:off x="493906" y="4423004"/>
            <a:ext cx="680306" cy="60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6"/>
            <a:endCxn id="6" idx="2"/>
          </p:cNvCxnSpPr>
          <p:nvPr/>
        </p:nvCxnSpPr>
        <p:spPr>
          <a:xfrm flipV="1">
            <a:off x="428596" y="5229236"/>
            <a:ext cx="642942" cy="128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4"/>
            <a:endCxn id="14" idx="7"/>
          </p:cNvCxnSpPr>
          <p:nvPr/>
        </p:nvCxnSpPr>
        <p:spPr>
          <a:xfrm rot="5400000">
            <a:off x="622493" y="5722159"/>
            <a:ext cx="941969" cy="41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5"/>
            <a:endCxn id="15" idx="1"/>
          </p:cNvCxnSpPr>
          <p:nvPr/>
        </p:nvCxnSpPr>
        <p:spPr>
          <a:xfrm rot="16200000" flipH="1">
            <a:off x="1247469" y="5605195"/>
            <a:ext cx="1008924" cy="580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5"/>
            <a:endCxn id="7" idx="1"/>
          </p:cNvCxnSpPr>
          <p:nvPr/>
        </p:nvCxnSpPr>
        <p:spPr>
          <a:xfrm rot="16200000" flipH="1">
            <a:off x="2958517" y="3530029"/>
            <a:ext cx="251678" cy="25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" idx="7"/>
            <a:endCxn id="17" idx="3"/>
          </p:cNvCxnSpPr>
          <p:nvPr/>
        </p:nvCxnSpPr>
        <p:spPr>
          <a:xfrm rot="5400000" flipH="1" flipV="1">
            <a:off x="3483480" y="3508596"/>
            <a:ext cx="323116" cy="22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8" idx="2"/>
            <a:endCxn id="7" idx="6"/>
          </p:cNvCxnSpPr>
          <p:nvPr/>
        </p:nvCxnSpPr>
        <p:spPr>
          <a:xfrm rot="10800000" flipV="1">
            <a:off x="3600440" y="3571876"/>
            <a:ext cx="900122" cy="371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5"/>
            <a:endCxn id="9" idx="1"/>
          </p:cNvCxnSpPr>
          <p:nvPr/>
        </p:nvCxnSpPr>
        <p:spPr>
          <a:xfrm rot="16200000" flipH="1">
            <a:off x="6387541" y="3887219"/>
            <a:ext cx="1037496" cy="75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7" idx="4"/>
            <a:endCxn id="9" idx="0"/>
          </p:cNvCxnSpPr>
          <p:nvPr/>
        </p:nvCxnSpPr>
        <p:spPr>
          <a:xfrm rot="16200000" flipH="1">
            <a:off x="6865159" y="4136237"/>
            <a:ext cx="1071570" cy="8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6" idx="3"/>
            <a:endCxn id="9" idx="7"/>
          </p:cNvCxnSpPr>
          <p:nvPr/>
        </p:nvCxnSpPr>
        <p:spPr>
          <a:xfrm rot="5400000">
            <a:off x="7448289" y="3972943"/>
            <a:ext cx="966058" cy="65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5" idx="2"/>
            <a:endCxn id="9" idx="6"/>
          </p:cNvCxnSpPr>
          <p:nvPr/>
        </p:nvCxnSpPr>
        <p:spPr>
          <a:xfrm rot="10800000" flipV="1">
            <a:off x="7672406" y="4714884"/>
            <a:ext cx="97156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" idx="5"/>
            <a:endCxn id="24" idx="2"/>
          </p:cNvCxnSpPr>
          <p:nvPr/>
        </p:nvCxnSpPr>
        <p:spPr>
          <a:xfrm rot="16200000" flipH="1">
            <a:off x="7748327" y="4962252"/>
            <a:ext cx="681325" cy="96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9" idx="0"/>
            <a:endCxn id="9" idx="4"/>
          </p:cNvCxnSpPr>
          <p:nvPr/>
        </p:nvCxnSpPr>
        <p:spPr>
          <a:xfrm rot="5400000" flipH="1" flipV="1">
            <a:off x="6950883" y="5650721"/>
            <a:ext cx="971560" cy="1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" idx="3"/>
            <a:endCxn id="19" idx="7"/>
          </p:cNvCxnSpPr>
          <p:nvPr/>
        </p:nvCxnSpPr>
        <p:spPr>
          <a:xfrm rot="5400000">
            <a:off x="4294406" y="5912380"/>
            <a:ext cx="508858" cy="60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" idx="4"/>
            <a:endCxn id="21" idx="0"/>
          </p:cNvCxnSpPr>
          <p:nvPr/>
        </p:nvCxnSpPr>
        <p:spPr>
          <a:xfrm rot="16200000" flipH="1">
            <a:off x="4772036" y="6272218"/>
            <a:ext cx="542908" cy="57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" idx="5"/>
            <a:endCxn id="23" idx="2"/>
          </p:cNvCxnSpPr>
          <p:nvPr/>
        </p:nvCxnSpPr>
        <p:spPr>
          <a:xfrm rot="16200000" flipH="1">
            <a:off x="5283716" y="5855227"/>
            <a:ext cx="395573" cy="60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" idx="6"/>
            <a:endCxn id="7" idx="3"/>
          </p:cNvCxnSpPr>
          <p:nvPr/>
        </p:nvCxnSpPr>
        <p:spPr>
          <a:xfrm flipV="1">
            <a:off x="1528738" y="4104997"/>
            <a:ext cx="1681457" cy="1124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" idx="6"/>
            <a:endCxn id="8" idx="2"/>
          </p:cNvCxnSpPr>
          <p:nvPr/>
        </p:nvCxnSpPr>
        <p:spPr>
          <a:xfrm>
            <a:off x="1528738" y="5229236"/>
            <a:ext cx="3257576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" idx="6"/>
            <a:endCxn id="9" idx="2"/>
          </p:cNvCxnSpPr>
          <p:nvPr/>
        </p:nvCxnSpPr>
        <p:spPr>
          <a:xfrm flipV="1">
            <a:off x="1528738" y="4943484"/>
            <a:ext cx="568646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" idx="5"/>
            <a:endCxn id="9" idx="2"/>
          </p:cNvCxnSpPr>
          <p:nvPr/>
        </p:nvCxnSpPr>
        <p:spPr>
          <a:xfrm rot="16200000" flipH="1">
            <a:off x="4955102" y="2683379"/>
            <a:ext cx="838487" cy="368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" idx="6"/>
            <a:endCxn id="9" idx="2"/>
          </p:cNvCxnSpPr>
          <p:nvPr/>
        </p:nvCxnSpPr>
        <p:spPr>
          <a:xfrm flipV="1">
            <a:off x="5243514" y="4943484"/>
            <a:ext cx="1971692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2"/>
            <a:ext cx="8229600" cy="254318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Each block typically contains a cryptographic hash of the previous block, a timestamp and transaction data. By design, a </a:t>
            </a:r>
            <a:r>
              <a:rPr lang="en-IN" b="1" dirty="0" smtClean="0">
                <a:solidFill>
                  <a:schemeClr val="bg1"/>
                </a:solidFill>
              </a:rPr>
              <a:t>block chain </a:t>
            </a:r>
            <a:r>
              <a:rPr lang="en-IN" b="1" dirty="0">
                <a:solidFill>
                  <a:schemeClr val="bg1"/>
                </a:solidFill>
              </a:rPr>
              <a:t>is inherently resistant to modification of the data.</a:t>
            </a:r>
          </a:p>
        </p:txBody>
      </p:sp>
      <p:pic>
        <p:nvPicPr>
          <p:cNvPr id="5" name="video_2018-04-02_00-58-1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43174" y="2643182"/>
            <a:ext cx="5214974" cy="3911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5357826"/>
            <a:ext cx="842968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Challenging the Statu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 Quo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 a </a:t>
            </a: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adical way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1333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14422"/>
            <a:ext cx="14001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857232"/>
            <a:ext cx="1314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1214422"/>
            <a:ext cx="13620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928670"/>
            <a:ext cx="12858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3306" y="3709999"/>
            <a:ext cx="1295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29190" y="3424247"/>
            <a:ext cx="129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15074" y="3567123"/>
            <a:ext cx="14192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71538" y="3714752"/>
            <a:ext cx="13335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5984" y="3424247"/>
            <a:ext cx="13620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18"/>
          <p:cNvCxnSpPr/>
          <p:nvPr/>
        </p:nvCxnSpPr>
        <p:spPr>
          <a:xfrm rot="16200000" flipH="1">
            <a:off x="-821569" y="3393280"/>
            <a:ext cx="3286149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1214414" y="571478"/>
            <a:ext cx="1214446" cy="50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643174" y="1713694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71868" y="428604"/>
            <a:ext cx="1500198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54" idx="3"/>
            <a:endCxn id="2053" idx="3"/>
          </p:cNvCxnSpPr>
          <p:nvPr/>
        </p:nvCxnSpPr>
        <p:spPr>
          <a:xfrm flipH="1">
            <a:off x="6291265" y="1547795"/>
            <a:ext cx="1281122" cy="27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6965173" y="3321843"/>
            <a:ext cx="278608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1071538" y="1857364"/>
            <a:ext cx="2214578" cy="221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 flipV="1">
            <a:off x="-78615" y="2221700"/>
            <a:ext cx="3929090" cy="191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2058" idx="0"/>
          </p:cNvCxnSpPr>
          <p:nvPr/>
        </p:nvCxnSpPr>
        <p:spPr>
          <a:xfrm rot="5400000">
            <a:off x="5041105" y="2821779"/>
            <a:ext cx="1138254" cy="6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1893075" y="2607463"/>
            <a:ext cx="4429156" cy="150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643042" y="4786322"/>
            <a:ext cx="1143008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643042" y="5643578"/>
            <a:ext cx="264320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643306" y="4929198"/>
            <a:ext cx="428628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4857752" y="4714884"/>
            <a:ext cx="1071570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571868" y="4429132"/>
            <a:ext cx="435771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15074" y="3995747"/>
            <a:ext cx="1776434" cy="86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500430" y="285728"/>
            <a:ext cx="4214842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H="1">
            <a:off x="6000760" y="2571744"/>
            <a:ext cx="2428892" cy="200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143636" y="2000240"/>
            <a:ext cx="1571636" cy="150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 flipV="1">
            <a:off x="3286116" y="2357430"/>
            <a:ext cx="1928826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857224" y="3357562"/>
            <a:ext cx="1928826" cy="150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643306" y="2857496"/>
            <a:ext cx="1428760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28596" y="2928934"/>
            <a:ext cx="79912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OPEN,DECENTRALISED </a:t>
            </a:r>
            <a:r>
              <a:rPr 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ATABASE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7158" y="3000372"/>
            <a:ext cx="85132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OF EVERY TRANSACTION INVOLVING VALUE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C -0.00607 -0.00162 -0.01371 -0.00255 -0.02291 -0.00324 C -0.02621 -0.00394 -0.03003 -0.0044 -0.03559 -0.00463 C -0.0375 -0.00579 -0.03472 -0.00486 -0.03923 -0.00533 C -0.04375 -0.00579 -0.04705 -0.00648 -0.05295 -0.00672 C -0.05851 -0.00741 -0.06337 -0.0081 -0.06927 -0.0088 C -0.07014 -0.00903 -0.07083 -0.00903 -0.07205 -0.00903 C -0.07378 -0.00949 -0.07743 -0.00972 -0.07743 -0.00949 C -0.08281 -0.01088 -0.07569 -0.00949 -0.08194 -0.01019 C -0.08281 -0.01019 -0.08298 -0.01065 -0.08385 -0.01065 C -0.08489 -0.01065 -0.08611 -0.01088 -0.0875 -0.01088 C -0.08976 -0.01134 -0.09427 -0.01158 -0.09844 -0.01204 C -0.10052 -0.0125 -0.10469 -0.01273 -0.10833 -0.01297 C -0.10972 -0.0132 -0.11146 -0.0132 -0.11285 -0.01343 C -0.11389 -0.01343 -0.11545 -0.01343 -0.11545 -0.01343 " pathEditMode="relative" rAng="0" ptsTypes="ffffffffffffffA">
                                      <p:cBhvr>
                                        <p:cTn id="6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-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3912 C 0.00677 -0.08033 0.00018 -0.12361 0.00018 -0.16574 " pathEditMode="relative" rAng="0" ptsTypes="fA">
                                      <p:cBhvr>
                                        <p:cTn id="66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-6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C 0.00382 0.01435 -0.00329 0.02199 -0.00989 0.03056 C -0.01388 0.03565 -0.01579 0.04051 -0.021 0.04398 C -0.02899 0.05741 -0.03732 0.06921 -0.04895 0.07731 C -0.05052 0.0831 -0.05329 0.08194 -0.05694 0.08519 C -0.05816 0.09028 -0.0717 0.10509 -0.075 0.10787 C -0.07673 0.10926 -0.07916 0.10926 -0.0809 0.11065 C -0.08576 0.11458 -0.09097 0.12639 -0.09687 0.12801 C -0.10329 0.12986 -0.10954 0.13218 -0.11493 0.13727 C -0.11979 0.14861 -0.11961 0.14653 -0.12795 0.15185 C -0.12899 0.1537 -0.13003 0.15532 -0.1309 0.15718 C -0.13211 0.16019 -0.13402 0.16667 -0.13402 0.16667 " pathEditMode="relative" ptsTypes="fffffffffffA">
                                      <p:cBhvr>
                                        <p:cTn id="6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C 0.05677 -0.00393 -0.02379 0.00139 0.10399 -0.00278 C 0.11198 -0.00301 0.12795 -0.00532 0.12795 -0.00532 " pathEditMode="relative" ptsTypes="ffA">
                                      <p:cBhvr>
                                        <p:cTn id="70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C 0.00087 0.00394 0.00156 0.00509 4.72222E-6 0.00949 C -0.00104 0.01227 -0.00399 0.01736 -0.00399 0.01736 C -0.00642 0.0294 -0.01354 0.04097 -0.0191 0.05069 C -0.02049 0.05324 -0.025 0.05602 -0.025 0.05602 C -0.03108 0.06736 -0.02309 0.05394 -0.03004 0.06134 C -0.0309 0.06227 -0.03125 0.06412 -0.03212 0.06528 C -0.03299 0.06644 -0.03403 0.06713 -0.03507 0.06806 C -0.04028 0.07778 -0.04288 0.07986 -0.04705 0.09074 C -0.04809 0.09352 -0.05104 0.09861 -0.05104 0.09861 C -0.05208 0.10671 -0.05365 0.11296 -0.05799 0.11875 C -0.06042 0.12824 -0.05885 0.12431 -0.06215 0.13079 C -0.06319 0.13519 -0.06389 0.13958 -0.0651 0.14398 C -0.06615 0.15278 -0.06632 0.16065 -0.07014 0.16806 C -0.07118 0.17431 -0.07205 0.18102 -0.07413 0.18681 C -0.07483 0.18866 -0.07552 0.19028 -0.07604 0.19213 C -0.07639 0.19352 -0.07708 0.19607 -0.07708 0.19607 " pathEditMode="relative" ptsTypes="ffffffffffffffffA">
                                      <p:cBhvr>
                                        <p:cTn id="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6.2963E-6 C -0.00399 0.01135 -0.00035 0.03334 0.00208 0.04538 C 0.00243 0.04723 0.00955 0.0514 0.01111 0.05348 C 0.01771 0.06228 0.025 0.07153 0.03403 0.07478 C 0.03768 0.07964 0.03559 0.07871 0.04011 0.07871 " pathEditMode="relative" ptsTypes="ffffA"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6 C 0.00139 0.00717 0.00312 0.01226 0.00607 0.01851 C 0.00764 0.02847 0.01059 0.03819 0.01302 0.04791 C 0.01527 0.05648 0.01527 0.06388 0.01892 0.07198 C 0.01944 0.08773 0.01944 0.12036 0.02604 0.13726 C 0.02691 0.14259 0.02691 0.14814 0.02795 0.15323 C 0.0283 0.15486 0.02951 0.15578 0.03003 0.15717 C 0.03125 0.16064 0.03194 0.16435 0.03298 0.16782 C 0.0368 0.18171 0.03819 0.19629 0.04392 0.20925 C 0.04514 0.21689 0.04757 0.22592 0.05104 0.23194 C 0.05243 0.23842 0.05416 0.24444 0.05607 0.25069 C 0.05712 0.2537 0.05902 0.25995 0.05902 0.25995 " pathEditMode="relative" ptsTypes="fffffffffffA">
                                      <p:cBhvr>
                                        <p:cTn id="76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047 C 0.00486 0.00487 0.00677 0.00556 0.01163 0.00718 C 0.01302 0.00857 0.01424 0.00996 0.01563 0.01112 C 0.01667 0.01181 0.01788 0.01158 0.01875 0.0125 C 0.02986 0.02269 0.01302 0.01112 0.0257 0.01922 C 0.03108 0.02639 0.03715 0.0338 0.04375 0.03912 C 0.04618 0.04908 0.05313 0.05417 0.05868 0.06065 C 0.06736 0.07084 0.07743 0.07825 0.08663 0.08727 C 0.09045 0.09098 0.09306 0.09561 0.09774 0.09792 C 0.1007 0.10186 0.10191 0.10533 0.10573 0.10718 C 0.10834 0.1125 0.11302 0.11505 0.11771 0.11667 C 0.12361 0.12176 0.12986 0.12593 0.13663 0.12848 C 0.14375 0.13426 0.15052 0.13959 0.15868 0.1419 C 0.1632 0.14584 0.16007 0.14375 0.16563 0.14584 C 0.16667 0.1463 0.16875 0.14723 0.16875 0.14723 " pathEditMode="relative" ptsTypes="ffffffffffffffA">
                                      <p:cBhvr>
                                        <p:cTn id="78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9" grpId="0"/>
      <p:bldP spid="99" grpId="1"/>
      <p:bldP spid="99" grpId="2"/>
      <p:bldP spid="99" grpId="3"/>
      <p:bldP spid="10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00042"/>
            <a:ext cx="1857388" cy="18656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2976" y="242886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MONEY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868" y="3000372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PROPERTY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2198" y="164305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GOODS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57166"/>
            <a:ext cx="1830388" cy="1149350"/>
          </a:xfrm>
          <a:prstGeom prst="rect">
            <a:avLst/>
          </a:prstGeom>
          <a:noFill/>
        </p:spPr>
      </p:pic>
      <p:pic>
        <p:nvPicPr>
          <p:cNvPr id="3079" name="Picture 7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78175" y="1244600"/>
            <a:ext cx="1819275" cy="1809750"/>
          </a:xfrm>
          <a:prstGeom prst="rect">
            <a:avLst/>
          </a:prstGeom>
          <a:noFill/>
        </p:spPr>
      </p:pic>
      <p:pic>
        <p:nvPicPr>
          <p:cNvPr id="3081" name="Picture 9" descr="C:\Program Files (x86)\Microsoft Office\MEDIA\CAGCAT10\j0297749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3429000"/>
            <a:ext cx="1851025" cy="1762125"/>
          </a:xfrm>
          <a:prstGeom prst="rect">
            <a:avLst/>
          </a:prstGeom>
          <a:noFill/>
        </p:spPr>
      </p:pic>
      <p:pic>
        <p:nvPicPr>
          <p:cNvPr id="3082" name="Picture 10" descr="C:\Program Files (x86)\Microsoft Office\MEDIA\CAGCAT10\j0301076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8992" y="4286256"/>
            <a:ext cx="1828800" cy="18288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928662" y="5286388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ELECTION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3306" y="6286520"/>
            <a:ext cx="12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EDUCATION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7950" y="4143380"/>
            <a:ext cx="15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DATA SHARING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83" name="Picture 11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6512" y="2643182"/>
            <a:ext cx="1714512" cy="1474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214290"/>
            <a:ext cx="657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The Decentralised Web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357298"/>
            <a:ext cx="7786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 Since the advent of Web 2.0, the way people communicate with each other has revolutionized.</a:t>
            </a:r>
            <a:endParaRPr lang="en-IN" sz="2000" dirty="0">
              <a:solidFill>
                <a:schemeClr val="tx2"/>
              </a:solidFill>
            </a:endParaRPr>
          </a:p>
          <a:p>
            <a:endParaRPr lang="en-IN" sz="2000" dirty="0" smtClean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2500306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 Video hosting, podcast, blogging ,P2P interaction, RSS, Social Networking etc. all have changed the way Internet was.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3571876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 But everywhere, there was a </a:t>
            </a:r>
            <a:r>
              <a:rPr lang="en-IN" sz="2000" b="1" dirty="0" smtClean="0">
                <a:solidFill>
                  <a:schemeClr val="tx2"/>
                </a:solidFill>
              </a:rPr>
              <a:t>middleman </a:t>
            </a:r>
            <a:r>
              <a:rPr lang="en-IN" sz="2000" dirty="0" smtClean="0">
                <a:solidFill>
                  <a:schemeClr val="tx2"/>
                </a:solidFill>
              </a:rPr>
              <a:t>: </a:t>
            </a:r>
            <a:r>
              <a:rPr lang="en-IN" sz="2000" dirty="0">
                <a:solidFill>
                  <a:schemeClr val="tx2"/>
                </a:solidFill>
              </a:rPr>
              <a:t>a platform acting as </a:t>
            </a:r>
            <a:r>
              <a:rPr lang="en-IN" sz="2000" dirty="0" smtClean="0">
                <a:solidFill>
                  <a:schemeClr val="tx2"/>
                </a:solidFill>
              </a:rPr>
              <a:t>a     trusted </a:t>
            </a:r>
            <a:r>
              <a:rPr lang="en-IN" sz="2000" dirty="0">
                <a:solidFill>
                  <a:schemeClr val="tx2"/>
                </a:solidFill>
              </a:rPr>
              <a:t>intermediary between A and B who did not know or trust each other.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4857760"/>
            <a:ext cx="7858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>
                <a:solidFill>
                  <a:schemeClr val="tx2"/>
                </a:solidFill>
              </a:rPr>
              <a:t>While these platforms have done an amazing job at creating a P2P economy, with an ever more sophisticated content discovery layer, they also dictate all rules of the transactions, and these platforms own all of our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7" grpId="0" build="allAtOnce"/>
      <p:bldP spid="8" grpId="0" build="allAtOnce"/>
      <p:bldP spid="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71480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In this context, </a:t>
            </a:r>
            <a:r>
              <a:rPr lang="en-IN" sz="2000" dirty="0" err="1">
                <a:solidFill>
                  <a:schemeClr val="tx2"/>
                </a:solidFill>
              </a:rPr>
              <a:t>Blockchain</a:t>
            </a:r>
            <a:r>
              <a:rPr lang="en-IN" sz="2000" dirty="0">
                <a:solidFill>
                  <a:schemeClr val="tx2"/>
                </a:solidFill>
              </a:rPr>
              <a:t> seems to be a driving force of the next generation Internet, the Decentralized Web, or Web3. </a:t>
            </a:r>
            <a:r>
              <a:rPr lang="en-IN" sz="2000" dirty="0" err="1">
                <a:solidFill>
                  <a:schemeClr val="tx2"/>
                </a:solidFill>
              </a:rPr>
              <a:t>Blockchain</a:t>
            </a:r>
            <a:r>
              <a:rPr lang="en-IN" sz="2000" dirty="0">
                <a:solidFill>
                  <a:schemeClr val="tx2"/>
                </a:solidFill>
              </a:rPr>
              <a:t> can bring us true P2P transactions </a:t>
            </a:r>
            <a:r>
              <a:rPr lang="en-IN" sz="2000" b="1" dirty="0">
                <a:solidFill>
                  <a:schemeClr val="tx2"/>
                </a:solidFill>
              </a:rPr>
              <a:t>without</a:t>
            </a:r>
            <a:r>
              <a:rPr lang="en-IN" sz="2000" dirty="0">
                <a:solidFill>
                  <a:schemeClr val="tx2"/>
                </a:solidFill>
              </a:rPr>
              <a:t> a </a:t>
            </a:r>
            <a:r>
              <a:rPr lang="en-IN" sz="2000" dirty="0" smtClean="0">
                <a:solidFill>
                  <a:schemeClr val="tx2"/>
                </a:solidFill>
              </a:rPr>
              <a:t>middleman.</a:t>
            </a:r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4098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948499"/>
            <a:ext cx="1497027" cy="1528793"/>
          </a:xfrm>
          <a:prstGeom prst="rect">
            <a:avLst/>
          </a:prstGeom>
          <a:noFill/>
        </p:spPr>
      </p:pic>
      <p:pic>
        <p:nvPicPr>
          <p:cNvPr id="4099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948499"/>
            <a:ext cx="1785950" cy="1695079"/>
          </a:xfrm>
          <a:prstGeom prst="rect">
            <a:avLst/>
          </a:prstGeom>
          <a:noFill/>
        </p:spPr>
      </p:pic>
      <p:sp>
        <p:nvSpPr>
          <p:cNvPr id="4100" name="server"/>
          <p:cNvSpPr>
            <a:spLocks noEditPoints="1" noChangeArrowheads="1"/>
          </p:cNvSpPr>
          <p:nvPr/>
        </p:nvSpPr>
        <p:spPr bwMode="auto">
          <a:xfrm>
            <a:off x="3438525" y="3808811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Multiply 8"/>
          <p:cNvSpPr/>
          <p:nvPr/>
        </p:nvSpPr>
        <p:spPr>
          <a:xfrm>
            <a:off x="3500430" y="3734185"/>
            <a:ext cx="1643074" cy="18573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3143240" y="4305689"/>
            <a:ext cx="235742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3143240" y="4877193"/>
            <a:ext cx="235745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100" grpId="0" animBg="1"/>
      <p:bldP spid="4100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3" y="357167"/>
            <a:ext cx="564360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dirty="0">
                <a:solidFill>
                  <a:schemeClr val="accent3"/>
                </a:solidFill>
              </a:rPr>
              <a:t>Killing the Server: Redesigning Data Structures</a:t>
            </a:r>
            <a:endParaRPr 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3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5" descr="client-server-architecture-768x43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1500174"/>
            <a:ext cx="4854906" cy="2730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282" y="4272677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Our </a:t>
            </a:r>
            <a:r>
              <a:rPr lang="en-IN" dirty="0"/>
              <a:t>data architectures are mostly still client-server based. Which means that our data is centrally stored on one computer, and retrieved via the Internet by another computer over the </a:t>
            </a:r>
            <a:r>
              <a:rPr lang="en-IN" dirty="0" smtClean="0"/>
              <a:t>Internet.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raises issues of trust: Can I trust those people and institutions that store my data against any form of corruption: internal or external, man-made or machine failure, on purpose or by accident? Such centralized data structures have a unique point of failure points of </a:t>
            </a:r>
            <a:r>
              <a:rPr lang="en-IN" dirty="0" smtClean="0"/>
              <a:t>failure.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313</Words>
  <Application>Microsoft Office PowerPoint</Application>
  <PresentationFormat>On-screen Show (4:3)</PresentationFormat>
  <Paragraphs>37</Paragraphs>
  <Slides>11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KishNil</dc:creator>
  <cp:lastModifiedBy>KishNil</cp:lastModifiedBy>
  <cp:revision>31</cp:revision>
  <dcterms:created xsi:type="dcterms:W3CDTF">2018-04-01T17:48:08Z</dcterms:created>
  <dcterms:modified xsi:type="dcterms:W3CDTF">2018-04-01T22:42:03Z</dcterms:modified>
</cp:coreProperties>
</file>