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2" r:id="rId2"/>
    <p:sldId id="276" r:id="rId3"/>
    <p:sldId id="264" r:id="rId4"/>
    <p:sldId id="278" r:id="rId5"/>
    <p:sldId id="280" r:id="rId6"/>
    <p:sldId id="256" r:id="rId7"/>
    <p:sldId id="282" r:id="rId8"/>
    <p:sldId id="279" r:id="rId9"/>
    <p:sldId id="283" r:id="rId10"/>
    <p:sldId id="268" r:id="rId11"/>
    <p:sldId id="271" r:id="rId12"/>
    <p:sldId id="272" r:id="rId13"/>
    <p:sldId id="284" r:id="rId14"/>
    <p:sldId id="287" r:id="rId15"/>
    <p:sldId id="288" r:id="rId16"/>
    <p:sldId id="289" r:id="rId17"/>
    <p:sldId id="290" r:id="rId18"/>
    <p:sldId id="274"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9" d="100"/>
          <a:sy n="99" d="100"/>
        </p:scale>
        <p:origin x="-24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8A16FA-AC3F-4B25-A621-C23C642EBEE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686D72D3-536F-4235-85FA-53CD7F07E1BD}">
      <dgm:prSet phldrT="[Text]"/>
      <dgm:spPr/>
      <dgm:t>
        <a:bodyPr/>
        <a:lstStyle/>
        <a:p>
          <a:r>
            <a:rPr lang="en-US" altLang="en-US" dirty="0" smtClean="0">
              <a:latin typeface="Optima"/>
            </a:rPr>
            <a:t>Are one or more well-developed paragraphs, which are unified, coherent, concise, and able to stand alone (200-300 words)</a:t>
          </a:r>
          <a:endParaRPr lang="en-US" dirty="0"/>
        </a:p>
      </dgm:t>
    </dgm:pt>
    <dgm:pt modelId="{17AABDAC-5B36-44A4-8186-AE3FE73DAE85}" type="parTrans" cxnId="{A586C68A-D999-4E24-BA0A-27E07F811B0E}">
      <dgm:prSet/>
      <dgm:spPr/>
      <dgm:t>
        <a:bodyPr/>
        <a:lstStyle/>
        <a:p>
          <a:endParaRPr lang="en-US"/>
        </a:p>
      </dgm:t>
    </dgm:pt>
    <dgm:pt modelId="{CAB15E7F-C926-4D1D-BA36-E01C7BD6FDE4}" type="sibTrans" cxnId="{A586C68A-D999-4E24-BA0A-27E07F811B0E}">
      <dgm:prSet/>
      <dgm:spPr/>
      <dgm:t>
        <a:bodyPr/>
        <a:lstStyle/>
        <a:p>
          <a:endParaRPr lang="en-US"/>
        </a:p>
      </dgm:t>
    </dgm:pt>
    <dgm:pt modelId="{4DF83D80-7E90-4455-B0D4-D14127C80DA3}">
      <dgm:prSet phldrT="[Text]"/>
      <dgm:spPr/>
      <dgm:t>
        <a:bodyPr/>
        <a:lstStyle/>
        <a:p>
          <a:r>
            <a:rPr lang="en-US" altLang="en-US" dirty="0" smtClean="0">
              <a:latin typeface="Optima"/>
            </a:rPr>
            <a:t>Use an introduction-body-conclusion structure in which the parts of the report are discussed in order: purpose, research questions, methods, findings, conclusions, recommendations</a:t>
          </a:r>
          <a:endParaRPr lang="en-US" dirty="0"/>
        </a:p>
      </dgm:t>
    </dgm:pt>
    <dgm:pt modelId="{C16011B0-E0E2-43BA-8934-3057445EB7DC}" type="parTrans" cxnId="{D357D31B-ED04-49AF-BC37-226993F0AF8F}">
      <dgm:prSet/>
      <dgm:spPr/>
      <dgm:t>
        <a:bodyPr/>
        <a:lstStyle/>
        <a:p>
          <a:endParaRPr lang="en-US"/>
        </a:p>
      </dgm:t>
    </dgm:pt>
    <dgm:pt modelId="{0CE90146-5B70-47AD-8D5B-41C88742679D}" type="sibTrans" cxnId="{D357D31B-ED04-49AF-BC37-226993F0AF8F}">
      <dgm:prSet/>
      <dgm:spPr/>
      <dgm:t>
        <a:bodyPr/>
        <a:lstStyle/>
        <a:p>
          <a:endParaRPr lang="en-US"/>
        </a:p>
      </dgm:t>
    </dgm:pt>
    <dgm:pt modelId="{266828CB-6AA5-4E1F-A43E-F01F180418E0}">
      <dgm:prSet phldrT="[Text]"/>
      <dgm:spPr/>
      <dgm:t>
        <a:bodyPr/>
        <a:lstStyle/>
        <a:p>
          <a:r>
            <a:rPr lang="en-US" dirty="0" smtClean="0"/>
            <a:t> </a:t>
          </a:r>
          <a:endParaRPr lang="en-US" dirty="0"/>
        </a:p>
      </dgm:t>
    </dgm:pt>
    <dgm:pt modelId="{B7BFFF35-9808-4BC7-914F-BBFABDC255E7}" type="parTrans" cxnId="{723E040C-8323-4CA9-8575-874F239522CF}">
      <dgm:prSet/>
      <dgm:spPr/>
      <dgm:t>
        <a:bodyPr/>
        <a:lstStyle/>
        <a:p>
          <a:endParaRPr lang="en-US"/>
        </a:p>
      </dgm:t>
    </dgm:pt>
    <dgm:pt modelId="{07117E8B-6C0A-4D2B-8719-C38D383B7A01}" type="sibTrans" cxnId="{723E040C-8323-4CA9-8575-874F239522CF}">
      <dgm:prSet/>
      <dgm:spPr/>
      <dgm:t>
        <a:bodyPr/>
        <a:lstStyle/>
        <a:p>
          <a:endParaRPr lang="en-US"/>
        </a:p>
      </dgm:t>
    </dgm:pt>
    <dgm:pt modelId="{109ADD59-E396-4C39-893D-B1B2B3CD7854}">
      <dgm:prSet phldrT="[Text]"/>
      <dgm:spPr/>
      <dgm:t>
        <a:bodyPr/>
        <a:lstStyle/>
        <a:p>
          <a:r>
            <a:rPr lang="en-US" altLang="en-US" dirty="0" smtClean="0">
              <a:latin typeface="Optima"/>
            </a:rPr>
            <a:t>Follow strictly the chronology of the report</a:t>
          </a:r>
          <a:endParaRPr lang="en-US" dirty="0"/>
        </a:p>
      </dgm:t>
    </dgm:pt>
    <dgm:pt modelId="{3931707A-4B20-4EF0-A13C-469025140876}" type="parTrans" cxnId="{9114D3A5-F592-4DBC-B085-974DD22CF4F2}">
      <dgm:prSet/>
      <dgm:spPr/>
      <dgm:t>
        <a:bodyPr/>
        <a:lstStyle/>
        <a:p>
          <a:endParaRPr lang="en-US"/>
        </a:p>
      </dgm:t>
    </dgm:pt>
    <dgm:pt modelId="{03232447-1219-44F1-842B-388F92DE2121}" type="sibTrans" cxnId="{9114D3A5-F592-4DBC-B085-974DD22CF4F2}">
      <dgm:prSet/>
      <dgm:spPr/>
      <dgm:t>
        <a:bodyPr/>
        <a:lstStyle/>
        <a:p>
          <a:endParaRPr lang="en-US"/>
        </a:p>
      </dgm:t>
    </dgm:pt>
    <dgm:pt modelId="{5ADE3363-2872-4DBF-B55C-EB9D64CEEF54}">
      <dgm:prSet phldrT="[Text]"/>
      <dgm:spPr/>
      <dgm:t>
        <a:bodyPr/>
        <a:lstStyle/>
        <a:p>
          <a:r>
            <a:rPr lang="en-US" dirty="0" smtClean="0"/>
            <a:t> </a:t>
          </a:r>
          <a:endParaRPr lang="en-US" dirty="0"/>
        </a:p>
      </dgm:t>
    </dgm:pt>
    <dgm:pt modelId="{E4CD8BC6-8884-4211-AD32-106AD2D694F1}" type="sibTrans" cxnId="{63AC838E-6897-4DC1-A767-095635D4AC40}">
      <dgm:prSet/>
      <dgm:spPr/>
      <dgm:t>
        <a:bodyPr/>
        <a:lstStyle/>
        <a:p>
          <a:endParaRPr lang="en-US"/>
        </a:p>
      </dgm:t>
    </dgm:pt>
    <dgm:pt modelId="{391D9A2C-E7C0-4FDF-9A45-F39513DD31D0}" type="parTrans" cxnId="{63AC838E-6897-4DC1-A767-095635D4AC40}">
      <dgm:prSet/>
      <dgm:spPr/>
      <dgm:t>
        <a:bodyPr/>
        <a:lstStyle/>
        <a:p>
          <a:endParaRPr lang="en-US"/>
        </a:p>
      </dgm:t>
    </dgm:pt>
    <dgm:pt modelId="{0194210F-2449-4261-B18C-C3A8F8A600C9}">
      <dgm:prSet phldrT="[Text]"/>
      <dgm:spPr/>
      <dgm:t>
        <a:bodyPr/>
        <a:lstStyle/>
        <a:p>
          <a:r>
            <a:rPr lang="en-US" altLang="en-US" dirty="0" smtClean="0">
              <a:latin typeface="Optima"/>
            </a:rPr>
            <a:t>Add no new information - merely summarizes report</a:t>
          </a:r>
          <a:endParaRPr lang="en-US" dirty="0"/>
        </a:p>
      </dgm:t>
    </dgm:pt>
    <dgm:pt modelId="{4D4FF8FB-FE46-4B7E-9130-B0AEC49D399D}" type="parTrans" cxnId="{DD95E1A0-46AE-4F5A-8EF8-03DEFC9D7F41}">
      <dgm:prSet/>
      <dgm:spPr/>
      <dgm:t>
        <a:bodyPr/>
        <a:lstStyle/>
        <a:p>
          <a:endParaRPr lang="en-US"/>
        </a:p>
      </dgm:t>
    </dgm:pt>
    <dgm:pt modelId="{C8AEBA1E-DDA1-4986-A758-8F7E3D4466F0}" type="sibTrans" cxnId="{DD95E1A0-46AE-4F5A-8EF8-03DEFC9D7F41}">
      <dgm:prSet/>
      <dgm:spPr/>
      <dgm:t>
        <a:bodyPr/>
        <a:lstStyle/>
        <a:p>
          <a:endParaRPr lang="en-US"/>
        </a:p>
      </dgm:t>
    </dgm:pt>
    <dgm:pt modelId="{C6BFB38C-3F3A-4990-88AE-1D11FDE13EA1}">
      <dgm:prSet phldrT="[Text]"/>
      <dgm:spPr/>
      <dgm:t>
        <a:bodyPr/>
        <a:lstStyle/>
        <a:p>
          <a:endParaRPr lang="en-US" dirty="0"/>
        </a:p>
      </dgm:t>
    </dgm:pt>
    <dgm:pt modelId="{D7AB5B63-7683-4681-9410-BD58D7C1EA1C}" type="parTrans" cxnId="{F0FE9066-AA6F-4FBD-9160-F57246F93EB3}">
      <dgm:prSet/>
      <dgm:spPr/>
      <dgm:t>
        <a:bodyPr/>
        <a:lstStyle/>
        <a:p>
          <a:endParaRPr lang="en-US"/>
        </a:p>
      </dgm:t>
    </dgm:pt>
    <dgm:pt modelId="{7EAB87E2-A149-4303-A093-B2F619FC658A}" type="sibTrans" cxnId="{F0FE9066-AA6F-4FBD-9160-F57246F93EB3}">
      <dgm:prSet/>
      <dgm:spPr/>
      <dgm:t>
        <a:bodyPr/>
        <a:lstStyle/>
        <a:p>
          <a:endParaRPr lang="en-US"/>
        </a:p>
      </dgm:t>
    </dgm:pt>
    <dgm:pt modelId="{9EF7ACBA-A111-42CB-9FE3-3FB2ABFE926F}">
      <dgm:prSet phldrT="[Text]"/>
      <dgm:spPr/>
      <dgm:t>
        <a:bodyPr/>
        <a:lstStyle/>
        <a:p>
          <a:r>
            <a:rPr lang="en-US" altLang="en-US" dirty="0" smtClean="0">
              <a:latin typeface="Optima"/>
            </a:rPr>
            <a:t>Contain stand-alone qualities - the abstract can be understood without reading the paper</a:t>
          </a:r>
          <a:endParaRPr lang="en-US" dirty="0"/>
        </a:p>
      </dgm:t>
    </dgm:pt>
    <dgm:pt modelId="{9DF185E7-6E83-4E13-9231-3AD811FE6328}" type="parTrans" cxnId="{05D04E47-53BC-4493-AC47-BF9618530367}">
      <dgm:prSet/>
      <dgm:spPr/>
      <dgm:t>
        <a:bodyPr/>
        <a:lstStyle/>
        <a:p>
          <a:endParaRPr lang="en-US"/>
        </a:p>
      </dgm:t>
    </dgm:pt>
    <dgm:pt modelId="{54E72770-3188-45E9-AFC3-6B5160D6681B}" type="sibTrans" cxnId="{05D04E47-53BC-4493-AC47-BF9618530367}">
      <dgm:prSet/>
      <dgm:spPr/>
      <dgm:t>
        <a:bodyPr/>
        <a:lstStyle/>
        <a:p>
          <a:endParaRPr lang="en-US"/>
        </a:p>
      </dgm:t>
    </dgm:pt>
    <dgm:pt modelId="{99170109-6860-4E0C-8DCB-271589C5099E}">
      <dgm:prSet phldrT="[Text]"/>
      <dgm:spPr/>
      <dgm:t>
        <a:bodyPr/>
        <a:lstStyle/>
        <a:p>
          <a:endParaRPr lang="en-US" dirty="0"/>
        </a:p>
      </dgm:t>
    </dgm:pt>
    <dgm:pt modelId="{C878A38B-B9A8-419C-87D7-EFA659E39F09}" type="parTrans" cxnId="{FAE6E221-ADAF-4E4E-A7EE-247D03B06711}">
      <dgm:prSet/>
      <dgm:spPr/>
      <dgm:t>
        <a:bodyPr/>
        <a:lstStyle/>
        <a:p>
          <a:endParaRPr lang="en-US"/>
        </a:p>
      </dgm:t>
    </dgm:pt>
    <dgm:pt modelId="{9735D529-C36C-4251-B1B9-7DACEF8FC346}" type="sibTrans" cxnId="{FAE6E221-ADAF-4E4E-A7EE-247D03B06711}">
      <dgm:prSet/>
      <dgm:spPr/>
      <dgm:t>
        <a:bodyPr/>
        <a:lstStyle/>
        <a:p>
          <a:endParaRPr lang="en-US"/>
        </a:p>
      </dgm:t>
    </dgm:pt>
    <dgm:pt modelId="{4475E482-311C-4425-A1C4-54E567ACB4BD}">
      <dgm:prSet phldrT="[Text]"/>
      <dgm:spPr/>
      <dgm:t>
        <a:bodyPr/>
        <a:lstStyle/>
        <a:p>
          <a:r>
            <a:rPr lang="en-US" altLang="en-US" dirty="0" smtClean="0">
              <a:latin typeface="Optima"/>
            </a:rPr>
            <a:t>Are intelligible to a wide audience</a:t>
          </a:r>
          <a:endParaRPr lang="en-US" dirty="0"/>
        </a:p>
      </dgm:t>
    </dgm:pt>
    <dgm:pt modelId="{300FABB6-6DF0-460D-A80F-1FABA652B820}" type="parTrans" cxnId="{D2AB0AA4-A1C6-47B3-9560-3DE61FFA9AD5}">
      <dgm:prSet/>
      <dgm:spPr/>
      <dgm:t>
        <a:bodyPr/>
        <a:lstStyle/>
        <a:p>
          <a:endParaRPr lang="en-US"/>
        </a:p>
      </dgm:t>
    </dgm:pt>
    <dgm:pt modelId="{3D53DCC6-C99C-460E-974C-71038DF2FED4}" type="sibTrans" cxnId="{D2AB0AA4-A1C6-47B3-9560-3DE61FFA9AD5}">
      <dgm:prSet/>
      <dgm:spPr/>
      <dgm:t>
        <a:bodyPr/>
        <a:lstStyle/>
        <a:p>
          <a:endParaRPr lang="en-US"/>
        </a:p>
      </dgm:t>
    </dgm:pt>
    <dgm:pt modelId="{0E180626-215B-409E-B262-17111089E647}">
      <dgm:prSet phldrT="[Text]"/>
      <dgm:spPr/>
      <dgm:t>
        <a:bodyPr/>
        <a:lstStyle/>
        <a:p>
          <a:endParaRPr lang="en-US" dirty="0"/>
        </a:p>
      </dgm:t>
    </dgm:pt>
    <dgm:pt modelId="{2845373D-87CD-4432-B451-319881324F93}" type="parTrans" cxnId="{38AC3B67-DA78-4400-8579-94EC3AC6FD95}">
      <dgm:prSet/>
      <dgm:spPr/>
      <dgm:t>
        <a:bodyPr/>
        <a:lstStyle/>
        <a:p>
          <a:endParaRPr lang="en-US"/>
        </a:p>
      </dgm:t>
    </dgm:pt>
    <dgm:pt modelId="{800D2EAE-7FAD-49D6-8701-48622099646A}" type="sibTrans" cxnId="{38AC3B67-DA78-4400-8579-94EC3AC6FD95}">
      <dgm:prSet/>
      <dgm:spPr/>
      <dgm:t>
        <a:bodyPr/>
        <a:lstStyle/>
        <a:p>
          <a:endParaRPr lang="en-US"/>
        </a:p>
      </dgm:t>
    </dgm:pt>
    <dgm:pt modelId="{9F2A6EF2-AC82-40E3-86F7-D71B0DB67087}">
      <dgm:prSet phldrT="[Text]"/>
      <dgm:spPr/>
      <dgm:t>
        <a:bodyPr/>
        <a:lstStyle/>
        <a:p>
          <a:r>
            <a:rPr lang="en-US" dirty="0" smtClean="0"/>
            <a:t> </a:t>
          </a:r>
          <a:endParaRPr lang="en-US" dirty="0"/>
        </a:p>
      </dgm:t>
    </dgm:pt>
    <dgm:pt modelId="{C81C0C8C-C801-48CC-B68B-3B3C72BFFC32}" type="sibTrans" cxnId="{ADDA98E2-CB43-47CF-AA1F-56073347E01A}">
      <dgm:prSet/>
      <dgm:spPr/>
      <dgm:t>
        <a:bodyPr/>
        <a:lstStyle/>
        <a:p>
          <a:endParaRPr lang="en-US"/>
        </a:p>
      </dgm:t>
    </dgm:pt>
    <dgm:pt modelId="{C2438396-35E6-4CF4-AD31-80C5B6FC926F}" type="parTrans" cxnId="{ADDA98E2-CB43-47CF-AA1F-56073347E01A}">
      <dgm:prSet/>
      <dgm:spPr/>
      <dgm:t>
        <a:bodyPr/>
        <a:lstStyle/>
        <a:p>
          <a:endParaRPr lang="en-US"/>
        </a:p>
      </dgm:t>
    </dgm:pt>
    <dgm:pt modelId="{02FD9FE2-79D8-4C67-9357-0B55A602BFBA}" type="pres">
      <dgm:prSet presAssocID="{F08A16FA-AC3F-4B25-A621-C23C642EBEEF}" presName="linearFlow" presStyleCnt="0">
        <dgm:presLayoutVars>
          <dgm:dir/>
          <dgm:animLvl val="lvl"/>
          <dgm:resizeHandles val="exact"/>
        </dgm:presLayoutVars>
      </dgm:prSet>
      <dgm:spPr/>
      <dgm:t>
        <a:bodyPr/>
        <a:lstStyle/>
        <a:p>
          <a:endParaRPr lang="en-US"/>
        </a:p>
      </dgm:t>
    </dgm:pt>
    <dgm:pt modelId="{D9ADCCDE-C037-443C-875A-499202600977}" type="pres">
      <dgm:prSet presAssocID="{9F2A6EF2-AC82-40E3-86F7-D71B0DB67087}" presName="composite" presStyleCnt="0"/>
      <dgm:spPr/>
    </dgm:pt>
    <dgm:pt modelId="{D0F6C3DB-0EA8-4B8F-9BE4-820FCD2627B4}" type="pres">
      <dgm:prSet presAssocID="{9F2A6EF2-AC82-40E3-86F7-D71B0DB67087}" presName="parentText" presStyleLbl="alignNode1" presStyleIdx="0" presStyleCnt="6">
        <dgm:presLayoutVars>
          <dgm:chMax val="1"/>
          <dgm:bulletEnabled val="1"/>
        </dgm:presLayoutVars>
      </dgm:prSet>
      <dgm:spPr/>
      <dgm:t>
        <a:bodyPr/>
        <a:lstStyle/>
        <a:p>
          <a:endParaRPr lang="en-US"/>
        </a:p>
      </dgm:t>
    </dgm:pt>
    <dgm:pt modelId="{DB2BD435-8475-4C29-9F6B-EB8284E804D9}" type="pres">
      <dgm:prSet presAssocID="{9F2A6EF2-AC82-40E3-86F7-D71B0DB67087}" presName="descendantText" presStyleLbl="alignAcc1" presStyleIdx="0" presStyleCnt="6" custLinFactNeighborX="53137" custLinFactNeighborY="-122">
        <dgm:presLayoutVars>
          <dgm:bulletEnabled val="1"/>
        </dgm:presLayoutVars>
      </dgm:prSet>
      <dgm:spPr/>
      <dgm:t>
        <a:bodyPr/>
        <a:lstStyle/>
        <a:p>
          <a:endParaRPr lang="en-US"/>
        </a:p>
      </dgm:t>
    </dgm:pt>
    <dgm:pt modelId="{97A19E86-166D-4411-AD58-E7CEC1162E8D}" type="pres">
      <dgm:prSet presAssocID="{C81C0C8C-C801-48CC-B68B-3B3C72BFFC32}" presName="sp" presStyleCnt="0"/>
      <dgm:spPr/>
    </dgm:pt>
    <dgm:pt modelId="{18ADEB18-7372-4EAF-B00A-F09DAD0CED27}" type="pres">
      <dgm:prSet presAssocID="{5ADE3363-2872-4DBF-B55C-EB9D64CEEF54}" presName="composite" presStyleCnt="0"/>
      <dgm:spPr/>
    </dgm:pt>
    <dgm:pt modelId="{3719129C-1862-4C45-B2BC-3D4478DD927C}" type="pres">
      <dgm:prSet presAssocID="{5ADE3363-2872-4DBF-B55C-EB9D64CEEF54}" presName="parentText" presStyleLbl="alignNode1" presStyleIdx="1" presStyleCnt="6">
        <dgm:presLayoutVars>
          <dgm:chMax val="1"/>
          <dgm:bulletEnabled val="1"/>
        </dgm:presLayoutVars>
      </dgm:prSet>
      <dgm:spPr/>
      <dgm:t>
        <a:bodyPr/>
        <a:lstStyle/>
        <a:p>
          <a:endParaRPr lang="en-US"/>
        </a:p>
      </dgm:t>
    </dgm:pt>
    <dgm:pt modelId="{4E76905F-54B4-4534-AEF3-BD1759532A7B}" type="pres">
      <dgm:prSet presAssocID="{5ADE3363-2872-4DBF-B55C-EB9D64CEEF54}" presName="descendantText" presStyleLbl="alignAcc1" presStyleIdx="1" presStyleCnt="6">
        <dgm:presLayoutVars>
          <dgm:bulletEnabled val="1"/>
        </dgm:presLayoutVars>
      </dgm:prSet>
      <dgm:spPr/>
      <dgm:t>
        <a:bodyPr/>
        <a:lstStyle/>
        <a:p>
          <a:endParaRPr lang="en-US"/>
        </a:p>
      </dgm:t>
    </dgm:pt>
    <dgm:pt modelId="{A0CF4C8D-BF4C-4821-AA0D-15B7CDC4E79A}" type="pres">
      <dgm:prSet presAssocID="{E4CD8BC6-8884-4211-AD32-106AD2D694F1}" presName="sp" presStyleCnt="0"/>
      <dgm:spPr/>
    </dgm:pt>
    <dgm:pt modelId="{EEFC993B-ECB8-41FC-BAEA-4BC5E92FC4AE}" type="pres">
      <dgm:prSet presAssocID="{266828CB-6AA5-4E1F-A43E-F01F180418E0}" presName="composite" presStyleCnt="0"/>
      <dgm:spPr/>
    </dgm:pt>
    <dgm:pt modelId="{E1B03A2B-3487-43AA-8459-A5EC304DEC77}" type="pres">
      <dgm:prSet presAssocID="{266828CB-6AA5-4E1F-A43E-F01F180418E0}" presName="parentText" presStyleLbl="alignNode1" presStyleIdx="2" presStyleCnt="6">
        <dgm:presLayoutVars>
          <dgm:chMax val="1"/>
          <dgm:bulletEnabled val="1"/>
        </dgm:presLayoutVars>
      </dgm:prSet>
      <dgm:spPr/>
      <dgm:t>
        <a:bodyPr/>
        <a:lstStyle/>
        <a:p>
          <a:endParaRPr lang="en-US"/>
        </a:p>
      </dgm:t>
    </dgm:pt>
    <dgm:pt modelId="{2810ED6E-F5DA-4034-B2F8-349A039EDE71}" type="pres">
      <dgm:prSet presAssocID="{266828CB-6AA5-4E1F-A43E-F01F180418E0}" presName="descendantText" presStyleLbl="alignAcc1" presStyleIdx="2" presStyleCnt="6">
        <dgm:presLayoutVars>
          <dgm:bulletEnabled val="1"/>
        </dgm:presLayoutVars>
      </dgm:prSet>
      <dgm:spPr/>
      <dgm:t>
        <a:bodyPr/>
        <a:lstStyle/>
        <a:p>
          <a:endParaRPr lang="en-US"/>
        </a:p>
      </dgm:t>
    </dgm:pt>
    <dgm:pt modelId="{3F80D974-4F3B-4A99-A937-3ADD5D96D8E9}" type="pres">
      <dgm:prSet presAssocID="{07117E8B-6C0A-4D2B-8719-C38D383B7A01}" presName="sp" presStyleCnt="0"/>
      <dgm:spPr/>
    </dgm:pt>
    <dgm:pt modelId="{CCB765F5-0278-451F-A0A4-6EA77A8BA3EE}" type="pres">
      <dgm:prSet presAssocID="{C6BFB38C-3F3A-4990-88AE-1D11FDE13EA1}" presName="composite" presStyleCnt="0"/>
      <dgm:spPr/>
    </dgm:pt>
    <dgm:pt modelId="{6BDEE3E2-98A3-451A-B225-5571673D3B83}" type="pres">
      <dgm:prSet presAssocID="{C6BFB38C-3F3A-4990-88AE-1D11FDE13EA1}" presName="parentText" presStyleLbl="alignNode1" presStyleIdx="3" presStyleCnt="6">
        <dgm:presLayoutVars>
          <dgm:chMax val="1"/>
          <dgm:bulletEnabled val="1"/>
        </dgm:presLayoutVars>
      </dgm:prSet>
      <dgm:spPr/>
      <dgm:t>
        <a:bodyPr/>
        <a:lstStyle/>
        <a:p>
          <a:endParaRPr lang="en-US"/>
        </a:p>
      </dgm:t>
    </dgm:pt>
    <dgm:pt modelId="{C76CE653-3416-4C46-B285-A726A450C834}" type="pres">
      <dgm:prSet presAssocID="{C6BFB38C-3F3A-4990-88AE-1D11FDE13EA1}" presName="descendantText" presStyleLbl="alignAcc1" presStyleIdx="3" presStyleCnt="6">
        <dgm:presLayoutVars>
          <dgm:bulletEnabled val="1"/>
        </dgm:presLayoutVars>
      </dgm:prSet>
      <dgm:spPr/>
      <dgm:t>
        <a:bodyPr/>
        <a:lstStyle/>
        <a:p>
          <a:endParaRPr lang="en-US"/>
        </a:p>
      </dgm:t>
    </dgm:pt>
    <dgm:pt modelId="{8E94BC72-1898-4FCD-856E-5FCD266DDE07}" type="pres">
      <dgm:prSet presAssocID="{7EAB87E2-A149-4303-A093-B2F619FC658A}" presName="sp" presStyleCnt="0"/>
      <dgm:spPr/>
    </dgm:pt>
    <dgm:pt modelId="{7017EF7E-1C8B-4491-9E20-150B306B819E}" type="pres">
      <dgm:prSet presAssocID="{99170109-6860-4E0C-8DCB-271589C5099E}" presName="composite" presStyleCnt="0"/>
      <dgm:spPr/>
    </dgm:pt>
    <dgm:pt modelId="{5155E9EE-92BF-4FFA-8A3F-A33B3509E47B}" type="pres">
      <dgm:prSet presAssocID="{99170109-6860-4E0C-8DCB-271589C5099E}" presName="parentText" presStyleLbl="alignNode1" presStyleIdx="4" presStyleCnt="6">
        <dgm:presLayoutVars>
          <dgm:chMax val="1"/>
          <dgm:bulletEnabled val="1"/>
        </dgm:presLayoutVars>
      </dgm:prSet>
      <dgm:spPr/>
      <dgm:t>
        <a:bodyPr/>
        <a:lstStyle/>
        <a:p>
          <a:endParaRPr lang="en-US"/>
        </a:p>
      </dgm:t>
    </dgm:pt>
    <dgm:pt modelId="{7AD54530-99C7-439D-9F1D-B0F1FB88E335}" type="pres">
      <dgm:prSet presAssocID="{99170109-6860-4E0C-8DCB-271589C5099E}" presName="descendantText" presStyleLbl="alignAcc1" presStyleIdx="4" presStyleCnt="6">
        <dgm:presLayoutVars>
          <dgm:bulletEnabled val="1"/>
        </dgm:presLayoutVars>
      </dgm:prSet>
      <dgm:spPr/>
      <dgm:t>
        <a:bodyPr/>
        <a:lstStyle/>
        <a:p>
          <a:endParaRPr lang="en-US"/>
        </a:p>
      </dgm:t>
    </dgm:pt>
    <dgm:pt modelId="{483D7A16-9D9F-4BCD-953F-E52E92FEC268}" type="pres">
      <dgm:prSet presAssocID="{9735D529-C36C-4251-B1B9-7DACEF8FC346}" presName="sp" presStyleCnt="0"/>
      <dgm:spPr/>
    </dgm:pt>
    <dgm:pt modelId="{BB37CD17-670C-4DB3-B2F4-A8C2EF8A5A68}" type="pres">
      <dgm:prSet presAssocID="{0E180626-215B-409E-B262-17111089E647}" presName="composite" presStyleCnt="0"/>
      <dgm:spPr/>
    </dgm:pt>
    <dgm:pt modelId="{4A226CA0-E642-4E5A-ACAD-0B42F0D48148}" type="pres">
      <dgm:prSet presAssocID="{0E180626-215B-409E-B262-17111089E647}" presName="parentText" presStyleLbl="alignNode1" presStyleIdx="5" presStyleCnt="6">
        <dgm:presLayoutVars>
          <dgm:chMax val="1"/>
          <dgm:bulletEnabled val="1"/>
        </dgm:presLayoutVars>
      </dgm:prSet>
      <dgm:spPr/>
      <dgm:t>
        <a:bodyPr/>
        <a:lstStyle/>
        <a:p>
          <a:endParaRPr lang="en-US"/>
        </a:p>
      </dgm:t>
    </dgm:pt>
    <dgm:pt modelId="{71DB7041-B51B-42C6-AB68-E716610CF73C}" type="pres">
      <dgm:prSet presAssocID="{0E180626-215B-409E-B262-17111089E647}" presName="descendantText" presStyleLbl="alignAcc1" presStyleIdx="5" presStyleCnt="6">
        <dgm:presLayoutVars>
          <dgm:bulletEnabled val="1"/>
        </dgm:presLayoutVars>
      </dgm:prSet>
      <dgm:spPr/>
      <dgm:t>
        <a:bodyPr/>
        <a:lstStyle/>
        <a:p>
          <a:endParaRPr lang="en-US"/>
        </a:p>
      </dgm:t>
    </dgm:pt>
  </dgm:ptLst>
  <dgm:cxnLst>
    <dgm:cxn modelId="{05D04E47-53BC-4493-AC47-BF9618530367}" srcId="{99170109-6860-4E0C-8DCB-271589C5099E}" destId="{9EF7ACBA-A111-42CB-9FE3-3FB2ABFE926F}" srcOrd="0" destOrd="0" parTransId="{9DF185E7-6E83-4E13-9231-3AD811FE6328}" sibTransId="{54E72770-3188-45E9-AFC3-6B5160D6681B}"/>
    <dgm:cxn modelId="{7C94843D-DA99-43CF-8B5A-FBA8411030DD}" type="presOf" srcId="{266828CB-6AA5-4E1F-A43E-F01F180418E0}" destId="{E1B03A2B-3487-43AA-8459-A5EC304DEC77}" srcOrd="0" destOrd="0" presId="urn:microsoft.com/office/officeart/2005/8/layout/chevron2"/>
    <dgm:cxn modelId="{7878DC76-191C-40A0-A4D1-E837525B8BAD}" type="presOf" srcId="{0E180626-215B-409E-B262-17111089E647}" destId="{4A226CA0-E642-4E5A-ACAD-0B42F0D48148}" srcOrd="0" destOrd="0" presId="urn:microsoft.com/office/officeart/2005/8/layout/chevron2"/>
    <dgm:cxn modelId="{0EA7CA54-B40A-4098-A43A-3A71B8536216}" type="presOf" srcId="{0194210F-2449-4261-B18C-C3A8F8A600C9}" destId="{C76CE653-3416-4C46-B285-A726A450C834}" srcOrd="0" destOrd="0" presId="urn:microsoft.com/office/officeart/2005/8/layout/chevron2"/>
    <dgm:cxn modelId="{1A668172-4D5F-4BD0-88BD-D95C0F842427}" type="presOf" srcId="{686D72D3-536F-4235-85FA-53CD7F07E1BD}" destId="{DB2BD435-8475-4C29-9F6B-EB8284E804D9}" srcOrd="0" destOrd="0" presId="urn:microsoft.com/office/officeart/2005/8/layout/chevron2"/>
    <dgm:cxn modelId="{E2949B83-5886-41F7-A9A6-D2D4776B6925}" type="presOf" srcId="{109ADD59-E396-4C39-893D-B1B2B3CD7854}" destId="{2810ED6E-F5DA-4034-B2F8-349A039EDE71}" srcOrd="0" destOrd="0" presId="urn:microsoft.com/office/officeart/2005/8/layout/chevron2"/>
    <dgm:cxn modelId="{B6634D77-A22F-400C-9DE7-D51AEF2463F5}" type="presOf" srcId="{5ADE3363-2872-4DBF-B55C-EB9D64CEEF54}" destId="{3719129C-1862-4C45-B2BC-3D4478DD927C}" srcOrd="0" destOrd="0" presId="urn:microsoft.com/office/officeart/2005/8/layout/chevron2"/>
    <dgm:cxn modelId="{EDB50392-0440-4B7D-A5D4-C2B852C503E4}" type="presOf" srcId="{C6BFB38C-3F3A-4990-88AE-1D11FDE13EA1}" destId="{6BDEE3E2-98A3-451A-B225-5571673D3B83}" srcOrd="0" destOrd="0" presId="urn:microsoft.com/office/officeart/2005/8/layout/chevron2"/>
    <dgm:cxn modelId="{38AC3B67-DA78-4400-8579-94EC3AC6FD95}" srcId="{F08A16FA-AC3F-4B25-A621-C23C642EBEEF}" destId="{0E180626-215B-409E-B262-17111089E647}" srcOrd="5" destOrd="0" parTransId="{2845373D-87CD-4432-B451-319881324F93}" sibTransId="{800D2EAE-7FAD-49D6-8701-48622099646A}"/>
    <dgm:cxn modelId="{D31F7177-6ED1-4DF8-A455-3812032A23B0}" type="presOf" srcId="{99170109-6860-4E0C-8DCB-271589C5099E}" destId="{5155E9EE-92BF-4FFA-8A3F-A33B3509E47B}" srcOrd="0" destOrd="0" presId="urn:microsoft.com/office/officeart/2005/8/layout/chevron2"/>
    <dgm:cxn modelId="{CD85364C-07F0-4ECC-8FDC-B47F7700C3F2}" type="presOf" srcId="{9EF7ACBA-A111-42CB-9FE3-3FB2ABFE926F}" destId="{7AD54530-99C7-439D-9F1D-B0F1FB88E335}" srcOrd="0" destOrd="0" presId="urn:microsoft.com/office/officeart/2005/8/layout/chevron2"/>
    <dgm:cxn modelId="{DD95E1A0-46AE-4F5A-8EF8-03DEFC9D7F41}" srcId="{C6BFB38C-3F3A-4990-88AE-1D11FDE13EA1}" destId="{0194210F-2449-4261-B18C-C3A8F8A600C9}" srcOrd="0" destOrd="0" parTransId="{4D4FF8FB-FE46-4B7E-9130-B0AEC49D399D}" sibTransId="{C8AEBA1E-DDA1-4986-A758-8F7E3D4466F0}"/>
    <dgm:cxn modelId="{FAE6E221-ADAF-4E4E-A7EE-247D03B06711}" srcId="{F08A16FA-AC3F-4B25-A621-C23C642EBEEF}" destId="{99170109-6860-4E0C-8DCB-271589C5099E}" srcOrd="4" destOrd="0" parTransId="{C878A38B-B9A8-419C-87D7-EFA659E39F09}" sibTransId="{9735D529-C36C-4251-B1B9-7DACEF8FC346}"/>
    <dgm:cxn modelId="{D2AB0AA4-A1C6-47B3-9560-3DE61FFA9AD5}" srcId="{0E180626-215B-409E-B262-17111089E647}" destId="{4475E482-311C-4425-A1C4-54E567ACB4BD}" srcOrd="0" destOrd="0" parTransId="{300FABB6-6DF0-460D-A80F-1FABA652B820}" sibTransId="{3D53DCC6-C99C-460E-974C-71038DF2FED4}"/>
    <dgm:cxn modelId="{63AC838E-6897-4DC1-A767-095635D4AC40}" srcId="{F08A16FA-AC3F-4B25-A621-C23C642EBEEF}" destId="{5ADE3363-2872-4DBF-B55C-EB9D64CEEF54}" srcOrd="1" destOrd="0" parTransId="{391D9A2C-E7C0-4FDF-9A45-F39513DD31D0}" sibTransId="{E4CD8BC6-8884-4211-AD32-106AD2D694F1}"/>
    <dgm:cxn modelId="{D357D31B-ED04-49AF-BC37-226993F0AF8F}" srcId="{5ADE3363-2872-4DBF-B55C-EB9D64CEEF54}" destId="{4DF83D80-7E90-4455-B0D4-D14127C80DA3}" srcOrd="0" destOrd="0" parTransId="{C16011B0-E0E2-43BA-8934-3057445EB7DC}" sibTransId="{0CE90146-5B70-47AD-8D5B-41C88742679D}"/>
    <dgm:cxn modelId="{F0FE9066-AA6F-4FBD-9160-F57246F93EB3}" srcId="{F08A16FA-AC3F-4B25-A621-C23C642EBEEF}" destId="{C6BFB38C-3F3A-4990-88AE-1D11FDE13EA1}" srcOrd="3" destOrd="0" parTransId="{D7AB5B63-7683-4681-9410-BD58D7C1EA1C}" sibTransId="{7EAB87E2-A149-4303-A093-B2F619FC658A}"/>
    <dgm:cxn modelId="{FD6977CA-A6AE-4CB3-8C4D-28EED134FCEE}" type="presOf" srcId="{4475E482-311C-4425-A1C4-54E567ACB4BD}" destId="{71DB7041-B51B-42C6-AB68-E716610CF73C}" srcOrd="0" destOrd="0" presId="urn:microsoft.com/office/officeart/2005/8/layout/chevron2"/>
    <dgm:cxn modelId="{ADDA98E2-CB43-47CF-AA1F-56073347E01A}" srcId="{F08A16FA-AC3F-4B25-A621-C23C642EBEEF}" destId="{9F2A6EF2-AC82-40E3-86F7-D71B0DB67087}" srcOrd="0" destOrd="0" parTransId="{C2438396-35E6-4CF4-AD31-80C5B6FC926F}" sibTransId="{C81C0C8C-C801-48CC-B68B-3B3C72BFFC32}"/>
    <dgm:cxn modelId="{A8642774-7A8C-411E-95AD-E703F2FA6A2E}" type="presOf" srcId="{4DF83D80-7E90-4455-B0D4-D14127C80DA3}" destId="{4E76905F-54B4-4534-AEF3-BD1759532A7B}" srcOrd="0" destOrd="0" presId="urn:microsoft.com/office/officeart/2005/8/layout/chevron2"/>
    <dgm:cxn modelId="{9114D3A5-F592-4DBC-B085-974DD22CF4F2}" srcId="{266828CB-6AA5-4E1F-A43E-F01F180418E0}" destId="{109ADD59-E396-4C39-893D-B1B2B3CD7854}" srcOrd="0" destOrd="0" parTransId="{3931707A-4B20-4EF0-A13C-469025140876}" sibTransId="{03232447-1219-44F1-842B-388F92DE2121}"/>
    <dgm:cxn modelId="{A586C68A-D999-4E24-BA0A-27E07F811B0E}" srcId="{9F2A6EF2-AC82-40E3-86F7-D71B0DB67087}" destId="{686D72D3-536F-4235-85FA-53CD7F07E1BD}" srcOrd="0" destOrd="0" parTransId="{17AABDAC-5B36-44A4-8186-AE3FE73DAE85}" sibTransId="{CAB15E7F-C926-4D1D-BA36-E01C7BD6FDE4}"/>
    <dgm:cxn modelId="{124FA9CB-6D99-4804-A0D7-C5F0D4A7ABCA}" type="presOf" srcId="{F08A16FA-AC3F-4B25-A621-C23C642EBEEF}" destId="{02FD9FE2-79D8-4C67-9357-0B55A602BFBA}" srcOrd="0" destOrd="0" presId="urn:microsoft.com/office/officeart/2005/8/layout/chevron2"/>
    <dgm:cxn modelId="{20CD206B-D520-418A-BA3B-FEC64A5C4F56}" type="presOf" srcId="{9F2A6EF2-AC82-40E3-86F7-D71B0DB67087}" destId="{D0F6C3DB-0EA8-4B8F-9BE4-820FCD2627B4}" srcOrd="0" destOrd="0" presId="urn:microsoft.com/office/officeart/2005/8/layout/chevron2"/>
    <dgm:cxn modelId="{723E040C-8323-4CA9-8575-874F239522CF}" srcId="{F08A16FA-AC3F-4B25-A621-C23C642EBEEF}" destId="{266828CB-6AA5-4E1F-A43E-F01F180418E0}" srcOrd="2" destOrd="0" parTransId="{B7BFFF35-9808-4BC7-914F-BBFABDC255E7}" sibTransId="{07117E8B-6C0A-4D2B-8719-C38D383B7A01}"/>
    <dgm:cxn modelId="{17B217F1-59EF-4820-99C8-C378ABDF4F69}" type="presParOf" srcId="{02FD9FE2-79D8-4C67-9357-0B55A602BFBA}" destId="{D9ADCCDE-C037-443C-875A-499202600977}" srcOrd="0" destOrd="0" presId="urn:microsoft.com/office/officeart/2005/8/layout/chevron2"/>
    <dgm:cxn modelId="{532ED411-48EB-46A8-8A8A-45ABDB32CCB5}" type="presParOf" srcId="{D9ADCCDE-C037-443C-875A-499202600977}" destId="{D0F6C3DB-0EA8-4B8F-9BE4-820FCD2627B4}" srcOrd="0" destOrd="0" presId="urn:microsoft.com/office/officeart/2005/8/layout/chevron2"/>
    <dgm:cxn modelId="{A0A3C706-B7BD-4D24-997A-6712F5E45572}" type="presParOf" srcId="{D9ADCCDE-C037-443C-875A-499202600977}" destId="{DB2BD435-8475-4C29-9F6B-EB8284E804D9}" srcOrd="1" destOrd="0" presId="urn:microsoft.com/office/officeart/2005/8/layout/chevron2"/>
    <dgm:cxn modelId="{321AFF21-F7F0-464B-850F-B4124102F057}" type="presParOf" srcId="{02FD9FE2-79D8-4C67-9357-0B55A602BFBA}" destId="{97A19E86-166D-4411-AD58-E7CEC1162E8D}" srcOrd="1" destOrd="0" presId="urn:microsoft.com/office/officeart/2005/8/layout/chevron2"/>
    <dgm:cxn modelId="{29AF3EB4-5790-4D7E-BF13-7916D0786494}" type="presParOf" srcId="{02FD9FE2-79D8-4C67-9357-0B55A602BFBA}" destId="{18ADEB18-7372-4EAF-B00A-F09DAD0CED27}" srcOrd="2" destOrd="0" presId="urn:microsoft.com/office/officeart/2005/8/layout/chevron2"/>
    <dgm:cxn modelId="{54350398-A10E-4FA8-859B-D83451041C3C}" type="presParOf" srcId="{18ADEB18-7372-4EAF-B00A-F09DAD0CED27}" destId="{3719129C-1862-4C45-B2BC-3D4478DD927C}" srcOrd="0" destOrd="0" presId="urn:microsoft.com/office/officeart/2005/8/layout/chevron2"/>
    <dgm:cxn modelId="{BE96B58B-F959-4B81-AD63-A5070A6CB330}" type="presParOf" srcId="{18ADEB18-7372-4EAF-B00A-F09DAD0CED27}" destId="{4E76905F-54B4-4534-AEF3-BD1759532A7B}" srcOrd="1" destOrd="0" presId="urn:microsoft.com/office/officeart/2005/8/layout/chevron2"/>
    <dgm:cxn modelId="{3220F4DD-0FB3-46D0-9DEE-FB340878FB8C}" type="presParOf" srcId="{02FD9FE2-79D8-4C67-9357-0B55A602BFBA}" destId="{A0CF4C8D-BF4C-4821-AA0D-15B7CDC4E79A}" srcOrd="3" destOrd="0" presId="urn:microsoft.com/office/officeart/2005/8/layout/chevron2"/>
    <dgm:cxn modelId="{14C68163-6FA4-4748-A312-E16B1D5851A6}" type="presParOf" srcId="{02FD9FE2-79D8-4C67-9357-0B55A602BFBA}" destId="{EEFC993B-ECB8-41FC-BAEA-4BC5E92FC4AE}" srcOrd="4" destOrd="0" presId="urn:microsoft.com/office/officeart/2005/8/layout/chevron2"/>
    <dgm:cxn modelId="{38D16B63-8736-4665-8177-7AFFF26F47BB}" type="presParOf" srcId="{EEFC993B-ECB8-41FC-BAEA-4BC5E92FC4AE}" destId="{E1B03A2B-3487-43AA-8459-A5EC304DEC77}" srcOrd="0" destOrd="0" presId="urn:microsoft.com/office/officeart/2005/8/layout/chevron2"/>
    <dgm:cxn modelId="{3736B490-EE5C-4007-A521-562EB9620F32}" type="presParOf" srcId="{EEFC993B-ECB8-41FC-BAEA-4BC5E92FC4AE}" destId="{2810ED6E-F5DA-4034-B2F8-349A039EDE71}" srcOrd="1" destOrd="0" presId="urn:microsoft.com/office/officeart/2005/8/layout/chevron2"/>
    <dgm:cxn modelId="{5A3D2E3A-4D07-4731-8028-79DD4BF5F814}" type="presParOf" srcId="{02FD9FE2-79D8-4C67-9357-0B55A602BFBA}" destId="{3F80D974-4F3B-4A99-A937-3ADD5D96D8E9}" srcOrd="5" destOrd="0" presId="urn:microsoft.com/office/officeart/2005/8/layout/chevron2"/>
    <dgm:cxn modelId="{1C5AA06A-ADF3-4F57-AD34-B6DE9A7CB421}" type="presParOf" srcId="{02FD9FE2-79D8-4C67-9357-0B55A602BFBA}" destId="{CCB765F5-0278-451F-A0A4-6EA77A8BA3EE}" srcOrd="6" destOrd="0" presId="urn:microsoft.com/office/officeart/2005/8/layout/chevron2"/>
    <dgm:cxn modelId="{9210ECD0-F6E4-489D-98C7-5675482392FC}" type="presParOf" srcId="{CCB765F5-0278-451F-A0A4-6EA77A8BA3EE}" destId="{6BDEE3E2-98A3-451A-B225-5571673D3B83}" srcOrd="0" destOrd="0" presId="urn:microsoft.com/office/officeart/2005/8/layout/chevron2"/>
    <dgm:cxn modelId="{FB6B8CDA-464C-42F3-BC16-4AC0284CC189}" type="presParOf" srcId="{CCB765F5-0278-451F-A0A4-6EA77A8BA3EE}" destId="{C76CE653-3416-4C46-B285-A726A450C834}" srcOrd="1" destOrd="0" presId="urn:microsoft.com/office/officeart/2005/8/layout/chevron2"/>
    <dgm:cxn modelId="{0037E477-9C53-48BA-B133-D6C7770BF73B}" type="presParOf" srcId="{02FD9FE2-79D8-4C67-9357-0B55A602BFBA}" destId="{8E94BC72-1898-4FCD-856E-5FCD266DDE07}" srcOrd="7" destOrd="0" presId="urn:microsoft.com/office/officeart/2005/8/layout/chevron2"/>
    <dgm:cxn modelId="{FBCB2C71-8748-40B1-861D-765B455A6EA7}" type="presParOf" srcId="{02FD9FE2-79D8-4C67-9357-0B55A602BFBA}" destId="{7017EF7E-1C8B-4491-9E20-150B306B819E}" srcOrd="8" destOrd="0" presId="urn:microsoft.com/office/officeart/2005/8/layout/chevron2"/>
    <dgm:cxn modelId="{CE769389-EA5F-42B9-929B-520E42AF3966}" type="presParOf" srcId="{7017EF7E-1C8B-4491-9E20-150B306B819E}" destId="{5155E9EE-92BF-4FFA-8A3F-A33B3509E47B}" srcOrd="0" destOrd="0" presId="urn:microsoft.com/office/officeart/2005/8/layout/chevron2"/>
    <dgm:cxn modelId="{8AE0C534-9F40-46AB-AF45-480A905743FB}" type="presParOf" srcId="{7017EF7E-1C8B-4491-9E20-150B306B819E}" destId="{7AD54530-99C7-439D-9F1D-B0F1FB88E335}" srcOrd="1" destOrd="0" presId="urn:microsoft.com/office/officeart/2005/8/layout/chevron2"/>
    <dgm:cxn modelId="{1D077A7B-A37A-4D7D-A4D2-ADED5D84C2D7}" type="presParOf" srcId="{02FD9FE2-79D8-4C67-9357-0B55A602BFBA}" destId="{483D7A16-9D9F-4BCD-953F-E52E92FEC268}" srcOrd="9" destOrd="0" presId="urn:microsoft.com/office/officeart/2005/8/layout/chevron2"/>
    <dgm:cxn modelId="{6976D019-E587-4A24-B0C5-BABF1C5CD7B5}" type="presParOf" srcId="{02FD9FE2-79D8-4C67-9357-0B55A602BFBA}" destId="{BB37CD17-670C-4DB3-B2F4-A8C2EF8A5A68}" srcOrd="10" destOrd="0" presId="urn:microsoft.com/office/officeart/2005/8/layout/chevron2"/>
    <dgm:cxn modelId="{BAED6B53-6B94-4306-A74B-B0D0383DCABE}" type="presParOf" srcId="{BB37CD17-670C-4DB3-B2F4-A8C2EF8A5A68}" destId="{4A226CA0-E642-4E5A-ACAD-0B42F0D48148}" srcOrd="0" destOrd="0" presId="urn:microsoft.com/office/officeart/2005/8/layout/chevron2"/>
    <dgm:cxn modelId="{5CD5E4E7-1E96-4001-ADB9-714F26D3E18B}" type="presParOf" srcId="{BB37CD17-670C-4DB3-B2F4-A8C2EF8A5A68}" destId="{71DB7041-B51B-42C6-AB68-E716610CF73C}"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F24E0-8639-4D3B-9DAF-ED0050DA6B03}" type="datetimeFigureOut">
              <a:rPr lang="en-US" smtClean="0"/>
              <a:pPr/>
              <a:t>2/21/2018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65D8E5-EF61-4120-A66A-4FEDF1A6CD7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A5287DA-F7FB-40AF-9934-357B109543C4}" type="datetimeFigureOut">
              <a:rPr lang="en-US" smtClean="0"/>
              <a:pPr/>
              <a:t>2/21/2018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1059B5C-65F5-46A0-9295-193FDCF620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5287DA-F7FB-40AF-9934-357B109543C4}" type="datetimeFigureOut">
              <a:rPr lang="en-US" smtClean="0"/>
              <a:pPr/>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59B5C-65F5-46A0-9295-193FDCF620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5287DA-F7FB-40AF-9934-357B109543C4}" type="datetimeFigureOut">
              <a:rPr lang="en-US" smtClean="0"/>
              <a:pPr/>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59B5C-65F5-46A0-9295-193FDCF620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A5287DA-F7FB-40AF-9934-357B109543C4}" type="datetimeFigureOut">
              <a:rPr lang="en-US" smtClean="0"/>
              <a:pPr/>
              <a:t>2/21/2018</a:t>
            </a:fld>
            <a:endParaRPr lang="en-US"/>
          </a:p>
        </p:txBody>
      </p:sp>
      <p:sp>
        <p:nvSpPr>
          <p:cNvPr id="9" name="Slide Number Placeholder 8"/>
          <p:cNvSpPr>
            <a:spLocks noGrp="1"/>
          </p:cNvSpPr>
          <p:nvPr>
            <p:ph type="sldNum" sz="quarter" idx="15"/>
          </p:nvPr>
        </p:nvSpPr>
        <p:spPr/>
        <p:txBody>
          <a:bodyPr rtlCol="0"/>
          <a:lstStyle/>
          <a:p>
            <a:fld id="{51059B5C-65F5-46A0-9295-193FDCF6203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A5287DA-F7FB-40AF-9934-357B109543C4}" type="datetimeFigureOut">
              <a:rPr lang="en-US" smtClean="0"/>
              <a:pPr/>
              <a:t>2/21/2018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1059B5C-65F5-46A0-9295-193FDCF620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A5287DA-F7FB-40AF-9934-357B109543C4}" type="datetimeFigureOut">
              <a:rPr lang="en-US" smtClean="0"/>
              <a:pPr/>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59B5C-65F5-46A0-9295-193FDCF6203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A5287DA-F7FB-40AF-9934-357B109543C4}" type="datetimeFigureOut">
              <a:rPr lang="en-US" smtClean="0"/>
              <a:pPr/>
              <a:t>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059B5C-65F5-46A0-9295-193FDCF6203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A5287DA-F7FB-40AF-9934-357B109543C4}" type="datetimeFigureOut">
              <a:rPr lang="en-US" smtClean="0"/>
              <a:pPr/>
              <a:t>2/21/2018</a:t>
            </a:fld>
            <a:endParaRPr lang="en-US"/>
          </a:p>
        </p:txBody>
      </p:sp>
      <p:sp>
        <p:nvSpPr>
          <p:cNvPr id="7" name="Slide Number Placeholder 6"/>
          <p:cNvSpPr>
            <a:spLocks noGrp="1"/>
          </p:cNvSpPr>
          <p:nvPr>
            <p:ph type="sldNum" sz="quarter" idx="11"/>
          </p:nvPr>
        </p:nvSpPr>
        <p:spPr/>
        <p:txBody>
          <a:bodyPr rtlCol="0"/>
          <a:lstStyle/>
          <a:p>
            <a:fld id="{51059B5C-65F5-46A0-9295-193FDCF6203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287DA-F7FB-40AF-9934-357B109543C4}" type="datetimeFigureOut">
              <a:rPr lang="en-US" smtClean="0"/>
              <a:pPr/>
              <a:t>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059B5C-65F5-46A0-9295-193FDCF620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A5287DA-F7FB-40AF-9934-357B109543C4}" type="datetimeFigureOut">
              <a:rPr lang="en-US" smtClean="0"/>
              <a:pPr/>
              <a:t>2/21/2018</a:t>
            </a:fld>
            <a:endParaRPr lang="en-US"/>
          </a:p>
        </p:txBody>
      </p:sp>
      <p:sp>
        <p:nvSpPr>
          <p:cNvPr id="22" name="Slide Number Placeholder 21"/>
          <p:cNvSpPr>
            <a:spLocks noGrp="1"/>
          </p:cNvSpPr>
          <p:nvPr>
            <p:ph type="sldNum" sz="quarter" idx="15"/>
          </p:nvPr>
        </p:nvSpPr>
        <p:spPr/>
        <p:txBody>
          <a:bodyPr rtlCol="0"/>
          <a:lstStyle/>
          <a:p>
            <a:fld id="{51059B5C-65F5-46A0-9295-193FDCF6203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A5287DA-F7FB-40AF-9934-357B109543C4}" type="datetimeFigureOut">
              <a:rPr lang="en-US" smtClean="0"/>
              <a:pPr/>
              <a:t>2/21/2018</a:t>
            </a:fld>
            <a:endParaRPr lang="en-US"/>
          </a:p>
        </p:txBody>
      </p:sp>
      <p:sp>
        <p:nvSpPr>
          <p:cNvPr id="18" name="Slide Number Placeholder 17"/>
          <p:cNvSpPr>
            <a:spLocks noGrp="1"/>
          </p:cNvSpPr>
          <p:nvPr>
            <p:ph type="sldNum" sz="quarter" idx="11"/>
          </p:nvPr>
        </p:nvSpPr>
        <p:spPr/>
        <p:txBody>
          <a:bodyPr rtlCol="0"/>
          <a:lstStyle/>
          <a:p>
            <a:fld id="{51059B5C-65F5-46A0-9295-193FDCF6203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A5287DA-F7FB-40AF-9934-357B109543C4}" type="datetimeFigureOut">
              <a:rPr lang="en-US" smtClean="0"/>
              <a:pPr/>
              <a:t>2/21/2018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1059B5C-65F5-46A0-9295-193FDCF620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BASED SEMINAR</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990600" y="685800"/>
            <a:ext cx="7391400" cy="673261"/>
          </a:xfrm>
          <a:prstGeom prst="rect">
            <a:avLst/>
          </a:prstGeom>
        </p:spPr>
        <p:txBody>
          <a:bodyPr vert="horz" wrap="square" lIns="0" tIns="82550" rIns="0" bIns="0" rtlCol="0">
            <a:spAutoFit/>
          </a:bodyPr>
          <a:lstStyle/>
          <a:p>
            <a:pPr marL="12700" marR="5080" lvl="0" indent="0" algn="ctr" defTabSz="914400" rtl="0" eaLnBrk="1" fontAlgn="auto" latinLnBrk="0" hangingPunct="1">
              <a:lnSpc>
                <a:spcPts val="2310"/>
              </a:lnSpc>
              <a:spcBef>
                <a:spcPts val="65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Given this a</a:t>
            </a:r>
            <a:r>
              <a:rPr kumimoji="0" lang="en-US" sz="2400" b="0" i="0" u="none" strike="noStrike" kern="1200" cap="none" spc="-5" normalizeH="0" baseline="0" noProof="0" dirty="0" smtClean="0">
                <a:ln>
                  <a:noFill/>
                </a:ln>
                <a:solidFill>
                  <a:schemeClr val="tx1"/>
                </a:solidFill>
                <a:effectLst/>
                <a:uLnTx/>
                <a:uFillTx/>
                <a:latin typeface="+mj-lt"/>
                <a:ea typeface="+mj-ea"/>
                <a:cs typeface="+mj-cs"/>
              </a:rPr>
              <a:t>bstracts … </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Can </a:t>
            </a:r>
            <a:r>
              <a:rPr kumimoji="0" lang="en-US" sz="2400" b="0" i="0" u="none" strike="noStrike" kern="1200" cap="none" spc="-5" normalizeH="0" baseline="0" noProof="0" dirty="0" smtClean="0">
                <a:ln>
                  <a:noFill/>
                </a:ln>
                <a:solidFill>
                  <a:schemeClr val="tx1"/>
                </a:solidFill>
                <a:effectLst/>
                <a:uLnTx/>
                <a:uFillTx/>
                <a:latin typeface="+mj-lt"/>
                <a:ea typeface="+mj-ea"/>
                <a:cs typeface="+mj-cs"/>
              </a:rPr>
              <a:t>you </a:t>
            </a:r>
            <a:r>
              <a:rPr kumimoji="0" lang="en-US" sz="2400" b="0" i="0" u="none" strike="noStrike" kern="1200" cap="none" spc="0" normalizeH="0" baseline="0" noProof="0" dirty="0" smtClean="0">
                <a:ln>
                  <a:noFill/>
                </a:ln>
                <a:solidFill>
                  <a:schemeClr val="tx1"/>
                </a:solidFill>
                <a:effectLst/>
                <a:uLnTx/>
                <a:uFillTx/>
                <a:latin typeface="+mj-lt"/>
                <a:ea typeface="+mj-ea"/>
                <a:cs typeface="+mj-cs"/>
              </a:rPr>
              <a:t>answer </a:t>
            </a:r>
            <a:r>
              <a:rPr kumimoji="0" lang="en-US" sz="2400" b="0" i="0" u="none" strike="noStrike" kern="1200" cap="none" spc="-5" normalizeH="0" baseline="0" noProof="0" dirty="0" smtClean="0">
                <a:ln>
                  <a:noFill/>
                </a:ln>
                <a:solidFill>
                  <a:schemeClr val="tx1"/>
                </a:solidFill>
                <a:effectLst/>
                <a:uLnTx/>
                <a:uFillTx/>
                <a:latin typeface="+mj-lt"/>
                <a:ea typeface="+mj-ea"/>
                <a:cs typeface="+mj-cs"/>
              </a:rPr>
              <a:t>the following  questions?</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object 4"/>
          <p:cNvSpPr txBox="1"/>
          <p:nvPr/>
        </p:nvSpPr>
        <p:spPr>
          <a:xfrm>
            <a:off x="1219200" y="1981200"/>
            <a:ext cx="5681980" cy="1854835"/>
          </a:xfrm>
          <a:prstGeom prst="rect">
            <a:avLst/>
          </a:prstGeom>
        </p:spPr>
        <p:txBody>
          <a:bodyPr vert="horz" wrap="square" lIns="0" tIns="12700" rIns="0" bIns="0" rtlCol="0">
            <a:spAutoFit/>
          </a:bodyPr>
          <a:lstStyle/>
          <a:p>
            <a:pPr marL="469900" indent="-457200">
              <a:lnSpc>
                <a:spcPct val="100000"/>
              </a:lnSpc>
              <a:spcBef>
                <a:spcPts val="100"/>
              </a:spcBef>
              <a:buClr>
                <a:srgbClr val="F8F8F8"/>
              </a:buClr>
              <a:buSzPct val="64583"/>
              <a:buFont typeface="Arial"/>
              <a:buChar char="•"/>
              <a:tabLst>
                <a:tab pos="469265" algn="l"/>
                <a:tab pos="469900" algn="l"/>
              </a:tabLst>
            </a:pPr>
            <a:r>
              <a:rPr sz="2400" dirty="0">
                <a:solidFill>
                  <a:srgbClr val="FF0000"/>
                </a:solidFill>
                <a:latin typeface="Book Antiqua"/>
                <a:cs typeface="Book Antiqua"/>
              </a:rPr>
              <a:t>Why do </a:t>
            </a:r>
            <a:r>
              <a:rPr sz="2400" spc="-5" dirty="0">
                <a:solidFill>
                  <a:srgbClr val="FF0000"/>
                </a:solidFill>
                <a:latin typeface="Book Antiqua"/>
                <a:cs typeface="Book Antiqua"/>
              </a:rPr>
              <a:t>the </a:t>
            </a:r>
            <a:r>
              <a:rPr sz="2400" dirty="0">
                <a:solidFill>
                  <a:srgbClr val="FF0000"/>
                </a:solidFill>
                <a:latin typeface="Book Antiqua"/>
                <a:cs typeface="Book Antiqua"/>
              </a:rPr>
              <a:t>authors address </a:t>
            </a:r>
            <a:r>
              <a:rPr sz="2400" spc="-5" dirty="0">
                <a:solidFill>
                  <a:srgbClr val="FF0000"/>
                </a:solidFill>
                <a:latin typeface="Book Antiqua"/>
                <a:cs typeface="Book Antiqua"/>
              </a:rPr>
              <a:t>the</a:t>
            </a:r>
            <a:r>
              <a:rPr sz="2400" spc="-75" dirty="0">
                <a:solidFill>
                  <a:srgbClr val="FF0000"/>
                </a:solidFill>
                <a:latin typeface="Book Antiqua"/>
                <a:cs typeface="Book Antiqua"/>
              </a:rPr>
              <a:t> </a:t>
            </a:r>
            <a:r>
              <a:rPr sz="2400" spc="-5" dirty="0">
                <a:solidFill>
                  <a:srgbClr val="FF0000"/>
                </a:solidFill>
                <a:latin typeface="Book Antiqua"/>
                <a:cs typeface="Book Antiqua"/>
              </a:rPr>
              <a:t>issue?</a:t>
            </a:r>
            <a:endParaRPr sz="2400">
              <a:solidFill>
                <a:srgbClr val="FF0000"/>
              </a:solidFill>
              <a:latin typeface="Book Antiqua"/>
              <a:cs typeface="Book Antiqua"/>
            </a:endParaRPr>
          </a:p>
          <a:p>
            <a:pPr marL="469900" indent="-457200">
              <a:lnSpc>
                <a:spcPct val="100000"/>
              </a:lnSpc>
              <a:buClr>
                <a:srgbClr val="F8F8F8"/>
              </a:buClr>
              <a:buSzPct val="64583"/>
              <a:buFont typeface="Arial"/>
              <a:buChar char="•"/>
              <a:tabLst>
                <a:tab pos="469265" algn="l"/>
                <a:tab pos="469900" algn="l"/>
              </a:tabLst>
            </a:pPr>
            <a:r>
              <a:rPr sz="2400" dirty="0">
                <a:solidFill>
                  <a:srgbClr val="FF0000"/>
                </a:solidFill>
                <a:latin typeface="Book Antiqua"/>
                <a:cs typeface="Book Antiqua"/>
              </a:rPr>
              <a:t>What </a:t>
            </a:r>
            <a:r>
              <a:rPr sz="2400" spc="-5" dirty="0">
                <a:solidFill>
                  <a:srgbClr val="FF0000"/>
                </a:solidFill>
                <a:latin typeface="Book Antiqua"/>
                <a:cs typeface="Book Antiqua"/>
              </a:rPr>
              <a:t>is the</a:t>
            </a:r>
            <a:r>
              <a:rPr sz="2400" dirty="0">
                <a:solidFill>
                  <a:srgbClr val="FF0000"/>
                </a:solidFill>
                <a:latin typeface="Book Antiqua"/>
                <a:cs typeface="Book Antiqua"/>
              </a:rPr>
              <a:t> </a:t>
            </a:r>
            <a:r>
              <a:rPr sz="2400" spc="-5" dirty="0">
                <a:solidFill>
                  <a:srgbClr val="FF0000"/>
                </a:solidFill>
                <a:latin typeface="Book Antiqua"/>
                <a:cs typeface="Book Antiqua"/>
              </a:rPr>
              <a:t>issue?</a:t>
            </a:r>
            <a:endParaRPr sz="2400">
              <a:solidFill>
                <a:srgbClr val="FF0000"/>
              </a:solidFill>
              <a:latin typeface="Book Antiqua"/>
              <a:cs typeface="Book Antiqua"/>
            </a:endParaRPr>
          </a:p>
          <a:p>
            <a:pPr marL="469900" indent="-457200">
              <a:lnSpc>
                <a:spcPct val="100000"/>
              </a:lnSpc>
              <a:buClr>
                <a:srgbClr val="F8F8F8"/>
              </a:buClr>
              <a:buSzPct val="64583"/>
              <a:buFont typeface="Arial"/>
              <a:buChar char="•"/>
              <a:tabLst>
                <a:tab pos="469265" algn="l"/>
                <a:tab pos="469900" algn="l"/>
              </a:tabLst>
            </a:pPr>
            <a:r>
              <a:rPr sz="2400" spc="-5" dirty="0">
                <a:solidFill>
                  <a:srgbClr val="FF0000"/>
                </a:solidFill>
                <a:latin typeface="Book Antiqua"/>
                <a:cs typeface="Book Antiqua"/>
              </a:rPr>
              <a:t>How </a:t>
            </a:r>
            <a:r>
              <a:rPr sz="2400" dirty="0">
                <a:solidFill>
                  <a:srgbClr val="FF0000"/>
                </a:solidFill>
                <a:latin typeface="Book Antiqua"/>
                <a:cs typeface="Book Antiqua"/>
              </a:rPr>
              <a:t>did </a:t>
            </a:r>
            <a:r>
              <a:rPr sz="2400" spc="-5" dirty="0">
                <a:solidFill>
                  <a:srgbClr val="FF0000"/>
                </a:solidFill>
                <a:latin typeface="Book Antiqua"/>
                <a:cs typeface="Book Antiqua"/>
              </a:rPr>
              <a:t>the </a:t>
            </a:r>
            <a:r>
              <a:rPr sz="2400" dirty="0">
                <a:solidFill>
                  <a:srgbClr val="FF0000"/>
                </a:solidFill>
                <a:latin typeface="Book Antiqua"/>
                <a:cs typeface="Book Antiqua"/>
              </a:rPr>
              <a:t>authors </a:t>
            </a:r>
            <a:r>
              <a:rPr sz="2400" spc="-5" dirty="0">
                <a:solidFill>
                  <a:srgbClr val="FF0000"/>
                </a:solidFill>
                <a:latin typeface="Book Antiqua"/>
                <a:cs typeface="Book Antiqua"/>
              </a:rPr>
              <a:t>proceed?</a:t>
            </a:r>
            <a:endParaRPr sz="2400">
              <a:solidFill>
                <a:srgbClr val="FF0000"/>
              </a:solidFill>
              <a:latin typeface="Book Antiqua"/>
              <a:cs typeface="Book Antiqua"/>
            </a:endParaRPr>
          </a:p>
          <a:p>
            <a:pPr marL="469900" indent="-457200">
              <a:lnSpc>
                <a:spcPct val="100000"/>
              </a:lnSpc>
              <a:buClr>
                <a:srgbClr val="F8F8F8"/>
              </a:buClr>
              <a:buSzPct val="64583"/>
              <a:buFont typeface="Arial"/>
              <a:buChar char="•"/>
              <a:tabLst>
                <a:tab pos="469265" algn="l"/>
                <a:tab pos="469900" algn="l"/>
              </a:tabLst>
            </a:pPr>
            <a:r>
              <a:rPr sz="2400" dirty="0">
                <a:solidFill>
                  <a:srgbClr val="FF0000"/>
                </a:solidFill>
                <a:latin typeface="Book Antiqua"/>
                <a:cs typeface="Book Antiqua"/>
              </a:rPr>
              <a:t>What </a:t>
            </a:r>
            <a:r>
              <a:rPr sz="2400" spc="-5" dirty="0">
                <a:solidFill>
                  <a:srgbClr val="FF0000"/>
                </a:solidFill>
                <a:latin typeface="Book Antiqua"/>
                <a:cs typeface="Book Antiqua"/>
              </a:rPr>
              <a:t>is their</a:t>
            </a:r>
            <a:r>
              <a:rPr sz="2400" spc="5" dirty="0">
                <a:solidFill>
                  <a:srgbClr val="FF0000"/>
                </a:solidFill>
                <a:latin typeface="Book Antiqua"/>
                <a:cs typeface="Book Antiqua"/>
              </a:rPr>
              <a:t> </a:t>
            </a:r>
            <a:r>
              <a:rPr sz="2400" spc="-5" dirty="0">
                <a:solidFill>
                  <a:srgbClr val="FF0000"/>
                </a:solidFill>
                <a:latin typeface="Book Antiqua"/>
                <a:cs typeface="Book Antiqua"/>
              </a:rPr>
              <a:t>result?</a:t>
            </a:r>
            <a:endParaRPr sz="2400">
              <a:solidFill>
                <a:srgbClr val="FF0000"/>
              </a:solidFill>
              <a:latin typeface="Book Antiqua"/>
              <a:cs typeface="Book Antiqua"/>
            </a:endParaRPr>
          </a:p>
          <a:p>
            <a:pPr marL="469900" indent="-457200">
              <a:lnSpc>
                <a:spcPct val="100000"/>
              </a:lnSpc>
              <a:buClr>
                <a:srgbClr val="F8F8F8"/>
              </a:buClr>
              <a:buSzPct val="64583"/>
              <a:buFont typeface="Arial"/>
              <a:buChar char="•"/>
              <a:tabLst>
                <a:tab pos="469265" algn="l"/>
                <a:tab pos="469900" algn="l"/>
              </a:tabLst>
            </a:pPr>
            <a:r>
              <a:rPr sz="2400" dirty="0">
                <a:solidFill>
                  <a:srgbClr val="FF0000"/>
                </a:solidFill>
                <a:latin typeface="Book Antiqua"/>
                <a:cs typeface="Book Antiqua"/>
              </a:rPr>
              <a:t>What does </a:t>
            </a:r>
            <a:r>
              <a:rPr sz="2400" spc="-5" dirty="0">
                <a:solidFill>
                  <a:srgbClr val="FF0000"/>
                </a:solidFill>
                <a:latin typeface="Book Antiqua"/>
                <a:cs typeface="Book Antiqua"/>
              </a:rPr>
              <a:t>the result imply?</a:t>
            </a:r>
            <a:endParaRPr sz="2400">
              <a:solidFill>
                <a:srgbClr val="FF0000"/>
              </a:solidFill>
              <a:latin typeface="Book Antiqua"/>
              <a:cs typeface="Book Antiqu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249362"/>
          </a:xfrm>
        </p:spPr>
        <p:txBody>
          <a:bodyPr>
            <a:normAutofit fontScale="90000"/>
          </a:bodyPr>
          <a:lstStyle/>
          <a:p>
            <a:r>
              <a:rPr lang="en-US" dirty="0" smtClean="0"/>
              <a:t/>
            </a:r>
            <a:br>
              <a:rPr lang="en-US" dirty="0" smtClean="0"/>
            </a:br>
            <a:r>
              <a:rPr lang="en-US" b="1" dirty="0" smtClean="0"/>
              <a:t> A new algorithm for data clustering based on gravitational search algorithm and genetic operators</a:t>
            </a:r>
            <a:endParaRPr lang="en-US" dirty="0"/>
          </a:p>
        </p:txBody>
      </p:sp>
      <p:sp>
        <p:nvSpPr>
          <p:cNvPr id="3" name="Content Placeholder 2"/>
          <p:cNvSpPr>
            <a:spLocks noGrp="1"/>
          </p:cNvSpPr>
          <p:nvPr>
            <p:ph sz="quarter" idx="1"/>
          </p:nvPr>
        </p:nvSpPr>
        <p:spPr>
          <a:xfrm>
            <a:off x="457200" y="1600200"/>
            <a:ext cx="8229600" cy="4873752"/>
          </a:xfrm>
        </p:spPr>
        <p:txBody>
          <a:bodyPr>
            <a:normAutofit/>
          </a:bodyPr>
          <a:lstStyle/>
          <a:p>
            <a:r>
              <a:rPr lang="en-US" sz="2000" b="1" dirty="0" smtClean="0"/>
              <a:t>Abstract:</a:t>
            </a:r>
            <a:r>
              <a:rPr lang="en-US" sz="2000" dirty="0" smtClean="0"/>
              <a:t> Data clustering is a crucial technique in data mining that is used in many applications. In this paper, a new clustering algorithm based on gravitational search algorithm (GSA) and genetic operators is proposed. The local search solution is utilized throw the global search to avoid getting stock in local optima. The GSA is a new approach to solve optimization problem that inspired by Newtonian law of gravity. We compared the performances of the proposed method with some well-known clustering algorithms on five benchmark dataset from UCI Machine Learning Repository. The experimental results show that our approach outperforms other algorithms and has better solution in all datasets.</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 Survey on security in Internet of Things: State of the art and challenges</a:t>
            </a:r>
            <a:endParaRPr lang="en-US" dirty="0"/>
          </a:p>
        </p:txBody>
      </p:sp>
      <p:sp>
        <p:nvSpPr>
          <p:cNvPr id="3" name="Content Placeholder 2"/>
          <p:cNvSpPr>
            <a:spLocks noGrp="1"/>
          </p:cNvSpPr>
          <p:nvPr>
            <p:ph sz="quarter" idx="1"/>
          </p:nvPr>
        </p:nvSpPr>
        <p:spPr>
          <a:xfrm>
            <a:off x="457200" y="1600200"/>
            <a:ext cx="7924800" cy="4873752"/>
          </a:xfrm>
        </p:spPr>
        <p:txBody>
          <a:bodyPr>
            <a:normAutofit fontScale="85000" lnSpcReduction="20000"/>
          </a:bodyPr>
          <a:lstStyle/>
          <a:p>
            <a:r>
              <a:rPr lang="en-US" b="1" dirty="0" smtClean="0"/>
              <a:t>Abstract:</a:t>
            </a:r>
            <a:r>
              <a:rPr lang="en-US" dirty="0" smtClean="0"/>
              <a:t> The Internet of Things (</a:t>
            </a:r>
            <a:r>
              <a:rPr lang="en-US" dirty="0" err="1" smtClean="0"/>
              <a:t>IoT</a:t>
            </a:r>
            <a:r>
              <a:rPr lang="en-US" dirty="0" smtClean="0"/>
              <a:t>) refers to the physical devices that are embedded with Internet, electronics, software, sensors, actuators, and network connectivity. This includes many different systems, for instance, healthcare, wellbeing, smart home, building, smart meters, and so on. The Internet-based technical architecture, IP-based communication protocols, and technologies are facilitating the exchange of smart object services over the insecure channels, therefore, security and privacy of the involved stakeholder is the prime concern. In this paper we </a:t>
            </a:r>
            <a:r>
              <a:rPr lang="en-US" dirty="0" err="1" smtClean="0"/>
              <a:t>analyse</a:t>
            </a:r>
            <a:r>
              <a:rPr lang="en-US" dirty="0" smtClean="0"/>
              <a:t> available </a:t>
            </a:r>
            <a:r>
              <a:rPr lang="en-US" dirty="0" err="1" smtClean="0"/>
              <a:t>IoT</a:t>
            </a:r>
            <a:r>
              <a:rPr lang="en-US" dirty="0" smtClean="0"/>
              <a:t> security in three forms: (</a:t>
            </a:r>
            <a:r>
              <a:rPr lang="en-US" dirty="0" err="1" smtClean="0"/>
              <a:t>i</a:t>
            </a:r>
            <a:r>
              <a:rPr lang="en-US" dirty="0" smtClean="0"/>
              <a:t>) security in communication, (ii) security at application interface, and (iii) data security. This paper reviews the current </a:t>
            </a:r>
            <a:r>
              <a:rPr lang="en-US" dirty="0" err="1" smtClean="0"/>
              <a:t>IoT</a:t>
            </a:r>
            <a:r>
              <a:rPr lang="en-US" dirty="0" smtClean="0"/>
              <a:t> technologies, approaches and models and finds the security gap in existing communication technologies, application interfaces, and data security. Another focus of the paper is to provide an overview of the related work in </a:t>
            </a:r>
            <a:r>
              <a:rPr lang="en-US" dirty="0" err="1" smtClean="0"/>
              <a:t>IoT</a:t>
            </a:r>
            <a:r>
              <a:rPr lang="en-US" dirty="0" smtClean="0"/>
              <a:t>, together with the open challenges and future research directions me”.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SIX SENTENCES OF ABSTRACT</a:t>
            </a:r>
            <a:endParaRPr lang="en-US" dirty="0"/>
          </a:p>
        </p:txBody>
      </p:sp>
      <p:sp>
        <p:nvSpPr>
          <p:cNvPr id="3" name="Content Placeholder 2"/>
          <p:cNvSpPr>
            <a:spLocks noGrp="1"/>
          </p:cNvSpPr>
          <p:nvPr>
            <p:ph sz="quarter" idx="1"/>
          </p:nvPr>
        </p:nvSpPr>
        <p:spPr>
          <a:xfrm>
            <a:off x="457200" y="1143000"/>
            <a:ext cx="7467600" cy="4873752"/>
          </a:xfrm>
        </p:spPr>
        <p:txBody>
          <a:bodyPr/>
          <a:lstStyle/>
          <a:p>
            <a:pPr marL="12700" indent="-342900">
              <a:spcBef>
                <a:spcPts val="775"/>
              </a:spcBef>
              <a:buClrTx/>
              <a:buSzTx/>
              <a:buFont typeface="Arial" pitchFamily="34" charset="0"/>
              <a:buChar char="•"/>
              <a:tabLst>
                <a:tab pos="424180" algn="l"/>
              </a:tabLst>
              <a:defRPr/>
            </a:pPr>
            <a:r>
              <a:rPr lang="en-US" spc="-10" dirty="0" smtClean="0"/>
              <a:t>Introduce the</a:t>
            </a:r>
            <a:r>
              <a:rPr lang="en-US" spc="-40" dirty="0" smtClean="0"/>
              <a:t> </a:t>
            </a:r>
            <a:r>
              <a:rPr lang="en-US" spc="-10" dirty="0" smtClean="0"/>
              <a:t>topic.</a:t>
            </a:r>
            <a:endParaRPr lang="en-US" sz="1050" dirty="0" smtClean="0">
              <a:latin typeface="Times New Roman"/>
              <a:cs typeface="Times New Roman"/>
            </a:endParaRPr>
          </a:p>
          <a:p>
            <a:pPr marL="12700" lvl="0" indent="-342900">
              <a:spcBef>
                <a:spcPts val="775"/>
              </a:spcBef>
              <a:buClrTx/>
              <a:buSzTx/>
              <a:buFont typeface="Arial" pitchFamily="34" charset="0"/>
              <a:buChar char="•"/>
              <a:tabLst>
                <a:tab pos="424180" algn="l"/>
              </a:tabLst>
              <a:defRPr/>
            </a:pPr>
            <a:r>
              <a:rPr lang="en-US" spc="-5" dirty="0" smtClean="0">
                <a:solidFill>
                  <a:srgbClr val="FF0000"/>
                </a:solidFill>
              </a:rPr>
              <a:t>State the </a:t>
            </a:r>
            <a:r>
              <a:rPr lang="en-US" spc="-10" dirty="0" smtClean="0">
                <a:solidFill>
                  <a:srgbClr val="FF0000"/>
                </a:solidFill>
              </a:rPr>
              <a:t>problem.</a:t>
            </a:r>
            <a:endParaRPr lang="en-US" sz="1400" dirty="0" smtClean="0">
              <a:solidFill>
                <a:srgbClr val="FF0000"/>
              </a:solidFill>
              <a:latin typeface="Times New Roman"/>
              <a:cs typeface="Times New Roman"/>
            </a:endParaRPr>
          </a:p>
          <a:p>
            <a:pPr marL="12700" lvl="0" indent="-342900">
              <a:spcBef>
                <a:spcPts val="670"/>
              </a:spcBef>
              <a:buClrTx/>
              <a:buSzTx/>
              <a:buFont typeface="Arial" pitchFamily="34" charset="0"/>
              <a:buChar char="•"/>
              <a:tabLst>
                <a:tab pos="424180" algn="l"/>
              </a:tabLst>
              <a:defRPr/>
            </a:pPr>
            <a:r>
              <a:rPr lang="en-US" spc="-5" dirty="0" smtClean="0">
                <a:solidFill>
                  <a:srgbClr val="FF0000"/>
                </a:solidFill>
              </a:rPr>
              <a:t>Summarize </a:t>
            </a:r>
            <a:r>
              <a:rPr lang="en-US" spc="-10" dirty="0" smtClean="0">
                <a:solidFill>
                  <a:srgbClr val="FF0000"/>
                </a:solidFill>
              </a:rPr>
              <a:t>the </a:t>
            </a:r>
            <a:r>
              <a:rPr lang="en-US" spc="-5" dirty="0" smtClean="0">
                <a:solidFill>
                  <a:srgbClr val="FF0000"/>
                </a:solidFill>
              </a:rPr>
              <a:t>gaps</a:t>
            </a:r>
            <a:r>
              <a:rPr lang="en-US" spc="-5" dirty="0" smtClean="0">
                <a:solidFill>
                  <a:srgbClr val="FF0000"/>
                </a:solidFill>
              </a:rPr>
              <a:t> </a:t>
            </a:r>
            <a:r>
              <a:rPr lang="en-US" spc="-5" dirty="0" smtClean="0">
                <a:solidFill>
                  <a:srgbClr val="FF0000"/>
                </a:solidFill>
              </a:rPr>
              <a:t>in current</a:t>
            </a:r>
            <a:r>
              <a:rPr lang="en-US" spc="-25" dirty="0" smtClean="0">
                <a:solidFill>
                  <a:srgbClr val="FF0000"/>
                </a:solidFill>
              </a:rPr>
              <a:t> </a:t>
            </a:r>
            <a:r>
              <a:rPr lang="en-US" spc="-5" dirty="0" smtClean="0">
                <a:solidFill>
                  <a:srgbClr val="FF0000"/>
                </a:solidFill>
              </a:rPr>
              <a:t>research.</a:t>
            </a:r>
            <a:endParaRPr lang="en-US" sz="1400" dirty="0" smtClean="0">
              <a:solidFill>
                <a:srgbClr val="FF0000"/>
              </a:solidFill>
              <a:latin typeface="Times New Roman"/>
              <a:cs typeface="Times New Roman"/>
            </a:endParaRPr>
          </a:p>
          <a:p>
            <a:pPr marL="12700" lvl="0" indent="-342900">
              <a:spcBef>
                <a:spcPts val="670"/>
              </a:spcBef>
              <a:buClrTx/>
              <a:buSzTx/>
              <a:buFont typeface="Arial" pitchFamily="34" charset="0"/>
              <a:buChar char="•"/>
              <a:tabLst>
                <a:tab pos="424180" algn="l"/>
              </a:tabLst>
              <a:defRPr/>
            </a:pPr>
            <a:r>
              <a:rPr lang="en-US" spc="-10" dirty="0" smtClean="0">
                <a:solidFill>
                  <a:srgbClr val="FF0000"/>
                </a:solidFill>
              </a:rPr>
              <a:t>Explain </a:t>
            </a:r>
            <a:r>
              <a:rPr lang="en-US" spc="-5" dirty="0" smtClean="0">
                <a:solidFill>
                  <a:srgbClr val="FF0000"/>
                </a:solidFill>
              </a:rPr>
              <a:t>the</a:t>
            </a:r>
            <a:r>
              <a:rPr lang="en-US" dirty="0" smtClean="0">
                <a:solidFill>
                  <a:srgbClr val="FF0000"/>
                </a:solidFill>
              </a:rPr>
              <a:t> </a:t>
            </a:r>
            <a:r>
              <a:rPr lang="en-US" spc="-5" dirty="0" smtClean="0">
                <a:solidFill>
                  <a:srgbClr val="FF0000"/>
                </a:solidFill>
              </a:rPr>
              <a:t>approach.</a:t>
            </a:r>
            <a:endParaRPr lang="en-US" sz="1400" dirty="0" smtClean="0">
              <a:solidFill>
                <a:srgbClr val="FF0000"/>
              </a:solidFill>
              <a:latin typeface="Times New Roman"/>
              <a:cs typeface="Times New Roman"/>
            </a:endParaRPr>
          </a:p>
          <a:p>
            <a:pPr marL="12700" lvl="0" indent="-342900">
              <a:spcBef>
                <a:spcPts val="670"/>
              </a:spcBef>
              <a:buClrTx/>
              <a:buSzTx/>
              <a:buFont typeface="Arial" pitchFamily="34" charset="0"/>
              <a:buChar char="•"/>
              <a:tabLst>
                <a:tab pos="424180" algn="l"/>
              </a:tabLst>
              <a:defRPr/>
            </a:pPr>
            <a:r>
              <a:rPr lang="en-US" spc="-5" dirty="0" smtClean="0">
                <a:solidFill>
                  <a:srgbClr val="FF0000"/>
                </a:solidFill>
              </a:rPr>
              <a:t>Explain </a:t>
            </a:r>
            <a:r>
              <a:rPr lang="en-US" spc="-10" dirty="0" smtClean="0">
                <a:solidFill>
                  <a:srgbClr val="FF0000"/>
                </a:solidFill>
              </a:rPr>
              <a:t>the</a:t>
            </a:r>
            <a:r>
              <a:rPr lang="en-US" dirty="0" smtClean="0">
                <a:solidFill>
                  <a:srgbClr val="FF0000"/>
                </a:solidFill>
              </a:rPr>
              <a:t> </a:t>
            </a:r>
            <a:r>
              <a:rPr lang="en-US" spc="-5" dirty="0" smtClean="0">
                <a:solidFill>
                  <a:srgbClr val="FF0000"/>
                </a:solidFill>
              </a:rPr>
              <a:t>method.</a:t>
            </a:r>
            <a:endParaRPr lang="en-US" sz="1400" dirty="0" smtClean="0">
              <a:solidFill>
                <a:srgbClr val="FF0000"/>
              </a:solidFill>
              <a:latin typeface="Times New Roman"/>
              <a:cs typeface="Times New Roman"/>
            </a:endParaRPr>
          </a:p>
          <a:p>
            <a:pPr marL="12700" lvl="0" indent="-342900">
              <a:spcBef>
                <a:spcPts val="670"/>
              </a:spcBef>
              <a:buClrTx/>
              <a:buSzTx/>
              <a:buFont typeface="Arial" pitchFamily="34" charset="0"/>
              <a:buChar char="•"/>
              <a:tabLst>
                <a:tab pos="424180" algn="l"/>
              </a:tabLst>
              <a:defRPr/>
            </a:pPr>
            <a:r>
              <a:rPr lang="en-US" spc="-5" dirty="0" smtClean="0">
                <a:solidFill>
                  <a:srgbClr val="FF0000"/>
                </a:solidFill>
              </a:rPr>
              <a:t>State the</a:t>
            </a:r>
            <a:r>
              <a:rPr lang="en-US" spc="-10" dirty="0" smtClean="0">
                <a:solidFill>
                  <a:srgbClr val="FF0000"/>
                </a:solidFill>
              </a:rPr>
              <a:t> </a:t>
            </a:r>
            <a:r>
              <a:rPr lang="en-US" spc="-5" dirty="0" smtClean="0">
                <a:solidFill>
                  <a:srgbClr val="FF0000"/>
                </a:solidFill>
              </a:rPr>
              <a:t>impact.</a:t>
            </a:r>
            <a:endParaRPr lang="en-US" sz="1400" dirty="0" smtClean="0">
              <a:solidFill>
                <a:srgbClr val="FF0000"/>
              </a:solidFill>
              <a:latin typeface="Times New Roman"/>
              <a:cs typeface="Times New Roman"/>
            </a:endParaRPr>
          </a:p>
          <a:p>
            <a:endParaRPr lang="en-US" dirty="0"/>
          </a:p>
        </p:txBody>
      </p:sp>
      <p:sp>
        <p:nvSpPr>
          <p:cNvPr id="4" name="object 5"/>
          <p:cNvSpPr/>
          <p:nvPr/>
        </p:nvSpPr>
        <p:spPr>
          <a:xfrm>
            <a:off x="1524000" y="4390872"/>
            <a:ext cx="5791200" cy="22870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And finally…</a:t>
            </a:r>
            <a:endParaRPr lang="en-US" dirty="0"/>
          </a:p>
        </p:txBody>
      </p:sp>
      <p:sp>
        <p:nvSpPr>
          <p:cNvPr id="3" name="Content Placeholder 2"/>
          <p:cNvSpPr>
            <a:spLocks noGrp="1"/>
          </p:cNvSpPr>
          <p:nvPr>
            <p:ph sz="quarter" idx="1"/>
          </p:nvPr>
        </p:nvSpPr>
        <p:spPr>
          <a:xfrm>
            <a:off x="457200" y="1295400"/>
            <a:ext cx="8077200" cy="5178552"/>
          </a:xfrm>
        </p:spPr>
        <p:txBody>
          <a:bodyPr/>
          <a:lstStyle/>
          <a:p>
            <a:pPr marL="342900" indent="-342900">
              <a:buFont typeface="Arial" panose="020B0604020202020204" pitchFamily="34" charset="0"/>
              <a:buChar char="•"/>
            </a:pPr>
            <a:r>
              <a:rPr lang="en-US" altLang="en-US" dirty="0" smtClean="0">
                <a:latin typeface="Optima"/>
              </a:rPr>
              <a:t>Read your abstract all the way through: </a:t>
            </a:r>
          </a:p>
          <a:p>
            <a:pPr lvl="1"/>
            <a:r>
              <a:rPr lang="en-US" altLang="en-US" sz="2400" dirty="0" smtClean="0">
                <a:latin typeface="Optima"/>
              </a:rPr>
              <a:t>- </a:t>
            </a:r>
            <a:r>
              <a:rPr lang="en-US" altLang="en-US" sz="2400" dirty="0" smtClean="0">
                <a:latin typeface="Optima"/>
              </a:rPr>
              <a:t>add transition words to tie ideas together,</a:t>
            </a:r>
          </a:p>
          <a:p>
            <a:pPr lvl="1"/>
            <a:r>
              <a:rPr lang="en-US" altLang="en-US" sz="2400" dirty="0" smtClean="0">
                <a:latin typeface="Optima"/>
              </a:rPr>
              <a:t>- eliminate unnecessary content and add </a:t>
            </a:r>
            <a:r>
              <a:rPr lang="en-US" altLang="en-US" sz="2400" dirty="0" smtClean="0">
                <a:latin typeface="Optima"/>
              </a:rPr>
              <a:t>in things </a:t>
            </a:r>
            <a:r>
              <a:rPr lang="en-US" altLang="en-US" sz="2400" dirty="0" smtClean="0">
                <a:latin typeface="Optima"/>
              </a:rPr>
              <a:t>that are missing, </a:t>
            </a:r>
          </a:p>
          <a:p>
            <a:pPr lvl="1"/>
            <a:r>
              <a:rPr lang="en-US" altLang="en-US" sz="2400" dirty="0" smtClean="0">
                <a:latin typeface="Optima"/>
              </a:rPr>
              <a:t>-  correct errors in mechanics, and proofread.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200" b="1" dirty="0" smtClean="0">
                <a:latin typeface="Optima"/>
              </a:rPr>
              <a:t/>
            </a:r>
            <a:br>
              <a:rPr lang="en-US" altLang="en-US" sz="3200" b="1" dirty="0" smtClean="0">
                <a:latin typeface="Optima"/>
              </a:rPr>
            </a:br>
            <a:r>
              <a:rPr lang="en-US" altLang="en-US" sz="3200" b="1" dirty="0" smtClean="0">
                <a:latin typeface="Optima"/>
              </a:rPr>
              <a:t/>
            </a:r>
            <a:br>
              <a:rPr lang="en-US" altLang="en-US" sz="3200" b="1" dirty="0" smtClean="0">
                <a:latin typeface="Optima"/>
              </a:rPr>
            </a:br>
            <a:r>
              <a:rPr lang="en-US" altLang="en-US" sz="3200" b="1" dirty="0" smtClean="0">
                <a:latin typeface="Optima"/>
              </a:rPr>
              <a:t>Effective </a:t>
            </a:r>
            <a:r>
              <a:rPr lang="en-US" altLang="en-US" sz="3200" b="1" dirty="0" smtClean="0">
                <a:latin typeface="Optima"/>
              </a:rPr>
              <a:t>Abstracts:</a:t>
            </a:r>
            <a:br>
              <a:rPr lang="en-US" altLang="en-US" sz="3200" b="1" dirty="0" smtClean="0">
                <a:latin typeface="Optima"/>
              </a:rPr>
            </a:br>
            <a:endParaRPr lang="en-US" dirty="0"/>
          </a:p>
        </p:txBody>
      </p:sp>
      <p:graphicFrame>
        <p:nvGraphicFramePr>
          <p:cNvPr id="4" name="Diagram 3"/>
          <p:cNvGraphicFramePr/>
          <p:nvPr/>
        </p:nvGraphicFramePr>
        <p:xfrm>
          <a:off x="363139" y="1600200"/>
          <a:ext cx="7637861" cy="5041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fontScale="90000"/>
          </a:bodyPr>
          <a:lstStyle/>
          <a:p>
            <a:r>
              <a:rPr lang="en-US" sz="3200" b="1" dirty="0" smtClean="0"/>
              <a:t>The </a:t>
            </a:r>
            <a:r>
              <a:rPr lang="en-US" sz="3200" b="1" dirty="0" smtClean="0"/>
              <a:t>Internet of Things for Health Care: A Comprehensive </a:t>
            </a:r>
            <a:r>
              <a:rPr lang="en-US" sz="3200" b="1" dirty="0" smtClean="0"/>
              <a:t>Survey</a:t>
            </a:r>
            <a:endParaRPr lang="en-US" dirty="0"/>
          </a:p>
        </p:txBody>
      </p:sp>
      <p:sp>
        <p:nvSpPr>
          <p:cNvPr id="3" name="Content Placeholder 2"/>
          <p:cNvSpPr>
            <a:spLocks noGrp="1"/>
          </p:cNvSpPr>
          <p:nvPr>
            <p:ph sz="quarter" idx="1"/>
          </p:nvPr>
        </p:nvSpPr>
        <p:spPr>
          <a:xfrm>
            <a:off x="304800" y="1295400"/>
            <a:ext cx="8382000" cy="5178552"/>
          </a:xfrm>
        </p:spPr>
        <p:txBody>
          <a:bodyPr>
            <a:noAutofit/>
          </a:bodyPr>
          <a:lstStyle/>
          <a:p>
            <a:r>
              <a:rPr lang="en-US" sz="1600" b="1" dirty="0" smtClean="0"/>
              <a:t>Abstract</a:t>
            </a:r>
            <a:r>
              <a:rPr lang="en-US" sz="1600" b="1" dirty="0" smtClean="0"/>
              <a:t>:</a:t>
            </a:r>
            <a:r>
              <a:rPr lang="en-US" sz="1600" dirty="0" smtClean="0"/>
              <a:t> </a:t>
            </a:r>
            <a:r>
              <a:rPr lang="en-US" sz="1600" dirty="0" smtClean="0">
                <a:solidFill>
                  <a:srgbClr val="FF0000"/>
                </a:solidFill>
              </a:rPr>
              <a:t>The Internet of Things (</a:t>
            </a:r>
            <a:r>
              <a:rPr lang="en-US" sz="1600" dirty="0" err="1" smtClean="0">
                <a:solidFill>
                  <a:srgbClr val="FF0000"/>
                </a:solidFill>
              </a:rPr>
              <a:t>IoT</a:t>
            </a:r>
            <a:r>
              <a:rPr lang="en-US" sz="1600" dirty="0" smtClean="0">
                <a:solidFill>
                  <a:srgbClr val="FF0000"/>
                </a:solidFill>
              </a:rPr>
              <a:t>) makes smart objects the ultimate building blocks in the development of cyber-physical smart pervasive frameworks. The </a:t>
            </a:r>
            <a:r>
              <a:rPr lang="en-US" sz="1600" dirty="0" err="1" smtClean="0">
                <a:solidFill>
                  <a:srgbClr val="FF0000"/>
                </a:solidFill>
              </a:rPr>
              <a:t>IoT</a:t>
            </a:r>
            <a:r>
              <a:rPr lang="en-US" sz="1600" dirty="0" smtClean="0">
                <a:solidFill>
                  <a:srgbClr val="FF0000"/>
                </a:solidFill>
              </a:rPr>
              <a:t> has a variety of application domains, including health care. The </a:t>
            </a:r>
            <a:r>
              <a:rPr lang="en-US" sz="1600" dirty="0" err="1" smtClean="0">
                <a:solidFill>
                  <a:srgbClr val="FF0000"/>
                </a:solidFill>
              </a:rPr>
              <a:t>IoT</a:t>
            </a:r>
            <a:r>
              <a:rPr lang="en-US" sz="1600" dirty="0" smtClean="0">
                <a:solidFill>
                  <a:srgbClr val="FF0000"/>
                </a:solidFill>
              </a:rPr>
              <a:t> revolution is redesigning modern health care with promising technological, economic, and social prospects</a:t>
            </a:r>
            <a:r>
              <a:rPr lang="en-US" sz="1600" dirty="0" smtClean="0"/>
              <a:t>. </a:t>
            </a:r>
            <a:r>
              <a:rPr lang="en-US" sz="1600" dirty="0" smtClean="0">
                <a:solidFill>
                  <a:srgbClr val="00B050"/>
                </a:solidFill>
              </a:rPr>
              <a:t>This paper analyzes distinct </a:t>
            </a:r>
            <a:r>
              <a:rPr lang="en-US" sz="1600" dirty="0" err="1" smtClean="0">
                <a:solidFill>
                  <a:srgbClr val="00B050"/>
                </a:solidFill>
              </a:rPr>
              <a:t>IoT</a:t>
            </a:r>
            <a:r>
              <a:rPr lang="en-US" sz="1600" dirty="0" smtClean="0">
                <a:solidFill>
                  <a:srgbClr val="00B050"/>
                </a:solidFill>
              </a:rPr>
              <a:t> security and privacy features, including security requirements, threat models, and attack taxonomies from the health care perspective. </a:t>
            </a:r>
            <a:r>
              <a:rPr lang="en-US" sz="1600" dirty="0" smtClean="0">
                <a:solidFill>
                  <a:srgbClr val="0070C0"/>
                </a:solidFill>
              </a:rPr>
              <a:t>In </a:t>
            </a:r>
            <a:r>
              <a:rPr lang="en-US" sz="1600" dirty="0" smtClean="0">
                <a:solidFill>
                  <a:srgbClr val="0070C0"/>
                </a:solidFill>
              </a:rPr>
              <a:t>addition, </a:t>
            </a:r>
            <a:r>
              <a:rPr lang="en-US" sz="1600" dirty="0" smtClean="0">
                <a:solidFill>
                  <a:srgbClr val="0070C0"/>
                </a:solidFill>
              </a:rPr>
              <a:t>this paper surveys advances in </a:t>
            </a:r>
            <a:r>
              <a:rPr lang="en-US" sz="1600" dirty="0" err="1" smtClean="0">
                <a:solidFill>
                  <a:srgbClr val="0070C0"/>
                </a:solidFill>
              </a:rPr>
              <a:t>IoT</a:t>
            </a:r>
            <a:r>
              <a:rPr lang="en-US" sz="1600" dirty="0" smtClean="0">
                <a:solidFill>
                  <a:srgbClr val="0070C0"/>
                </a:solidFill>
              </a:rPr>
              <a:t>-based health care technologies and reviews the state-of-the-art network architectures/platforms, applications, and industrial trends in </a:t>
            </a:r>
            <a:r>
              <a:rPr lang="en-US" sz="1600" dirty="0" err="1" smtClean="0">
                <a:solidFill>
                  <a:srgbClr val="0070C0"/>
                </a:solidFill>
              </a:rPr>
              <a:t>IoT</a:t>
            </a:r>
            <a:r>
              <a:rPr lang="en-US" sz="1600" dirty="0" smtClean="0">
                <a:solidFill>
                  <a:srgbClr val="0070C0"/>
                </a:solidFill>
              </a:rPr>
              <a:t>-based health care solutions. </a:t>
            </a:r>
            <a:r>
              <a:rPr lang="en-US" sz="1600" dirty="0" smtClean="0">
                <a:solidFill>
                  <a:srgbClr val="FF0000"/>
                </a:solidFill>
              </a:rPr>
              <a:t>Further</a:t>
            </a:r>
            <a:r>
              <a:rPr lang="en-US" sz="1600" dirty="0" smtClean="0">
                <a:solidFill>
                  <a:srgbClr val="FF0000"/>
                </a:solidFill>
              </a:rPr>
              <a:t>, this paper proposes an intelligent collaborative security model to minimize security risk;</a:t>
            </a:r>
            <a:r>
              <a:rPr lang="en-US" sz="1600" dirty="0" smtClean="0"/>
              <a:t> </a:t>
            </a:r>
            <a:r>
              <a:rPr lang="en-US" sz="1600" dirty="0" smtClean="0">
                <a:solidFill>
                  <a:srgbClr val="00B050"/>
                </a:solidFill>
              </a:rPr>
              <a:t>discusses how different innovations such as big data, ambient intelligence, and </a:t>
            </a:r>
            <a:r>
              <a:rPr lang="en-US" sz="1600" dirty="0" err="1" smtClean="0">
                <a:solidFill>
                  <a:srgbClr val="00B050"/>
                </a:solidFill>
              </a:rPr>
              <a:t>wearables</a:t>
            </a:r>
            <a:r>
              <a:rPr lang="en-US" sz="1600" dirty="0" smtClean="0">
                <a:solidFill>
                  <a:srgbClr val="00B050"/>
                </a:solidFill>
              </a:rPr>
              <a:t> can be leveraged in a health care context; addresses various </a:t>
            </a:r>
            <a:r>
              <a:rPr lang="en-US" sz="1600" dirty="0" err="1" smtClean="0">
                <a:solidFill>
                  <a:srgbClr val="00B050"/>
                </a:solidFill>
              </a:rPr>
              <a:t>IoT</a:t>
            </a:r>
            <a:r>
              <a:rPr lang="en-US" sz="1600" dirty="0" smtClean="0">
                <a:solidFill>
                  <a:srgbClr val="00B050"/>
                </a:solidFill>
              </a:rPr>
              <a:t> and </a:t>
            </a:r>
            <a:r>
              <a:rPr lang="en-US" sz="1600" dirty="0" err="1" smtClean="0">
                <a:solidFill>
                  <a:srgbClr val="00B050"/>
                </a:solidFill>
              </a:rPr>
              <a:t>eHealth</a:t>
            </a:r>
            <a:r>
              <a:rPr lang="en-US" sz="1600" dirty="0" smtClean="0">
                <a:solidFill>
                  <a:srgbClr val="00B050"/>
                </a:solidFill>
              </a:rPr>
              <a:t> policies and regulations across the world to determine how they can facilitate economies and societies in terms of sustainable development; </a:t>
            </a:r>
            <a:r>
              <a:rPr lang="en-US" sz="1600" dirty="0" smtClean="0">
                <a:solidFill>
                  <a:srgbClr val="0070C0"/>
                </a:solidFill>
              </a:rPr>
              <a:t>and provides </a:t>
            </a:r>
            <a:r>
              <a:rPr lang="en-US" sz="1600" dirty="0" smtClean="0">
                <a:solidFill>
                  <a:srgbClr val="0070C0"/>
                </a:solidFill>
              </a:rPr>
              <a:t>some avenues for future research on </a:t>
            </a:r>
            <a:r>
              <a:rPr lang="en-US" sz="1600" dirty="0" err="1" smtClean="0">
                <a:solidFill>
                  <a:srgbClr val="0070C0"/>
                </a:solidFill>
              </a:rPr>
              <a:t>IoT</a:t>
            </a:r>
            <a:r>
              <a:rPr lang="en-US" sz="1600" dirty="0" smtClean="0">
                <a:solidFill>
                  <a:srgbClr val="0070C0"/>
                </a:solidFill>
              </a:rPr>
              <a:t>-based health care based on a set of open issues and challenges.</a:t>
            </a:r>
          </a:p>
          <a:p>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Mining with </a:t>
            </a:r>
            <a:r>
              <a:rPr lang="en-US" dirty="0" smtClean="0"/>
              <a:t>Big Data</a:t>
            </a:r>
            <a:r>
              <a:rPr lang="en-US" dirty="0" smtClean="0"/>
              <a:t/>
            </a:r>
            <a:br>
              <a:rPr lang="en-US" dirty="0" smtClean="0"/>
            </a:br>
            <a:endParaRPr lang="en-US" dirty="0"/>
          </a:p>
        </p:txBody>
      </p:sp>
      <p:sp>
        <p:nvSpPr>
          <p:cNvPr id="3" name="Content Placeholder 2"/>
          <p:cNvSpPr>
            <a:spLocks noGrp="1"/>
          </p:cNvSpPr>
          <p:nvPr>
            <p:ph sz="quarter" idx="1"/>
          </p:nvPr>
        </p:nvSpPr>
        <p:spPr>
          <a:xfrm>
            <a:off x="457200" y="1219200"/>
            <a:ext cx="7467600" cy="5254752"/>
          </a:xfrm>
        </p:spPr>
        <p:txBody>
          <a:bodyPr>
            <a:normAutofit fontScale="92500"/>
          </a:bodyPr>
          <a:lstStyle/>
          <a:p>
            <a:r>
              <a:rPr lang="en-US" dirty="0" smtClean="0"/>
              <a:t>Abstract</a:t>
            </a:r>
          </a:p>
          <a:p>
            <a:pPr>
              <a:buNone/>
            </a:pPr>
            <a:r>
              <a:rPr lang="en-US" sz="2200" dirty="0" smtClean="0">
                <a:solidFill>
                  <a:srgbClr val="FF0000"/>
                </a:solidFill>
              </a:rPr>
              <a:t>Big </a:t>
            </a:r>
            <a:r>
              <a:rPr lang="en-US" sz="2200" dirty="0" smtClean="0">
                <a:solidFill>
                  <a:srgbClr val="FF0000"/>
                </a:solidFill>
              </a:rPr>
              <a:t>Data concerns </a:t>
            </a:r>
            <a:r>
              <a:rPr lang="en-US" sz="2200" dirty="0" smtClean="0">
                <a:solidFill>
                  <a:srgbClr val="FF0000"/>
                </a:solidFill>
              </a:rPr>
              <a:t> large - volume</a:t>
            </a:r>
            <a:r>
              <a:rPr lang="en-US" sz="2200" dirty="0" smtClean="0">
                <a:solidFill>
                  <a:srgbClr val="FF0000"/>
                </a:solidFill>
              </a:rPr>
              <a:t>, </a:t>
            </a:r>
            <a:r>
              <a:rPr lang="en-US" sz="2200" dirty="0" smtClean="0">
                <a:solidFill>
                  <a:srgbClr val="FF0000"/>
                </a:solidFill>
              </a:rPr>
              <a:t>complex , growing data </a:t>
            </a:r>
            <a:r>
              <a:rPr lang="en-US" sz="2200" dirty="0" smtClean="0">
                <a:solidFill>
                  <a:srgbClr val="FF0000"/>
                </a:solidFill>
              </a:rPr>
              <a:t>sets with </a:t>
            </a:r>
            <a:r>
              <a:rPr lang="en-US" sz="2200" dirty="0" smtClean="0">
                <a:solidFill>
                  <a:srgbClr val="FF0000"/>
                </a:solidFill>
              </a:rPr>
              <a:t>multiple</a:t>
            </a:r>
            <a:r>
              <a:rPr lang="en-US" sz="2200" dirty="0" smtClean="0">
                <a:solidFill>
                  <a:srgbClr val="FF0000"/>
                </a:solidFill>
              </a:rPr>
              <a:t>, autonomous </a:t>
            </a:r>
            <a:r>
              <a:rPr lang="en-US" sz="2200" dirty="0" smtClean="0">
                <a:solidFill>
                  <a:srgbClr val="FF0000"/>
                </a:solidFill>
              </a:rPr>
              <a:t>  sources</a:t>
            </a:r>
            <a:r>
              <a:rPr lang="en-US" sz="2200" dirty="0" smtClean="0">
                <a:solidFill>
                  <a:srgbClr val="FF0000"/>
                </a:solidFill>
              </a:rPr>
              <a:t>. </a:t>
            </a:r>
            <a:r>
              <a:rPr lang="en-US" sz="2200" dirty="0" smtClean="0">
                <a:solidFill>
                  <a:srgbClr val="FF0000"/>
                </a:solidFill>
              </a:rPr>
              <a:t> </a:t>
            </a:r>
            <a:r>
              <a:rPr lang="en-US" sz="2200" dirty="0" smtClean="0">
                <a:solidFill>
                  <a:srgbClr val="00B050"/>
                </a:solidFill>
              </a:rPr>
              <a:t>With </a:t>
            </a:r>
            <a:r>
              <a:rPr lang="en-US" sz="2200" dirty="0" smtClean="0">
                <a:solidFill>
                  <a:srgbClr val="00B050"/>
                </a:solidFill>
              </a:rPr>
              <a:t>the fast development of </a:t>
            </a:r>
            <a:r>
              <a:rPr lang="en-US" sz="2200" dirty="0" smtClean="0">
                <a:solidFill>
                  <a:srgbClr val="00B050"/>
                </a:solidFill>
              </a:rPr>
              <a:t> networking</a:t>
            </a:r>
            <a:r>
              <a:rPr lang="en-US" sz="2200" dirty="0" smtClean="0">
                <a:solidFill>
                  <a:srgbClr val="00B050"/>
                </a:solidFill>
              </a:rPr>
              <a:t>, data storage, and the data collection capacity, </a:t>
            </a:r>
            <a:r>
              <a:rPr lang="en-US" sz="2200" dirty="0" smtClean="0">
                <a:solidFill>
                  <a:srgbClr val="00B050"/>
                </a:solidFill>
              </a:rPr>
              <a:t>Big Data is </a:t>
            </a:r>
            <a:r>
              <a:rPr lang="en-US" sz="2200" dirty="0" smtClean="0">
                <a:solidFill>
                  <a:srgbClr val="00B050"/>
                </a:solidFill>
              </a:rPr>
              <a:t>now rapidly expanding </a:t>
            </a:r>
            <a:r>
              <a:rPr lang="en-US" sz="2200" dirty="0" smtClean="0">
                <a:solidFill>
                  <a:srgbClr val="00B050"/>
                </a:solidFill>
              </a:rPr>
              <a:t>in all </a:t>
            </a:r>
            <a:r>
              <a:rPr lang="en-US" sz="2200" dirty="0" smtClean="0">
                <a:solidFill>
                  <a:srgbClr val="00B050"/>
                </a:solidFill>
              </a:rPr>
              <a:t>science and engineering domains, including </a:t>
            </a:r>
            <a:r>
              <a:rPr lang="en-US" sz="2200" dirty="0" smtClean="0">
                <a:solidFill>
                  <a:srgbClr val="00B050"/>
                </a:solidFill>
              </a:rPr>
              <a:t> physical , biological and   bio –medical sciences</a:t>
            </a:r>
            <a:r>
              <a:rPr lang="en-US" sz="2200" dirty="0" smtClean="0">
                <a:solidFill>
                  <a:srgbClr val="00B050"/>
                </a:solidFill>
              </a:rPr>
              <a:t>. </a:t>
            </a:r>
            <a:r>
              <a:rPr lang="en-US" sz="2200" dirty="0" smtClean="0">
                <a:solidFill>
                  <a:srgbClr val="0070C0"/>
                </a:solidFill>
              </a:rPr>
              <a:t>This article presents </a:t>
            </a:r>
            <a:r>
              <a:rPr lang="en-US" sz="2200" dirty="0" smtClean="0">
                <a:solidFill>
                  <a:srgbClr val="0070C0"/>
                </a:solidFill>
              </a:rPr>
              <a:t>a </a:t>
            </a:r>
            <a:r>
              <a:rPr lang="en-US" sz="2200" dirty="0" smtClean="0">
                <a:solidFill>
                  <a:srgbClr val="0070C0"/>
                </a:solidFill>
              </a:rPr>
              <a:t>HACE theorem </a:t>
            </a:r>
            <a:r>
              <a:rPr lang="en-US" sz="2200" dirty="0" smtClean="0">
                <a:solidFill>
                  <a:srgbClr val="0070C0"/>
                </a:solidFill>
              </a:rPr>
              <a:t>that characterizes the features of </a:t>
            </a:r>
            <a:r>
              <a:rPr lang="en-US" sz="2200" dirty="0" smtClean="0">
                <a:solidFill>
                  <a:srgbClr val="0070C0"/>
                </a:solidFill>
              </a:rPr>
              <a:t>the </a:t>
            </a:r>
            <a:r>
              <a:rPr lang="en-US" sz="2200" dirty="0" smtClean="0">
                <a:solidFill>
                  <a:srgbClr val="0070C0"/>
                </a:solidFill>
              </a:rPr>
              <a:t>Big Data </a:t>
            </a:r>
            <a:r>
              <a:rPr lang="en-US" sz="2200" dirty="0" smtClean="0">
                <a:solidFill>
                  <a:srgbClr val="0070C0"/>
                </a:solidFill>
              </a:rPr>
              <a:t> revolution</a:t>
            </a:r>
            <a:r>
              <a:rPr lang="en-US" sz="2200" dirty="0" smtClean="0">
                <a:solidFill>
                  <a:srgbClr val="0070C0"/>
                </a:solidFill>
              </a:rPr>
              <a:t>, and </a:t>
            </a:r>
            <a:r>
              <a:rPr lang="en-US" sz="2200" dirty="0" smtClean="0">
                <a:solidFill>
                  <a:srgbClr val="0070C0"/>
                </a:solidFill>
              </a:rPr>
              <a:t>proposes </a:t>
            </a:r>
            <a:r>
              <a:rPr lang="en-US" sz="2200" dirty="0" smtClean="0">
                <a:solidFill>
                  <a:srgbClr val="0070C0"/>
                </a:solidFill>
              </a:rPr>
              <a:t>a </a:t>
            </a:r>
            <a:r>
              <a:rPr lang="en-US" sz="2200" dirty="0" smtClean="0">
                <a:solidFill>
                  <a:srgbClr val="0070C0"/>
                </a:solidFill>
              </a:rPr>
              <a:t> Big </a:t>
            </a:r>
            <a:r>
              <a:rPr lang="en-US" sz="2200" dirty="0" smtClean="0">
                <a:solidFill>
                  <a:srgbClr val="0070C0"/>
                </a:solidFill>
              </a:rPr>
              <a:t>Data </a:t>
            </a:r>
            <a:r>
              <a:rPr lang="en-US" sz="2200" dirty="0" smtClean="0">
                <a:solidFill>
                  <a:srgbClr val="0070C0"/>
                </a:solidFill>
              </a:rPr>
              <a:t>processing </a:t>
            </a:r>
            <a:r>
              <a:rPr lang="en-US" sz="2200" dirty="0" smtClean="0">
                <a:solidFill>
                  <a:srgbClr val="0070C0"/>
                </a:solidFill>
              </a:rPr>
              <a:t>model, from the data mining perspective. </a:t>
            </a:r>
            <a:r>
              <a:rPr lang="en-US" sz="2200" dirty="0" smtClean="0">
                <a:solidFill>
                  <a:srgbClr val="FF0000"/>
                </a:solidFill>
              </a:rPr>
              <a:t>This </a:t>
            </a:r>
            <a:r>
              <a:rPr lang="en-US" sz="2200" dirty="0" smtClean="0">
                <a:solidFill>
                  <a:srgbClr val="FF0000"/>
                </a:solidFill>
              </a:rPr>
              <a:t>data - driven  model involves demand - driven </a:t>
            </a:r>
            <a:r>
              <a:rPr lang="en-US" sz="2200" dirty="0" smtClean="0">
                <a:solidFill>
                  <a:srgbClr val="FF0000"/>
                </a:solidFill>
              </a:rPr>
              <a:t>aggregation of information sources, mining and </a:t>
            </a:r>
            <a:r>
              <a:rPr lang="en-US" sz="2200" dirty="0" smtClean="0">
                <a:solidFill>
                  <a:srgbClr val="FF0000"/>
                </a:solidFill>
              </a:rPr>
              <a:t>analysis</a:t>
            </a:r>
            <a:r>
              <a:rPr lang="en-US" sz="2200" dirty="0" smtClean="0">
                <a:solidFill>
                  <a:srgbClr val="FF0000"/>
                </a:solidFill>
              </a:rPr>
              <a:t>, user interest </a:t>
            </a:r>
            <a:r>
              <a:rPr lang="en-US" sz="2200" dirty="0" smtClean="0">
                <a:solidFill>
                  <a:srgbClr val="FF0000"/>
                </a:solidFill>
              </a:rPr>
              <a:t> modeling</a:t>
            </a:r>
            <a:r>
              <a:rPr lang="en-US" sz="2200" dirty="0" smtClean="0">
                <a:solidFill>
                  <a:srgbClr val="FF0000"/>
                </a:solidFill>
              </a:rPr>
              <a:t>, and security and privacy considerations</a:t>
            </a:r>
            <a:r>
              <a:rPr lang="en-US" sz="2200" dirty="0" smtClean="0">
                <a:solidFill>
                  <a:srgbClr val="FF0000"/>
                </a:solidFill>
              </a:rPr>
              <a:t>. </a:t>
            </a:r>
            <a:r>
              <a:rPr lang="en-US" sz="2200" dirty="0" smtClean="0">
                <a:solidFill>
                  <a:srgbClr val="0070C0"/>
                </a:solidFill>
              </a:rPr>
              <a:t>We </a:t>
            </a:r>
            <a:r>
              <a:rPr lang="en-US" sz="2200" dirty="0" smtClean="0">
                <a:solidFill>
                  <a:srgbClr val="0070C0"/>
                </a:solidFill>
              </a:rPr>
              <a:t>analyze the challenging issues in the </a:t>
            </a:r>
            <a:r>
              <a:rPr lang="en-US" sz="2200" dirty="0" smtClean="0">
                <a:solidFill>
                  <a:srgbClr val="0070C0"/>
                </a:solidFill>
              </a:rPr>
              <a:t>data - driven  model </a:t>
            </a:r>
            <a:r>
              <a:rPr lang="en-US" sz="2200" dirty="0" smtClean="0">
                <a:solidFill>
                  <a:srgbClr val="0070C0"/>
                </a:solidFill>
              </a:rPr>
              <a:t>and also in the Big Data revolution.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THE </a:t>
            </a:r>
            <a:r>
              <a:rPr lang="en-US" dirty="0" smtClean="0"/>
              <a:t>INTRODUCTION </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S</a:t>
            </a:r>
            <a:r>
              <a:rPr lang="en-US" dirty="0" smtClean="0"/>
              <a:t>hould </a:t>
            </a:r>
            <a:r>
              <a:rPr lang="en-US" dirty="0" smtClean="0"/>
              <a:t>contain the following three parts: </a:t>
            </a:r>
          </a:p>
          <a:p>
            <a:pPr>
              <a:buNone/>
            </a:pPr>
            <a:r>
              <a:rPr lang="en-US" dirty="0" smtClean="0"/>
              <a:t>1. </a:t>
            </a:r>
            <a:r>
              <a:rPr lang="en-US" dirty="0" smtClean="0">
                <a:solidFill>
                  <a:srgbClr val="0070C0"/>
                </a:solidFill>
              </a:rPr>
              <a:t>Background</a:t>
            </a:r>
            <a:r>
              <a:rPr lang="en-US" dirty="0" smtClean="0"/>
              <a:t>. In this part you have to make clear what the context is. Ideally, you should give an idea of the state-of-the art of the field the report is about. But keep it </a:t>
            </a:r>
            <a:r>
              <a:rPr lang="en-US" dirty="0" smtClean="0"/>
              <a:t>short</a:t>
            </a:r>
            <a:r>
              <a:rPr lang="en-US" dirty="0" smtClean="0"/>
              <a:t>.</a:t>
            </a:r>
            <a:endParaRPr lang="en-US" dirty="0" smtClean="0"/>
          </a:p>
          <a:p>
            <a:pPr>
              <a:buNone/>
            </a:pPr>
            <a:r>
              <a:rPr lang="en-US" dirty="0" smtClean="0"/>
              <a:t>2</a:t>
            </a:r>
            <a:r>
              <a:rPr lang="en-US" dirty="0" smtClean="0"/>
              <a:t>. </a:t>
            </a:r>
            <a:r>
              <a:rPr lang="en-US" dirty="0" smtClean="0">
                <a:solidFill>
                  <a:srgbClr val="0070C0"/>
                </a:solidFill>
              </a:rPr>
              <a:t>The Problem</a:t>
            </a:r>
            <a:r>
              <a:rPr lang="en-US" dirty="0" smtClean="0"/>
              <a:t>. If there was no problem, there would be no reason for writing a report, and definitely no reason for reading it. So, please tell the reviewer  why she should proceed reading. </a:t>
            </a:r>
            <a:endParaRPr lang="en-US" dirty="0" smtClean="0"/>
          </a:p>
          <a:p>
            <a:pPr>
              <a:buNone/>
            </a:pPr>
            <a:r>
              <a:rPr lang="en-US" dirty="0" smtClean="0"/>
              <a:t>3</a:t>
            </a:r>
            <a:r>
              <a:rPr lang="en-US" dirty="0" smtClean="0"/>
              <a:t>. </a:t>
            </a:r>
            <a:r>
              <a:rPr lang="en-US" dirty="0" smtClean="0">
                <a:solidFill>
                  <a:srgbClr val="0070C0"/>
                </a:solidFill>
              </a:rPr>
              <a:t>The Proposed Solution</a:t>
            </a:r>
            <a:r>
              <a:rPr lang="en-US" dirty="0" smtClean="0"/>
              <a:t>. </a:t>
            </a:r>
            <a:r>
              <a:rPr lang="en-US" dirty="0" smtClean="0"/>
              <a:t>You </a:t>
            </a:r>
            <a:r>
              <a:rPr lang="en-US" dirty="0" smtClean="0"/>
              <a:t>may outline the contribution of the </a:t>
            </a:r>
            <a:r>
              <a:rPr lang="en-US" dirty="0" smtClean="0"/>
              <a:t>report AND point </a:t>
            </a:r>
            <a:r>
              <a:rPr lang="en-US" dirty="0" smtClean="0"/>
              <a:t>out what are the novel aspects of your work. </a:t>
            </a:r>
            <a:r>
              <a:rPr lang="en-US" dirty="0" smtClean="0"/>
              <a:t>Clearly </a:t>
            </a:r>
            <a:r>
              <a:rPr lang="en-US" dirty="0" smtClean="0"/>
              <a:t>highlight what is the difference between your method and the </a:t>
            </a:r>
            <a:r>
              <a:rPr lang="en-US" dirty="0" smtClean="0"/>
              <a:t>others, </a:t>
            </a:r>
            <a:r>
              <a:rPr lang="en-US" dirty="0" smtClean="0"/>
              <a:t>but I suggest to avoid getting into too much detail. </a:t>
            </a:r>
          </a:p>
          <a:p>
            <a:pPr>
              <a:buNone/>
            </a:pPr>
            <a:r>
              <a:rPr lang="en-US" dirty="0" smtClean="0"/>
              <a:t>4. </a:t>
            </a:r>
            <a:r>
              <a:rPr lang="en-US" dirty="0" smtClean="0">
                <a:solidFill>
                  <a:srgbClr val="0070C0"/>
                </a:solidFill>
              </a:rPr>
              <a:t>An anticipation of the conclusions </a:t>
            </a:r>
            <a:r>
              <a:rPr lang="en-US" dirty="0" smtClean="0"/>
              <a:t>: Give a brief about the conclusion of your work…</a:t>
            </a:r>
          </a:p>
          <a:p>
            <a:pPr>
              <a:buNone/>
            </a:pPr>
            <a:r>
              <a:rPr lang="en-US" dirty="0" smtClean="0"/>
              <a:t>5. </a:t>
            </a:r>
            <a:r>
              <a:rPr lang="en-US" dirty="0" smtClean="0">
                <a:solidFill>
                  <a:srgbClr val="0070C0"/>
                </a:solidFill>
              </a:rPr>
              <a:t>The </a:t>
            </a:r>
            <a:r>
              <a:rPr lang="en-US" dirty="0" smtClean="0">
                <a:solidFill>
                  <a:srgbClr val="0070C0"/>
                </a:solidFill>
              </a:rPr>
              <a:t>outline </a:t>
            </a:r>
            <a:r>
              <a:rPr lang="en-US" dirty="0" smtClean="0"/>
              <a:t>(plan of the paper</a:t>
            </a:r>
            <a:r>
              <a:rPr lang="en-US" dirty="0" smtClean="0"/>
              <a:t>)</a:t>
            </a:r>
          </a:p>
          <a:p>
            <a:pPr>
              <a:buNone/>
            </a:pPr>
            <a:endParaRPr lang="en-US" dirty="0" smtClean="0"/>
          </a:p>
          <a:p>
            <a:pPr>
              <a:buNone/>
            </a:pPr>
            <a:r>
              <a:rPr lang="en-US" b="1" dirty="0" smtClean="0">
                <a:solidFill>
                  <a:srgbClr val="0070C0"/>
                </a:solidFill>
              </a:rPr>
              <a:t>** Introduction is an extension of the Abstract. </a:t>
            </a:r>
            <a:endParaRPr lang="en-US" b="1" dirty="0">
              <a:solidFill>
                <a:srgbClr val="0070C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quarter" idx="1"/>
          </p:nvPr>
        </p:nvSpPr>
        <p:spPr/>
        <p:txBody>
          <a:bodyPr/>
          <a:lstStyle/>
          <a:p>
            <a:r>
              <a:rPr lang="en-US" dirty="0" smtClean="0"/>
              <a:t>How to write Abstract/Synopsis</a:t>
            </a:r>
          </a:p>
          <a:p>
            <a:r>
              <a:rPr lang="en-US" dirty="0" smtClean="0"/>
              <a:t>How to read and summarize </a:t>
            </a:r>
            <a:r>
              <a:rPr lang="en-US" dirty="0" smtClean="0"/>
              <a:t>literature</a:t>
            </a:r>
          </a:p>
          <a:p>
            <a:r>
              <a:rPr lang="en-US" dirty="0" smtClean="0"/>
              <a:t>Citations and References</a:t>
            </a:r>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a:t>
            </a:r>
            <a:endParaRPr lang="en-US" dirty="0"/>
          </a:p>
        </p:txBody>
      </p:sp>
      <p:sp>
        <p:nvSpPr>
          <p:cNvPr id="3" name="Content Placeholder 2"/>
          <p:cNvSpPr>
            <a:spLocks noGrp="1"/>
          </p:cNvSpPr>
          <p:nvPr>
            <p:ph sz="quarter" idx="1"/>
          </p:nvPr>
        </p:nvSpPr>
        <p:spPr>
          <a:xfrm>
            <a:off x="457200" y="1600200"/>
            <a:ext cx="8001000" cy="4873752"/>
          </a:xfrm>
        </p:spPr>
        <p:txBody>
          <a:bodyPr>
            <a:normAutofit/>
          </a:bodyPr>
          <a:lstStyle/>
          <a:p>
            <a:r>
              <a:rPr lang="en-US" dirty="0"/>
              <a:t>A project group consisting of 3 to 4 students </a:t>
            </a:r>
            <a:r>
              <a:rPr lang="en-US" dirty="0" smtClean="0"/>
              <a:t>have identified </a:t>
            </a:r>
            <a:r>
              <a:rPr lang="en-US" dirty="0"/>
              <a:t>problem(s) </a:t>
            </a:r>
            <a:r>
              <a:rPr lang="en-US" dirty="0" smtClean="0"/>
              <a:t>in Information Technology </a:t>
            </a:r>
            <a:r>
              <a:rPr lang="en-US" dirty="0" smtClean="0"/>
              <a:t>in </a:t>
            </a:r>
            <a:r>
              <a:rPr lang="en-US" dirty="0" smtClean="0"/>
              <a:t>consultation with </a:t>
            </a:r>
            <a:r>
              <a:rPr lang="en-US" dirty="0" smtClean="0"/>
              <a:t>the guide </a:t>
            </a:r>
            <a:r>
              <a:rPr lang="en-US" dirty="0" smtClean="0"/>
              <a:t>that refer </a:t>
            </a:r>
            <a:r>
              <a:rPr lang="en-US" dirty="0"/>
              <a:t>to recent trends and </a:t>
            </a:r>
            <a:r>
              <a:rPr lang="en-US" dirty="0" smtClean="0"/>
              <a:t>developments.</a:t>
            </a:r>
            <a:endParaRPr lang="en-US" dirty="0"/>
          </a:p>
          <a:p>
            <a:r>
              <a:rPr lang="en-US" dirty="0" smtClean="0"/>
              <a:t>The </a:t>
            </a:r>
            <a:r>
              <a:rPr lang="en-US" dirty="0"/>
              <a:t>group must review sufficient literature (reference books, journal articles, conference papers</a:t>
            </a:r>
            <a:r>
              <a:rPr lang="en-US" dirty="0" smtClean="0"/>
              <a:t>, white </a:t>
            </a:r>
            <a:r>
              <a:rPr lang="en-US" dirty="0"/>
              <a:t>papers, magazines, web resources etc.) in relevant area on their project topic as decided </a:t>
            </a:r>
            <a:r>
              <a:rPr lang="en-US" dirty="0" smtClean="0"/>
              <a:t>by the </a:t>
            </a:r>
            <a:r>
              <a:rPr lang="en-US" dirty="0"/>
              <a:t>guide.</a:t>
            </a:r>
          </a:p>
          <a:p>
            <a:r>
              <a:rPr lang="en-US" dirty="0" smtClean="0"/>
              <a:t>Internal </a:t>
            </a:r>
            <a:r>
              <a:rPr lang="en-US" dirty="0"/>
              <a:t>guide shall define a project statement based on the study by student group.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normAutofit/>
          </a:bodyPr>
          <a:lstStyle/>
          <a:p>
            <a:r>
              <a:rPr lang="en-US" sz="2400" dirty="0" smtClean="0"/>
              <a:t>SEMINAR REPORT </a:t>
            </a:r>
            <a:r>
              <a:rPr lang="en-GB" sz="2800" dirty="0" smtClean="0"/>
              <a:t>Outlines</a:t>
            </a:r>
            <a:br>
              <a:rPr lang="en-GB" sz="2800" dirty="0" smtClean="0"/>
            </a:br>
            <a:endParaRPr lang="en-US" sz="2800" dirty="0" smtClean="0"/>
          </a:p>
        </p:txBody>
      </p:sp>
      <p:sp>
        <p:nvSpPr>
          <p:cNvPr id="30723" name="Rectangle 3"/>
          <p:cNvSpPr>
            <a:spLocks noGrp="1"/>
          </p:cNvSpPr>
          <p:nvPr>
            <p:ph type="body" idx="1"/>
          </p:nvPr>
        </p:nvSpPr>
        <p:spPr>
          <a:xfrm>
            <a:off x="381000" y="1295400"/>
            <a:ext cx="8070850" cy="5245100"/>
          </a:xfrm>
        </p:spPr>
        <p:txBody>
          <a:bodyPr>
            <a:normAutofit/>
          </a:bodyPr>
          <a:lstStyle/>
          <a:p>
            <a:pPr eaLnBrk="1" hangingPunct="1">
              <a:lnSpc>
                <a:spcPct val="80000"/>
              </a:lnSpc>
              <a:buFontTx/>
              <a:buChar char="•"/>
            </a:pPr>
            <a:r>
              <a:rPr lang="en-GB" sz="2400" dirty="0" smtClean="0"/>
              <a:t>Typical outline plan for Report </a:t>
            </a:r>
          </a:p>
          <a:p>
            <a:pPr eaLnBrk="1" hangingPunct="1">
              <a:lnSpc>
                <a:spcPct val="80000"/>
              </a:lnSpc>
              <a:buFontTx/>
              <a:buNone/>
            </a:pPr>
            <a:endParaRPr lang="en-GB" sz="900" dirty="0" smtClean="0"/>
          </a:p>
          <a:p>
            <a:pPr lvl="1" eaLnBrk="1" hangingPunct="1"/>
            <a:r>
              <a:rPr lang="en-GB" dirty="0" smtClean="0"/>
              <a:t>Title </a:t>
            </a:r>
          </a:p>
          <a:p>
            <a:pPr lvl="1" eaLnBrk="1" hangingPunct="1"/>
            <a:r>
              <a:rPr lang="en-GB" dirty="0" smtClean="0">
                <a:solidFill>
                  <a:srgbClr val="FF0000"/>
                </a:solidFill>
              </a:rPr>
              <a:t>Abstract</a:t>
            </a:r>
          </a:p>
          <a:p>
            <a:pPr lvl="1" eaLnBrk="1" hangingPunct="1"/>
            <a:r>
              <a:rPr lang="en-GB" dirty="0" smtClean="0">
                <a:solidFill>
                  <a:srgbClr val="FF0000"/>
                </a:solidFill>
              </a:rPr>
              <a:t>Introduction</a:t>
            </a:r>
          </a:p>
          <a:p>
            <a:pPr lvl="1" eaLnBrk="1" hangingPunct="1"/>
            <a:r>
              <a:rPr lang="en-GB" dirty="0" smtClean="0">
                <a:solidFill>
                  <a:srgbClr val="FF0000"/>
                </a:solidFill>
              </a:rPr>
              <a:t>Literature Review/ Survey</a:t>
            </a:r>
            <a:endParaRPr lang="en-GB" sz="800" dirty="0" smtClean="0"/>
          </a:p>
          <a:p>
            <a:pPr lvl="1" eaLnBrk="1" hangingPunct="1"/>
            <a:r>
              <a:rPr lang="en-GB" dirty="0" smtClean="0"/>
              <a:t>Theoretical background</a:t>
            </a:r>
            <a:endParaRPr lang="en-GB" sz="900" dirty="0" smtClean="0"/>
          </a:p>
          <a:p>
            <a:pPr lvl="1" eaLnBrk="1" hangingPunct="1"/>
            <a:r>
              <a:rPr lang="en-GB" dirty="0" smtClean="0"/>
              <a:t>Research Methods</a:t>
            </a:r>
          </a:p>
          <a:p>
            <a:pPr lvl="1"/>
            <a:r>
              <a:rPr lang="en-GB" dirty="0" smtClean="0"/>
              <a:t>Results &amp; Discussion</a:t>
            </a:r>
            <a:endParaRPr lang="en-GB" sz="900" dirty="0" smtClean="0"/>
          </a:p>
          <a:p>
            <a:pPr lvl="1"/>
            <a:r>
              <a:rPr lang="en-GB" dirty="0" smtClean="0"/>
              <a:t>Conclusions &amp; Suggestions for further work</a:t>
            </a:r>
            <a:endParaRPr lang="en-GB" sz="900" dirty="0" smtClean="0"/>
          </a:p>
          <a:p>
            <a:pPr lvl="1"/>
            <a:r>
              <a:rPr lang="en-GB" dirty="0" smtClean="0">
                <a:solidFill>
                  <a:srgbClr val="FF0000"/>
                </a:solidFill>
              </a:rPr>
              <a:t>References (IEEE format)</a:t>
            </a:r>
            <a:endParaRPr lang="en-GB" sz="900" dirty="0" smtClean="0">
              <a:solidFill>
                <a:srgbClr val="FF0000"/>
              </a:solidFill>
            </a:endParaRPr>
          </a:p>
          <a:p>
            <a:pPr lvl="1"/>
            <a:r>
              <a:rPr lang="en-GB" dirty="0" smtClean="0"/>
              <a:t>Appendices</a:t>
            </a:r>
            <a:endParaRPr lang="en-US" dirty="0" smtClean="0"/>
          </a:p>
          <a:p>
            <a:pPr lvl="1" eaLnBrk="1" hangingPunct="1">
              <a:lnSpc>
                <a:spcPct val="80000"/>
              </a:lnSpc>
            </a:pPr>
            <a:endParaRPr lang="en-GB" dirty="0" smtClean="0"/>
          </a:p>
          <a:p>
            <a:pPr lvl="1" eaLnBrk="1" hangingPunct="1">
              <a:lnSpc>
                <a:spcPct val="80000"/>
              </a:lnSpc>
              <a:buFont typeface="Arial" pitchFamily="34" charset="0"/>
              <a:buNone/>
            </a:pPr>
            <a:endParaRPr lang="en-GB" sz="900" dirty="0" smtClean="0"/>
          </a:p>
          <a:p>
            <a:pPr lvl="1" eaLnBrk="1" hangingPunct="1">
              <a:lnSpc>
                <a:spcPct val="80000"/>
              </a:lnSpc>
              <a:buFont typeface="Wingdings" pitchFamily="2" charset="2"/>
              <a:buNone/>
            </a:pPr>
            <a:endParaRPr lang="en-GB" sz="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OF YOUR PBS</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Write an abstract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FUNCTION OF AN ABSTRACT</a:t>
            </a:r>
            <a:endParaRPr lang="en-US" dirty="0"/>
          </a:p>
        </p:txBody>
      </p:sp>
      <p:sp>
        <p:nvSpPr>
          <p:cNvPr id="3" name="Content Placeholder 2"/>
          <p:cNvSpPr>
            <a:spLocks noGrp="1"/>
          </p:cNvSpPr>
          <p:nvPr>
            <p:ph sz="quarter" idx="1"/>
          </p:nvPr>
        </p:nvSpPr>
        <p:spPr/>
        <p:txBody>
          <a:bodyPr/>
          <a:lstStyle/>
          <a:p>
            <a:pPr marL="288925" indent="-276225">
              <a:lnSpc>
                <a:spcPct val="100000"/>
              </a:lnSpc>
              <a:spcBef>
                <a:spcPts val="770"/>
              </a:spcBef>
              <a:tabLst>
                <a:tab pos="424180" algn="l"/>
              </a:tabLst>
            </a:pPr>
            <a:r>
              <a:rPr lang="en-US" spc="-10" dirty="0" smtClean="0">
                <a:solidFill>
                  <a:srgbClr val="FF0000"/>
                </a:solidFill>
              </a:rPr>
              <a:t>Provides </a:t>
            </a:r>
            <a:r>
              <a:rPr lang="en-US" spc="-5" dirty="0" smtClean="0">
                <a:solidFill>
                  <a:srgbClr val="FF0000"/>
                </a:solidFill>
              </a:rPr>
              <a:t>an overview of </a:t>
            </a:r>
            <a:r>
              <a:rPr lang="en-US" spc="-5" dirty="0" smtClean="0">
                <a:solidFill>
                  <a:srgbClr val="FF0000"/>
                </a:solidFill>
              </a:rPr>
              <a:t>the your </a:t>
            </a:r>
            <a:r>
              <a:rPr lang="en-US" spc="-5" dirty="0" smtClean="0">
                <a:solidFill>
                  <a:srgbClr val="FF0000"/>
                </a:solidFill>
              </a:rPr>
              <a:t>study</a:t>
            </a:r>
            <a:r>
              <a:rPr lang="en-US" spc="-10" dirty="0" smtClean="0">
                <a:solidFill>
                  <a:srgbClr val="FF0000"/>
                </a:solidFill>
              </a:rPr>
              <a:t>. </a:t>
            </a:r>
            <a:endParaRPr lang="en-US" spc="-10" dirty="0" smtClean="0">
              <a:solidFill>
                <a:srgbClr val="FF0000"/>
              </a:solidFill>
            </a:endParaRPr>
          </a:p>
          <a:p>
            <a:pPr marL="288925" indent="-276225">
              <a:lnSpc>
                <a:spcPct val="100000"/>
              </a:lnSpc>
              <a:spcBef>
                <a:spcPts val="770"/>
              </a:spcBef>
              <a:tabLst>
                <a:tab pos="424180" algn="l"/>
              </a:tabLst>
            </a:pPr>
            <a:r>
              <a:rPr lang="en-US" spc="-5" dirty="0" smtClean="0">
                <a:solidFill>
                  <a:srgbClr val="FF0000"/>
                </a:solidFill>
                <a:latin typeface="Book Antiqua"/>
                <a:cs typeface="Book Antiqua"/>
              </a:rPr>
              <a:t>Highlights and </a:t>
            </a:r>
            <a:r>
              <a:rPr lang="en-US" spc="-5" dirty="0" smtClean="0">
                <a:solidFill>
                  <a:srgbClr val="FF0000"/>
                </a:solidFill>
                <a:latin typeface="Book Antiqua"/>
                <a:cs typeface="Book Antiqua"/>
              </a:rPr>
              <a:t>promotes </a:t>
            </a:r>
            <a:r>
              <a:rPr lang="en-US" spc="-10" dirty="0" smtClean="0">
                <a:solidFill>
                  <a:srgbClr val="FF0000"/>
                </a:solidFill>
                <a:latin typeface="Book Antiqua"/>
                <a:cs typeface="Book Antiqua"/>
              </a:rPr>
              <a:t>your</a:t>
            </a:r>
            <a:r>
              <a:rPr lang="en-US" spc="-35" dirty="0" smtClean="0">
                <a:solidFill>
                  <a:srgbClr val="FF0000"/>
                </a:solidFill>
                <a:latin typeface="Book Antiqua"/>
                <a:cs typeface="Book Antiqua"/>
              </a:rPr>
              <a:t> </a:t>
            </a:r>
            <a:r>
              <a:rPr lang="en-US" spc="-10" dirty="0" smtClean="0">
                <a:solidFill>
                  <a:srgbClr val="FF0000"/>
                </a:solidFill>
                <a:latin typeface="Book Antiqua"/>
                <a:cs typeface="Book Antiqua"/>
              </a:rPr>
              <a:t>work</a:t>
            </a:r>
            <a:r>
              <a:rPr lang="en-US" spc="-10" dirty="0" smtClean="0">
                <a:solidFill>
                  <a:srgbClr val="FF0000"/>
                </a:solidFill>
                <a:latin typeface="Book Antiqua"/>
                <a:cs typeface="Book Antiqua"/>
              </a:rPr>
              <a:t>.</a:t>
            </a:r>
          </a:p>
          <a:p>
            <a:pPr marL="288925" indent="-276225">
              <a:lnSpc>
                <a:spcPct val="100000"/>
              </a:lnSpc>
              <a:spcBef>
                <a:spcPts val="770"/>
              </a:spcBef>
              <a:tabLst>
                <a:tab pos="424180" algn="l"/>
              </a:tabLst>
            </a:pPr>
            <a:r>
              <a:rPr lang="en-US" spc="-10" dirty="0" smtClean="0">
                <a:solidFill>
                  <a:srgbClr val="FF0000"/>
                </a:solidFill>
                <a:latin typeface="Book Antiqua"/>
                <a:cs typeface="Book Antiqua"/>
              </a:rPr>
              <a:t>Gives a brief summary of your study and the results obtained.</a:t>
            </a:r>
            <a:endParaRPr lang="en-US" dirty="0" smtClean="0">
              <a:solidFill>
                <a:srgbClr val="FF0000"/>
              </a:solidFill>
              <a:latin typeface="Book Antiqua"/>
              <a:cs typeface="Book Antiqua"/>
            </a:endParaRPr>
          </a:p>
          <a:p>
            <a:pPr marL="288925" marR="5080" indent="-276225">
              <a:lnSpc>
                <a:spcPct val="100000"/>
              </a:lnSpc>
              <a:spcBef>
                <a:spcPts val="670"/>
              </a:spcBef>
              <a:tabLst>
                <a:tab pos="424180" algn="l"/>
              </a:tabLst>
            </a:pPr>
            <a:r>
              <a:rPr lang="en-US" spc="-5" dirty="0" smtClean="0">
                <a:solidFill>
                  <a:srgbClr val="FF0000"/>
                </a:solidFill>
                <a:latin typeface="Book Antiqua"/>
                <a:cs typeface="Book Antiqua"/>
              </a:rPr>
              <a:t>Convinces </a:t>
            </a:r>
            <a:r>
              <a:rPr lang="en-US" spc="-10" dirty="0" smtClean="0">
                <a:solidFill>
                  <a:srgbClr val="FF0000"/>
                </a:solidFill>
                <a:latin typeface="Book Antiqua"/>
                <a:cs typeface="Book Antiqua"/>
              </a:rPr>
              <a:t>the reader </a:t>
            </a:r>
            <a:r>
              <a:rPr lang="en-US" spc="-5" dirty="0" smtClean="0">
                <a:solidFill>
                  <a:srgbClr val="FF0000"/>
                </a:solidFill>
                <a:latin typeface="Book Antiqua"/>
                <a:cs typeface="Book Antiqua"/>
              </a:rPr>
              <a:t>to continue </a:t>
            </a:r>
            <a:r>
              <a:rPr lang="en-US" spc="-5" dirty="0" smtClean="0">
                <a:solidFill>
                  <a:srgbClr val="FF0000"/>
                </a:solidFill>
                <a:latin typeface="Book Antiqua"/>
                <a:cs typeface="Book Antiqua"/>
              </a:rPr>
              <a:t>reading it or </a:t>
            </a:r>
            <a:r>
              <a:rPr lang="en-US" spc="-5" dirty="0" smtClean="0">
                <a:solidFill>
                  <a:srgbClr val="FF0000"/>
                </a:solidFill>
                <a:latin typeface="Book Antiqua"/>
                <a:cs typeface="Book Antiqua"/>
              </a:rPr>
              <a:t>to obtain  </a:t>
            </a:r>
            <a:r>
              <a:rPr lang="en-US" spc="-10" dirty="0" smtClean="0">
                <a:solidFill>
                  <a:srgbClr val="FF0000"/>
                </a:solidFill>
                <a:latin typeface="Book Antiqua"/>
                <a:cs typeface="Book Antiqua"/>
              </a:rPr>
              <a:t>the</a:t>
            </a:r>
            <a:r>
              <a:rPr lang="en-US" spc="-15" dirty="0" smtClean="0">
                <a:solidFill>
                  <a:srgbClr val="FF0000"/>
                </a:solidFill>
                <a:latin typeface="Book Antiqua"/>
                <a:cs typeface="Book Antiqua"/>
              </a:rPr>
              <a:t> </a:t>
            </a:r>
            <a:r>
              <a:rPr lang="en-US" spc="-5" dirty="0" smtClean="0">
                <a:solidFill>
                  <a:srgbClr val="FF0000"/>
                </a:solidFill>
                <a:latin typeface="Book Antiqua"/>
                <a:cs typeface="Book Antiqua"/>
              </a:rPr>
              <a:t>article.</a:t>
            </a:r>
            <a:endParaRPr lang="en-US" dirty="0" smtClean="0">
              <a:solidFill>
                <a:srgbClr val="FF0000"/>
              </a:solidFill>
              <a:latin typeface="Book Antiqua"/>
              <a:cs typeface="Book Antiqua"/>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smtClean="0"/>
              <a:t>HOW TO WRITE AN ABSTRACT</a:t>
            </a:r>
            <a:endParaRPr lang="en-US" dirty="0"/>
          </a:p>
        </p:txBody>
      </p:sp>
      <p:sp>
        <p:nvSpPr>
          <p:cNvPr id="3" name="Content Placeholder 2"/>
          <p:cNvSpPr>
            <a:spLocks noGrp="1"/>
          </p:cNvSpPr>
          <p:nvPr>
            <p:ph sz="quarter" idx="1"/>
          </p:nvPr>
        </p:nvSpPr>
        <p:spPr>
          <a:xfrm>
            <a:off x="457200" y="1600200"/>
            <a:ext cx="7467600" cy="2057400"/>
          </a:xfrm>
        </p:spPr>
        <p:txBody>
          <a:bodyPr>
            <a:normAutofit fontScale="92500"/>
          </a:bodyPr>
          <a:lstStyle/>
          <a:p>
            <a:r>
              <a:rPr lang="en-US" dirty="0" smtClean="0">
                <a:solidFill>
                  <a:srgbClr val="0070C0"/>
                </a:solidFill>
                <a:latin typeface="Century Schoolbook" pitchFamily="18" charset="0"/>
                <a:cs typeface="Book Antiqua"/>
              </a:rPr>
              <a:t>An </a:t>
            </a:r>
            <a:r>
              <a:rPr lang="en-US" b="1" spc="-5" dirty="0" smtClean="0">
                <a:solidFill>
                  <a:srgbClr val="0070C0"/>
                </a:solidFill>
                <a:latin typeface="Century Schoolbook" pitchFamily="18" charset="0"/>
                <a:cs typeface="Book Antiqua"/>
              </a:rPr>
              <a:t>abstract </a:t>
            </a:r>
            <a:r>
              <a:rPr lang="en-US" spc="-5" dirty="0" smtClean="0">
                <a:solidFill>
                  <a:srgbClr val="0070C0"/>
                </a:solidFill>
                <a:latin typeface="Century Schoolbook" pitchFamily="18" charset="0"/>
                <a:cs typeface="Book Antiqua"/>
              </a:rPr>
              <a:t>is </a:t>
            </a:r>
            <a:r>
              <a:rPr lang="en-US" dirty="0" smtClean="0">
                <a:solidFill>
                  <a:srgbClr val="0070C0"/>
                </a:solidFill>
                <a:latin typeface="Century Schoolbook" pitchFamily="18" charset="0"/>
                <a:cs typeface="Book Antiqua"/>
              </a:rPr>
              <a:t>a </a:t>
            </a:r>
            <a:r>
              <a:rPr lang="en-US" spc="-5" dirty="0" smtClean="0">
                <a:solidFill>
                  <a:srgbClr val="0070C0"/>
                </a:solidFill>
                <a:latin typeface="Century Schoolbook" pitchFamily="18" charset="0"/>
                <a:cs typeface="Book Antiqua"/>
              </a:rPr>
              <a:t>brief </a:t>
            </a:r>
            <a:r>
              <a:rPr lang="en-US" dirty="0" smtClean="0">
                <a:solidFill>
                  <a:srgbClr val="0070C0"/>
                </a:solidFill>
                <a:latin typeface="Century Schoolbook" pitchFamily="18" charset="0"/>
                <a:cs typeface="Book Antiqua"/>
              </a:rPr>
              <a:t>summary of a </a:t>
            </a:r>
            <a:r>
              <a:rPr lang="en-US" spc="-5" dirty="0" smtClean="0">
                <a:solidFill>
                  <a:srgbClr val="0070C0"/>
                </a:solidFill>
                <a:latin typeface="Century Schoolbook" pitchFamily="18" charset="0"/>
                <a:cs typeface="Book Antiqua"/>
              </a:rPr>
              <a:t>thesis,  review, research article, conference  proceedings, </a:t>
            </a:r>
            <a:r>
              <a:rPr lang="en-US" dirty="0" smtClean="0">
                <a:solidFill>
                  <a:srgbClr val="0070C0"/>
                </a:solidFill>
                <a:latin typeface="Century Schoolbook" pitchFamily="18" charset="0"/>
                <a:cs typeface="Book Antiqua"/>
              </a:rPr>
              <a:t>or any </a:t>
            </a:r>
            <a:r>
              <a:rPr lang="en-US" spc="-5" dirty="0" smtClean="0">
                <a:solidFill>
                  <a:srgbClr val="0070C0"/>
                </a:solidFill>
                <a:latin typeface="Century Schoolbook" pitchFamily="18" charset="0"/>
                <a:cs typeface="Book Antiqua"/>
              </a:rPr>
              <a:t>in-depth </a:t>
            </a:r>
            <a:r>
              <a:rPr lang="en-US" dirty="0" smtClean="0">
                <a:solidFill>
                  <a:srgbClr val="0070C0"/>
                </a:solidFill>
                <a:latin typeface="Century Schoolbook" pitchFamily="18" charset="0"/>
                <a:cs typeface="Book Antiqua"/>
              </a:rPr>
              <a:t>analysis of a  </a:t>
            </a:r>
            <a:r>
              <a:rPr lang="en-US" spc="-5" dirty="0" smtClean="0">
                <a:solidFill>
                  <a:srgbClr val="0070C0"/>
                </a:solidFill>
                <a:latin typeface="Century Schoolbook" pitchFamily="18" charset="0"/>
                <a:cs typeface="Book Antiqua"/>
              </a:rPr>
              <a:t>particular </a:t>
            </a:r>
            <a:r>
              <a:rPr lang="en-US" dirty="0" smtClean="0">
                <a:solidFill>
                  <a:srgbClr val="0070C0"/>
                </a:solidFill>
                <a:latin typeface="Century Schoolbook" pitchFamily="18" charset="0"/>
                <a:cs typeface="Book Antiqua"/>
              </a:rPr>
              <a:t>subject or </a:t>
            </a:r>
            <a:r>
              <a:rPr lang="en-US" spc="-5" dirty="0" smtClean="0">
                <a:solidFill>
                  <a:srgbClr val="0070C0"/>
                </a:solidFill>
                <a:latin typeface="Century Schoolbook" pitchFamily="18" charset="0"/>
                <a:cs typeface="Book Antiqua"/>
              </a:rPr>
              <a:t>discipline. </a:t>
            </a:r>
            <a:endParaRPr lang="en-US" spc="-5" dirty="0" smtClean="0">
              <a:solidFill>
                <a:srgbClr val="0070C0"/>
              </a:solidFill>
              <a:latin typeface="Century Schoolbook" pitchFamily="18" charset="0"/>
              <a:cs typeface="Book Antiqua"/>
            </a:endParaRPr>
          </a:p>
          <a:p>
            <a:r>
              <a:rPr lang="en-US" dirty="0" smtClean="0">
                <a:solidFill>
                  <a:srgbClr val="0070C0"/>
                </a:solidFill>
                <a:latin typeface="Century Schoolbook" pitchFamily="18" charset="0"/>
                <a:cs typeface="Book Antiqua"/>
              </a:rPr>
              <a:t>The  </a:t>
            </a:r>
            <a:r>
              <a:rPr lang="en-US" dirty="0" smtClean="0">
                <a:solidFill>
                  <a:srgbClr val="0070C0"/>
                </a:solidFill>
                <a:latin typeface="Century Schoolbook" pitchFamily="18" charset="0"/>
                <a:cs typeface="Book Antiqua"/>
              </a:rPr>
              <a:t>abstract </a:t>
            </a:r>
            <a:r>
              <a:rPr lang="en-US" spc="-5" dirty="0" smtClean="0">
                <a:solidFill>
                  <a:srgbClr val="0070C0"/>
                </a:solidFill>
                <a:latin typeface="Century Schoolbook" pitchFamily="18" charset="0"/>
                <a:cs typeface="Book Antiqua"/>
              </a:rPr>
              <a:t>is often used </a:t>
            </a:r>
            <a:r>
              <a:rPr lang="en-US" dirty="0" smtClean="0">
                <a:solidFill>
                  <a:srgbClr val="0070C0"/>
                </a:solidFill>
                <a:latin typeface="Century Schoolbook" pitchFamily="18" charset="0"/>
                <a:cs typeface="Book Antiqua"/>
              </a:rPr>
              <a:t>to </a:t>
            </a:r>
            <a:r>
              <a:rPr lang="en-US" spc="-5" dirty="0" smtClean="0">
                <a:solidFill>
                  <a:srgbClr val="0070C0"/>
                </a:solidFill>
                <a:latin typeface="Century Schoolbook" pitchFamily="18" charset="0"/>
                <a:cs typeface="Book Antiqua"/>
              </a:rPr>
              <a:t>help the reader  </a:t>
            </a:r>
            <a:r>
              <a:rPr lang="en-US" u="heavy" spc="-5" dirty="0" smtClean="0">
                <a:solidFill>
                  <a:srgbClr val="0070C0"/>
                </a:solidFill>
                <a:latin typeface="Century Schoolbook" pitchFamily="18" charset="0"/>
                <a:cs typeface="Book Antiqua"/>
              </a:rPr>
              <a:t>quickly </a:t>
            </a:r>
            <a:r>
              <a:rPr lang="en-US" u="heavy" dirty="0" smtClean="0">
                <a:solidFill>
                  <a:srgbClr val="0070C0"/>
                </a:solidFill>
                <a:latin typeface="Century Schoolbook" pitchFamily="18" charset="0"/>
                <a:cs typeface="Book Antiqua"/>
              </a:rPr>
              <a:t>ascertain </a:t>
            </a:r>
            <a:r>
              <a:rPr lang="en-US" u="heavy" spc="-5" dirty="0" smtClean="0">
                <a:solidFill>
                  <a:srgbClr val="0070C0"/>
                </a:solidFill>
                <a:latin typeface="Century Schoolbook" pitchFamily="18" charset="0"/>
                <a:cs typeface="Book Antiqua"/>
              </a:rPr>
              <a:t>the purpose of </a:t>
            </a:r>
            <a:r>
              <a:rPr lang="en-US" u="heavy" dirty="0" smtClean="0">
                <a:solidFill>
                  <a:srgbClr val="0070C0"/>
                </a:solidFill>
                <a:latin typeface="Century Schoolbook" pitchFamily="18" charset="0"/>
                <a:cs typeface="Book Antiqua"/>
              </a:rPr>
              <a:t>a</a:t>
            </a:r>
            <a:r>
              <a:rPr lang="en-US" u="heavy" spc="-30" dirty="0" smtClean="0">
                <a:solidFill>
                  <a:srgbClr val="0070C0"/>
                </a:solidFill>
                <a:latin typeface="Century Schoolbook" pitchFamily="18" charset="0"/>
                <a:cs typeface="Book Antiqua"/>
              </a:rPr>
              <a:t> </a:t>
            </a:r>
            <a:r>
              <a:rPr lang="en-US" u="heavy" spc="-5" dirty="0" smtClean="0">
                <a:solidFill>
                  <a:srgbClr val="0070C0"/>
                </a:solidFill>
                <a:latin typeface="Century Schoolbook" pitchFamily="18" charset="0"/>
                <a:cs typeface="Book Antiqua"/>
              </a:rPr>
              <a:t>report</a:t>
            </a:r>
            <a:r>
              <a:rPr lang="en-US" u="heavy" spc="-5" dirty="0" smtClean="0">
                <a:solidFill>
                  <a:srgbClr val="0070C0"/>
                </a:solidFill>
                <a:latin typeface="Book Antiqua"/>
                <a:cs typeface="Book Antiqua"/>
              </a:rPr>
              <a:t>.</a:t>
            </a:r>
            <a:endParaRPr lang="en-US" dirty="0" smtClean="0">
              <a:solidFill>
                <a:srgbClr val="0070C0"/>
              </a:solidFill>
              <a:latin typeface="Book Antiqua"/>
              <a:cs typeface="Book Antiqua"/>
            </a:endParaRPr>
          </a:p>
          <a:p>
            <a:endParaRPr lang="en-US" dirty="0"/>
          </a:p>
        </p:txBody>
      </p:sp>
      <p:sp>
        <p:nvSpPr>
          <p:cNvPr id="4" name="object 5"/>
          <p:cNvSpPr/>
          <p:nvPr/>
        </p:nvSpPr>
        <p:spPr>
          <a:xfrm>
            <a:off x="3276600" y="4010875"/>
            <a:ext cx="2567304" cy="258305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smtClean="0"/>
              <a:t>WHAT AN ABSTRACT DOES</a:t>
            </a:r>
            <a:endParaRPr lang="en-US" dirty="0"/>
          </a:p>
        </p:txBody>
      </p:sp>
      <p:graphicFrame>
        <p:nvGraphicFramePr>
          <p:cNvPr id="4" name="object 5"/>
          <p:cNvGraphicFramePr>
            <a:graphicFrameLocks noGrp="1"/>
          </p:cNvGraphicFramePr>
          <p:nvPr/>
        </p:nvGraphicFramePr>
        <p:xfrm>
          <a:off x="654050" y="1647241"/>
          <a:ext cx="8032750" cy="3745814"/>
        </p:xfrm>
        <a:graphic>
          <a:graphicData uri="http://schemas.openxmlformats.org/drawingml/2006/table">
            <a:tbl>
              <a:tblPr firstRow="1" bandRow="1">
                <a:tableStyleId>{2D5ABB26-0587-4C30-8999-92F81FD0307C}</a:tableStyleId>
              </a:tblPr>
              <a:tblGrid>
                <a:gridCol w="8032750"/>
              </a:tblGrid>
              <a:tr h="436880">
                <a:tc>
                  <a:txBody>
                    <a:bodyPr/>
                    <a:lstStyle/>
                    <a:p>
                      <a:pPr marL="31750">
                        <a:lnSpc>
                          <a:spcPts val="2925"/>
                        </a:lnSpc>
                        <a:buFont typeface="Arial" pitchFamily="34" charset="0"/>
                        <a:buChar char="•"/>
                        <a:tabLst>
                          <a:tab pos="568325" algn="l"/>
                        </a:tabLst>
                      </a:pPr>
                      <a:r>
                        <a:rPr lang="en-US" sz="2600" spc="-5" dirty="0" smtClean="0">
                          <a:solidFill>
                            <a:srgbClr val="0070C0"/>
                          </a:solidFill>
                          <a:latin typeface="Book Antiqua"/>
                          <a:cs typeface="Book Antiqua"/>
                        </a:rPr>
                        <a:t> </a:t>
                      </a:r>
                      <a:r>
                        <a:rPr sz="2600" spc="-5" smtClean="0">
                          <a:solidFill>
                            <a:srgbClr val="0070C0"/>
                          </a:solidFill>
                          <a:latin typeface="Book Antiqua"/>
                          <a:cs typeface="Book Antiqua"/>
                        </a:rPr>
                        <a:t>Motivates</a:t>
                      </a:r>
                      <a:r>
                        <a:rPr lang="en-US" sz="2600" spc="-5" dirty="0" smtClean="0">
                          <a:solidFill>
                            <a:srgbClr val="0070C0"/>
                          </a:solidFill>
                          <a:latin typeface="Book Antiqua"/>
                          <a:cs typeface="Book Antiqua"/>
                        </a:rPr>
                        <a:t>   : Why did</a:t>
                      </a:r>
                      <a:r>
                        <a:rPr lang="en-US" sz="2600" spc="-5" baseline="0" dirty="0" smtClean="0">
                          <a:solidFill>
                            <a:srgbClr val="0070C0"/>
                          </a:solidFill>
                          <a:latin typeface="Book Antiqua"/>
                          <a:cs typeface="Book Antiqua"/>
                        </a:rPr>
                        <a:t> you </a:t>
                      </a:r>
                      <a:r>
                        <a:rPr lang="en-US" sz="2600" spc="-5" dirty="0" smtClean="0">
                          <a:solidFill>
                            <a:srgbClr val="0070C0"/>
                          </a:solidFill>
                          <a:latin typeface="Book Antiqua"/>
                          <a:cs typeface="Book Antiqua"/>
                        </a:rPr>
                        <a:t> study this topic?</a:t>
                      </a:r>
                      <a:endParaRPr sz="2600">
                        <a:solidFill>
                          <a:srgbClr val="0070C0"/>
                        </a:solidFill>
                        <a:latin typeface="Book Antiqua"/>
                        <a:cs typeface="Book Antiqua"/>
                      </a:endParaRPr>
                    </a:p>
                  </a:txBody>
                  <a:tcPr marL="0" marR="0" marT="0" marB="0"/>
                </a:tc>
              </a:tr>
              <a:tr h="474980">
                <a:tc>
                  <a:txBody>
                    <a:bodyPr/>
                    <a:lstStyle/>
                    <a:p>
                      <a:pPr marL="31750">
                        <a:lnSpc>
                          <a:spcPct val="100000"/>
                        </a:lnSpc>
                        <a:spcBef>
                          <a:spcPts val="105"/>
                        </a:spcBef>
                        <a:buFont typeface="Arial" pitchFamily="34" charset="0"/>
                        <a:buChar char="•"/>
                        <a:tabLst>
                          <a:tab pos="443230" algn="l"/>
                        </a:tabLst>
                      </a:pPr>
                      <a:r>
                        <a:rPr lang="en-US" sz="2600" dirty="0" smtClean="0">
                          <a:solidFill>
                            <a:srgbClr val="0070C0"/>
                          </a:solidFill>
                          <a:latin typeface="Book Antiqua"/>
                          <a:cs typeface="Book Antiqua"/>
                        </a:rPr>
                        <a:t> </a:t>
                      </a:r>
                      <a:r>
                        <a:rPr sz="2600" smtClean="0">
                          <a:solidFill>
                            <a:srgbClr val="0070C0"/>
                          </a:solidFill>
                          <a:latin typeface="Book Antiqua"/>
                          <a:cs typeface="Book Antiqua"/>
                        </a:rPr>
                        <a:t>States </a:t>
                      </a:r>
                      <a:r>
                        <a:rPr sz="2600" spc="-5">
                          <a:solidFill>
                            <a:srgbClr val="0070C0"/>
                          </a:solidFill>
                          <a:latin typeface="Book Antiqua"/>
                          <a:cs typeface="Book Antiqua"/>
                        </a:rPr>
                        <a:t>the</a:t>
                      </a:r>
                      <a:r>
                        <a:rPr sz="2600" spc="-35">
                          <a:solidFill>
                            <a:srgbClr val="0070C0"/>
                          </a:solidFill>
                          <a:latin typeface="Book Antiqua"/>
                          <a:cs typeface="Book Antiqua"/>
                        </a:rPr>
                        <a:t> </a:t>
                      </a:r>
                      <a:r>
                        <a:rPr sz="2600" spc="-5" smtClean="0">
                          <a:solidFill>
                            <a:srgbClr val="0070C0"/>
                          </a:solidFill>
                          <a:latin typeface="Book Antiqua"/>
                          <a:cs typeface="Book Antiqua"/>
                        </a:rPr>
                        <a:t>problem</a:t>
                      </a:r>
                      <a:r>
                        <a:rPr lang="en-US" sz="2600" spc="-5" dirty="0" smtClean="0">
                          <a:solidFill>
                            <a:srgbClr val="0070C0"/>
                          </a:solidFill>
                          <a:latin typeface="Book Antiqua"/>
                          <a:cs typeface="Book Antiqua"/>
                        </a:rPr>
                        <a:t> : What is the study about?</a:t>
                      </a:r>
                      <a:endParaRPr sz="2600">
                        <a:solidFill>
                          <a:srgbClr val="0070C0"/>
                        </a:solidFill>
                        <a:latin typeface="Book Antiqua"/>
                        <a:cs typeface="Book Antiqua"/>
                      </a:endParaRPr>
                    </a:p>
                  </a:txBody>
                  <a:tcPr marL="0" marR="0" marT="13335" marB="0"/>
                </a:tc>
              </a:tr>
              <a:tr h="565099">
                <a:tc>
                  <a:txBody>
                    <a:bodyPr/>
                    <a:lstStyle/>
                    <a:p>
                      <a:pPr marL="31750">
                        <a:lnSpc>
                          <a:spcPct val="100000"/>
                        </a:lnSpc>
                        <a:spcBef>
                          <a:spcPts val="105"/>
                        </a:spcBef>
                        <a:buFont typeface="Arial" pitchFamily="34" charset="0"/>
                        <a:buChar char="•"/>
                        <a:tabLst>
                          <a:tab pos="443230" algn="l"/>
                        </a:tabLst>
                      </a:pPr>
                      <a:r>
                        <a:rPr lang="en-US" sz="2600" dirty="0" smtClean="0">
                          <a:solidFill>
                            <a:srgbClr val="0070C0"/>
                          </a:solidFill>
                          <a:latin typeface="Book Antiqua"/>
                          <a:cs typeface="Book Antiqua"/>
                        </a:rPr>
                        <a:t> </a:t>
                      </a:r>
                      <a:r>
                        <a:rPr sz="2600" smtClean="0">
                          <a:solidFill>
                            <a:srgbClr val="0070C0"/>
                          </a:solidFill>
                          <a:latin typeface="Book Antiqua"/>
                          <a:cs typeface="Book Antiqua"/>
                        </a:rPr>
                        <a:t>D</a:t>
                      </a:r>
                      <a:r>
                        <a:rPr lang="en-US" sz="2600" dirty="0" smtClean="0">
                          <a:solidFill>
                            <a:srgbClr val="0070C0"/>
                          </a:solidFill>
                          <a:latin typeface="Book Antiqua"/>
                          <a:cs typeface="Book Antiqua"/>
                        </a:rPr>
                        <a:t>e</a:t>
                      </a:r>
                      <a:r>
                        <a:rPr sz="2600" smtClean="0">
                          <a:solidFill>
                            <a:srgbClr val="0070C0"/>
                          </a:solidFill>
                          <a:latin typeface="Book Antiqua"/>
                          <a:cs typeface="Book Antiqua"/>
                        </a:rPr>
                        <a:t>scribes</a:t>
                      </a:r>
                      <a:r>
                        <a:rPr sz="2600" spc="-25" smtClean="0">
                          <a:solidFill>
                            <a:srgbClr val="0070C0"/>
                          </a:solidFill>
                          <a:latin typeface="Book Antiqua"/>
                          <a:cs typeface="Book Antiqua"/>
                        </a:rPr>
                        <a:t> </a:t>
                      </a:r>
                      <a:r>
                        <a:rPr sz="2600" spc="-5" smtClean="0">
                          <a:solidFill>
                            <a:srgbClr val="0070C0"/>
                          </a:solidFill>
                          <a:latin typeface="Book Antiqua"/>
                          <a:cs typeface="Book Antiqua"/>
                        </a:rPr>
                        <a:t>your</a:t>
                      </a:r>
                      <a:r>
                        <a:rPr lang="en-US" sz="2600" spc="-5" dirty="0" smtClean="0">
                          <a:solidFill>
                            <a:srgbClr val="0070C0"/>
                          </a:solidFill>
                          <a:latin typeface="Book Antiqua"/>
                          <a:cs typeface="Book Antiqua"/>
                        </a:rPr>
                        <a:t> </a:t>
                      </a:r>
                      <a:r>
                        <a:rPr lang="en-US" sz="2600" dirty="0" smtClean="0">
                          <a:solidFill>
                            <a:srgbClr val="0070C0"/>
                          </a:solidFill>
                          <a:latin typeface="Book Antiqua"/>
                          <a:cs typeface="Book Antiqua"/>
                        </a:rPr>
                        <a:t>M</a:t>
                      </a:r>
                      <a:r>
                        <a:rPr sz="2600" smtClean="0">
                          <a:solidFill>
                            <a:srgbClr val="0070C0"/>
                          </a:solidFill>
                          <a:latin typeface="Book Antiqua"/>
                          <a:cs typeface="Book Antiqua"/>
                        </a:rPr>
                        <a:t>ethod</a:t>
                      </a:r>
                      <a:r>
                        <a:rPr lang="en-US" sz="2600" dirty="0" smtClean="0">
                          <a:solidFill>
                            <a:srgbClr val="0070C0"/>
                          </a:solidFill>
                          <a:latin typeface="Book Antiqua"/>
                          <a:cs typeface="Book Antiqua"/>
                        </a:rPr>
                        <a:t> : What method was used ?</a:t>
                      </a:r>
                      <a:endParaRPr sz="2600">
                        <a:solidFill>
                          <a:srgbClr val="0070C0"/>
                        </a:solidFill>
                        <a:latin typeface="Book Antiqua"/>
                        <a:cs typeface="Book Antiqua"/>
                      </a:endParaRPr>
                    </a:p>
                  </a:txBody>
                  <a:tcPr marL="0" marR="0" marT="13335" marB="0"/>
                </a:tc>
              </a:tr>
              <a:tr h="990600">
                <a:tc>
                  <a:txBody>
                    <a:bodyPr/>
                    <a:lstStyle/>
                    <a:p>
                      <a:pPr marL="12700">
                        <a:lnSpc>
                          <a:spcPct val="100000"/>
                        </a:lnSpc>
                        <a:spcBef>
                          <a:spcPts val="720"/>
                        </a:spcBef>
                        <a:buFont typeface="Arial" pitchFamily="34" charset="0"/>
                        <a:buChar char="•"/>
                        <a:tabLst>
                          <a:tab pos="424180" algn="l"/>
                        </a:tabLst>
                      </a:pPr>
                      <a:r>
                        <a:rPr lang="en-US" sz="2600" spc="-5" dirty="0" smtClean="0">
                          <a:solidFill>
                            <a:srgbClr val="0070C0"/>
                          </a:solidFill>
                          <a:latin typeface="Book Antiqua"/>
                          <a:cs typeface="Book Antiqua"/>
                        </a:rPr>
                        <a:t> Highlights </a:t>
                      </a:r>
                      <a:r>
                        <a:rPr lang="en-US" sz="2600" spc="-5" dirty="0" smtClean="0">
                          <a:solidFill>
                            <a:srgbClr val="0070C0"/>
                          </a:solidFill>
                          <a:latin typeface="Book Antiqua"/>
                          <a:cs typeface="Book Antiqua"/>
                        </a:rPr>
                        <a:t>your</a:t>
                      </a:r>
                      <a:r>
                        <a:rPr lang="en-US" sz="2600" spc="-30" dirty="0" smtClean="0">
                          <a:solidFill>
                            <a:srgbClr val="0070C0"/>
                          </a:solidFill>
                          <a:latin typeface="Book Antiqua"/>
                          <a:cs typeface="Book Antiqua"/>
                        </a:rPr>
                        <a:t> </a:t>
                      </a:r>
                      <a:r>
                        <a:rPr lang="en-US" sz="2600" spc="-5" dirty="0" smtClean="0">
                          <a:solidFill>
                            <a:srgbClr val="0070C0"/>
                          </a:solidFill>
                          <a:latin typeface="Book Antiqua"/>
                          <a:cs typeface="Book Antiqua"/>
                        </a:rPr>
                        <a:t>result</a:t>
                      </a:r>
                      <a:endParaRPr lang="en-US" sz="2600" dirty="0" smtClean="0">
                        <a:solidFill>
                          <a:srgbClr val="0070C0"/>
                        </a:solidFill>
                        <a:latin typeface="Book Antiqua"/>
                        <a:cs typeface="Book Antiqua"/>
                      </a:endParaRPr>
                    </a:p>
                    <a:p>
                      <a:pPr marL="12700">
                        <a:lnSpc>
                          <a:spcPct val="100000"/>
                        </a:lnSpc>
                        <a:spcBef>
                          <a:spcPts val="620"/>
                        </a:spcBef>
                        <a:buFont typeface="Arial" pitchFamily="34" charset="0"/>
                        <a:buChar char="•"/>
                        <a:tabLst>
                          <a:tab pos="424180" algn="l"/>
                        </a:tabLst>
                      </a:pPr>
                      <a:r>
                        <a:rPr lang="en-US" sz="2600" spc="-5" dirty="0" smtClean="0">
                          <a:solidFill>
                            <a:srgbClr val="0070C0"/>
                          </a:solidFill>
                          <a:latin typeface="Book Antiqua"/>
                          <a:cs typeface="Book Antiqua"/>
                        </a:rPr>
                        <a:t> Proposes</a:t>
                      </a:r>
                      <a:r>
                        <a:rPr lang="en-US" sz="2600" spc="-30" dirty="0" smtClean="0">
                          <a:solidFill>
                            <a:srgbClr val="0070C0"/>
                          </a:solidFill>
                          <a:latin typeface="Book Antiqua"/>
                          <a:cs typeface="Book Antiqua"/>
                        </a:rPr>
                        <a:t> </a:t>
                      </a:r>
                      <a:r>
                        <a:rPr lang="en-US" sz="2600" spc="-5" dirty="0" smtClean="0">
                          <a:solidFill>
                            <a:srgbClr val="0070C0"/>
                          </a:solidFill>
                          <a:latin typeface="Book Antiqua"/>
                          <a:cs typeface="Book Antiqua"/>
                        </a:rPr>
                        <a:t>implications</a:t>
                      </a:r>
                      <a:endParaRPr sz="2600">
                        <a:solidFill>
                          <a:srgbClr val="0070C0"/>
                        </a:solidFill>
                        <a:latin typeface="Book Antiqua"/>
                        <a:cs typeface="Book Antiqua"/>
                      </a:endParaRPr>
                    </a:p>
                  </a:txBody>
                  <a:tcPr marL="0" marR="0" marT="13335" marB="0"/>
                </a:tc>
              </a:tr>
              <a:tr h="833119">
                <a:tc>
                  <a:txBody>
                    <a:bodyPr/>
                    <a:lstStyle/>
                    <a:p>
                      <a:pPr marL="12700">
                        <a:lnSpc>
                          <a:spcPct val="100000"/>
                        </a:lnSpc>
                        <a:spcBef>
                          <a:spcPts val="725"/>
                        </a:spcBef>
                        <a:buFont typeface="Arial" pitchFamily="34" charset="0"/>
                        <a:buChar char="•"/>
                        <a:tabLst>
                          <a:tab pos="423545" algn="l"/>
                        </a:tabLst>
                      </a:pPr>
                      <a:r>
                        <a:rPr lang="en-US" sz="2600" dirty="0" smtClean="0">
                          <a:solidFill>
                            <a:srgbClr val="0070C0"/>
                          </a:solidFill>
                          <a:latin typeface="Book Antiqua"/>
                          <a:cs typeface="Book Antiqua"/>
                        </a:rPr>
                        <a:t> What </a:t>
                      </a:r>
                      <a:r>
                        <a:rPr lang="en-US" sz="2600" spc="-5" dirty="0" smtClean="0">
                          <a:solidFill>
                            <a:srgbClr val="0070C0"/>
                          </a:solidFill>
                          <a:latin typeface="Book Antiqua"/>
                          <a:cs typeface="Book Antiqua"/>
                        </a:rPr>
                        <a:t>is </a:t>
                      </a:r>
                      <a:r>
                        <a:rPr lang="en-US" sz="2600" dirty="0" smtClean="0">
                          <a:solidFill>
                            <a:srgbClr val="0070C0"/>
                          </a:solidFill>
                          <a:latin typeface="Book Antiqua"/>
                          <a:cs typeface="Book Antiqua"/>
                        </a:rPr>
                        <a:t>the</a:t>
                      </a:r>
                      <a:r>
                        <a:rPr lang="en-US" sz="2600" spc="-40" dirty="0" smtClean="0">
                          <a:solidFill>
                            <a:srgbClr val="0070C0"/>
                          </a:solidFill>
                          <a:latin typeface="Book Antiqua"/>
                          <a:cs typeface="Book Antiqua"/>
                        </a:rPr>
                        <a:t> </a:t>
                      </a:r>
                      <a:r>
                        <a:rPr lang="en-US" sz="2600" spc="-5" dirty="0" smtClean="0">
                          <a:solidFill>
                            <a:srgbClr val="0070C0"/>
                          </a:solidFill>
                          <a:latin typeface="Book Antiqua"/>
                          <a:cs typeface="Book Antiqua"/>
                        </a:rPr>
                        <a:t>answer?</a:t>
                      </a:r>
                      <a:endParaRPr lang="en-US" sz="2600" dirty="0" smtClean="0">
                        <a:solidFill>
                          <a:srgbClr val="0070C0"/>
                        </a:solidFill>
                        <a:latin typeface="Book Antiqua"/>
                        <a:cs typeface="Book Antiqua"/>
                      </a:endParaRPr>
                    </a:p>
                    <a:p>
                      <a:pPr marL="231775" marR="1000125" indent="-219075">
                        <a:lnSpc>
                          <a:spcPct val="100000"/>
                        </a:lnSpc>
                        <a:spcBef>
                          <a:spcPts val="625"/>
                        </a:spcBef>
                        <a:buFont typeface="Arial" pitchFamily="34" charset="0"/>
                        <a:buChar char="•"/>
                        <a:tabLst>
                          <a:tab pos="288925" algn="l"/>
                        </a:tabLst>
                      </a:pPr>
                      <a:r>
                        <a:rPr lang="en-US" sz="2600" dirty="0" smtClean="0">
                          <a:solidFill>
                            <a:srgbClr val="0070C0"/>
                          </a:solidFill>
                          <a:latin typeface="Book Antiqua"/>
                          <a:cs typeface="Book Antiqua"/>
                        </a:rPr>
                        <a:t>What </a:t>
                      </a:r>
                      <a:r>
                        <a:rPr lang="en-US" sz="2600" dirty="0" smtClean="0">
                          <a:solidFill>
                            <a:srgbClr val="0070C0"/>
                          </a:solidFill>
                          <a:latin typeface="Book Antiqua"/>
                          <a:cs typeface="Book Antiqua"/>
                        </a:rPr>
                        <a:t>are </a:t>
                      </a:r>
                      <a:r>
                        <a:rPr lang="en-US" sz="2600" spc="-5" dirty="0" smtClean="0">
                          <a:solidFill>
                            <a:srgbClr val="0070C0"/>
                          </a:solidFill>
                          <a:latin typeface="Book Antiqua"/>
                          <a:cs typeface="Book Antiqua"/>
                        </a:rPr>
                        <a:t>the  implic</a:t>
                      </a:r>
                      <a:r>
                        <a:rPr lang="en-US" sz="2600" spc="5" dirty="0" smtClean="0">
                          <a:solidFill>
                            <a:srgbClr val="0070C0"/>
                          </a:solidFill>
                          <a:latin typeface="Book Antiqua"/>
                          <a:cs typeface="Book Antiqua"/>
                        </a:rPr>
                        <a:t>a</a:t>
                      </a:r>
                      <a:r>
                        <a:rPr lang="en-US" sz="2600" spc="-5" dirty="0" smtClean="0">
                          <a:solidFill>
                            <a:srgbClr val="0070C0"/>
                          </a:solidFill>
                          <a:latin typeface="Book Antiqua"/>
                          <a:cs typeface="Book Antiqua"/>
                        </a:rPr>
                        <a:t>tions?</a:t>
                      </a:r>
                      <a:endParaRPr lang="en-US" sz="2600" dirty="0" smtClean="0">
                        <a:solidFill>
                          <a:srgbClr val="0070C0"/>
                        </a:solidFill>
                        <a:latin typeface="Book Antiqua"/>
                        <a:cs typeface="Book Antiqua"/>
                      </a:endParaRPr>
                    </a:p>
                    <a:p>
                      <a:pPr marL="443230">
                        <a:lnSpc>
                          <a:spcPct val="100000"/>
                        </a:lnSpc>
                        <a:buFont typeface="Arial" pitchFamily="34" charset="0"/>
                        <a:buChar char="•"/>
                      </a:pPr>
                      <a:endParaRPr sz="2600">
                        <a:solidFill>
                          <a:srgbClr val="0070C0"/>
                        </a:solidFill>
                        <a:latin typeface="Book Antiqua"/>
                        <a:cs typeface="Book Antiqua"/>
                      </a:endParaRPr>
                    </a:p>
                  </a:txBody>
                  <a:tcPr marL="0" marR="0" marT="13335" marB="0"/>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ustom 3">
      <a:dk1>
        <a:sysClr val="windowText" lastClr="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312</TotalTime>
  <Words>1234</Words>
  <Application>Microsoft Office PowerPoint</Application>
  <PresentationFormat>On-screen Show (4:3)</PresentationFormat>
  <Paragraphs>87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PROJECT BASED SEMINAR</vt:lpstr>
      <vt:lpstr>TOPICS</vt:lpstr>
      <vt:lpstr>Assumption</vt:lpstr>
      <vt:lpstr>SEMINAR REPORT Outlines </vt:lpstr>
      <vt:lpstr>TITLE OF YOUR PBS</vt:lpstr>
      <vt:lpstr>How to Write an abstract </vt:lpstr>
      <vt:lpstr>WHAT IS THE FUNCTION OF AN ABSTRACT</vt:lpstr>
      <vt:lpstr>HOW TO WRITE AN ABSTRACT</vt:lpstr>
      <vt:lpstr>WHAT AN ABSTRACT DOES</vt:lpstr>
      <vt:lpstr>Slide 10</vt:lpstr>
      <vt:lpstr>  A new algorithm for data clustering based on gravitational search algorithm and genetic operators</vt:lpstr>
      <vt:lpstr>  Survey on security in Internet of Things: State of the art and challenges</vt:lpstr>
      <vt:lpstr>SIX SENTENCES OF ABSTRACT</vt:lpstr>
      <vt:lpstr>And finally…</vt:lpstr>
      <vt:lpstr>  Effective Abstracts: </vt:lpstr>
      <vt:lpstr>The Internet of Things for Health Care: A Comprehensive Survey</vt:lpstr>
      <vt:lpstr>Data Mining with Big Data </vt:lpstr>
      <vt:lpstr>WRITING THE INTRODUCTION </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an abstract </dc:title>
  <dc:creator>rashmi.phalnikar</dc:creator>
  <cp:lastModifiedBy>rashmi.phalnikar</cp:lastModifiedBy>
  <cp:revision>9</cp:revision>
  <dcterms:created xsi:type="dcterms:W3CDTF">2018-02-20T05:29:04Z</dcterms:created>
  <dcterms:modified xsi:type="dcterms:W3CDTF">2018-02-21T10:09:48Z</dcterms:modified>
</cp:coreProperties>
</file>