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7"/>
  </p:handoutMasterIdLst>
  <p:sldIdLst>
    <p:sldId id="256" r:id="rId3"/>
    <p:sldId id="295" r:id="rId5"/>
    <p:sldId id="309" r:id="rId6"/>
    <p:sldId id="296" r:id="rId7"/>
    <p:sldId id="294" r:id="rId8"/>
    <p:sldId id="293" r:id="rId9"/>
    <p:sldId id="320" r:id="rId10"/>
    <p:sldId id="314" r:id="rId11"/>
    <p:sldId id="319" r:id="rId12"/>
    <p:sldId id="317" r:id="rId13"/>
    <p:sldId id="316" r:id="rId14"/>
    <p:sldId id="318"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FF"/>
    <a:srgbClr val="EBFAF5"/>
    <a:srgbClr val="F4C176"/>
    <a:srgbClr val="EAF089"/>
    <a:srgbClr val="C3ED9A"/>
    <a:srgbClr val="ADEBAB"/>
    <a:srgbClr val="BAEBCF"/>
    <a:srgbClr val="C8EBE7"/>
    <a:srgbClr val="E0F7F0"/>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9" d="100"/>
          <a:sy n="89" d="100"/>
        </p:scale>
        <p:origin x="485"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media/image4.png"/><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2.png"/><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image" Target="../media/image5.png"/><Relationship Id="rId5" Type="http://schemas.openxmlformats.org/officeDocument/2006/relationships/tags" Target="../tags/tag76.xml"/><Relationship Id="rId4" Type="http://schemas.openxmlformats.org/officeDocument/2006/relationships/image" Target="../media/image3.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media/image5.png"/><Relationship Id="rId3" Type="http://schemas.openxmlformats.org/officeDocument/2006/relationships/tags" Target="../tags/tag81.xml"/><Relationship Id="rId2" Type="http://schemas.openxmlformats.org/officeDocument/2006/relationships/tags" Target="../tags/tag80.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media/image5.png"/><Relationship Id="rId6" Type="http://schemas.openxmlformats.org/officeDocument/2006/relationships/tags" Target="../tags/tag92.xml"/><Relationship Id="rId5" Type="http://schemas.openxmlformats.org/officeDocument/2006/relationships/image" Target="../media/image3.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image" Target="../media/image5.png"/><Relationship Id="rId6" Type="http://schemas.openxmlformats.org/officeDocument/2006/relationships/tags" Target="../tags/tag102.xml"/><Relationship Id="rId5" Type="http://schemas.openxmlformats.org/officeDocument/2006/relationships/image" Target="../media/image3.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media/image5.png"/><Relationship Id="rId6" Type="http://schemas.openxmlformats.org/officeDocument/2006/relationships/tags" Target="../tags/tag112.xml"/><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image" Target="../media/image5.png"/><Relationship Id="rId5" Type="http://schemas.openxmlformats.org/officeDocument/2006/relationships/tags" Target="../tags/tag121.xml"/><Relationship Id="rId4" Type="http://schemas.openxmlformats.org/officeDocument/2006/relationships/image" Target="../media/image3.png"/><Relationship Id="rId3" Type="http://schemas.openxmlformats.org/officeDocument/2006/relationships/tags" Target="../tags/tag120.xml"/><Relationship Id="rId2" Type="http://schemas.openxmlformats.org/officeDocument/2006/relationships/tags" Target="../tags/tag119.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image" Target="../media/image4.png"/><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3.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3.png"/><Relationship Id="rId2" Type="http://schemas.openxmlformats.org/officeDocument/2006/relationships/tags" Target="../tags/tag28.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2.png"/><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3.png"/><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media/image4.png"/><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alpha val="50000"/>
          </a:schemeClr>
        </a:solidFill>
        <a:effectLst/>
      </p:bgPr>
    </p:bg>
    <p:spTree>
      <p:nvGrpSpPr>
        <p:cNvPr id="1" name=""/>
        <p:cNvGrpSpPr/>
        <p:nvPr/>
      </p:nvGrpSpPr>
      <p:grpSpPr>
        <a:xfrm>
          <a:off x="0" y="0"/>
          <a:ext cx="0" cy="0"/>
          <a:chOff x="0" y="0"/>
          <a:chExt cx="0" cy="0"/>
        </a:xfrm>
      </p:grpSpPr>
      <p:pic>
        <p:nvPicPr>
          <p:cNvPr id="9" name="图片 8"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10" name="图片 9"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ctrTitle" hasCustomPrompt="1"/>
            <p:custDataLst>
              <p:tags r:id="rId6"/>
            </p:custDataLst>
          </p:nvPr>
        </p:nvSpPr>
        <p:spPr>
          <a:xfrm>
            <a:off x="1955800" y="2429695"/>
            <a:ext cx="8410619" cy="1219229"/>
          </a:xfrm>
        </p:spPr>
        <p:txBody>
          <a:bodyPr lIns="90000" tIns="46800" rIns="90000" bIns="46800" anchor="b" anchorCtr="0">
            <a:normAutofit/>
          </a:bodyPr>
          <a:lstStyle>
            <a:lvl1pPr algn="ctr">
              <a:defRPr sz="7200" spc="600" baseline="0">
                <a:ea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7"/>
            </p:custDataLst>
          </p:nvPr>
        </p:nvSpPr>
        <p:spPr>
          <a:xfrm>
            <a:off x="1955800" y="3714935"/>
            <a:ext cx="8410619" cy="658883"/>
          </a:xfrm>
        </p:spPr>
        <p:txBody>
          <a:bodyPr lIns="90000" tIns="4680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2"/>
        </a:solidFill>
        <a:effectLst/>
      </p:bgPr>
    </p:bg>
    <p:spTree>
      <p:nvGrpSpPr>
        <p:cNvPr id="1" name=""/>
        <p:cNvGrpSpPr/>
        <p:nvPr/>
      </p:nvGrpSpPr>
      <p:grpSpPr>
        <a:xfrm>
          <a:off x="0" y="0"/>
          <a:ext cx="0" cy="0"/>
          <a:chOff x="0" y="0"/>
          <a:chExt cx="0" cy="0"/>
        </a:xfrm>
      </p:grpSpPr>
      <p:pic>
        <p:nvPicPr>
          <p:cNvPr id="6" name="图片 5"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7" name="图片 6"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hasCustomPrompt="1"/>
            <p:custDataLst>
              <p:tags r:id="rId6"/>
            </p:custDataLst>
          </p:nvPr>
        </p:nvSpPr>
        <p:spPr>
          <a:xfrm>
            <a:off x="1820545" y="2498090"/>
            <a:ext cx="8550275" cy="16700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1590" y="-8255"/>
            <a:ext cx="12024210" cy="6866255"/>
            <a:chOff x="-21590" y="-8255"/>
            <a:chExt cx="12024210" cy="6866255"/>
          </a:xfrm>
        </p:grpSpPr>
        <p:pic>
          <p:nvPicPr>
            <p:cNvPr id="7" name="图片 6"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8" name="图片 7" descr="C:\Users\kingsoft\Desktop\黄色.png黄色"/>
            <p:cNvPicPr>
              <a:picLocks noChangeAspect="1"/>
            </p:cNvPicPr>
            <p:nvPr userDrawn="1">
              <p:custDataLst>
                <p:tags r:id="rId5"/>
              </p:custDataLst>
            </p:nvPr>
          </p:nvPicPr>
          <p:blipFill rotWithShape="1">
            <a:blip r:embed="rId6"/>
            <a:srcRect r="59078"/>
            <a:stretch>
              <a:fillRect/>
            </a:stretch>
          </p:blipFill>
          <p:spPr>
            <a:xfrm rot="10800000" flipH="1" flipV="1">
              <a:off x="-21590" y="-8255"/>
              <a:ext cx="1517015" cy="906145"/>
            </a:xfrm>
            <a:prstGeom prst="rect">
              <a:avLst/>
            </a:prstGeom>
          </p:spPr>
        </p:pic>
      </p:grpSp>
      <p:sp>
        <p:nvSpPr>
          <p:cNvPr id="3" name="日期占位符 2"/>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rgbClr val="EBFAF5"/>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1590" y="-8255"/>
            <a:ext cx="12213590" cy="6870609"/>
            <a:chOff x="-21590" y="-8255"/>
            <a:chExt cx="12213590" cy="6870609"/>
          </a:xfrm>
        </p:grpSpPr>
        <p:pic>
          <p:nvPicPr>
            <p:cNvPr id="9" name="图片 8" descr="C:\Users\kingsoft\Desktop\黄色.png黄色"/>
            <p:cNvPicPr>
              <a:picLocks noChangeAspect="1"/>
            </p:cNvPicPr>
            <p:nvPr userDrawn="1">
              <p:custDataLst>
                <p:tags r:id="rId3"/>
              </p:custDataLst>
            </p:nvPr>
          </p:nvPicPr>
          <p:blipFill>
            <a:blip r:embed="rId4"/>
            <a:srcRect/>
            <a:stretch>
              <a:fillRect/>
            </a:stretch>
          </p:blipFill>
          <p:spPr>
            <a:xfrm rot="10800000" flipH="1" flipV="1">
              <a:off x="-21590" y="-8255"/>
              <a:ext cx="3707130" cy="906145"/>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40640" y="5344069"/>
              <a:ext cx="12151360" cy="1518285"/>
            </a:xfrm>
            <a:prstGeom prst="rect">
              <a:avLst/>
            </a:prstGeom>
          </p:spPr>
        </p:pic>
      </p:grpSp>
      <p:sp>
        <p:nvSpPr>
          <p:cNvPr id="6" name="矩形 5"/>
          <p:cNvSpPr/>
          <p:nvPr userDrawn="1">
            <p:custDataLst>
              <p:tags r:id="rId7"/>
            </p:custDataLst>
          </p:nvPr>
        </p:nvSpPr>
        <p:spPr>
          <a:xfrm>
            <a:off x="288290"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normAutofit/>
          </a:bodyPr>
          <a:lstStyle>
            <a:lvl1pPr>
              <a:defRPr sz="32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5560" y="-4445"/>
            <a:ext cx="504126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21590" y="-8255"/>
            <a:ext cx="12024210" cy="6866255"/>
            <a:chOff x="-21590" y="-8255"/>
            <a:chExt cx="12024210" cy="6866255"/>
          </a:xfrm>
        </p:grpSpPr>
        <p:pic>
          <p:nvPicPr>
            <p:cNvPr id="14" name="图片 13"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hasCustomPrompt="1"/>
            <p:custDataLst>
              <p:tags r:id="rId8"/>
            </p:custDataLst>
          </p:nvPr>
        </p:nvSpPr>
        <p:spPr>
          <a:xfrm>
            <a:off x="583200" y="770400"/>
            <a:ext cx="3960000" cy="882000"/>
          </a:xfrm>
        </p:spPr>
        <p:txBody>
          <a:bodyPr anchor="ctr">
            <a:normAutofit/>
          </a:bodyPr>
          <a:lstStyle>
            <a:lvl1pPr>
              <a:defRPr sz="3600" baseline="0">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75885" y="770255"/>
            <a:ext cx="6405245" cy="508762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1" name="组合 10"/>
          <p:cNvGrpSpPr/>
          <p:nvPr userDrawn="1">
            <p:custDataLst>
              <p:tags r:id="rId3"/>
            </p:custDataLst>
          </p:nvPr>
        </p:nvGrpSpPr>
        <p:grpSpPr>
          <a:xfrm>
            <a:off x="-21590" y="-8255"/>
            <a:ext cx="12024210" cy="6866255"/>
            <a:chOff x="-21590" y="-8255"/>
            <a:chExt cx="12024210" cy="6866255"/>
          </a:xfrm>
        </p:grpSpPr>
        <p:pic>
          <p:nvPicPr>
            <p:cNvPr id="12" name="图片 11"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3" name="图片 12"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p:custDataLst>
              <p:tags r:id="rId8"/>
            </p:custDataLst>
          </p:nvPr>
        </p:nvSpPr>
        <p:spPr>
          <a:xfrm>
            <a:off x="612000" y="781200"/>
            <a:ext cx="10976400" cy="626400"/>
          </a:xfrm>
        </p:spPr>
        <p:txBody>
          <a:bodyPr anchor="ctr">
            <a:normAutofit/>
          </a:bodyPr>
          <a:lstStyle>
            <a:lvl1pPr algn="ctr">
              <a:defRPr sz="36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3999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4" name="组合 13"/>
          <p:cNvGrpSpPr/>
          <p:nvPr userDrawn="1">
            <p:custDataLst>
              <p:tags r:id="rId3"/>
            </p:custDataLst>
          </p:nvPr>
        </p:nvGrpSpPr>
        <p:grpSpPr>
          <a:xfrm>
            <a:off x="-21590" y="-8255"/>
            <a:ext cx="12024210" cy="6866255"/>
            <a:chOff x="-21590" y="-8255"/>
            <a:chExt cx="12024210" cy="6866255"/>
          </a:xfrm>
        </p:grpSpPr>
        <p:pic>
          <p:nvPicPr>
            <p:cNvPr id="15" name="图片 14"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6" name="图片 15"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userDrawn="1">
            <p:ph type="title"/>
            <p:custDataLst>
              <p:tags r:id="rId8"/>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2"/>
            </p:custDataLst>
          </p:nvPr>
        </p:nvSpPr>
        <p:spPr>
          <a:xfrm>
            <a:off x="604837" y="1681200"/>
            <a:ext cx="10990800" cy="3211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3"/>
            </p:custDataLst>
          </p:nvPr>
        </p:nvSpPr>
        <p:spPr>
          <a:xfrm>
            <a:off x="594000" y="5180400"/>
            <a:ext cx="11001600" cy="1011600"/>
          </a:xfrm>
        </p:spPr>
        <p:txBody>
          <a:bodyPr/>
          <a:lstStyle>
            <a:lvl1pPr marL="0" indent="0">
              <a:buNone/>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21590" y="5951855"/>
            <a:ext cx="12024210" cy="906145"/>
            <a:chOff x="-21590" y="5951855"/>
            <a:chExt cx="12024210" cy="906145"/>
          </a:xfrm>
        </p:grpSpPr>
        <p:pic>
          <p:nvPicPr>
            <p:cNvPr id="14" name="图片 13"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15" name="图片 14" descr="C:\Users\kingsoft\Desktop\黄色.png黄色"/>
            <p:cNvPicPr>
              <a:picLocks noChangeAspect="1"/>
            </p:cNvPicPr>
            <p:nvPr userDrawn="1">
              <p:custDataLst>
                <p:tags r:id="rId5"/>
              </p:custDataLst>
            </p:nvPr>
          </p:nvPicPr>
          <p:blipFill rotWithShape="1">
            <a:blip r:embed="rId6"/>
            <a:srcRect r="59078"/>
            <a:stretch>
              <a:fillRect/>
            </a:stretch>
          </p:blipFill>
          <p:spPr>
            <a:xfrm flipV="1">
              <a:off x="-21590" y="5951855"/>
              <a:ext cx="1517015" cy="906145"/>
            </a:xfrm>
            <a:prstGeom prst="rect">
              <a:avLst/>
            </a:prstGeom>
          </p:spPr>
        </p:pic>
      </p:grpSp>
      <p:sp>
        <p:nvSpPr>
          <p:cNvPr id="10" name="矩形 9"/>
          <p:cNvSpPr/>
          <p:nvPr userDrawn="1">
            <p:custDataLst>
              <p:tags r:id="rId7"/>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0" y="-6350"/>
            <a:ext cx="12195809" cy="6864350"/>
            <a:chOff x="0" y="-6350"/>
            <a:chExt cx="12195809" cy="6864350"/>
          </a:xfrm>
        </p:grpSpPr>
        <p:pic>
          <p:nvPicPr>
            <p:cNvPr id="20" name="图片 19" descr="C:\Users\kingsoft\Desktop\黄色.png黄色"/>
            <p:cNvPicPr>
              <a:picLocks noChangeAspect="1"/>
            </p:cNvPicPr>
            <p:nvPr userDrawn="1">
              <p:custDataLst>
                <p:tags r:id="rId4"/>
              </p:custDataLst>
            </p:nvPr>
          </p:nvPicPr>
          <p:blipFill rotWithShape="1">
            <a:blip r:embed="rId5"/>
            <a:srcRect r="60032"/>
            <a:stretch>
              <a:fillRect/>
            </a:stretch>
          </p:blipFill>
          <p:spPr>
            <a:xfrm flipH="1">
              <a:off x="9434286" y="-6350"/>
              <a:ext cx="2761523" cy="1688904"/>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5"/>
            <a:srcRect r="60032"/>
            <a:stretch>
              <a:fillRect/>
            </a:stretch>
          </p:blipFill>
          <p:spPr>
            <a:xfrm rot="10800000" flipH="1">
              <a:off x="0" y="5169096"/>
              <a:ext cx="2761523" cy="1688904"/>
            </a:xfrm>
            <a:prstGeom prst="rect">
              <a:avLst/>
            </a:prstGeom>
          </p:spPr>
        </p:pic>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pic>
        <p:nvPicPr>
          <p:cNvPr id="7" name="图片 6"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tx2">
            <a:alpha val="50000"/>
          </a:schemeClr>
        </a:solidFill>
        <a:effectLst/>
      </p:bgPr>
    </p:bg>
    <p:spTree>
      <p:nvGrpSpPr>
        <p:cNvPr id="1" name=""/>
        <p:cNvGrpSpPr/>
        <p:nvPr/>
      </p:nvGrpSpPr>
      <p:grpSpPr>
        <a:xfrm>
          <a:off x="0" y="0"/>
          <a:ext cx="0" cy="0"/>
          <a:chOff x="0" y="0"/>
          <a:chExt cx="0" cy="0"/>
        </a:xfrm>
      </p:grpSpPr>
      <p:pic>
        <p:nvPicPr>
          <p:cNvPr id="7" name="图片 6"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8" name="图片 7"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9"/>
            </p:custDataLst>
          </p:nvPr>
        </p:nvSpPr>
        <p:spPr>
          <a:xfrm>
            <a:off x="4508500" y="2734310"/>
            <a:ext cx="5298440" cy="759460"/>
          </a:xfrm>
        </p:spPr>
        <p:txBody>
          <a:bodyPr lIns="90000" tIns="46800" rIns="90000" bIns="0" anchor="b" anchorCtr="0">
            <a:normAutofit/>
          </a:bodyPr>
          <a:lstStyle>
            <a:lvl1pPr>
              <a:defRPr sz="4400" u="none" strike="noStrike" kern="1200" cap="none" spc="300" normalizeH="0" baseline="0">
                <a:solidFill>
                  <a:schemeClr val="tx1"/>
                </a:solidFill>
                <a:uFillTx/>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4508500" y="3554095"/>
            <a:ext cx="5298440" cy="1343025"/>
          </a:xfrm>
        </p:spPr>
        <p:txBody>
          <a:bodyPr lIns="90000" tIns="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tx1">
                    <a:lumMod val="65000"/>
                    <a:lumOff val="3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latin typeface="Arial" panose="020B0604020202020204" pitchFamily="34" charset="0"/>
                <a:ea typeface="Arial" panose="020B0604020202020204" pitchFamily="34" charset="0"/>
              </a:defRPr>
            </a:lvl1pPr>
            <a:lvl2pPr>
              <a:defRPr sz="1600">
                <a:latin typeface="Arial" panose="020B0604020202020204" pitchFamily="34" charset="0"/>
                <a:ea typeface="Arial" panose="020B0604020202020204" pitchFamily="34" charset="0"/>
              </a:defRPr>
            </a:lvl2pPr>
            <a:lvl3pPr>
              <a:defRPr sz="1600">
                <a:latin typeface="Arial" panose="020B0604020202020204" pitchFamily="34" charset="0"/>
                <a:ea typeface="Arial" panose="020B0604020202020204" pitchFamily="34" charset="0"/>
              </a:defRPr>
            </a:lvl3pPr>
            <a:lvl4pPr>
              <a:defRPr sz="1600">
                <a:latin typeface="Arial" panose="020B0604020202020204" pitchFamily="34" charset="0"/>
                <a:ea typeface="Arial" panose="020B0604020202020204" pitchFamily="34" charset="0"/>
              </a:defRPr>
            </a:lvl4pPr>
            <a:lvl5pPr>
              <a:defRPr sz="160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2"/>
        </a:solidFill>
        <a:effectLst/>
      </p:bgPr>
    </p:bg>
    <p:spTree>
      <p:nvGrpSpPr>
        <p:cNvPr id="1" name=""/>
        <p:cNvGrpSpPr/>
        <p:nvPr/>
      </p:nvGrpSpPr>
      <p:grpSpPr>
        <a:xfrm>
          <a:off x="0" y="0"/>
          <a:ext cx="0" cy="0"/>
          <a:chOff x="0" y="0"/>
          <a:chExt cx="0" cy="0"/>
        </a:xfrm>
      </p:grpSpPr>
      <p:pic>
        <p:nvPicPr>
          <p:cNvPr id="10" name="图片 9"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alpha val="50000"/>
          </a:schemeClr>
        </a:solidFill>
        <a:effectLst/>
      </p:bgPr>
    </p:bg>
    <p:spTree>
      <p:nvGrpSpPr>
        <p:cNvPr id="1" name=""/>
        <p:cNvGrpSpPr/>
        <p:nvPr/>
      </p:nvGrpSpPr>
      <p:grpSpPr>
        <a:xfrm>
          <a:off x="0" y="0"/>
          <a:ext cx="0" cy="0"/>
          <a:chOff x="0" y="0"/>
          <a:chExt cx="0" cy="0"/>
        </a:xfrm>
      </p:grpSpPr>
      <p:pic>
        <p:nvPicPr>
          <p:cNvPr id="20" name="图片 19"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21" name="图片 20"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p:custDataLst>
              <p:tags r:id="rId6"/>
            </p:custDataLst>
          </p:nvPr>
        </p:nvSpPr>
        <p:spPr>
          <a:xfrm>
            <a:off x="669882" y="824230"/>
            <a:ext cx="10852237" cy="441964"/>
          </a:xfrm>
        </p:spPr>
        <p:txBody>
          <a:bodyPr vert="horz" lIns="101600" tIns="38100" rIns="76200" bIns="38100" rtlCol="0" anchor="t" anchorCtr="0">
            <a:no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alpha val="50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defRPr>
                <a:latin typeface="Arial" panose="020B0604020202020204" pitchFamily="34" charset="0"/>
                <a:ea typeface="Arial" panose="020B0604020202020204" pitchFamily="34" charset="0"/>
              </a:defRPr>
            </a:lvl1pPr>
            <a:lvl2pPr indent="0" eaLnBrk="1" fontAlgn="auto" latinLnBrk="0" hangingPunct="1">
              <a:defRPr>
                <a:latin typeface="Arial" panose="020B0604020202020204" pitchFamily="34" charset="0"/>
                <a:ea typeface="Arial" panose="020B0604020202020204" pitchFamily="34" charset="0"/>
              </a:defRPr>
            </a:lvl2pPr>
            <a:lvl3pPr indent="0" eaLnBrk="1" fontAlgn="auto" latinLnBrk="0" hangingPunct="1">
              <a:defRPr>
                <a:latin typeface="Arial" panose="020B0604020202020204" pitchFamily="34" charset="0"/>
                <a:ea typeface="Arial" panose="020B0604020202020204" pitchFamily="34" charset="0"/>
              </a:defRPr>
            </a:lvl3pPr>
            <a:lvl4pPr indent="0" eaLnBrk="1" fontAlgn="auto" latinLnBrk="0" hangingPunct="1">
              <a:defRPr>
                <a:latin typeface="Arial" panose="020B0604020202020204" pitchFamily="34" charset="0"/>
                <a:ea typeface="Arial" panose="020B0604020202020204" pitchFamily="34" charset="0"/>
              </a:defRPr>
            </a:lvl4pPr>
            <a:lvl5pPr indent="0" eaLnBrk="1" fontAlgn="auto" latinLnBrk="0" hangingPunct="1">
              <a:defRPr>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2.xml"/><Relationship Id="rId19" Type="http://schemas.openxmlformats.org/officeDocument/2006/relationships/tags" Target="../tags/tag14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10.xml"/><Relationship Id="rId3" Type="http://schemas.openxmlformats.org/officeDocument/2006/relationships/tags" Target="../tags/tag165.xml"/><Relationship Id="rId2" Type="http://schemas.openxmlformats.org/officeDocument/2006/relationships/image" Target="../media/image11.jpeg"/><Relationship Id="rId1" Type="http://schemas.openxmlformats.org/officeDocument/2006/relationships/tags" Target="../tags/tag16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11.xml"/><Relationship Id="rId3" Type="http://schemas.openxmlformats.org/officeDocument/2006/relationships/tags" Target="../tags/tag167.xml"/><Relationship Id="rId2" Type="http://schemas.openxmlformats.org/officeDocument/2006/relationships/image" Target="../media/image12.jpeg"/><Relationship Id="rId1" Type="http://schemas.openxmlformats.org/officeDocument/2006/relationships/tags" Target="../tags/tag16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12.xml"/><Relationship Id="rId3" Type="http://schemas.openxmlformats.org/officeDocument/2006/relationships/tags" Target="../tags/tag169.xml"/><Relationship Id="rId2" Type="http://schemas.openxmlformats.org/officeDocument/2006/relationships/image" Target="../media/image13.jpeg"/><Relationship Id="rId1" Type="http://schemas.openxmlformats.org/officeDocument/2006/relationships/tags" Target="../tags/tag16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13.xml"/><Relationship Id="rId2" Type="http://schemas.openxmlformats.org/officeDocument/2006/relationships/tags" Target="../tags/tag171.xml"/><Relationship Id="rId1" Type="http://schemas.openxmlformats.org/officeDocument/2006/relationships/tags" Target="../tags/tag17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2.xml"/><Relationship Id="rId2" Type="http://schemas.openxmlformats.org/officeDocument/2006/relationships/tags" Target="../tags/tag149.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hemeOverride" Target="../theme/themeOverride3.xml"/><Relationship Id="rId4" Type="http://schemas.openxmlformats.org/officeDocument/2006/relationships/tags" Target="../tags/tag151.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4.xml"/><Relationship Id="rId2" Type="http://schemas.openxmlformats.org/officeDocument/2006/relationships/tags" Target="../tags/tag153.xml"/><Relationship Id="rId1" Type="http://schemas.openxmlformats.org/officeDocument/2006/relationships/tags" Target="../tags/tag15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5.xml"/><Relationship Id="rId2" Type="http://schemas.openxmlformats.org/officeDocument/2006/relationships/tags" Target="../tags/tag155.xml"/><Relationship Id="rId1" Type="http://schemas.openxmlformats.org/officeDocument/2006/relationships/tags" Target="../tags/tag15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6.xml"/><Relationship Id="rId2" Type="http://schemas.openxmlformats.org/officeDocument/2006/relationships/tags" Target="../tags/tag157.xml"/><Relationship Id="rId1" Type="http://schemas.openxmlformats.org/officeDocument/2006/relationships/tags" Target="../tags/tag15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7.xml"/><Relationship Id="rId3" Type="http://schemas.openxmlformats.org/officeDocument/2006/relationships/tags" Target="../tags/tag159.xml"/><Relationship Id="rId2" Type="http://schemas.openxmlformats.org/officeDocument/2006/relationships/image" Target="../media/image8.png"/><Relationship Id="rId1" Type="http://schemas.openxmlformats.org/officeDocument/2006/relationships/tags" Target="../tags/tag15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8.xml"/><Relationship Id="rId3" Type="http://schemas.openxmlformats.org/officeDocument/2006/relationships/tags" Target="../tags/tag161.xml"/><Relationship Id="rId2" Type="http://schemas.openxmlformats.org/officeDocument/2006/relationships/image" Target="../media/image9.jpeg"/><Relationship Id="rId1" Type="http://schemas.openxmlformats.org/officeDocument/2006/relationships/tags" Target="../tags/tag16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hemeOverride" Target="../theme/themeOverride9.xml"/><Relationship Id="rId3" Type="http://schemas.openxmlformats.org/officeDocument/2006/relationships/tags" Target="../tags/tag163.xml"/><Relationship Id="rId2" Type="http://schemas.openxmlformats.org/officeDocument/2006/relationships/image" Target="../media/image10.jpeg"/><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F"/>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26415" y="2802890"/>
            <a:ext cx="10885170" cy="2166620"/>
          </a:xfrm>
        </p:spPr>
        <p:txBody>
          <a:bodyPr>
            <a:normAutofit fontScale="90000"/>
          </a:bodyPr>
          <a:lstStyle/>
          <a:p>
            <a:r>
              <a:rPr lang="en-US" altLang="zh-CN" dirty="0" smtClean="0"/>
              <a:t>INVENTORY MANAGEMENT SYSTEM</a:t>
            </a:r>
            <a:br>
              <a:rPr lang="en-US" altLang="zh-CN" dirty="0" smtClean="0"/>
            </a:br>
            <a:r>
              <a:rPr lang="en-US" altLang="zh-CN" dirty="0" smtClean="0"/>
              <a:t>(INVENTORIFY)</a:t>
            </a:r>
            <a:endParaRPr lang="en-US" altLang="zh-CN" dirty="0" smtClean="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575685" y="567055"/>
            <a:ext cx="5040630" cy="1167130"/>
          </a:xfrm>
          <a:prstGeom prst="rect">
            <a:avLst/>
          </a:prstGeom>
          <a:noFill/>
        </p:spPr>
        <p:txBody>
          <a:bodyPr vert="horz" wrap="square" rtlCol="0"/>
          <a:lstStyle/>
          <a:p>
            <a:pPr algn="dist">
              <a:lnSpc>
                <a:spcPct val="150000"/>
              </a:lnSpc>
            </a:pPr>
            <a:r>
              <a:rPr lang="en-US" altLang="zh-CN" sz="3200" b="1" u="sng" dirty="0" smtClean="0">
                <a:solidFill>
                  <a:schemeClr val="tx1">
                    <a:lumMod val="85000"/>
                    <a:lumOff val="15000"/>
                  </a:schemeClr>
                </a:solidFill>
                <a:uFillTx/>
                <a:latin typeface="Arial Bold" panose="020B0604020202020204" charset="0"/>
                <a:ea typeface="Arial" panose="020B0604020202020204" pitchFamily="34" charset="0"/>
                <a:cs typeface="Arial Bold" panose="020B0604020202020204" charset="0"/>
              </a:rPr>
              <a:t>Sales Activity Diagram</a:t>
            </a:r>
            <a:endParaRPr lang="en-US" altLang="zh-CN" sz="3200" b="1" u="sng" dirty="0" smtClean="0">
              <a:solidFill>
                <a:schemeClr val="tx1">
                  <a:lumMod val="85000"/>
                  <a:lumOff val="15000"/>
                </a:schemeClr>
              </a:solidFill>
              <a:uFillTx/>
              <a:latin typeface="Arial Bold" panose="020B0604020202020204" charset="0"/>
              <a:ea typeface="Arial" panose="020B0604020202020204" pitchFamily="34" charset="0"/>
              <a:cs typeface="Arial Bold" panose="020B0604020202020204" charset="0"/>
            </a:endParaRPr>
          </a:p>
        </p:txBody>
      </p:sp>
      <p:pic>
        <p:nvPicPr>
          <p:cNvPr id="3" name="Picture 2" descr="Activity20Example20Order20Processing_page-0001"/>
          <p:cNvPicPr>
            <a:picLocks noChangeAspect="1"/>
          </p:cNvPicPr>
          <p:nvPr/>
        </p:nvPicPr>
        <p:blipFill>
          <a:blip r:embed="rId2"/>
          <a:stretch>
            <a:fillRect/>
          </a:stretch>
        </p:blipFill>
        <p:spPr>
          <a:xfrm>
            <a:off x="1263015" y="1734185"/>
            <a:ext cx="9666605" cy="395160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357245" y="398780"/>
            <a:ext cx="5477510" cy="1167130"/>
          </a:xfrm>
          <a:prstGeom prst="rect">
            <a:avLst/>
          </a:prstGeom>
          <a:noFill/>
        </p:spPr>
        <p:txBody>
          <a:bodyPr vert="horz" wrap="square" rtlCol="0">
            <a:normAutofit fontScale="6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Shipment Activity Diagram</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shipment act_page-0001"/>
          <p:cNvPicPr>
            <a:picLocks noChangeAspect="1"/>
          </p:cNvPicPr>
          <p:nvPr/>
        </p:nvPicPr>
        <p:blipFill>
          <a:blip r:embed="rId2"/>
          <a:stretch>
            <a:fillRect/>
          </a:stretch>
        </p:blipFill>
        <p:spPr>
          <a:xfrm>
            <a:off x="870585" y="1482090"/>
            <a:ext cx="10450830" cy="437959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167760" y="350520"/>
            <a:ext cx="3544493" cy="1167130"/>
          </a:xfrm>
          <a:prstGeom prst="rect">
            <a:avLst/>
          </a:prstGeom>
          <a:noFill/>
        </p:spPr>
        <p:txBody>
          <a:bodyPr vert="horz" wrap="square" rtlCol="0">
            <a:normAutofit fontScale="8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Layout Design</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WhatsApp Image 2023-02-26 at 8.26.20 PM"/>
          <p:cNvPicPr>
            <a:picLocks noChangeAspect="1"/>
          </p:cNvPicPr>
          <p:nvPr/>
        </p:nvPicPr>
        <p:blipFill>
          <a:blip r:embed="rId2"/>
          <a:stretch>
            <a:fillRect/>
          </a:stretch>
        </p:blipFill>
        <p:spPr>
          <a:xfrm>
            <a:off x="1487805" y="1594485"/>
            <a:ext cx="9394825" cy="466217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smtClean="0"/>
              <a:t>THANKS 🙏</a:t>
            </a:r>
            <a:endParaRPr lang="en-US" altLang="zh-CN" dirty="0" smtClean="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1814195" y="347345"/>
            <a:ext cx="8086090" cy="1167130"/>
          </a:xfrm>
          <a:prstGeom prst="rect">
            <a:avLst/>
          </a:prstGeom>
          <a:noFill/>
        </p:spPr>
        <p:txBody>
          <a:bodyPr vert="horz" wrap="square" rtlCol="0">
            <a:normAutofit fontScale="9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PROBLEM STATEMENT</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636270" y="1790700"/>
            <a:ext cx="10442575" cy="5077460"/>
          </a:xfrm>
          <a:prstGeom prst="rect">
            <a:avLst/>
          </a:prstGeom>
          <a:noFill/>
        </p:spPr>
        <p:txBody>
          <a:bodyPr wrap="square" rtlCol="0">
            <a:spAutoFit/>
          </a:bodyPr>
          <a:p>
            <a:pPr algn="l"/>
            <a:r>
              <a:rPr lang="en-US" b="1">
                <a:latin typeface="Arial Bold" panose="020B0604020202020204" charset="0"/>
                <a:cs typeface="Arial Bold" panose="020B0604020202020204" charset="0"/>
              </a:rPr>
              <a:t>1.Warehouse Efficiency:</a:t>
            </a:r>
            <a:endParaRPr lang="en-US" b="1">
              <a:latin typeface="Arial Bold" panose="020B0604020202020204" charset="0"/>
              <a:cs typeface="Arial Bold" panose="020B0604020202020204" charset="0"/>
            </a:endParaRPr>
          </a:p>
          <a:p>
            <a:pPr algn="l"/>
            <a:r>
              <a:rPr lang="en-US"/>
              <a:t>Inventory management controls at the warehouse is labor-intensive and involves several steps, including receiving and putaway, picking, packing and shipping. The challenge is to perform all these tasks in the most efficient way possible. (1)</a:t>
            </a:r>
            <a:endParaRPr lang="en-US"/>
          </a:p>
          <a:p>
            <a:pPr algn="l"/>
            <a:endParaRPr lang="en-US"/>
          </a:p>
          <a:p>
            <a:pPr algn="l"/>
            <a:r>
              <a:rPr lang="en-US" b="1">
                <a:latin typeface="Arial Bold" panose="020B0604020202020204" charset="0"/>
                <a:cs typeface="Arial Bold" panose="020B0604020202020204" charset="0"/>
              </a:rPr>
              <a:t>2.Inaccurate Data:</a:t>
            </a:r>
            <a:endParaRPr lang="en-US" b="1">
              <a:latin typeface="Arial Bold" panose="020B0604020202020204" charset="0"/>
              <a:cs typeface="Arial Bold" panose="020B0604020202020204" charset="0"/>
            </a:endParaRPr>
          </a:p>
          <a:p>
            <a:pPr algn="l"/>
            <a:r>
              <a:rPr lang="en-US"/>
              <a:t>You need to know, at any given moment, exactly what inventory you have. Gone are the days when inventory could be counted once a year with an all-hands-on-deck approach. (1)</a:t>
            </a:r>
            <a:endParaRPr lang="en-US"/>
          </a:p>
          <a:p>
            <a:pPr algn="l"/>
            <a:endParaRPr lang="en-US" b="1">
              <a:latin typeface="Arial Bold" panose="020B0604020202020204" charset="0"/>
              <a:cs typeface="Arial Bold" panose="020B0604020202020204" charset="0"/>
            </a:endParaRPr>
          </a:p>
          <a:p>
            <a:pPr algn="l"/>
            <a:r>
              <a:rPr lang="en-US" b="1">
                <a:latin typeface="Arial Bold" panose="020B0604020202020204" charset="0"/>
                <a:cs typeface="Arial Bold" panose="020B0604020202020204" charset="0"/>
              </a:rPr>
              <a:t>3.Limited Visibility:</a:t>
            </a:r>
            <a:endParaRPr lang="en-US" b="1">
              <a:latin typeface="Arial Bold" panose="020B0604020202020204" charset="0"/>
              <a:cs typeface="Arial Bold" panose="020B0604020202020204" charset="0"/>
            </a:endParaRPr>
          </a:p>
          <a:p>
            <a:pPr algn="l"/>
            <a:r>
              <a:rPr lang="en-US"/>
              <a:t>When your inventory is hard to identify or locate in the warehouse, it leads to incomplete, inaccurate or delayed shipments. Receiving and finding the right stock is vital to efficient warehouse operations and positive customer experiences. (1)</a:t>
            </a:r>
            <a:endParaRPr lang="en-US"/>
          </a:p>
          <a:p>
            <a:pPr algn="l"/>
            <a:endParaRPr lang="en-US" b="1">
              <a:solidFill>
                <a:schemeClr val="tx1"/>
              </a:solidFill>
              <a:latin typeface="Arial Bold" panose="020B0604020202020204" charset="0"/>
              <a:cs typeface="Arial Bold" panose="020B0604020202020204" charset="0"/>
            </a:endParaRPr>
          </a:p>
          <a:p>
            <a:pPr algn="l"/>
            <a:r>
              <a:rPr lang="en-US" b="1">
                <a:solidFill>
                  <a:schemeClr val="tx1"/>
                </a:solidFill>
                <a:latin typeface="Arial Bold" panose="020B0604020202020204" charset="0"/>
                <a:cs typeface="Arial Bold" panose="020B0604020202020204" charset="0"/>
              </a:rPr>
              <a:t>References:</a:t>
            </a:r>
            <a:endParaRPr lang="en-US" b="1">
              <a:solidFill>
                <a:schemeClr val="tx1"/>
              </a:solidFill>
              <a:latin typeface="Arial Bold" panose="020B0604020202020204" charset="0"/>
              <a:cs typeface="Arial Bold" panose="020B0604020202020204" charset="0"/>
            </a:endParaRPr>
          </a:p>
          <a:p>
            <a:pPr algn="l"/>
            <a:r>
              <a:rPr lang="en-US" b="1">
                <a:solidFill>
                  <a:schemeClr val="tx1"/>
                </a:solidFill>
                <a:latin typeface="Arial Bold" panose="020B0604020202020204" charset="0"/>
                <a:cs typeface="Arial Bold" panose="020B0604020202020204" charset="0"/>
              </a:rPr>
              <a:t>1.N. (2022, February 4). Inventory Management: 20 Challenges, 20 Solutions. Oracle NetSuite. https://www.netsuite.com/portal/resource/articles/inventory-management/inventory-management-challenges.shtml</a:t>
            </a:r>
            <a:endParaRPr lang="en-US" b="1">
              <a:solidFill>
                <a:schemeClr val="tx1"/>
              </a:solidFill>
              <a:latin typeface="Arial Bold" panose="020B0604020202020204" charset="0"/>
              <a:cs typeface="Arial Bold" panose="020B06040202020202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1836420" y="718185"/>
            <a:ext cx="8086090" cy="1167130"/>
          </a:xfrm>
          <a:prstGeom prst="rect">
            <a:avLst/>
          </a:prstGeom>
          <a:noFill/>
        </p:spPr>
        <p:txBody>
          <a:bodyPr vert="horz" wrap="square" rtlCol="0">
            <a:normAutofit fontScale="9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PROBLEM </a:t>
            </a: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STATEMENT</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Intellify-Architecture-Diagram.657b74de2908e4a6630e778e3af248b631766a6f"/>
          <p:cNvPicPr>
            <a:picLocks noChangeAspect="1"/>
          </p:cNvPicPr>
          <p:nvPr/>
        </p:nvPicPr>
        <p:blipFill>
          <a:blip r:embed="rId2"/>
          <a:stretch>
            <a:fillRect/>
          </a:stretch>
        </p:blipFill>
        <p:spPr>
          <a:xfrm>
            <a:off x="397510" y="2107565"/>
            <a:ext cx="6219190" cy="2930525"/>
          </a:xfrm>
          <a:prstGeom prst="rect">
            <a:avLst/>
          </a:prstGeom>
        </p:spPr>
      </p:pic>
      <p:pic>
        <p:nvPicPr>
          <p:cNvPr id="5" name="Picture 4" descr="61e0033ed3c4c62c5c0d1931_Main Issues That Inventory Management Software Overcomes"/>
          <p:cNvPicPr>
            <a:picLocks noChangeAspect="1"/>
          </p:cNvPicPr>
          <p:nvPr/>
        </p:nvPicPr>
        <p:blipFill>
          <a:blip r:embed="rId3"/>
          <a:stretch>
            <a:fillRect/>
          </a:stretch>
        </p:blipFill>
        <p:spPr>
          <a:xfrm>
            <a:off x="7353935" y="2107565"/>
            <a:ext cx="3942715" cy="285559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3923100" y="944245"/>
            <a:ext cx="3605745" cy="1167130"/>
          </a:xfrm>
          <a:prstGeom prst="rect">
            <a:avLst/>
          </a:prstGeom>
          <a:noFill/>
        </p:spPr>
        <p:txBody>
          <a:bodyPr vert="horz" wrap="square" rtlCol="0">
            <a:noAutofit/>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SOLUTION</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3" name="Text Box 2"/>
          <p:cNvSpPr txBox="1"/>
          <p:nvPr/>
        </p:nvSpPr>
        <p:spPr>
          <a:xfrm>
            <a:off x="1503045" y="2495550"/>
            <a:ext cx="9185275" cy="2861310"/>
          </a:xfrm>
          <a:prstGeom prst="rect">
            <a:avLst/>
          </a:prstGeom>
          <a:noFill/>
        </p:spPr>
        <p:txBody>
          <a:bodyPr wrap="square" rtlCol="0">
            <a:spAutoFit/>
          </a:bodyPr>
          <a:p>
            <a:r>
              <a:rPr lang="en-US"/>
              <a:t>The goal of an inventory management system is to automate and optimize these processes, providing real-time visibility into inventory levels and allowing managers to make data-driven decisions about stock levels and replenishment. An ideal inventory management system should:</a:t>
            </a:r>
            <a:endParaRPr lang="en-US"/>
          </a:p>
          <a:p>
            <a:endParaRPr lang="en-US"/>
          </a:p>
          <a:p>
            <a:r>
              <a:rPr lang="en-US"/>
              <a:t>1. Provide real-time visibility into inventory levels and stock movements</a:t>
            </a:r>
            <a:endParaRPr lang="en-US"/>
          </a:p>
          <a:p>
            <a:r>
              <a:rPr lang="en-US"/>
              <a:t>2. Automate the process of tracking stock levels and generating reports</a:t>
            </a:r>
            <a:endParaRPr lang="en-US"/>
          </a:p>
          <a:p>
            <a:r>
              <a:rPr lang="en-US"/>
              <a:t>3. Allow managers to easily make decisions about inventory replenishment</a:t>
            </a:r>
            <a:endParaRPr lang="en-US"/>
          </a:p>
          <a:p>
            <a:r>
              <a:rPr lang="en-US"/>
              <a:t>4. Minimize the risk of stock shortages and overstocking</a:t>
            </a:r>
            <a:endParaRPr lang="en-US"/>
          </a:p>
          <a:p>
            <a:r>
              <a:rPr lang="en-US"/>
              <a:t>5. Improve accuracy and efficiency in inventory management</a:t>
            </a:r>
            <a:endParaRPr 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3912468" y="699135"/>
            <a:ext cx="3578676" cy="1167130"/>
          </a:xfrm>
          <a:prstGeom prst="rect">
            <a:avLst/>
          </a:prstGeom>
          <a:noFill/>
        </p:spPr>
        <p:txBody>
          <a:bodyPr vert="horz" wrap="square" rtlCol="0">
            <a:normAutofit fontScale="8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TEAM WORK</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1073150" y="2214245"/>
            <a:ext cx="11118850" cy="3046095"/>
          </a:xfrm>
          <a:prstGeom prst="rect">
            <a:avLst/>
          </a:prstGeom>
          <a:noFill/>
        </p:spPr>
        <p:txBody>
          <a:bodyPr wrap="square" rtlCol="0">
            <a:spAutoFit/>
          </a:bodyPr>
          <a:p>
            <a:r>
              <a:rPr lang="en-US" sz="2400" b="1">
                <a:latin typeface="Arial Bold" panose="020B0604020202020204" charset="0"/>
                <a:cs typeface="Arial Bold" panose="020B0604020202020204" charset="0"/>
              </a:rPr>
              <a:t>Ibrahim Khan (E21CSEU0339)</a:t>
            </a:r>
            <a:r>
              <a:rPr lang="en-US" sz="2400"/>
              <a:t> - Shipment Module of the backend code.</a:t>
            </a:r>
            <a:endParaRPr lang="en-US" sz="2400"/>
          </a:p>
          <a:p>
            <a:endParaRPr lang="en-US" sz="2400"/>
          </a:p>
          <a:p>
            <a:r>
              <a:rPr lang="en-US" sz="2400" b="1">
                <a:latin typeface="Arial Bold" panose="020B0604020202020204" charset="0"/>
                <a:cs typeface="Arial Bold" panose="020B0604020202020204" charset="0"/>
              </a:rPr>
              <a:t>Kajal (E21CSEU0356)</a:t>
            </a:r>
            <a:r>
              <a:rPr lang="en-US" sz="2400"/>
              <a:t> - Sales side code of the backend.</a:t>
            </a:r>
            <a:endParaRPr lang="en-US" sz="2400"/>
          </a:p>
          <a:p>
            <a:endParaRPr lang="en-US" sz="2400" b="1">
              <a:latin typeface="Arial Bold" panose="020B0604020202020204" charset="0"/>
              <a:cs typeface="Arial Bold" panose="020B0604020202020204" charset="0"/>
            </a:endParaRPr>
          </a:p>
          <a:p>
            <a:r>
              <a:rPr lang="en-US" sz="2400" b="1">
                <a:latin typeface="Arial Bold" panose="020B0604020202020204" charset="0"/>
                <a:cs typeface="Arial Bold" panose="020B0604020202020204" charset="0"/>
              </a:rPr>
              <a:t>Ishank Kapoor (E21CSEU0344) </a:t>
            </a:r>
            <a:r>
              <a:rPr lang="en-US" sz="2400"/>
              <a:t>- Inventory Module of the Backend Code</a:t>
            </a:r>
            <a:endParaRPr lang="en-US" sz="2400"/>
          </a:p>
          <a:p>
            <a:endParaRPr lang="en-US" sz="2400"/>
          </a:p>
          <a:p>
            <a:r>
              <a:rPr lang="en-US" sz="2400" b="1">
                <a:latin typeface="Arial Bold" panose="020B0604020202020204" charset="0"/>
                <a:cs typeface="Arial Bold" panose="020B0604020202020204" charset="0"/>
              </a:rPr>
              <a:t>Jayant Mittal (E21CSEU0349)</a:t>
            </a:r>
            <a:r>
              <a:rPr lang="en-US" sz="2400"/>
              <a:t> - Front End of the Code and making the User interface easy and fun to interact with.</a:t>
            </a:r>
            <a:endParaRPr lang="en-US" sz="24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018535" y="1047115"/>
            <a:ext cx="3544493" cy="1167130"/>
          </a:xfrm>
          <a:prstGeom prst="rect">
            <a:avLst/>
          </a:prstGeom>
          <a:noFill/>
        </p:spPr>
        <p:txBody>
          <a:bodyPr vert="horz" wrap="square" rtlCol="0">
            <a:normAutofit lnSpcReduction="1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UI DESIGN</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 name="Text Box 1"/>
          <p:cNvSpPr txBox="1"/>
          <p:nvPr/>
        </p:nvSpPr>
        <p:spPr>
          <a:xfrm>
            <a:off x="4251960" y="2275840"/>
            <a:ext cx="5727065" cy="2306955"/>
          </a:xfrm>
          <a:prstGeom prst="rect">
            <a:avLst/>
          </a:prstGeom>
          <a:noFill/>
        </p:spPr>
        <p:txBody>
          <a:bodyPr wrap="square" rtlCol="0">
            <a:spAutoFit/>
          </a:bodyPr>
          <a:p>
            <a:r>
              <a:rPr lang="en-US"/>
              <a:t>inventory@gmail.com</a:t>
            </a:r>
            <a:endParaRPr lang="en-US"/>
          </a:p>
          <a:p>
            <a:r>
              <a:rPr lang="en-US"/>
              <a:t>inventory@123</a:t>
            </a:r>
            <a:endParaRPr lang="en-US"/>
          </a:p>
          <a:p>
            <a:endParaRPr lang="en-US"/>
          </a:p>
          <a:p>
            <a:r>
              <a:rPr lang="en-US"/>
              <a:t>salesperson@gmail.com</a:t>
            </a:r>
            <a:endParaRPr lang="en-US"/>
          </a:p>
          <a:p>
            <a:r>
              <a:rPr lang="en-US"/>
              <a:t>salesperson@123</a:t>
            </a:r>
            <a:endParaRPr lang="en-US"/>
          </a:p>
          <a:p>
            <a:endParaRPr lang="en-US"/>
          </a:p>
          <a:p>
            <a:r>
              <a:rPr lang="en-US"/>
              <a:t>shippement@gmail.com</a:t>
            </a:r>
            <a:endParaRPr lang="en-US"/>
          </a:p>
          <a:p>
            <a:r>
              <a:rPr lang="en-US"/>
              <a:t>shippement@123</a:t>
            </a:r>
            <a:endParaRPr 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030600" y="-256540"/>
            <a:ext cx="3544493" cy="1167130"/>
          </a:xfrm>
          <a:prstGeom prst="rect">
            <a:avLst/>
          </a:prstGeom>
          <a:noFill/>
        </p:spPr>
        <p:txBody>
          <a:bodyPr vert="horz" wrap="square" rtlCol="0">
            <a:normAutofit fontScale="9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Time Stamp</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Time Stamp"/>
          <p:cNvPicPr>
            <a:picLocks noChangeAspect="1"/>
          </p:cNvPicPr>
          <p:nvPr/>
        </p:nvPicPr>
        <p:blipFill>
          <a:blip r:embed="rId2"/>
          <a:stretch>
            <a:fillRect/>
          </a:stretch>
        </p:blipFill>
        <p:spPr>
          <a:xfrm>
            <a:off x="1654810" y="910590"/>
            <a:ext cx="8498840" cy="551370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1369060" y="2187575"/>
            <a:ext cx="4217035" cy="1167130"/>
          </a:xfrm>
          <a:prstGeom prst="rect">
            <a:avLst/>
          </a:prstGeom>
          <a:noFill/>
        </p:spPr>
        <p:txBody>
          <a:bodyPr vert="horz" wrap="square" rtlCol="0">
            <a:normAutofit fontScale="80000"/>
          </a:bodyPr>
          <a:lstStyle/>
          <a:p>
            <a:pPr algn="dist">
              <a:lnSpc>
                <a:spcPct val="150000"/>
              </a:lnSpc>
            </a:pPr>
            <a:r>
              <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Activity Diagram</a:t>
            </a:r>
            <a:endParaRPr lang="en-US" altLang="zh-CN" sz="48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Combined Activity Diagram"/>
          <p:cNvPicPr>
            <a:picLocks noChangeAspect="1"/>
          </p:cNvPicPr>
          <p:nvPr/>
        </p:nvPicPr>
        <p:blipFill>
          <a:blip r:embed="rId2"/>
          <a:stretch>
            <a:fillRect/>
          </a:stretch>
        </p:blipFill>
        <p:spPr>
          <a:xfrm>
            <a:off x="6505575" y="384810"/>
            <a:ext cx="5349240" cy="630555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387090" y="266700"/>
            <a:ext cx="5418455" cy="1167130"/>
          </a:xfrm>
          <a:prstGeom prst="rect">
            <a:avLst/>
          </a:prstGeom>
          <a:noFill/>
        </p:spPr>
        <p:txBody>
          <a:bodyPr vert="horz" wrap="square" rtlCol="0"/>
          <a:lstStyle/>
          <a:p>
            <a:pPr algn="dist">
              <a:lnSpc>
                <a:spcPct val="150000"/>
              </a:lnSpc>
            </a:pPr>
            <a:r>
              <a:rPr lang="en-US" altLang="zh-CN" sz="32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Inventory Activity Diagram</a:t>
            </a:r>
            <a:endParaRPr lang="en-US" altLang="zh-CN" sz="3200" b="1" u="sng"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pic>
        <p:nvPicPr>
          <p:cNvPr id="3" name="Picture 2" descr="Untitled_page-0001"/>
          <p:cNvPicPr>
            <a:picLocks noChangeAspect="1"/>
          </p:cNvPicPr>
          <p:nvPr/>
        </p:nvPicPr>
        <p:blipFill>
          <a:blip r:embed="rId2"/>
          <a:stretch>
            <a:fillRect/>
          </a:stretch>
        </p:blipFill>
        <p:spPr>
          <a:xfrm>
            <a:off x="3387090" y="1194435"/>
            <a:ext cx="5517515" cy="478599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3、7、15"/>
  <p:tag name="KSO_WM_TEMPLATE_SUBCATEGORY" val="0"/>
  <p:tag name="KSO_WM_TAG_VERSION" val="1.0"/>
  <p:tag name="KSO_WM_BEAUTIFY_FLAG" val="#wm#"/>
  <p:tag name="KSO_WM_TEMPLATE_CATEGORY" val="custom"/>
  <p:tag name="KSO_WM_TEMPLATE_INDEX" val="20202588"/>
  <p:tag name="KSO_WM_TEMPLATE_MASTER_TYPE" val="1"/>
  <p:tag name="KSO_WM_TEMPLATE_COLOR_TYPE" val="1"/>
  <p:tag name="KSO_WM_TEMPLATE_MASTER_THUMB_INDEX" val="18"/>
  <p:tag name="KSO_WM_UNIT_SHOW_EDIT_AREA_INDICATION" val="0"/>
</p:tagLst>
</file>

<file path=ppt/tags/tag146.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588_1*a*1"/>
  <p:tag name="KSO_WM_TEMPLATE_CATEGORY" val="custom"/>
  <p:tag name="KSO_WM_TEMPLATE_INDEX" val="20202588"/>
  <p:tag name="KSO_WM_UNIT_LAYERLEVEL" val="1"/>
  <p:tag name="KSO_WM_TAG_VERSION" val="1.0"/>
  <p:tag name="KSO_WM_BEAUTIFY_FLAG" val="#wm#"/>
  <p:tag name="KSO_WM_UNIT_PRESET_TEXT" val="FRESH _x000B_WORK SUMMARY"/>
</p:tagLst>
</file>

<file path=ppt/tags/tag147.xml><?xml version="1.0" encoding="utf-8"?>
<p:tagLst xmlns:p="http://schemas.openxmlformats.org/presentationml/2006/main">
  <p:tag name="KSO_WM_TEMPLATE_THUMBS_INDEX" val="1、3、7、15"/>
  <p:tag name="KSO_WM_SLIDE_ID" val="custom2020258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88"/>
  <p:tag name="KSO_WM_SLIDE_LAYOUT" val="a_b"/>
  <p:tag name="KSO_WM_SLIDE_LAYOUT_CNT" val="1_1"/>
  <p:tag name="KSO_WM_TEMPLATE_MASTER_TYPE" val="1"/>
  <p:tag name="KSO_WM_TEMPLATE_COLOR_TYPE" val="1"/>
  <p:tag name="KSO_WM_TEMPLATE_MASTER_THUMB_INDEX" val="12"/>
</p:tagLst>
</file>

<file path=ppt/tags/tag14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2*a*1"/>
  <p:tag name="KSO_WM_TEMPLATE_CATEGORY" val="custom"/>
  <p:tag name="KSO_WM_TEMPLATE_INDEX" val="20202588"/>
  <p:tag name="KSO_WM_UNIT_LAYERLEVEL" val="1"/>
  <p:tag name="KSO_WM_TAG_VERSION" val="1.0"/>
  <p:tag name="KSO_WM_BEAUTIFY_FLAG" val="#wm#"/>
  <p:tag name="KSO_WM_UNIT_PRESET_TEXT" val="CONTENTS"/>
</p:tagLst>
</file>

<file path=ppt/tags/tag149.xml><?xml version="1.0" encoding="utf-8"?>
<p:tagLst xmlns:p="http://schemas.openxmlformats.org/presentationml/2006/main">
  <p:tag name="KSO_WM_BEAUTIFY_FLAG" val="#wm#"/>
  <p:tag name="KSO_WM_TEMPLATE_CATEGORY" val="custom"/>
  <p:tag name="KSO_WM_TEMPLATE_INDEX" val="20202588"/>
  <p:tag name="KSO_WM_SLIDE_ID" val="custom20202588_2"/>
  <p:tag name="KSO_WM_TEMPLATE_SUBCATEGORY" val="0"/>
  <p:tag name="KSO_WM_TEMPLATE_MASTER_TYPE" val="1"/>
  <p:tag name="KSO_WM_TEMPLATE_COLOR_TYPE" val="1"/>
  <p:tag name="KSO_WM_SLIDE_ITEM_CNT" val="2"/>
  <p:tag name="KSO_WM_SLIDE_INDEX" val="2"/>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2*a*1"/>
  <p:tag name="KSO_WM_TEMPLATE_CATEGORY" val="custom"/>
  <p:tag name="KSO_WM_TEMPLATE_INDEX" val="20202588"/>
  <p:tag name="KSO_WM_UNIT_LAYERLEVEL" val="1"/>
  <p:tag name="KSO_WM_TAG_VERSION" val="1.0"/>
  <p:tag name="KSO_WM_BEAUTIFY_FLAG" val="#wm#"/>
  <p:tag name="KSO_WM_UNIT_PRESET_TEXT" val="CONTENTS"/>
</p:tagLst>
</file>

<file path=ppt/tags/tag151.xml><?xml version="1.0" encoding="utf-8"?>
<p:tagLst xmlns:p="http://schemas.openxmlformats.org/presentationml/2006/main">
  <p:tag name="KSO_WM_BEAUTIFY_FLAG" val="#wm#"/>
  <p:tag name="KSO_WM_TEMPLATE_CATEGORY" val="custom"/>
  <p:tag name="KSO_WM_TEMPLATE_INDEX" val="20202588"/>
  <p:tag name="KSO_WM_SLIDE_ID" val="custom20202588_2"/>
  <p:tag name="KSO_WM_TEMPLATE_SUBCATEGORY" val="0"/>
  <p:tag name="KSO_WM_TEMPLATE_MASTER_TYPE" val="1"/>
  <p:tag name="KSO_WM_TEMPLATE_COLOR_TYPE" val="1"/>
  <p:tag name="KSO_WM_SLIDE_ITEM_CNT" val="2"/>
  <p:tag name="KSO_WM_SLIDE_INDEX" val="2"/>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3*a*1"/>
  <p:tag name="KSO_WM_TEMPLATE_CATEGORY" val="custom"/>
  <p:tag name="KSO_WM_TEMPLATE_INDEX" val="20202588"/>
  <p:tag name="KSO_WM_UNIT_LAYERLEVEL" val="1"/>
  <p:tag name="KSO_WM_TAG_VERSION" val="1.0"/>
  <p:tag name="KSO_WM_BEAUTIFY_FLAG" val="#wm#"/>
  <p:tag name="KSO_WM_UNIT_PRESET_TEXT" val="CONTENTS"/>
</p:tagLst>
</file>

<file path=ppt/tags/tag153.xml><?xml version="1.0" encoding="utf-8"?>
<p:tagLst xmlns:p="http://schemas.openxmlformats.org/presentationml/2006/main">
  <p:tag name="KSO_WM_BEAUTIFY_FLAG" val="#wm#"/>
  <p:tag name="KSO_WM_TEMPLATE_CATEGORY" val="custom"/>
  <p:tag name="KSO_WM_TEMPLATE_INDEX" val="20202588"/>
  <p:tag name="KSO_WM_SLIDE_ID" val="custom20202588_3"/>
  <p:tag name="KSO_WM_TEMPLATE_SUBCATEGORY" val="0"/>
  <p:tag name="KSO_WM_TEMPLATE_MASTER_TYPE" val="1"/>
  <p:tag name="KSO_WM_TEMPLATE_COLOR_TYPE" val="1"/>
  <p:tag name="KSO_WM_SLIDE_ITEM_CNT" val="3"/>
  <p:tag name="KSO_WM_SLIDE_INDEX" val="3"/>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4.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4*a*1"/>
  <p:tag name="KSO_WM_TEMPLATE_CATEGORY" val="custom"/>
  <p:tag name="KSO_WM_TEMPLATE_INDEX" val="20202588"/>
  <p:tag name="KSO_WM_UNIT_LAYERLEVEL" val="1"/>
  <p:tag name="KSO_WM_TAG_VERSION" val="1.0"/>
  <p:tag name="KSO_WM_BEAUTIFY_FLAG" val="#wm#"/>
  <p:tag name="KSO_WM_UNIT_PRESET_TEXT" val="CONTENTS"/>
</p:tagLst>
</file>

<file path=ppt/tags/tag155.xml><?xml version="1.0" encoding="utf-8"?>
<p:tagLst xmlns:p="http://schemas.openxmlformats.org/presentationml/2006/main">
  <p:tag name="KSO_WM_BEAUTIFY_FLAG" val="#wm#"/>
  <p:tag name="KSO_WM_TEMPLATE_CATEGORY" val="custom"/>
  <p:tag name="KSO_WM_TEMPLATE_INDEX" val="20202588"/>
  <p:tag name="KSO_WM_SLIDE_ID" val="custom20202588_4"/>
  <p:tag name="KSO_WM_TEMPLATE_SUBCATEGORY" val="0"/>
  <p:tag name="KSO_WM_TEMPLATE_MASTER_TYPE" val="1"/>
  <p:tag name="KSO_WM_TEMPLATE_COLOR_TYPE" val="1"/>
  <p:tag name="KSO_WM_SLIDE_ITEM_CNT" val="4"/>
  <p:tag name="KSO_WM_SLIDE_INDEX" val="4"/>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57.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5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59.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1.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3.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4.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5.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7.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69.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5*a*1"/>
  <p:tag name="KSO_WM_TEMPLATE_CATEGORY" val="custom"/>
  <p:tag name="KSO_WM_TEMPLATE_INDEX" val="2020258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聆听"/>
</p:tagLst>
</file>

<file path=ppt/tags/tag171.xml><?xml version="1.0" encoding="utf-8"?>
<p:tagLst xmlns:p="http://schemas.openxmlformats.org/presentationml/2006/main">
  <p:tag name="KSO_WM_BEAUTIFY_FLAG" val="#wm#"/>
  <p:tag name="KSO_WM_TEMPLATE_CATEGORY" val="custom"/>
  <p:tag name="KSO_WM_TEMPLATE_INDEX" val="20202588"/>
  <p:tag name="KSO_WM_SLIDE_ID" val="custom20202588_15"/>
  <p:tag name="KSO_WM_TEMPLATE_SUBCATEGORY" val="0"/>
  <p:tag name="KSO_WM_TEMPLATE_MASTER_TYPE" val="1"/>
  <p:tag name="KSO_WM_TEMPLATE_COLOR_TYPE" val="1"/>
  <p:tag name="KSO_WM_SLIDE_ITEM_CNT" val="0"/>
  <p:tag name="KSO_WM_SLIDE_INDEX" val="15"/>
  <p:tag name="KSO_WM_TAG_VERSION" val="1.0"/>
  <p:tag name="KSO_WM_SLIDE_TYPE" val="endPage"/>
  <p:tag name="KSO_WM_SLIDE_SUBTYPE" val="pureTxt"/>
  <p:tag name="KSO_WM_SLIDE_LAYOUT" val="a"/>
  <p:tag name="KSO_WM_SLIDE_LAYOUT_CN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0.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1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4.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5.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6.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7.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8.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9.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2157</Words>
  <Application>WPS Presentation</Application>
  <PresentationFormat>宽屏</PresentationFormat>
  <Paragraphs>63</Paragraphs>
  <Slides>13</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Microsoft YaHei</vt:lpstr>
      <vt:lpstr>汉仪旗黑</vt:lpstr>
      <vt:lpstr>Arial Bold</vt:lpstr>
      <vt:lpstr>Microsoft YaHei</vt:lpstr>
      <vt:lpstr>Arial Unicode MS</vt:lpstr>
      <vt:lpstr>SimSun</vt:lpstr>
      <vt:lpstr>宋体-简</vt:lpstr>
      <vt:lpstr>Apple Color Emoji</vt:lpstr>
      <vt:lpstr>Office Theme</vt:lpstr>
      <vt:lpstr>INVENTORY MANAGEMENT SYSTEM (INVENTORIFY)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jayantmittal</cp:lastModifiedBy>
  <cp:revision>16</cp:revision>
  <dcterms:created xsi:type="dcterms:W3CDTF">2023-02-27T03:33:31Z</dcterms:created>
  <dcterms:modified xsi:type="dcterms:W3CDTF">2023-02-27T03:33:31Z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1033-4.4.2.7667</vt:lpwstr>
  </property>
</Properties>
</file>