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1" r:id="rId5"/>
    <p:sldId id="258" r:id="rId6"/>
    <p:sldId id="288" r:id="rId7"/>
    <p:sldId id="290" r:id="rId8"/>
    <p:sldId id="259" r:id="rId9"/>
    <p:sldId id="291" r:id="rId10"/>
    <p:sldId id="292" r:id="rId11"/>
    <p:sldId id="262" r:id="rId12"/>
    <p:sldId id="293" r:id="rId13"/>
    <p:sldId id="310" r:id="rId14"/>
    <p:sldId id="311" r:id="rId15"/>
    <p:sldId id="312" r:id="rId16"/>
    <p:sldId id="313" r:id="rId17"/>
    <p:sldId id="260" r:id="rId18"/>
    <p:sldId id="314" r:id="rId19"/>
    <p:sldId id="319" r:id="rId20"/>
    <p:sldId id="272" r:id="rId21"/>
    <p:sldId id="315" r:id="rId22"/>
    <p:sldId id="31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15A054-634C-4491-86A7-2D79535A2192}">
          <p14:sldIdLst>
            <p14:sldId id="256"/>
            <p14:sldId id="258"/>
            <p14:sldId id="288"/>
            <p14:sldId id="290"/>
            <p14:sldId id="259"/>
            <p14:sldId id="291"/>
            <p14:sldId id="262"/>
            <p14:sldId id="293"/>
            <p14:sldId id="310"/>
            <p14:sldId id="311"/>
            <p14:sldId id="312"/>
            <p14:sldId id="313"/>
            <p14:sldId id="260"/>
            <p14:sldId id="319"/>
            <p14:sldId id="315"/>
            <p14:sldId id="316"/>
            <p14:sldId id="292"/>
            <p14:sldId id="257"/>
            <p14:sldId id="271"/>
            <p14:sldId id="314"/>
            <p14:sldId id="272"/>
          </p14:sldIdLst>
        </p14:section>
        <p14:section name="Untitled Section" id="{A26EA321-3C0F-471C-85F8-190A44B1DB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p:cViewPr varScale="1">
        <p:scale>
          <a:sx n="50" d="100"/>
          <a:sy n="50" d="100"/>
        </p:scale>
        <p:origin x="72" y="5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73E495-8876-40AE-98A9-411DF3836E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A0902F-4CA5-4202-903C-7C375B31877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E73E495-8876-40AE-98A9-411DF3836E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A0902F-4CA5-4202-903C-7C375B31877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E73E495-8876-40AE-98A9-411DF3836E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A0902F-4CA5-4202-903C-7C375B31877A}"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9E73E495-8876-40AE-98A9-411DF3836E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A0902F-4CA5-4202-903C-7C375B31877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9E73E495-8876-40AE-98A9-411DF3836E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A0902F-4CA5-4202-903C-7C375B31877A}"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9E73E495-8876-40AE-98A9-411DF3836E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A0902F-4CA5-4202-903C-7C375B31877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E73E495-8876-40AE-98A9-411DF3836E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A0902F-4CA5-4202-903C-7C375B31877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E73E495-8876-40AE-98A9-411DF3836E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A0902F-4CA5-4202-903C-7C375B31877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E73E495-8876-40AE-98A9-411DF3836E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A0902F-4CA5-4202-903C-7C375B31877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E73E495-8876-40AE-98A9-411DF3836EF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A0902F-4CA5-4202-903C-7C375B31877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E73E495-8876-40AE-98A9-411DF3836E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7A0902F-4CA5-4202-903C-7C375B31877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E73E495-8876-40AE-98A9-411DF3836EF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A0902F-4CA5-4202-903C-7C375B31877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73E495-8876-40AE-98A9-411DF3836EF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A0902F-4CA5-4202-903C-7C375B31877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3E495-8876-40AE-98A9-411DF3836EF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A0902F-4CA5-4202-903C-7C375B31877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E73E495-8876-40AE-98A9-411DF3836E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A0902F-4CA5-4202-903C-7C375B31877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E73E495-8876-40AE-98A9-411DF3836EF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A0902F-4CA5-4202-903C-7C375B31877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73E495-8876-40AE-98A9-411DF3836EFE}"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A0902F-4CA5-4202-903C-7C375B31877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05885" y="597535"/>
            <a:ext cx="7344410" cy="1065530"/>
          </a:xfrm>
        </p:spPr>
        <p:txBody>
          <a:bodyPr>
            <a:normAutofit/>
          </a:bodyPr>
          <a:lstStyle/>
          <a:p>
            <a:r>
              <a:rPr lang="en-US" dirty="0"/>
              <a:t>Cuisine Analyser</a:t>
            </a:r>
            <a:endParaRPr lang="en-US" dirty="0"/>
          </a:p>
        </p:txBody>
      </p:sp>
      <p:sp>
        <p:nvSpPr>
          <p:cNvPr id="3" name="Subtitle 2"/>
          <p:cNvSpPr>
            <a:spLocks noGrp="1"/>
          </p:cNvSpPr>
          <p:nvPr>
            <p:ph type="subTitle" idx="1"/>
          </p:nvPr>
        </p:nvSpPr>
        <p:spPr>
          <a:xfrm>
            <a:off x="7491730" y="3573780"/>
            <a:ext cx="4269105" cy="3176270"/>
          </a:xfrm>
        </p:spPr>
        <p:txBody>
          <a:bodyPr>
            <a:noAutofit/>
          </a:bodyPr>
          <a:lstStyle/>
          <a:p>
            <a:pPr algn="ctr"/>
            <a:r>
              <a:rPr lang="en-US" b="1" dirty="0"/>
              <a:t>Ishank Aggarwal (15103041)</a:t>
            </a:r>
            <a:endParaRPr lang="en-US" b="1" dirty="0"/>
          </a:p>
          <a:p>
            <a:pPr algn="ctr"/>
            <a:r>
              <a:rPr lang="en-US" b="1" dirty="0"/>
              <a:t>Sarthak Joshi (15103102)</a:t>
            </a:r>
            <a:endParaRPr lang="en-US" b="1" dirty="0"/>
          </a:p>
          <a:p>
            <a:pPr algn="ctr"/>
            <a:r>
              <a:rPr lang="en-US" b="1" dirty="0"/>
              <a:t>Udit Goel (15103376)</a:t>
            </a:r>
            <a:endParaRPr lang="en-US" b="1" dirty="0"/>
          </a:p>
          <a:p>
            <a:pPr algn="ctr"/>
            <a:r>
              <a:rPr lang="en-US" b="1" dirty="0"/>
              <a:t>Osheen Singh (15103189)</a:t>
            </a:r>
            <a:endParaRPr lang="en-US" b="1" dirty="0"/>
          </a:p>
          <a:p>
            <a:pPr algn="ctr"/>
            <a:r>
              <a:rPr lang="en-US" b="1" u="sng" dirty="0"/>
              <a:t>Under the guidance of: -</a:t>
            </a:r>
            <a:endParaRPr lang="en-US" b="1" u="sng" dirty="0"/>
          </a:p>
          <a:p>
            <a:pPr algn="ctr"/>
            <a:r>
              <a:rPr lang="en-US" b="1" dirty="0"/>
              <a:t>Prof. Yamuna Prasad and Prof. Shikha Mehta</a:t>
            </a:r>
            <a:endParaRPr lang="en-US" b="1" dirty="0"/>
          </a:p>
          <a:p>
            <a:pPr algn="ctr"/>
            <a:endParaRPr lang="en-US" b="1" dirty="0"/>
          </a:p>
          <a:p>
            <a:pPr algn="ctr"/>
            <a:endParaRPr lang="en-US" b="1" dirty="0"/>
          </a:p>
          <a:p>
            <a:pPr algn="ctr"/>
            <a:endParaRPr lang="en-US" b="1" dirty="0"/>
          </a:p>
        </p:txBody>
      </p:sp>
      <p:pic>
        <p:nvPicPr>
          <p:cNvPr id="4" name="Picture 3"/>
          <p:cNvPicPr>
            <a:picLocks noChangeAspect="1"/>
          </p:cNvPicPr>
          <p:nvPr/>
        </p:nvPicPr>
        <p:blipFill>
          <a:blip r:embed="rId1"/>
          <a:stretch>
            <a:fillRect/>
          </a:stretch>
        </p:blipFill>
        <p:spPr>
          <a:xfrm>
            <a:off x="922655" y="1923415"/>
            <a:ext cx="5882005" cy="4411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53816"/>
          </a:xfrm>
        </p:spPr>
        <p:txBody>
          <a:bodyPr/>
          <a:lstStyle/>
          <a:p>
            <a:r>
              <a:rPr lang="en-US" dirty="0">
                <a:solidFill>
                  <a:srgbClr val="7030A0"/>
                </a:solidFill>
              </a:rPr>
              <a:t>Models </a:t>
            </a:r>
            <a:endParaRPr lang="en-US" dirty="0">
              <a:solidFill>
                <a:srgbClr val="7030A0"/>
              </a:solidFill>
            </a:endParaRPr>
          </a:p>
        </p:txBody>
      </p:sp>
      <p:sp>
        <p:nvSpPr>
          <p:cNvPr id="3" name="Content Placeholder 2"/>
          <p:cNvSpPr>
            <a:spLocks noGrp="1"/>
          </p:cNvSpPr>
          <p:nvPr>
            <p:ph idx="1"/>
          </p:nvPr>
        </p:nvSpPr>
        <p:spPr>
          <a:xfrm>
            <a:off x="2589212" y="1477926"/>
            <a:ext cx="8915400" cy="4433296"/>
          </a:xfrm>
        </p:spPr>
        <p:txBody>
          <a:bodyPr/>
          <a:lstStyle/>
          <a:p>
            <a:r>
              <a:rPr lang="en-US" dirty="0"/>
              <a:t>Multinomial Naive Bayes </a:t>
            </a:r>
            <a:endParaRPr lang="en-US" dirty="0"/>
          </a:p>
          <a:p>
            <a:r>
              <a:rPr lang="en-US" dirty="0"/>
              <a:t>Logistic Regression</a:t>
            </a:r>
            <a:endParaRPr lang="en-US" dirty="0"/>
          </a:p>
          <a:p>
            <a:r>
              <a:rPr lang="en-US" dirty="0"/>
              <a:t>Random Forest</a:t>
            </a:r>
            <a:endParaRPr lang="en-US" dirty="0"/>
          </a:p>
          <a:p>
            <a:r>
              <a:rPr lang="en-US" dirty="0"/>
              <a:t>K-cross validation</a:t>
            </a:r>
            <a:endParaRPr lang="en-US" dirty="0"/>
          </a:p>
          <a:p>
            <a:r>
              <a:rPr lang="en-US" dirty="0"/>
              <a:t>K-Nearest Neighbours (KNN)</a:t>
            </a:r>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9210" y="418465"/>
            <a:ext cx="8355330" cy="664845"/>
          </a:xfrm>
        </p:spPr>
        <p:txBody>
          <a:bodyPr/>
          <a:p>
            <a:r>
              <a:rPr lang="en-US"/>
              <a:t>Multinomial Naive Bayes</a:t>
            </a:r>
            <a:endParaRPr lang="en-US"/>
          </a:p>
        </p:txBody>
      </p:sp>
      <p:sp>
        <p:nvSpPr>
          <p:cNvPr id="7" name="Content Placeholder 6"/>
          <p:cNvSpPr/>
          <p:nvPr>
            <p:ph sz="half" idx="1"/>
          </p:nvPr>
        </p:nvSpPr>
        <p:spPr>
          <a:xfrm>
            <a:off x="1066165" y="1082675"/>
            <a:ext cx="10637520" cy="5747385"/>
          </a:xfrm>
        </p:spPr>
        <p:txBody>
          <a:bodyPr>
            <a:normAutofit fontScale="80000"/>
          </a:bodyPr>
          <a:p>
            <a:r>
              <a:rPr lang="en-US"/>
              <a:t>It is a classification technique based on Bayes’ theorem with an assumption of independence between predictors. In simple terms, a Naive Bayes classifier assumes that the presence of a particular feature in a class is unrelated to the presence of any other feature. For example, a fruit may be considered to be an apple if it is red, round, and about 3 inches in diameter. Even if these features depend on each other or upon the existence of the other features, a naive Bayes classifier would consider all of these properties to independently contribute to the probability that this fruit is an apple.</a:t>
            </a:r>
            <a:endParaRPr lang="en-US"/>
          </a:p>
          <a:p>
            <a:r>
              <a:rPr lang="en-US"/>
              <a:t>Naive Bayesian model is easy to build and particularly useful for very large data sets. Along with simplicity, Naive Bayes is known to outperform even highly sophisticated classification methods.</a:t>
            </a:r>
            <a:endParaRPr lang="en-US"/>
          </a:p>
          <a:p>
            <a:r>
              <a:rPr lang="en-US"/>
              <a:t>Bayes theorem provides a way of calculating posterior probability P(c|x) from P(c), P(x) and P(x|c). Look at the equation below:</a:t>
            </a:r>
            <a:endParaRPr lang="en-US"/>
          </a:p>
          <a:p>
            <a:r>
              <a:rPr lang="en-US"/>
              <a:t>Bayes_rule'</a:t>
            </a:r>
            <a:endParaRPr lang="en-US"/>
          </a:p>
          <a:p>
            <a:endParaRPr lang="en-US"/>
          </a:p>
          <a:p>
            <a:endParaRPr lang="en-US"/>
          </a:p>
          <a:p>
            <a:r>
              <a:rPr lang="en-US"/>
              <a:t>Here,</a:t>
            </a:r>
            <a:endParaRPr lang="en-US"/>
          </a:p>
          <a:p>
            <a:endParaRPr lang="en-US"/>
          </a:p>
          <a:p>
            <a:r>
              <a:rPr lang="en-US"/>
              <a:t>P(c|x) is the posterior probability of class (target) given predictor (attribute). </a:t>
            </a:r>
            <a:endParaRPr lang="en-US"/>
          </a:p>
          <a:p>
            <a:r>
              <a:rPr lang="en-US"/>
              <a:t>P(c) is the prior probability of class. </a:t>
            </a:r>
            <a:endParaRPr lang="en-US"/>
          </a:p>
          <a:p>
            <a:r>
              <a:rPr lang="en-US"/>
              <a:t>P(x|c) is the likelihood which is the probability of predictor given class. </a:t>
            </a:r>
            <a:endParaRPr lang="en-US"/>
          </a:p>
          <a:p>
            <a:r>
              <a:rPr lang="en-US"/>
              <a:t>P(x) is the prior probability of predictor.</a:t>
            </a:r>
            <a:endParaRPr lang="en-US"/>
          </a:p>
        </p:txBody>
      </p:sp>
      <p:pic>
        <p:nvPicPr>
          <p:cNvPr id="8" name="Content Placeholder 7"/>
          <p:cNvPicPr>
            <a:picLocks noChangeAspect="1"/>
          </p:cNvPicPr>
          <p:nvPr>
            <p:ph sz="half" idx="2"/>
          </p:nvPr>
        </p:nvPicPr>
        <p:blipFill>
          <a:blip r:embed="rId1"/>
          <a:stretch>
            <a:fillRect/>
          </a:stretch>
        </p:blipFill>
        <p:spPr>
          <a:xfrm>
            <a:off x="5215890" y="3426460"/>
            <a:ext cx="3834765" cy="1807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Logistic Regression</a:t>
            </a:r>
            <a:endParaRPr lang="en-US"/>
          </a:p>
        </p:txBody>
      </p:sp>
      <p:sp>
        <p:nvSpPr>
          <p:cNvPr id="3" name="Content Placeholder 2"/>
          <p:cNvSpPr>
            <a:spLocks noGrp="1"/>
          </p:cNvSpPr>
          <p:nvPr>
            <p:ph sz="half" idx="1"/>
          </p:nvPr>
        </p:nvSpPr>
        <p:spPr>
          <a:xfrm>
            <a:off x="1089025" y="1383665"/>
            <a:ext cx="6684010" cy="5048250"/>
          </a:xfrm>
        </p:spPr>
        <p:txBody>
          <a:bodyPr>
            <a:normAutofit fontScale="90000"/>
          </a:bodyPr>
          <a:p>
            <a:r>
              <a:rPr lang="en-US"/>
              <a:t>It is used to estimate discrete values ( Binary values like 0/1, yes/no, true/false ) based on given set of independent variable(s). In simple words, it predicts the probability of occurrence of an event by fitting data to a logit function. Hence, it is also known as logit regression. Since, it predicts the probability, its output values lies between 0 and 1 (as expected).</a:t>
            </a:r>
            <a:endParaRPr lang="en-US"/>
          </a:p>
          <a:p>
            <a:r>
              <a:rPr lang="en-US"/>
              <a:t>Coming to the math, the log odds of the outcome is modeled as a linear combination of the predictor variables.</a:t>
            </a:r>
            <a:endParaRPr lang="en-US"/>
          </a:p>
          <a:p>
            <a:r>
              <a:rPr lang="en-US"/>
              <a:t>odds= p/ (1-p) = probability of event occurrence / probability of not event occurrence</a:t>
            </a:r>
            <a:endParaRPr lang="en-US"/>
          </a:p>
          <a:p>
            <a:pPr marL="0" indent="0">
              <a:buNone/>
            </a:pPr>
            <a:r>
              <a:rPr lang="en-US"/>
              <a:t>	ln(odds) = ln(p/(1-p))</a:t>
            </a:r>
            <a:endParaRPr lang="en-US"/>
          </a:p>
          <a:p>
            <a:pPr marL="0" indent="0">
              <a:buNone/>
            </a:pPr>
            <a:r>
              <a:rPr lang="en-US"/>
              <a:t>	logit(p) = ln(p/(1-p)) = b0+b1X1+b2X2+b3X3....+bkXk</a:t>
            </a:r>
            <a:endParaRPr lang="en-US"/>
          </a:p>
          <a:p>
            <a:r>
              <a:rPr lang="en-US"/>
              <a:t>Above, p is the probability of presence of the characteristic of interest. It chooses parameters that maximize the likelihood of observing the sample values rather than that minimize the sum of squared errors (like in ordinary regression).</a:t>
            </a:r>
            <a:endParaRPr lang="en-US"/>
          </a:p>
        </p:txBody>
      </p:sp>
      <p:pic>
        <p:nvPicPr>
          <p:cNvPr id="5" name="Content Placeholder 4"/>
          <p:cNvPicPr>
            <a:picLocks noChangeAspect="1"/>
          </p:cNvPicPr>
          <p:nvPr>
            <p:ph sz="half" idx="2"/>
          </p:nvPr>
        </p:nvPicPr>
        <p:blipFill>
          <a:blip r:embed="rId1"/>
          <a:stretch>
            <a:fillRect/>
          </a:stretch>
        </p:blipFill>
        <p:spPr>
          <a:xfrm>
            <a:off x="7773670" y="2120265"/>
            <a:ext cx="3730625" cy="29838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40330" y="624205"/>
            <a:ext cx="8863965" cy="821055"/>
          </a:xfrm>
        </p:spPr>
        <p:txBody>
          <a:bodyPr/>
          <a:p>
            <a:r>
              <a:rPr lang="en-US"/>
              <a:t>Random Forest</a:t>
            </a:r>
            <a:endParaRPr lang="en-US"/>
          </a:p>
        </p:txBody>
      </p:sp>
      <p:sp>
        <p:nvSpPr>
          <p:cNvPr id="3" name="Content Placeholder 2"/>
          <p:cNvSpPr>
            <a:spLocks noGrp="1"/>
          </p:cNvSpPr>
          <p:nvPr>
            <p:ph sz="half" idx="1"/>
          </p:nvPr>
        </p:nvSpPr>
        <p:spPr>
          <a:xfrm>
            <a:off x="1549400" y="1576705"/>
            <a:ext cx="9779635" cy="4563745"/>
          </a:xfrm>
        </p:spPr>
        <p:txBody>
          <a:bodyPr>
            <a:normAutofit fontScale="90000"/>
          </a:bodyPr>
          <a:p>
            <a:r>
              <a:rPr lang="en-US"/>
              <a:t>Random Forest is a trademark term for an ensemble of decision trees. In Random Forest, we’ve collection of decision trees (so known as “Forest”). To classify a new object based on attributes, each tree gives a classification and we say the tree “votes” for that class. The forest chooses the classification having the most votes (over all the trees in the forest).</a:t>
            </a:r>
            <a:endParaRPr lang="en-US"/>
          </a:p>
          <a:p>
            <a:endParaRPr lang="en-US"/>
          </a:p>
          <a:p>
            <a:r>
              <a:rPr lang="en-US"/>
              <a:t>Each tree is planted &amp; grown as follows:</a:t>
            </a:r>
            <a:endParaRPr lang="en-US"/>
          </a:p>
          <a:p>
            <a:endParaRPr lang="en-US"/>
          </a:p>
          <a:p>
            <a:r>
              <a:rPr lang="en-US"/>
              <a:t>If the number of cases in the training set is N, then sample of N cases is taken at random but with replacement. This sample will be the training set for growing the tree.</a:t>
            </a:r>
            <a:endParaRPr lang="en-US"/>
          </a:p>
          <a:p>
            <a:r>
              <a:rPr lang="en-US"/>
              <a:t>If there are M input variables, a number m&lt;&lt;M is specified such that at each node, m variables are selected at random out of the M and the best split on these m is used to split the node. The value of m is held constant during the forest growing.</a:t>
            </a:r>
            <a:endParaRPr lang="en-US"/>
          </a:p>
          <a:p>
            <a:r>
              <a:rPr lang="en-US"/>
              <a:t>Each tree is grown to the largest extent possible. There is no pruning.</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40205" y="442595"/>
            <a:ext cx="8911590" cy="724535"/>
          </a:xfrm>
        </p:spPr>
        <p:txBody>
          <a:bodyPr>
            <a:normAutofit fontScale="90000"/>
          </a:bodyPr>
          <a:p>
            <a:r>
              <a:rPr lang="en-US" dirty="0">
                <a:sym typeface="+mn-ea"/>
              </a:rPr>
              <a:t>K-fold cross validation</a:t>
            </a:r>
            <a:br>
              <a:rPr lang="en-US" dirty="0"/>
            </a:br>
            <a:endParaRPr lang="en-US"/>
          </a:p>
        </p:txBody>
      </p:sp>
      <p:sp>
        <p:nvSpPr>
          <p:cNvPr id="3" name="Content Placeholder 2"/>
          <p:cNvSpPr>
            <a:spLocks noGrp="1"/>
          </p:cNvSpPr>
          <p:nvPr>
            <p:ph sz="half" idx="1"/>
          </p:nvPr>
        </p:nvSpPr>
        <p:spPr>
          <a:xfrm>
            <a:off x="1222375" y="1335405"/>
            <a:ext cx="5521960" cy="5071745"/>
          </a:xfrm>
        </p:spPr>
        <p:txBody>
          <a:bodyPr>
            <a:normAutofit lnSpcReduction="20000"/>
          </a:bodyPr>
          <a:p>
            <a:pPr marL="0" indent="0">
              <a:buNone/>
            </a:pPr>
            <a:r>
              <a:rPr lang="en-US" sz="1400"/>
              <a:t>“k- fold cross validation” is easy to follow and implement. Here are the quick steps:</a:t>
            </a:r>
            <a:endParaRPr lang="en-US" sz="1400"/>
          </a:p>
          <a:p>
            <a:r>
              <a:rPr lang="en-US" sz="1400"/>
              <a:t>Randomly split your entire dataset into k”folds”.</a:t>
            </a:r>
            <a:endParaRPr lang="en-US" sz="1400"/>
          </a:p>
          <a:p>
            <a:r>
              <a:rPr lang="en-US" sz="1400"/>
              <a:t>For each k folds in your dataset, build your model on k – 1 folds of the data set. Then, test the model to check the effectiveness for kth fold.</a:t>
            </a:r>
            <a:endParaRPr lang="en-US" sz="1400"/>
          </a:p>
          <a:p>
            <a:r>
              <a:rPr lang="en-US" sz="1400"/>
              <a:t>Record the error you see on each of the predictions.</a:t>
            </a:r>
            <a:endParaRPr lang="en-US" sz="1400"/>
          </a:p>
          <a:p>
            <a:r>
              <a:rPr lang="en-US" sz="1400"/>
              <a:t>Repeat this until each of the k folds has served as the test set.</a:t>
            </a:r>
            <a:endParaRPr lang="en-US" sz="1400"/>
          </a:p>
          <a:p>
            <a:r>
              <a:rPr lang="en-US" sz="1400"/>
              <a:t>The average of your k recorded errors is called the cross-validation error and will serve as your performance metric for the model.</a:t>
            </a:r>
            <a:endParaRPr lang="en-US" sz="1400"/>
          </a:p>
          <a:p>
            <a:pPr marL="0" indent="0">
              <a:buNone/>
            </a:pPr>
            <a:r>
              <a:rPr lang="en-US" sz="1400"/>
              <a:t>“How to choose right value of k?”</a:t>
            </a:r>
            <a:endParaRPr lang="en-US" sz="1400"/>
          </a:p>
          <a:p>
            <a:pPr marL="0" indent="0">
              <a:buNone/>
            </a:pPr>
            <a:r>
              <a:rPr lang="en-US" sz="1400"/>
              <a:t>Always remember, lower value of K is more biased and hence undesirable. On the other hand, higher value of K is less biased, but can suffer from large variability. It is good to know that, smaller value of k always takes us towards validation set approach, where as higher value of k leads to LOOCV approach. Hence, it is often suggested to use k=10.</a:t>
            </a:r>
            <a:endParaRPr lang="en-US" sz="1400"/>
          </a:p>
        </p:txBody>
      </p:sp>
      <p:pic>
        <p:nvPicPr>
          <p:cNvPr id="5" name="Content Placeholder 4"/>
          <p:cNvPicPr>
            <a:picLocks noChangeAspect="1"/>
          </p:cNvPicPr>
          <p:nvPr>
            <p:ph sz="half" idx="2"/>
          </p:nvPr>
        </p:nvPicPr>
        <p:blipFill>
          <a:blip r:embed="rId1"/>
          <a:stretch>
            <a:fillRect/>
          </a:stretch>
        </p:blipFill>
        <p:spPr>
          <a:xfrm>
            <a:off x="6902450" y="2048510"/>
            <a:ext cx="4846320" cy="2541905"/>
          </a:xfrm>
          <a:prstGeom prst="rect">
            <a:avLst/>
          </a:prstGeom>
        </p:spPr>
      </p:pic>
      <p:sp>
        <p:nvSpPr>
          <p:cNvPr id="6" name="Text Box 5"/>
          <p:cNvSpPr txBox="1"/>
          <p:nvPr/>
        </p:nvSpPr>
        <p:spPr>
          <a:xfrm>
            <a:off x="7153910" y="5006340"/>
            <a:ext cx="4305300" cy="645160"/>
          </a:xfrm>
          <a:prstGeom prst="rect">
            <a:avLst/>
          </a:prstGeom>
          <a:noFill/>
        </p:spPr>
        <p:txBody>
          <a:bodyPr wrap="square" rtlCol="0">
            <a:spAutoFit/>
          </a:bodyPr>
          <a:p>
            <a:r>
              <a:rPr lang="en-US"/>
              <a:t>visualization of how does a k-fold validation work for k=10</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68830" y="356870"/>
            <a:ext cx="8851265" cy="882015"/>
          </a:xfrm>
        </p:spPr>
        <p:txBody>
          <a:bodyPr>
            <a:normAutofit fontScale="90000"/>
          </a:bodyPr>
          <a:p>
            <a:r>
              <a:rPr lang="en-US" dirty="0">
                <a:sym typeface="+mn-ea"/>
              </a:rPr>
              <a:t>K-Nearest Neighbours (KNN)</a:t>
            </a:r>
            <a:br>
              <a:rPr lang="en-US" dirty="0"/>
            </a:br>
            <a:endParaRPr lang="en-US"/>
          </a:p>
        </p:txBody>
      </p:sp>
      <p:sp>
        <p:nvSpPr>
          <p:cNvPr id="3" name="Content Placeholder 2"/>
          <p:cNvSpPr>
            <a:spLocks noGrp="1"/>
          </p:cNvSpPr>
          <p:nvPr>
            <p:ph sz="half" idx="1"/>
          </p:nvPr>
        </p:nvSpPr>
        <p:spPr>
          <a:xfrm>
            <a:off x="968375" y="1238885"/>
            <a:ext cx="7470140" cy="5264150"/>
          </a:xfrm>
        </p:spPr>
        <p:txBody>
          <a:bodyPr>
            <a:normAutofit fontScale="70000"/>
          </a:bodyPr>
          <a:p>
            <a:r>
              <a:rPr lang="en-US"/>
              <a:t>It can be used for both classification and regression problems. However, it is more widely used in classification problems in the industry. K nearest neighbors is a simple algorithm that stores all available cases and classifies new cases by a majority vote of its k neighbors. The case being assigned to the class is most common amongst its K nearest neighbors measured by a distance function.</a:t>
            </a:r>
            <a:endParaRPr lang="en-US"/>
          </a:p>
          <a:p>
            <a:endParaRPr lang="en-US"/>
          </a:p>
          <a:p>
            <a:r>
              <a:rPr lang="en-US"/>
              <a:t>These distance functions can be Euclidean, Manhattan, Minkowski and Hamming distance. First three functions are used for continuous function and fourth one (Hamming) for categorical variables. If K = 1, then the case is simply assigned to the class of its nearest neighbor. At times, choosing K turns out to be a challenge while performing KNN modeling.</a:t>
            </a:r>
            <a:endParaRPr lang="en-US"/>
          </a:p>
          <a:p>
            <a:r>
              <a:rPr lang="en-US"/>
              <a:t>KNN can easily be mapped to our real lives. If you want to learn about a person, of whom you have no information, you might like to find out about his close friends and the circles he moves in and gain access to his/her information!</a:t>
            </a:r>
            <a:endParaRPr lang="en-US"/>
          </a:p>
          <a:p>
            <a:endParaRPr lang="en-US"/>
          </a:p>
          <a:p>
            <a:r>
              <a:rPr lang="en-US"/>
              <a:t>Things to consider before selecting KNN:</a:t>
            </a:r>
            <a:endParaRPr lang="en-US"/>
          </a:p>
          <a:p>
            <a:endParaRPr lang="en-US"/>
          </a:p>
          <a:p>
            <a:r>
              <a:rPr lang="en-US"/>
              <a:t>KNN is computationally expensive</a:t>
            </a:r>
            <a:endParaRPr lang="en-US"/>
          </a:p>
          <a:p>
            <a:r>
              <a:rPr lang="en-US"/>
              <a:t>Variables should be normalized else higher range variables can bias it</a:t>
            </a:r>
            <a:endParaRPr lang="en-US"/>
          </a:p>
          <a:p>
            <a:r>
              <a:rPr lang="en-US"/>
              <a:t>Works on pre-processing stage more before going for KNN like outlier, noise removal</a:t>
            </a:r>
            <a:endParaRPr lang="en-US"/>
          </a:p>
        </p:txBody>
      </p:sp>
      <p:pic>
        <p:nvPicPr>
          <p:cNvPr id="5" name="Content Placeholder 4"/>
          <p:cNvPicPr>
            <a:picLocks noChangeAspect="1"/>
          </p:cNvPicPr>
          <p:nvPr>
            <p:ph sz="half" idx="2"/>
          </p:nvPr>
        </p:nvPicPr>
        <p:blipFill>
          <a:blip r:embed="rId1"/>
          <a:stretch>
            <a:fillRect/>
          </a:stretch>
        </p:blipFill>
        <p:spPr>
          <a:xfrm>
            <a:off x="8703310" y="1606550"/>
            <a:ext cx="2945765" cy="22872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953" y="514890"/>
            <a:ext cx="8915400" cy="810795"/>
          </a:xfrm>
        </p:spPr>
        <p:txBody>
          <a:bodyPr/>
          <a:lstStyle/>
          <a:p>
            <a:r>
              <a:rPr lang="en-US" dirty="0">
                <a:solidFill>
                  <a:srgbClr val="7030A0"/>
                </a:solidFill>
              </a:rPr>
              <a:t>Results</a:t>
            </a:r>
            <a:endParaRPr lang="en-US" dirty="0">
              <a:solidFill>
                <a:srgbClr val="7030A0"/>
              </a:solidFill>
            </a:endParaRPr>
          </a:p>
        </p:txBody>
      </p:sp>
      <p:sp>
        <p:nvSpPr>
          <p:cNvPr id="3" name="Content Placeholder 2"/>
          <p:cNvSpPr>
            <a:spLocks noGrp="1"/>
          </p:cNvSpPr>
          <p:nvPr>
            <p:ph idx="1"/>
          </p:nvPr>
        </p:nvSpPr>
        <p:spPr>
          <a:xfrm>
            <a:off x="1852295" y="1325880"/>
            <a:ext cx="9652635" cy="4402455"/>
          </a:xfrm>
        </p:spPr>
        <p:txBody>
          <a:bodyPr/>
          <a:lstStyle/>
          <a:p>
            <a:r>
              <a:rPr lang="en-US" dirty="0"/>
              <a:t>When applied Random Forest Classifier, accuracy came out to be 0.509328358209</a:t>
            </a:r>
            <a:endParaRPr lang="en-US" dirty="0"/>
          </a:p>
          <a:p>
            <a:r>
              <a:rPr lang="en-US" dirty="0"/>
              <a:t>When applied K-Nearest Neighbours classifier, accuracy were nearby 0.40</a:t>
            </a:r>
            <a:endParaRPr lang="en-US" dirty="0"/>
          </a:p>
          <a:p>
            <a:r>
              <a:rPr lang="en-US" dirty="0"/>
              <a:t>When tested with K-fold cross validation ,accuracies came out to be 0.56011574074074078 for cuisines and 0.032086419753086418 for recipes</a:t>
            </a:r>
            <a:endParaRPr lang="en-US" dirty="0"/>
          </a:p>
          <a:p>
            <a:r>
              <a:rPr lang="en-US" dirty="0"/>
              <a:t>using .issubset method, we found out the no. of recipes and which recipes we can make given a set of supplies in the pantry</a:t>
            </a:r>
            <a:endParaRPr lang="en-US" dirty="0"/>
          </a:p>
          <a:p>
            <a:r>
              <a:rPr lang="en-US" dirty="0"/>
              <a:t>we used word count and tfidf model to predict similar dishes. for pizza, the highest tf-idf value came out to be of style', 9.06693178868 </a:t>
            </a:r>
            <a:endParaRPr lang="en-US" dirty="0"/>
          </a:p>
          <a:p>
            <a:r>
              <a:rPr lang="en-US" dirty="0"/>
              <a:t>on applying knn model, closest dish to pizza came out to be Grilled Buffalo Chicken Pizza.</a:t>
            </a:r>
            <a:endParaRPr lang="en-US" dirty="0"/>
          </a:p>
          <a:p>
            <a:r>
              <a:rPr lang="en-US" dirty="0"/>
              <a:t>then we plotted the relationship graphs.</a:t>
            </a:r>
            <a:endParaRPr lang="en-US" dirty="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689610" y="220345"/>
            <a:ext cx="5308600" cy="3265170"/>
          </a:xfrm>
          <a:prstGeom prst="rect">
            <a:avLst/>
          </a:prstGeom>
        </p:spPr>
      </p:pic>
      <p:pic>
        <p:nvPicPr>
          <p:cNvPr id="6" name="Content Placeholder 5"/>
          <p:cNvPicPr>
            <a:picLocks noChangeAspect="1"/>
          </p:cNvPicPr>
          <p:nvPr>
            <p:ph sz="half" idx="2"/>
          </p:nvPr>
        </p:nvPicPr>
        <p:blipFill>
          <a:blip r:embed="rId2"/>
          <a:stretch>
            <a:fillRect/>
          </a:stretch>
        </p:blipFill>
        <p:spPr>
          <a:xfrm>
            <a:off x="8049895" y="220345"/>
            <a:ext cx="3491230" cy="3168015"/>
          </a:xfrm>
          <a:prstGeom prst="rect">
            <a:avLst/>
          </a:prstGeom>
        </p:spPr>
      </p:pic>
      <p:pic>
        <p:nvPicPr>
          <p:cNvPr id="8" name="Picture 7"/>
          <p:cNvPicPr>
            <a:picLocks noChangeAspect="1"/>
          </p:cNvPicPr>
          <p:nvPr/>
        </p:nvPicPr>
        <p:blipFill>
          <a:blip r:embed="rId3"/>
          <a:stretch>
            <a:fillRect/>
          </a:stretch>
        </p:blipFill>
        <p:spPr>
          <a:xfrm>
            <a:off x="3785870" y="3599180"/>
            <a:ext cx="5460365" cy="30886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908050" y="1617980"/>
            <a:ext cx="5106035" cy="3404235"/>
          </a:xfrm>
          <a:prstGeom prst="rect">
            <a:avLst/>
          </a:prstGeom>
        </p:spPr>
      </p:pic>
      <p:pic>
        <p:nvPicPr>
          <p:cNvPr id="7" name="Content Placeholder 6"/>
          <p:cNvPicPr>
            <a:picLocks noChangeAspect="1"/>
          </p:cNvPicPr>
          <p:nvPr>
            <p:ph sz="half" idx="2"/>
          </p:nvPr>
        </p:nvPicPr>
        <p:blipFill>
          <a:blip r:embed="rId2"/>
          <a:stretch>
            <a:fillRect/>
          </a:stretch>
        </p:blipFill>
        <p:spPr>
          <a:xfrm>
            <a:off x="6445885" y="1617980"/>
            <a:ext cx="5232400" cy="3403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280" y="418465"/>
            <a:ext cx="8996045" cy="639445"/>
          </a:xfrm>
        </p:spPr>
        <p:txBody>
          <a:bodyPr>
            <a:normAutofit fontScale="90000"/>
          </a:bodyPr>
          <a:lstStyle/>
          <a:p>
            <a:r>
              <a:rPr lang="en-US" dirty="0">
                <a:solidFill>
                  <a:srgbClr val="7030A0"/>
                </a:solidFill>
              </a:rPr>
              <a:t>Advancements</a:t>
            </a:r>
            <a:endParaRPr lang="en-US" dirty="0">
              <a:solidFill>
                <a:srgbClr val="7030A0"/>
              </a:solidFill>
            </a:endParaRPr>
          </a:p>
        </p:txBody>
      </p:sp>
      <p:sp>
        <p:nvSpPr>
          <p:cNvPr id="3" name="Content Placeholder 2"/>
          <p:cNvSpPr>
            <a:spLocks noGrp="1"/>
          </p:cNvSpPr>
          <p:nvPr>
            <p:ph idx="1"/>
          </p:nvPr>
        </p:nvSpPr>
        <p:spPr>
          <a:xfrm>
            <a:off x="1658620" y="984250"/>
            <a:ext cx="9845675" cy="4926965"/>
          </a:xfrm>
        </p:spPr>
        <p:txBody>
          <a:bodyPr>
            <a:normAutofit fontScale="80000"/>
          </a:bodyPr>
          <a:lstStyle/>
          <a:p>
            <a:r>
              <a:rPr lang="en-US" dirty="0"/>
              <a:t>Propose a recipe given set of ingredients</a:t>
            </a:r>
            <a:endParaRPr lang="en-US" dirty="0"/>
          </a:p>
          <a:p>
            <a:r>
              <a:rPr lang="en-US" dirty="0"/>
              <a:t>KNN classifier using word count and tf-idf to recommend similar recipes.</a:t>
            </a:r>
            <a:endParaRPr lang="en-US" dirty="0"/>
          </a:p>
          <a:p>
            <a:r>
              <a:rPr lang="en-US" dirty="0"/>
              <a:t>improve accuracy of regression and naive bayes using alternative classifiers such as random forest, k-fold cross validation, kNN, perceptron, linear SVC, passive aggressive, etc.</a:t>
            </a:r>
            <a:endParaRPr lang="en-US" dirty="0"/>
          </a:p>
          <a:p>
            <a:r>
              <a:rPr lang="en-US" dirty="0"/>
              <a:t>to find relationship between popularity(rating) vs no. of ingredients.</a:t>
            </a:r>
            <a:endParaRPr lang="en-US" dirty="0"/>
          </a:p>
          <a:p>
            <a:r>
              <a:rPr lang="en-US" dirty="0"/>
              <a:t>to find relationship between cooking time vs cuisine(people of which country(eg. thai) tend to spend more time in cooking)</a:t>
            </a:r>
            <a:endParaRPr lang="en-US" dirty="0"/>
          </a:p>
          <a:p>
            <a:r>
              <a:rPr lang="en-US" dirty="0"/>
              <a:t>to predict the histograms for relationship between precision, recall and f1 vs different classifiers we tried out</a:t>
            </a:r>
            <a:endParaRPr lang="en-US" dirty="0"/>
          </a:p>
          <a:p>
            <a:r>
              <a:rPr lang="en-US" dirty="0"/>
              <a:t>to predict the histograms for relationship between accuracy vs different classfiers we tried out</a:t>
            </a:r>
            <a:endParaRPr lang="en-US" dirty="0"/>
          </a:p>
          <a:p>
            <a:r>
              <a:rPr lang="en-US" dirty="0"/>
              <a:t>to depict the confusion matrix plot of different classifiers.</a:t>
            </a:r>
            <a:endParaRPr lang="en-US" dirty="0"/>
          </a:p>
          <a:p>
            <a:r>
              <a:rPr lang="en-US" dirty="0"/>
              <a:t>code reimplementation on graphlab </a:t>
            </a:r>
            <a:endParaRPr lang="en-US" dirty="0"/>
          </a:p>
          <a:p>
            <a:r>
              <a:rPr lang="en-US" dirty="0"/>
              <a:t>using recipe instructions as parameter in order to compare cooking techniques and methods</a:t>
            </a:r>
            <a:endParaRPr lang="en-US" dirty="0"/>
          </a:p>
          <a:p>
            <a:r>
              <a:rPr lang="en-US" dirty="0"/>
              <a:t>unsupervised NLP approach to select dish types from recipe names would be challenging as many recipe names are confounded by adjectives and descriptors or do not use standard english terms (eg. “Garllic Aoilli-Dipped-Salmon ceviche”- Is this salmon recipe or ceviche recipe? . we would be working on solving this ambiguity.</a:t>
            </a:r>
            <a:endParaRPr lang="en-US" dirty="0"/>
          </a:p>
          <a:p>
            <a:endParaRPr lang="en-US" dirty="0"/>
          </a:p>
          <a:p>
            <a:endParaRPr lang="en-US"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Abstract &amp; Keywords</a:t>
            </a:r>
            <a:endParaRPr lang="en-US" dirty="0">
              <a:solidFill>
                <a:srgbClr val="7030A0"/>
              </a:solidFill>
            </a:endParaRPr>
          </a:p>
        </p:txBody>
      </p:sp>
      <p:sp>
        <p:nvSpPr>
          <p:cNvPr id="3" name="Content Placeholder 2"/>
          <p:cNvSpPr>
            <a:spLocks noGrp="1"/>
          </p:cNvSpPr>
          <p:nvPr>
            <p:ph idx="1"/>
          </p:nvPr>
        </p:nvSpPr>
        <p:spPr>
          <a:xfrm>
            <a:off x="2589212" y="1702191"/>
            <a:ext cx="8915400" cy="4209031"/>
          </a:xfrm>
        </p:spPr>
        <p:txBody>
          <a:bodyPr/>
          <a:lstStyle/>
          <a:p>
            <a:pPr marL="0" indent="0" algn="just" fontAlgn="base">
              <a:buNone/>
            </a:pPr>
            <a:r>
              <a:rPr lang="en-US" b="1" i="1" dirty="0"/>
              <a:t>Abstract</a:t>
            </a:r>
            <a:r>
              <a:rPr lang="en-US" dirty="0"/>
              <a:t>--Over the years, people have tried to explore new ingredients and incorportate them into recipes or produce new recipes all together. In this research project, we explore the patterns related to the ingredients of a cuisine.</a:t>
            </a:r>
            <a:endParaRPr lang="en-US" dirty="0"/>
          </a:p>
          <a:p>
            <a:pPr marL="0" indent="0" algn="just" fontAlgn="base">
              <a:buNone/>
            </a:pPr>
            <a:endParaRPr lang="en-US" dirty="0"/>
          </a:p>
          <a:p>
            <a:pPr marL="0" indent="0" algn="just" fontAlgn="base">
              <a:buNone/>
            </a:pPr>
            <a:r>
              <a:rPr lang="en-US" b="1" i="1" dirty="0"/>
              <a:t>Keywords</a:t>
            </a:r>
            <a:r>
              <a:rPr lang="en-US" dirty="0"/>
              <a:t>--Classification, SVC, TF-IDF, k-Nearest Neighbors, KNN, Yummly, K-means, Random Forests, Cuisines, Ingredients, Bag of words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39545" y="476885"/>
            <a:ext cx="10064750" cy="5434330"/>
          </a:xfrm>
        </p:spPr>
        <p:txBody>
          <a:bodyPr>
            <a:normAutofit fontScale="90000" lnSpcReduction="20000"/>
          </a:bodyPr>
          <a:p>
            <a:r>
              <a:rPr lang="en-US"/>
              <a:t>deciding on how to use the two scoring algorithms- either take the mean of both or find the ones that achieve high score on one but not the other and classify them separately</a:t>
            </a:r>
            <a:endParaRPr lang="en-US"/>
          </a:p>
          <a:p>
            <a:r>
              <a:rPr lang="en-US"/>
              <a:t>to infer the cuisine based on generalized characteristics. This will be little tricky as its very easy to find recipes with exact/similar ingredient matches.</a:t>
            </a:r>
            <a:endParaRPr lang="en-US"/>
          </a:p>
          <a:p>
            <a:r>
              <a:rPr lang="en-US"/>
              <a:t>fitting multidimensional regression curve to the scatter plot between ingredients and cooking times.</a:t>
            </a:r>
            <a:endParaRPr lang="en-US"/>
          </a:p>
          <a:p>
            <a:r>
              <a:rPr lang="en-US"/>
              <a:t>The bag of models is inelegent.There should exist a method to use the ingredients as tokens for a model rather than deconnect back to a bag of words (Ingredient tokenization).</a:t>
            </a:r>
            <a:endParaRPr lang="en-US"/>
          </a:p>
          <a:p>
            <a:r>
              <a:rPr lang="en-US"/>
              <a:t>Anything that can be done to improve the situation of multi-cuisine designations to improve the accuracy. (Multiple Cuisine designation). This advancement together with the one above it, can improve accuracy by 15% for cusine and 10% for dish.</a:t>
            </a:r>
            <a:endParaRPr lang="en-US"/>
          </a:p>
          <a:p>
            <a:r>
              <a:rPr lang="en-US"/>
              <a:t>Clustering analysis- k-means, tfidf, etc</a:t>
            </a:r>
            <a:endParaRPr lang="en-US"/>
          </a:p>
          <a:p>
            <a:r>
              <a:rPr lang="en-US"/>
              <a:t>Pricing analysis if we can find an API that accepts ingredients and returns price per serving</a:t>
            </a:r>
            <a:endParaRPr lang="en-US"/>
          </a:p>
          <a:p>
            <a:r>
              <a:rPr lang="en-US"/>
              <a:t>Publishing interesting results or infographic online using static images or Bokeh/D3</a:t>
            </a:r>
            <a:endParaRPr lang="en-US"/>
          </a:p>
          <a:p>
            <a:r>
              <a:rPr lang="en-US"/>
              <a:t>Is there a relationship b/w recipe rating and recipe costs?</a:t>
            </a:r>
            <a:endParaRPr lang="en-US"/>
          </a:p>
          <a:p>
            <a:r>
              <a:rPr lang="en-US"/>
              <a:t>What other relationships exists in the data?- plotting graphs, histograms, etc.</a:t>
            </a:r>
            <a:endParaRPr lang="en-US"/>
          </a:p>
          <a:p>
            <a:r>
              <a:rPr lang="en-US"/>
              <a:t>Which recipes can I make with a few more ingredients?</a:t>
            </a:r>
            <a:endParaRPr lang="en-US"/>
          </a:p>
          <a:p>
            <a:r>
              <a:rPr lang="en-US"/>
              <a:t>Given a set of ingredients, which cuisine/recipe is it most like?</a:t>
            </a:r>
            <a:endParaRPr lang="en-US"/>
          </a:p>
          <a:p>
            <a:r>
              <a:rPr lang="en-US">
                <a:sym typeface="+mn-ea"/>
              </a:rPr>
              <a:t>To prepare confusion matrices of naive bayes, logistic regression and random forest.</a:t>
            </a:r>
            <a:endParaRPr lang="en-US"/>
          </a:p>
          <a:p>
            <a:endParaRPr lang="en-US"/>
          </a:p>
          <a:p>
            <a:endParaRPr lang="en-US"/>
          </a:p>
          <a:p>
            <a:endParaRPr lang="en-US"/>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22755" y="490855"/>
            <a:ext cx="9781540" cy="556260"/>
          </a:xfrm>
        </p:spPr>
        <p:txBody>
          <a:bodyPr>
            <a:normAutofit fontScale="90000"/>
          </a:bodyPr>
          <a:p>
            <a:r>
              <a:rPr lang="en-US">
                <a:solidFill>
                  <a:srgbClr val="7030A0"/>
                </a:solidFill>
              </a:rPr>
              <a:t>References</a:t>
            </a:r>
            <a:endParaRPr lang="en-US">
              <a:solidFill>
                <a:srgbClr val="7030A0"/>
              </a:solidFill>
            </a:endParaRPr>
          </a:p>
        </p:txBody>
      </p:sp>
      <p:sp>
        <p:nvSpPr>
          <p:cNvPr id="3" name="Content Placeholder 2"/>
          <p:cNvSpPr>
            <a:spLocks noGrp="1"/>
          </p:cNvSpPr>
          <p:nvPr>
            <p:ph idx="1"/>
          </p:nvPr>
        </p:nvSpPr>
        <p:spPr>
          <a:xfrm>
            <a:off x="1584960" y="1322705"/>
            <a:ext cx="9919335" cy="4588510"/>
          </a:xfrm>
        </p:spPr>
        <p:txBody>
          <a:bodyPr/>
          <a:p>
            <a:r>
              <a:rPr lang="en-US"/>
              <a:t>coursera (https://www.coursera.org/)</a:t>
            </a:r>
            <a:endParaRPr lang="en-US"/>
          </a:p>
          <a:p>
            <a:r>
              <a:rPr lang="en-US"/>
              <a:t>Yummly Dataset (https://www.yummly.com/)</a:t>
            </a:r>
            <a:endParaRPr lang="en-US"/>
          </a:p>
          <a:p>
            <a:r>
              <a:rPr lang="en-US"/>
              <a:t>Boqi Li, Mingyu Wang, “Cuisine Classification from Ingredients”, revised 2005</a:t>
            </a:r>
            <a:endParaRPr lang="en-US"/>
          </a:p>
          <a:p>
            <a:r>
              <a:rPr lang="en-US"/>
              <a:t>R.M. Rahul Venkatesh Kumar, M. Anand Kumar, K.P. Soman, “Cuisine Prediction based on Ingredients using Tree Boosting Algorithms”, </a:t>
            </a:r>
            <a:r>
              <a:rPr lang="en-US" i="1"/>
              <a:t>Indian Journal of Science and Technology, Vol 9(45), </a:t>
            </a:r>
            <a:r>
              <a:rPr lang="en-US"/>
              <a:t>revised 2016</a:t>
            </a:r>
            <a:endParaRPr lang="en-US"/>
          </a:p>
          <a:p>
            <a:r>
              <a:rPr lang="en-US"/>
              <a:t>Juhi Naik, Vinaya Polamreddi, “Cuisine Classification and Recipe Generation”, np. 2015</a:t>
            </a:r>
            <a:endParaRPr lang="en-US"/>
          </a:p>
          <a:p>
            <a:r>
              <a:rPr lang="en-US"/>
              <a:t>Rishikesh Ghewari, Sunil Raiyani, “Predicting Cuisine from Ingredients”, n.p. 2014</a:t>
            </a:r>
            <a:endParaRPr lang="en-US"/>
          </a:p>
          <a:p>
            <a:r>
              <a:rPr lang="en-US"/>
              <a:t>Sridhar Srinivasasubramanian, Brajesh Kushwaha, Vishal Parekh, “Identifying Cuisines From Ingredients”, n.p. 2013</a:t>
            </a:r>
            <a:endParaRPr lang="en-US"/>
          </a:p>
          <a:p>
            <a:r>
              <a:rPr lang="en-US"/>
              <a:t>Rishabh Singh Verma, Himanshu Arora, “Cuisine Prediction/Classification based on Ingredients”, n.p. 2016</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Introduction</a:t>
            </a:r>
            <a:endParaRPr lang="en-US" dirty="0">
              <a:solidFill>
                <a:srgbClr val="7030A0"/>
              </a:solidFill>
            </a:endParaRPr>
          </a:p>
        </p:txBody>
      </p:sp>
      <p:sp>
        <p:nvSpPr>
          <p:cNvPr id="3" name="Content Placeholder 2"/>
          <p:cNvSpPr>
            <a:spLocks noGrp="1"/>
          </p:cNvSpPr>
          <p:nvPr>
            <p:ph idx="1"/>
          </p:nvPr>
        </p:nvSpPr>
        <p:spPr>
          <a:xfrm>
            <a:off x="2343467" y="1677035"/>
            <a:ext cx="8915400" cy="3777622"/>
          </a:xfrm>
        </p:spPr>
        <p:txBody>
          <a:bodyPr>
            <a:normAutofit lnSpcReduction="20000"/>
          </a:bodyPr>
          <a:lstStyle/>
          <a:p>
            <a:pPr marL="0" indent="0">
              <a:buNone/>
            </a:pPr>
            <a:r>
              <a:rPr lang="en-US" dirty="0"/>
              <a:t>Recipes tend to encourage a slavish devotion to the recipe and divert attention from the more important part of cooking, the physical abilities (or, in my case, the lack thereof) of the chef. Foodies tend to privilege the provenance of obscure ingredients ("coulis of feather saffron hand-picked from a seaside village in Morocco").</a:t>
            </a:r>
            <a:endParaRPr lang="en-US" dirty="0"/>
          </a:p>
          <a:p>
            <a:pPr marL="0" indent="0">
              <a:buNone/>
            </a:pPr>
            <a:r>
              <a:rPr lang="en-US" dirty="0"/>
              <a:t>We are curious how much variation exists between dishes, and whether such variation is warranted. Are there really 5000 ways to cook a steak, or are many of these variations superfluous? We hope to use a data-science approach to see if the cooking wisdom of the crowds have arrived at the same answers, and if they match those of traditional experts.</a:t>
            </a:r>
            <a:endParaRPr lang="en-US" dirty="0"/>
          </a:p>
          <a:p>
            <a:pPr marL="0" indent="0">
              <a:buNone/>
            </a:pPr>
            <a:r>
              <a:rPr lang="en-US" dirty="0"/>
              <a:t>To answer questions like most common ingredients for a particular cuisine and most unique recipe for each cuisine based on its ingredients, this repository was initiated and we have chosen this repository to analyse the performance of the existing code present there and to implement our advancements as a part of our research project.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550" y="212725"/>
            <a:ext cx="8911590" cy="822325"/>
          </a:xfrm>
        </p:spPr>
        <p:txBody>
          <a:bodyPr/>
          <a:lstStyle/>
          <a:p>
            <a:r>
              <a:rPr lang="en-US" dirty="0">
                <a:solidFill>
                  <a:srgbClr val="7030A0"/>
                </a:solidFill>
              </a:rPr>
              <a:t>Dataset</a:t>
            </a:r>
            <a:endParaRPr lang="en-US" dirty="0">
              <a:solidFill>
                <a:srgbClr val="7030A0"/>
              </a:solidFill>
            </a:endParaRPr>
          </a:p>
        </p:txBody>
      </p:sp>
      <p:sp>
        <p:nvSpPr>
          <p:cNvPr id="4" name="Content Placeholder 3"/>
          <p:cNvSpPr/>
          <p:nvPr>
            <p:ph idx="1"/>
          </p:nvPr>
        </p:nvSpPr>
        <p:spPr>
          <a:xfrm>
            <a:off x="1995805" y="1141730"/>
            <a:ext cx="9797415" cy="4890770"/>
          </a:xfrm>
        </p:spPr>
        <p:txBody>
          <a:bodyPr>
            <a:normAutofit fontScale="80000"/>
          </a:bodyPr>
          <a:p>
            <a:pPr marL="0" indent="0">
              <a:buNone/>
            </a:pPr>
            <a:r>
              <a:rPr lang="en-US" u="sng">
                <a:solidFill>
                  <a:srgbClr val="FF0000"/>
                </a:solidFill>
              </a:rPr>
              <a:t>Data Collection:</a:t>
            </a:r>
            <a:endParaRPr lang="en-US" u="sng">
              <a:solidFill>
                <a:srgbClr val="FF0000"/>
              </a:solidFill>
            </a:endParaRPr>
          </a:p>
          <a:p>
            <a:r>
              <a:rPr lang="en-US"/>
              <a:t>Chosen Yummly API compared to Spoonacular API due to access over 1-million recipes and Yummly having better-formatted ingredients for each recipe.</a:t>
            </a:r>
            <a:endParaRPr lang="en-US"/>
          </a:p>
          <a:p>
            <a:r>
              <a:rPr lang="en-US"/>
              <a:t>Yummly's API is accessed by querying an API endpoint and returns JSON-encoded recipe data. JSON data was translated to Pandas dataframe structures using the Requests package and Pandas.</a:t>
            </a:r>
            <a:endParaRPr lang="en-US"/>
          </a:p>
          <a:p>
            <a:r>
              <a:rPr lang="en-US"/>
              <a:t>25 Separate CSV files for each cuisines have been used which are  concatenated together into a master cuisines.csv at the end </a:t>
            </a:r>
            <a:endParaRPr lang="en-US"/>
          </a:p>
          <a:p>
            <a:r>
              <a:rPr lang="en-US"/>
              <a:t>Each row of data contained:</a:t>
            </a:r>
            <a:endParaRPr lang="en-US"/>
          </a:p>
          <a:p>
            <a:pPr lvl="1"/>
            <a:r>
              <a:rPr lang="en-US"/>
              <a:t>Yummly Recipe ID (string)</a:t>
            </a:r>
            <a:endParaRPr lang="en-US"/>
          </a:p>
          <a:p>
            <a:pPr lvl="1"/>
            <a:r>
              <a:rPr lang="en-US"/>
              <a:t>Recipe Name (string)</a:t>
            </a:r>
            <a:endParaRPr lang="en-US"/>
          </a:p>
          <a:p>
            <a:pPr lvl="1"/>
            <a:r>
              <a:rPr lang="en-US"/>
              <a:t>Yummly Rating (integer, 0-5)</a:t>
            </a:r>
            <a:endParaRPr lang="en-US"/>
          </a:p>
          <a:p>
            <a:pPr lvl="1"/>
            <a:r>
              <a:rPr lang="en-US"/>
              <a:t>Cooking Time in Seconds (integer)</a:t>
            </a:r>
            <a:endParaRPr lang="en-US"/>
          </a:p>
          <a:p>
            <a:pPr lvl="1"/>
            <a:r>
              <a:rPr lang="en-US"/>
              <a:t>Course (string)</a:t>
            </a:r>
            <a:endParaRPr lang="en-US"/>
          </a:p>
          <a:p>
            <a:pPr lvl="1"/>
            <a:r>
              <a:rPr lang="en-US"/>
              <a:t>Cuisine (string)</a:t>
            </a:r>
            <a:endParaRPr lang="en-US"/>
          </a:p>
          <a:p>
            <a:pPr lvl="1"/>
            <a:r>
              <a:rPr lang="en-US"/>
              <a:t>Ingredients (string)</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41220" y="476885"/>
            <a:ext cx="9363075" cy="5434330"/>
          </a:xfrm>
        </p:spPr>
        <p:txBody>
          <a:bodyPr>
            <a:normAutofit lnSpcReduction="10000"/>
          </a:bodyPr>
          <a:p>
            <a:pPr marL="0" indent="0">
              <a:buNone/>
            </a:pPr>
            <a:r>
              <a:rPr lang="en-US" u="sng">
                <a:solidFill>
                  <a:srgbClr val="FF0000"/>
                </a:solidFill>
              </a:rPr>
              <a:t>Cuisine Dataset basic stats:</a:t>
            </a:r>
            <a:endParaRPr lang="en-US" u="sng">
              <a:solidFill>
                <a:srgbClr val="FF0000"/>
              </a:solidFill>
            </a:endParaRPr>
          </a:p>
          <a:p>
            <a:r>
              <a:rPr lang="en-US"/>
              <a:t>8037 recipes</a:t>
            </a:r>
            <a:endParaRPr lang="en-US"/>
          </a:p>
          <a:p>
            <a:r>
              <a:rPr lang="en-US"/>
              <a:t>25 cuisines: Asian is the most well-represented, with 1414 recipes. English the least, with just 32 recipes.</a:t>
            </a:r>
            <a:endParaRPr lang="en-US"/>
          </a:p>
          <a:p>
            <a:r>
              <a:rPr lang="en-US"/>
              <a:t>Ratings: overwhelmingly 4-star (4988 of the 8037), some 3-star (1517) and 5-star (1379), very few 0, 1, or 2 stars (153 combined recipes)</a:t>
            </a:r>
            <a:endParaRPr lang="en-US"/>
          </a:p>
          <a:p>
            <a:r>
              <a:rPr lang="en-US"/>
              <a:t>Cooking Time: mean of 65 minutes, max of 1970 minutes (33 hours), min of 1 minute, median of 40 minutes</a:t>
            </a:r>
            <a:endParaRPr lang="en-US"/>
          </a:p>
          <a:p>
            <a:r>
              <a:rPr lang="en-US"/>
              <a:t>Ingredients per recipe: mean of 10.1, max of 35 (Thai chicken tacos), min of 1, median of 9</a:t>
            </a:r>
            <a:endParaRPr lang="en-US"/>
          </a:p>
          <a:p>
            <a:r>
              <a:rPr lang="en-US"/>
              <a:t>3958 unique ingredients:</a:t>
            </a:r>
            <a:endParaRPr lang="en-US"/>
          </a:p>
          <a:p>
            <a:r>
              <a:rPr lang="en-US"/>
              <a:t>Most common ingredients: Salt (3325 occurences, 0.41 frequency), garlic (0.22), onions (0.20), olive oil (0.18)</a:t>
            </a:r>
            <a:endParaRPr lang="en-US"/>
          </a:p>
          <a:p>
            <a:r>
              <a:rPr lang="en-US"/>
              <a:t>Least common ingredients: 1401 unique ingredients are only used in one recipe throughout the dataset. Examples: chocolate candy, melon seeds, canned tuna, vegan yogurt, tarragon vinegar, unsalted almonds</a:t>
            </a: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20570" y="609600"/>
            <a:ext cx="9652635" cy="5507355"/>
          </a:xfrm>
        </p:spPr>
        <p:txBody>
          <a:bodyPr/>
          <a:p>
            <a:pPr marL="0" indent="0">
              <a:buNone/>
            </a:pPr>
            <a:r>
              <a:rPr lang="en-US" u="sng">
                <a:solidFill>
                  <a:srgbClr val="FF0000"/>
                </a:solidFill>
              </a:rPr>
              <a:t>Data Preprocessing (on master data CSV cuisines):</a:t>
            </a:r>
            <a:endParaRPr lang="en-US" u="sng">
              <a:solidFill>
                <a:srgbClr val="FF0000"/>
              </a:solidFill>
            </a:endParaRPr>
          </a:p>
          <a:p>
            <a:r>
              <a:rPr lang="en-US"/>
              <a:t>Ingredient Parsing- transformation of single unseparated string of ingredient into list of ingredient strings separated by commas.</a:t>
            </a:r>
            <a:endParaRPr lang="en-US"/>
          </a:p>
          <a:p>
            <a:r>
              <a:rPr lang="en-US"/>
              <a:t>Ingredient Counts-calculating the number of ingredients in each recipe by creating a new column named "ingredCount" and setting each value to len(ingredients).</a:t>
            </a:r>
            <a:endParaRPr lang="en-US"/>
          </a:p>
          <a:p>
            <a:r>
              <a:rPr lang="en-US"/>
              <a:t>Time conversion- converted each recipe's cooking time from seconds to minutes by dividing by 60 and populated a column named "timeMins".</a:t>
            </a:r>
            <a:endParaRPr lang="en-US"/>
          </a:p>
          <a:p>
            <a:r>
              <a:rPr lang="en-US"/>
              <a:t>Munging:</a:t>
            </a:r>
            <a:endParaRPr lang="en-US"/>
          </a:p>
          <a:p>
            <a:pPr lvl="1"/>
            <a:r>
              <a:rPr lang="en-US"/>
              <a:t>For master cusines data.csv- dropped any rows of cuisines data that had empty “cuisine” value and also dropped any empty recipes without an explicit(forced) cuisine.</a:t>
            </a:r>
            <a:endParaRPr lang="en-US"/>
          </a:p>
          <a:p>
            <a:pPr lvl="1"/>
            <a:r>
              <a:rPr lang="en-US"/>
              <a:t>For cuisines_data,  empty course values were filled with “Unknown”</a:t>
            </a:r>
            <a:endParaRPr lang="en-US"/>
          </a:p>
          <a:p>
            <a:pPr lvl="1"/>
            <a:r>
              <a:rPr lang="en-US"/>
              <a:t>Finally, duplicate recipes were dropped from the dataset.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Prediction Task &amp; Features</a:t>
            </a:r>
            <a:endParaRPr lang="en-US" dirty="0">
              <a:solidFill>
                <a:srgbClr val="7030A0"/>
              </a:solidFill>
            </a:endParaRPr>
          </a:p>
        </p:txBody>
      </p:sp>
      <p:sp>
        <p:nvSpPr>
          <p:cNvPr id="3" name="Content Placeholder 2"/>
          <p:cNvSpPr>
            <a:spLocks noGrp="1"/>
          </p:cNvSpPr>
          <p:nvPr>
            <p:ph idx="1"/>
          </p:nvPr>
        </p:nvSpPr>
        <p:spPr>
          <a:xfrm>
            <a:off x="2589212" y="1420837"/>
            <a:ext cx="8915400" cy="5007259"/>
          </a:xfrm>
        </p:spPr>
        <p:txBody>
          <a:bodyPr>
            <a:normAutofit lnSpcReduction="10000"/>
          </a:bodyPr>
          <a:lstStyle/>
          <a:p>
            <a:pPr marL="0" indent="0">
              <a:buNone/>
            </a:pPr>
            <a:r>
              <a:rPr lang="en-US" b="1" dirty="0"/>
              <a:t>What was already existing?</a:t>
            </a:r>
            <a:endParaRPr lang="en-US" b="1" dirty="0"/>
          </a:p>
          <a:p>
            <a:r>
              <a:rPr lang="en-US" dirty="0"/>
              <a:t>Took training set as 0.8, testing set as 0.2</a:t>
            </a:r>
            <a:endParaRPr lang="en-US" dirty="0"/>
          </a:p>
          <a:p>
            <a:r>
              <a:rPr lang="en-US" dirty="0"/>
              <a:t>Ingredient frequency using the formula , Ingredient frequency =  (# of recipes with the ingredient) / (# of recipes) was calculated</a:t>
            </a:r>
            <a:endParaRPr lang="en-US" dirty="0"/>
          </a:p>
          <a:p>
            <a:r>
              <a:rPr lang="en-US" dirty="0"/>
              <a:t>List of unique ingredients and their value counts for the given dataframe were calculated by following this strategy : Sum all ingredients, convert to Pandas dataframe, take value_counts()</a:t>
            </a:r>
            <a:endParaRPr lang="en-US" dirty="0"/>
          </a:p>
          <a:p>
            <a:r>
              <a:rPr lang="en-US" dirty="0"/>
              <a:t>Uniqueness score 1(mean) and Uniqueness score 2 (product) were calculated:</a:t>
            </a:r>
            <a:endParaRPr lang="en-US" dirty="0"/>
          </a:p>
          <a:p>
            <a:pPr marL="0" indent="0">
              <a:buNone/>
            </a:pPr>
            <a:r>
              <a:rPr lang="en-US" dirty="0"/>
              <a:t>Score #1 = (sum of recipe's unique ingredient frequencies) / (# of ingredients in the recipe)</a:t>
            </a:r>
            <a:endParaRPr lang="en-US" dirty="0"/>
          </a:p>
          <a:p>
            <a:pPr marL="0" indent="0">
              <a:buNone/>
            </a:pPr>
            <a:r>
              <a:rPr lang="en-US" dirty="0"/>
              <a:t>Score #2 = (product of recipe's unique ingredient frequencies)</a:t>
            </a:r>
            <a:endParaRPr lang="en-US" dirty="0"/>
          </a:p>
          <a:p>
            <a:pPr marL="0" indent="0">
              <a:buNone/>
            </a:pPr>
            <a:r>
              <a:rPr lang="en-US" dirty="0"/>
              <a:t>These scores indicated that score 2 method tends to reward recipes with extremely rare ingredients whereas score 1 method rewards these recipes to far lower extent.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65985" y="561340"/>
            <a:ext cx="9254490" cy="5760720"/>
          </a:xfrm>
        </p:spPr>
        <p:txBody>
          <a:bodyPr>
            <a:normAutofit lnSpcReduction="10000"/>
          </a:bodyPr>
          <a:p>
            <a:r>
              <a:rPr lang="en-US"/>
              <a:t>Data relationships between cooking time &amp; rating, ingredient counts &amp; ratings, ingredient counts &amp; cooking times were observed.</a:t>
            </a:r>
            <a:endParaRPr lang="en-US"/>
          </a:p>
          <a:p>
            <a:r>
              <a:rPr lang="en-US"/>
              <a:t>Naive Bayes and Logistic regression model has been used, train-test-split has been done with sklearn.</a:t>
            </a:r>
            <a:endParaRPr lang="en-US"/>
          </a:p>
          <a:p>
            <a:pPr marL="0" indent="0">
              <a:buNone/>
            </a:pPr>
            <a:r>
              <a:rPr lang="en-US"/>
              <a:t>     </a:t>
            </a:r>
            <a:r>
              <a:rPr lang="en-US" b="1" i="1"/>
              <a:t>cuisine</a:t>
            </a:r>
            <a:r>
              <a:rPr lang="en-US"/>
              <a:t>- null accuracy=0.06906</a:t>
            </a:r>
            <a:endParaRPr lang="en-US"/>
          </a:p>
          <a:p>
            <a:pPr marL="0" indent="0">
              <a:buNone/>
            </a:pPr>
            <a:r>
              <a:rPr lang="en-US"/>
              <a:t>     Multinomial Naive Bayes = 0.53383</a:t>
            </a:r>
            <a:endParaRPr lang="en-US"/>
          </a:p>
          <a:p>
            <a:pPr marL="0" indent="0">
              <a:buNone/>
            </a:pPr>
            <a:r>
              <a:rPr lang="en-US"/>
              <a:t>     Logistic Regression= 0.43881</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597660" y="500380"/>
            <a:ext cx="9906635" cy="5773420"/>
          </a:xfrm>
        </p:spPr>
        <p:txBody>
          <a:bodyPr/>
          <a:p>
            <a:pPr marL="0" indent="0">
              <a:buNone/>
            </a:pPr>
            <a:r>
              <a:rPr lang="en-US" b="1"/>
              <a:t>What modificiations have been incorporated?</a:t>
            </a:r>
            <a:endParaRPr lang="en-US" b="1"/>
          </a:p>
          <a:p>
            <a:r>
              <a:rPr lang="en-US"/>
              <a:t>propose a recipe given a set of ingredients - this question has been answered.</a:t>
            </a:r>
            <a:r>
              <a:rPr lang="en-US" sz="1800">
                <a:sym typeface="+mn-ea"/>
              </a:rPr>
              <a:t>In order to find which recipes are possible given a set of supplies in pantry? .issubset() method is used - matches all objects in one set with another set</a:t>
            </a:r>
            <a:endParaRPr lang="en-US" sz="1800">
              <a:sym typeface="+mn-ea"/>
            </a:endParaRPr>
          </a:p>
          <a:p>
            <a:r>
              <a:rPr lang="en-US"/>
              <a:t>used k-nearest neighbours (KNN) classifier  to recommend similar recipes. i.e. to answer question like given a recipe, which recipes are most similar to it?. This feature involves building nearest nearest neighbour model by using both word count and TF-IDF</a:t>
            </a:r>
            <a:endParaRPr lang="en-US"/>
          </a:p>
          <a:p>
            <a:r>
              <a:rPr lang="en-US"/>
              <a:t>In order to improve accuracy of regression and naive bayes, we tried 3 more classifiers- Random Forest, K-cross validation and KNN.</a:t>
            </a:r>
            <a:endParaRPr lang="en-US"/>
          </a:p>
          <a:p>
            <a:r>
              <a:rPr lang="en-US"/>
              <a:t>Relationship between cooking time vs cuisine is analysed. (for eg. people of which country (eg. thai) tend to spend more time in cooking.)</a:t>
            </a:r>
            <a:endParaRPr lang="en-US"/>
          </a:p>
          <a:p>
            <a:r>
              <a:rPr lang="en-US"/>
              <a:t>Relationship b/w rating and cooking time, rating and ingredient count, cuisine label and recipe label have been observed.</a:t>
            </a:r>
            <a:endParaRPr lang="en-US"/>
          </a:p>
          <a:p>
            <a:pPr marL="0" indent="0">
              <a:buNone/>
            </a:pPr>
            <a:endParaRPr lang="en-US"/>
          </a:p>
          <a:p>
            <a:pPr marL="0" indent="0">
              <a:buNone/>
            </a:pPr>
            <a:endParaRPr lang="en-US" b="1"/>
          </a:p>
          <a:p>
            <a:pPr marL="0" indent="0">
              <a:buNone/>
            </a:pPr>
            <a:endParaRPr lang="en-US" b="1"/>
          </a:p>
          <a:p>
            <a:endParaRPr lang="en-US" b="1"/>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15292</Words>
  <Application>WPS Presentation</Application>
  <PresentationFormat>Widescreen</PresentationFormat>
  <Paragraphs>216</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Wingdings 3</vt:lpstr>
      <vt:lpstr>Arial</vt:lpstr>
      <vt:lpstr>Century Gothic</vt:lpstr>
      <vt:lpstr>Microsoft YaHei</vt:lpstr>
      <vt:lpstr/>
      <vt:lpstr>Arial Unicode MS</vt:lpstr>
      <vt:lpstr>Calibri</vt:lpstr>
      <vt:lpstr>Segoe Print</vt:lpstr>
      <vt:lpstr>Wisp</vt:lpstr>
      <vt:lpstr>Cuisine/Dish Prediction</vt:lpstr>
      <vt:lpstr>Abstract &amp; Keywords</vt:lpstr>
      <vt:lpstr>Introduction</vt:lpstr>
      <vt:lpstr>Dataset</vt:lpstr>
      <vt:lpstr>PowerPoint 演示文稿</vt:lpstr>
      <vt:lpstr>PowerPoint 演示文稿</vt:lpstr>
      <vt:lpstr>Prediction Task &amp; Features</vt:lpstr>
      <vt:lpstr>PowerPoint 演示文稿</vt:lpstr>
      <vt:lpstr>PowerPoint 演示文稿</vt:lpstr>
      <vt:lpstr>Models </vt:lpstr>
      <vt:lpstr>Multinomial Naive Bayes</vt:lpstr>
      <vt:lpstr>Logistic Regression</vt:lpstr>
      <vt:lpstr>Random Forest</vt:lpstr>
      <vt:lpstr>K-fold cross validation </vt:lpstr>
      <vt:lpstr>K-Nearest Neighbours (KNN) </vt:lpstr>
      <vt:lpstr>Results</vt:lpstr>
      <vt:lpstr>PowerPoint 演示文稿</vt:lpstr>
      <vt:lpstr>PowerPoint 演示文稿</vt:lpstr>
      <vt:lpstr>Advancements</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Wani</dc:creator>
  <cp:lastModifiedBy>JOSHI</cp:lastModifiedBy>
  <cp:revision>100</cp:revision>
  <dcterms:created xsi:type="dcterms:W3CDTF">2017-05-02T23:18:00Z</dcterms:created>
  <dcterms:modified xsi:type="dcterms:W3CDTF">2017-09-25T18:14:40Z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