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7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5FB07-548D-4975-B7DF-D5A5CBE4FD3F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259C7-8AB2-404C-A9F0-9959CB8A0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59C7-8AB2-404C-A9F0-9959CB8A0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5789295" cy="998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137140" cy="377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213" y="1665554"/>
            <a:ext cx="7258050" cy="347210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065" marR="5080" algn="ctr">
              <a:lnSpc>
                <a:spcPts val="6480"/>
              </a:lnSpc>
              <a:spcBef>
                <a:spcPts val="915"/>
              </a:spcBef>
            </a:pPr>
            <a:r>
              <a:rPr sz="6000" spc="-25" dirty="0">
                <a:solidFill>
                  <a:srgbClr val="FF0000"/>
                </a:solidFill>
              </a:rPr>
              <a:t>Magnetic</a:t>
            </a:r>
            <a:r>
              <a:rPr sz="6000" spc="-290" dirty="0">
                <a:solidFill>
                  <a:srgbClr val="FF0000"/>
                </a:solidFill>
              </a:rPr>
              <a:t> </a:t>
            </a:r>
            <a:r>
              <a:rPr sz="6000" spc="-40" dirty="0">
                <a:solidFill>
                  <a:srgbClr val="FF0000"/>
                </a:solidFill>
              </a:rPr>
              <a:t>Materials</a:t>
            </a:r>
            <a:r>
              <a:rPr sz="6000" spc="-265" dirty="0">
                <a:solidFill>
                  <a:srgbClr val="FF0000"/>
                </a:solidFill>
              </a:rPr>
              <a:t> </a:t>
            </a:r>
            <a:r>
              <a:rPr sz="6000" spc="-25" dirty="0">
                <a:solidFill>
                  <a:srgbClr val="FF0000"/>
                </a:solidFill>
              </a:rPr>
              <a:t>and </a:t>
            </a:r>
            <a:r>
              <a:rPr sz="6000" spc="-10" dirty="0">
                <a:solidFill>
                  <a:srgbClr val="FF0000"/>
                </a:solidFill>
              </a:rPr>
              <a:t>Superconductivity</a:t>
            </a:r>
            <a:endParaRPr sz="6000"/>
          </a:p>
          <a:p>
            <a:pPr marL="3175" algn="ctr">
              <a:lnSpc>
                <a:spcPct val="100000"/>
              </a:lnSpc>
              <a:spcBef>
                <a:spcPts val="850"/>
              </a:spcBef>
            </a:pPr>
            <a:r>
              <a:rPr sz="4800" spc="-10" smtClean="0">
                <a:solidFill>
                  <a:srgbClr val="4471C4"/>
                </a:solidFill>
              </a:rPr>
              <a:t>Paramagnetism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Paramagnetism</a:t>
            </a:r>
            <a:r>
              <a:rPr spc="-145" dirty="0"/>
              <a:t> </a:t>
            </a:r>
            <a:r>
              <a:rPr spc="-55" dirty="0"/>
              <a:t>Overview: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52990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78740" indent="-22796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Definition</a:t>
            </a:r>
            <a:r>
              <a:rPr sz="2800" dirty="0">
                <a:latin typeface="Carlito"/>
                <a:cs typeface="Carlito"/>
              </a:rPr>
              <a:t>: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Paramagnetic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materials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attracted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magnetic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 	</a:t>
            </a:r>
            <a:r>
              <a:rPr sz="2800" dirty="0">
                <a:latin typeface="Carlito"/>
                <a:cs typeface="Carlito"/>
              </a:rPr>
              <a:t>due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presence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unpaired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electrons.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alignment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these 	</a:t>
            </a:r>
            <a:r>
              <a:rPr sz="2800" dirty="0">
                <a:latin typeface="Carlito"/>
                <a:cs typeface="Carlito"/>
              </a:rPr>
              <a:t>electrons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external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magnetic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field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what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causes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weak 	</a:t>
            </a:r>
            <a:r>
              <a:rPr sz="2800" spc="-10" dirty="0">
                <a:latin typeface="Carlito"/>
                <a:cs typeface="Carlito"/>
              </a:rPr>
              <a:t>attraction.</a:t>
            </a:r>
            <a:endParaRPr sz="2800">
              <a:latin typeface="Carlito"/>
              <a:cs typeface="Carlito"/>
            </a:endParaRPr>
          </a:p>
          <a:p>
            <a:pPr marL="240029" marR="5080" indent="-22796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Examples</a:t>
            </a:r>
            <a:r>
              <a:rPr sz="2800" b="1" spc="-10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of</a:t>
            </a:r>
            <a:r>
              <a:rPr sz="2800" b="1" spc="-114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Paramagnetic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Materials</a:t>
            </a:r>
            <a:r>
              <a:rPr sz="2800" dirty="0">
                <a:latin typeface="Carlito"/>
                <a:cs typeface="Carlito"/>
              </a:rPr>
              <a:t>: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Aluminum,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oxygen</a:t>
            </a:r>
            <a:r>
              <a:rPr sz="2800" spc="-10">
                <a:latin typeface="Carlito"/>
                <a:cs typeface="Carlito"/>
              </a:rPr>
              <a:t>,</a:t>
            </a:r>
            <a:r>
              <a:rPr sz="2800" spc="-105">
                <a:latin typeface="Carlito"/>
                <a:cs typeface="Carlito"/>
              </a:rPr>
              <a:t> </a:t>
            </a:r>
            <a:r>
              <a:rPr sz="2800" spc="-10" smtClean="0">
                <a:latin typeface="Carlito"/>
                <a:cs typeface="Carlito"/>
              </a:rPr>
              <a:t>titanium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sz="2800" smtClean="0">
                <a:latin typeface="Carlito"/>
                <a:cs typeface="Carlito"/>
              </a:rPr>
              <a:t>and</a:t>
            </a:r>
            <a:r>
              <a:rPr sz="2800" spc="-55" smtClean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magnesium.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63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</a:t>
            </a:r>
            <a:r>
              <a:rPr spc="-215" dirty="0"/>
              <a:t> </a:t>
            </a:r>
            <a:r>
              <a:rPr spc="-40" dirty="0"/>
              <a:t>Points: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41910" indent="-2279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b="1" dirty="0">
                <a:latin typeface="Carlito"/>
                <a:cs typeface="Carlito"/>
              </a:rPr>
              <a:t>Unpaired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Electrons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key</a:t>
            </a:r>
            <a:r>
              <a:rPr spc="-100" dirty="0"/>
              <a:t> </a:t>
            </a:r>
            <a:r>
              <a:rPr dirty="0"/>
              <a:t>factor</a:t>
            </a:r>
            <a:r>
              <a:rPr spc="-105" dirty="0"/>
              <a:t> </a:t>
            </a:r>
            <a:r>
              <a:rPr dirty="0"/>
              <a:t>that</a:t>
            </a:r>
            <a:r>
              <a:rPr spc="-85" dirty="0"/>
              <a:t> </a:t>
            </a:r>
            <a:r>
              <a:rPr spc="-10" dirty="0"/>
              <a:t>makes</a:t>
            </a:r>
            <a:r>
              <a:rPr spc="-10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spc="-10" dirty="0"/>
              <a:t>material 	</a:t>
            </a:r>
            <a:r>
              <a:rPr dirty="0"/>
              <a:t>paramagnetic</a:t>
            </a:r>
            <a:r>
              <a:rPr spc="-7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presence</a:t>
            </a:r>
            <a:r>
              <a:rPr spc="-5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unpaired</a:t>
            </a:r>
            <a:r>
              <a:rPr spc="-30" dirty="0"/>
              <a:t> </a:t>
            </a:r>
            <a:r>
              <a:rPr dirty="0"/>
              <a:t>electrons.</a:t>
            </a:r>
            <a:r>
              <a:rPr spc="-50" dirty="0"/>
              <a:t> </a:t>
            </a:r>
            <a:r>
              <a:rPr dirty="0"/>
              <a:t>These</a:t>
            </a:r>
            <a:r>
              <a:rPr spc="-70" dirty="0"/>
              <a:t> </a:t>
            </a:r>
            <a:r>
              <a:rPr spc="-10" dirty="0"/>
              <a:t>electrons 	</a:t>
            </a:r>
            <a:r>
              <a:rPr dirty="0"/>
              <a:t>have</a:t>
            </a:r>
            <a:r>
              <a:rPr spc="-70" dirty="0"/>
              <a:t> </a:t>
            </a:r>
            <a:r>
              <a:rPr dirty="0"/>
              <a:t>magnetic</a:t>
            </a:r>
            <a:r>
              <a:rPr spc="-70" dirty="0"/>
              <a:t> </a:t>
            </a:r>
            <a:r>
              <a:rPr dirty="0"/>
              <a:t>dipoles</a:t>
            </a:r>
            <a:r>
              <a:rPr spc="-50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/>
              <a:t>align</a:t>
            </a:r>
            <a:r>
              <a:rPr spc="-80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external</a:t>
            </a:r>
            <a:r>
              <a:rPr spc="-65" dirty="0"/>
              <a:t> </a:t>
            </a:r>
            <a:r>
              <a:rPr dirty="0"/>
              <a:t>magnetic</a:t>
            </a:r>
            <a:r>
              <a:rPr spc="-75" dirty="0"/>
              <a:t> </a:t>
            </a:r>
            <a:r>
              <a:rPr spc="-10" dirty="0"/>
              <a:t>field.</a:t>
            </a:r>
          </a:p>
          <a:p>
            <a:pPr marL="240029" marR="144145" indent="-227965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b="1" dirty="0">
                <a:latin typeface="Carlito"/>
                <a:cs typeface="Carlito"/>
              </a:rPr>
              <a:t>Weak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Attraction</a:t>
            </a:r>
            <a:r>
              <a:rPr spc="-20" dirty="0"/>
              <a:t>:</a:t>
            </a:r>
            <a:r>
              <a:rPr spc="-5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attraction</a:t>
            </a:r>
            <a:r>
              <a:rPr spc="-8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paramagnetic</a:t>
            </a:r>
            <a:r>
              <a:rPr spc="-90" dirty="0"/>
              <a:t> </a:t>
            </a:r>
            <a:r>
              <a:rPr dirty="0"/>
              <a:t>materials</a:t>
            </a:r>
            <a:r>
              <a:rPr spc="-85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20" dirty="0"/>
              <a:t>much 	</a:t>
            </a:r>
            <a:r>
              <a:rPr dirty="0"/>
              <a:t>weaker</a:t>
            </a:r>
            <a:r>
              <a:rPr spc="-135" dirty="0"/>
              <a:t> </a:t>
            </a:r>
            <a:r>
              <a:rPr spc="-10" dirty="0"/>
              <a:t>compared</a:t>
            </a:r>
            <a:r>
              <a:rPr spc="-8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10" dirty="0"/>
              <a:t>ferromagnetic</a:t>
            </a:r>
            <a:r>
              <a:rPr spc="-110" dirty="0"/>
              <a:t> </a:t>
            </a:r>
            <a:r>
              <a:rPr dirty="0"/>
              <a:t>materials</a:t>
            </a:r>
            <a:r>
              <a:rPr spc="-110" dirty="0"/>
              <a:t> </a:t>
            </a:r>
            <a:r>
              <a:rPr dirty="0"/>
              <a:t>(like</a:t>
            </a:r>
            <a:r>
              <a:rPr spc="-105" dirty="0"/>
              <a:t> </a:t>
            </a:r>
            <a:r>
              <a:rPr dirty="0"/>
              <a:t>iron),</a:t>
            </a:r>
            <a:r>
              <a:rPr spc="-95" dirty="0"/>
              <a:t> </a:t>
            </a:r>
            <a:r>
              <a:rPr dirty="0"/>
              <a:t>which</a:t>
            </a:r>
            <a:r>
              <a:rPr spc="-95" dirty="0"/>
              <a:t> </a:t>
            </a:r>
            <a:r>
              <a:rPr spc="-20" dirty="0"/>
              <a:t>have 	</a:t>
            </a:r>
            <a:r>
              <a:rPr dirty="0"/>
              <a:t>strong</a:t>
            </a:r>
            <a:r>
              <a:rPr spc="-60" dirty="0"/>
              <a:t> </a:t>
            </a:r>
            <a:r>
              <a:rPr dirty="0"/>
              <a:t>magnetic</a:t>
            </a:r>
            <a:r>
              <a:rPr spc="-75" dirty="0"/>
              <a:t> </a:t>
            </a:r>
            <a:r>
              <a:rPr spc="-10" dirty="0"/>
              <a:t>properties.</a:t>
            </a:r>
          </a:p>
          <a:p>
            <a:pPr marL="240029" marR="5080" indent="-22796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b="1" dirty="0">
                <a:latin typeface="Carlito"/>
                <a:cs typeface="Carlito"/>
              </a:rPr>
              <a:t>Thermal</a:t>
            </a:r>
            <a:r>
              <a:rPr b="1" spc="-5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Motion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At</a:t>
            </a:r>
            <a:r>
              <a:rPr spc="-65" dirty="0"/>
              <a:t> </a:t>
            </a:r>
            <a:r>
              <a:rPr dirty="0"/>
              <a:t>higher</a:t>
            </a:r>
            <a:r>
              <a:rPr spc="-50" dirty="0"/>
              <a:t> </a:t>
            </a:r>
            <a:r>
              <a:rPr spc="-20" dirty="0"/>
              <a:t>temperatures,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thermal</a:t>
            </a:r>
            <a:r>
              <a:rPr spc="-50" dirty="0"/>
              <a:t> </a:t>
            </a:r>
            <a:r>
              <a:rPr dirty="0"/>
              <a:t>motion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5" dirty="0"/>
              <a:t>the 	</a:t>
            </a:r>
            <a:r>
              <a:rPr dirty="0"/>
              <a:t>atoms</a:t>
            </a:r>
            <a:r>
              <a:rPr spc="-105" dirty="0"/>
              <a:t> </a:t>
            </a:r>
            <a:r>
              <a:rPr dirty="0"/>
              <a:t>disturbs</a:t>
            </a:r>
            <a:r>
              <a:rPr spc="-5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alignment</a:t>
            </a:r>
            <a:r>
              <a:rPr spc="-9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magnetic</a:t>
            </a:r>
            <a:r>
              <a:rPr spc="-105" dirty="0"/>
              <a:t> </a:t>
            </a:r>
            <a:r>
              <a:rPr dirty="0"/>
              <a:t>dipoles,</a:t>
            </a:r>
            <a:r>
              <a:rPr spc="-90" dirty="0"/>
              <a:t> </a:t>
            </a:r>
            <a:r>
              <a:rPr dirty="0"/>
              <a:t>reducing</a:t>
            </a:r>
            <a:r>
              <a:rPr spc="-70" dirty="0"/>
              <a:t> </a:t>
            </a:r>
            <a:r>
              <a:rPr spc="-25" dirty="0"/>
              <a:t>the 	</a:t>
            </a:r>
            <a:r>
              <a:rPr spc="-10" dirty="0"/>
              <a:t>paramagnetic</a:t>
            </a:r>
            <a:r>
              <a:rPr spc="-60" dirty="0"/>
              <a:t> </a:t>
            </a:r>
            <a:r>
              <a:rPr spc="-10" dirty="0"/>
              <a:t>effect.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</a:t>
            </a:r>
            <a:r>
              <a:rPr spc="-215" dirty="0"/>
              <a:t> </a:t>
            </a:r>
            <a:r>
              <a:rPr spc="-25" dirty="0"/>
              <a:t>points: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1367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Magnetic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Susceptibility</a:t>
            </a:r>
            <a:r>
              <a:rPr sz="2800" spc="-10" dirty="0">
                <a:latin typeface="Carlito"/>
                <a:cs typeface="Carlito"/>
              </a:rPr>
              <a:t>: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Paramagnetic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materials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have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small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positive 	</a:t>
            </a:r>
            <a:r>
              <a:rPr sz="2800" dirty="0">
                <a:latin typeface="Carlito"/>
                <a:cs typeface="Carlito"/>
              </a:rPr>
              <a:t>magnetic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susceptibility,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which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means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weakly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attracted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to 	</a:t>
            </a:r>
            <a:r>
              <a:rPr sz="2800" dirty="0">
                <a:latin typeface="Carlito"/>
                <a:cs typeface="Carlito"/>
              </a:rPr>
              <a:t>magnetic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5789295" cy="6093976"/>
          </a:xfrm>
        </p:spPr>
        <p:txBody>
          <a:bodyPr/>
          <a:lstStyle/>
          <a:p>
            <a:r>
              <a:rPr lang="en-US" dirty="0" smtClean="0"/>
              <a:t>Diamagnetism</a:t>
            </a:r>
            <a:br>
              <a:rPr lang="en-US" dirty="0" smtClean="0"/>
            </a:b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Definition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137140" cy="3877985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:Diamagnetism is a form of magnetism that occurs in materials that are not attracted to a magnetic field. Instead, when exposed to a magnetic field, diamagnetic materials develop a weak, negative magnetic response. This effect is due to the movement of electrons within the atoms of the material, which creates tiny currents that oppose the applied magnetic field.</a:t>
            </a:r>
          </a:p>
          <a:p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water,graphite,copper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5789295" cy="677108"/>
          </a:xfrm>
        </p:spPr>
        <p:txBody>
          <a:bodyPr/>
          <a:lstStyle/>
          <a:p>
            <a:r>
              <a:rPr lang="en-US" dirty="0" smtClean="0"/>
              <a:t>Key points: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137140" cy="3016210"/>
          </a:xfrm>
        </p:spPr>
        <p:txBody>
          <a:bodyPr/>
          <a:lstStyle/>
          <a:p>
            <a:r>
              <a:rPr lang="en-US" b="1" dirty="0" smtClean="0"/>
              <a:t>Weak Effect</a:t>
            </a:r>
            <a:r>
              <a:rPr lang="en-US" dirty="0" smtClean="0"/>
              <a:t>: The magnetic response is very weak compared to ferromagnetism or </a:t>
            </a:r>
            <a:r>
              <a:rPr lang="en-US" dirty="0" err="1" smtClean="0"/>
              <a:t>paramagnetism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Temperature Independence</a:t>
            </a:r>
            <a:r>
              <a:rPr lang="en-US" dirty="0" smtClean="0"/>
              <a:t>: Diamagnetic behavior does not depend on temperature.</a:t>
            </a:r>
          </a:p>
          <a:p>
            <a:r>
              <a:rPr lang="en-US" b="1" dirty="0" smtClean="0"/>
              <a:t>Common Examples</a:t>
            </a:r>
            <a:r>
              <a:rPr lang="en-US" dirty="0" smtClean="0"/>
              <a:t>: Common diamagnetic materials include bismuth, copper, and graphite.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158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Magnetic Materials and Superconductivity Paramagnetism</vt:lpstr>
      <vt:lpstr>Paramagnetism Overview:</vt:lpstr>
      <vt:lpstr>Key Points:</vt:lpstr>
      <vt:lpstr>Key points:</vt:lpstr>
      <vt:lpstr>Diamagnetism overview: Definition     Example:        </vt:lpstr>
      <vt:lpstr>Key points: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Materials and Superconductivity Paramagnetism &amp; Magnetism</dc:title>
  <dc:creator>Ayush Kumar</dc:creator>
  <cp:lastModifiedBy>DELL</cp:lastModifiedBy>
  <cp:revision>5</cp:revision>
  <dcterms:created xsi:type="dcterms:W3CDTF">2024-10-23T21:37:33Z</dcterms:created>
  <dcterms:modified xsi:type="dcterms:W3CDTF">2024-10-24T15:05:13Z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2024-10-23T00:00:00Z</vt:filetime>
  </property>
  <property fmtid="{D5CDD505-2E9C-101B-9397-08002B2CF9AE}" pid="5" name="Producer">
    <vt:lpwstr>3-Heights(TM) PDF Security Shell 4.8.25.2 (http://www.pdf-tools.com)</vt:lpwstr>
  </property>
</Properties>
</file>