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92" r:id="rId6"/>
    <p:sldId id="296" r:id="rId7"/>
    <p:sldId id="297" r:id="rId8"/>
    <p:sldId id="298" r:id="rId9"/>
    <p:sldId id="294" r:id="rId10"/>
    <p:sldId id="299"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7" autoAdjust="0"/>
    <p:restoredTop sz="94660"/>
  </p:normalViewPr>
  <p:slideViewPr>
    <p:cSldViewPr snapToGrid="0">
      <p:cViewPr varScale="1">
        <p:scale>
          <a:sx n="42" d="100"/>
          <a:sy n="42" d="100"/>
        </p:scale>
        <p:origin x="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F145D9-0CD2-4876-A084-69C9DEBE74BD}"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24508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145D9-0CD2-4876-A084-69C9DEBE74BD}"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336884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145D9-0CD2-4876-A084-69C9DEBE74BD}"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180126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145D9-0CD2-4876-A084-69C9DEBE74BD}"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6072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145D9-0CD2-4876-A084-69C9DEBE74BD}"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18894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F145D9-0CD2-4876-A084-69C9DEBE74BD}"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269204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F145D9-0CD2-4876-A084-69C9DEBE74BD}"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175155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145D9-0CD2-4876-A084-69C9DEBE74BD}"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324758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145D9-0CD2-4876-A084-69C9DEBE74BD}"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345983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145D9-0CD2-4876-A084-69C9DEBE74BD}"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51149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145D9-0CD2-4876-A084-69C9DEBE74BD}"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BC69-252A-46E1-8FBC-5A7F513F850E}" type="slidenum">
              <a:rPr lang="en-US" smtClean="0"/>
              <a:t>‹#›</a:t>
            </a:fld>
            <a:endParaRPr lang="en-US"/>
          </a:p>
        </p:txBody>
      </p:sp>
    </p:spTree>
    <p:extLst>
      <p:ext uri="{BB962C8B-B14F-4D97-AF65-F5344CB8AC3E}">
        <p14:creationId xmlns:p14="http://schemas.microsoft.com/office/powerpoint/2010/main" val="78264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145D9-0CD2-4876-A084-69C9DEBE74BD}" type="datetimeFigureOut">
              <a:rPr lang="en-US" smtClean="0"/>
              <a:t>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BC69-252A-46E1-8FBC-5A7F513F850E}" type="slidenum">
              <a:rPr lang="en-US" smtClean="0"/>
              <a:t>‹#›</a:t>
            </a:fld>
            <a:endParaRPr lang="en-US"/>
          </a:p>
        </p:txBody>
      </p:sp>
    </p:spTree>
    <p:extLst>
      <p:ext uri="{BB962C8B-B14F-4D97-AF65-F5344CB8AC3E}">
        <p14:creationId xmlns:p14="http://schemas.microsoft.com/office/powerpoint/2010/main" val="296095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Visio_Drawing1.vsdx"/><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www.efymag.com/" TargetMode="Externa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barcodesinc.com/articles/barcode-technology.htm" TargetMode="External"/><Relationship Id="rId4" Type="http://schemas.openxmlformats.org/officeDocument/2006/relationships/hyperlink" Target="http://www.hindawi.com/journals/ijdsn/2013/107975/"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188352" y="1381919"/>
            <a:ext cx="7723032" cy="2047081"/>
          </a:xfrm>
          <a:prstGeom prst="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rPr>
              <a:t>Smart Vehicle Parking Management System (SVPMS)</a:t>
            </a:r>
            <a:endParaRPr lang="en-US"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endParaRPr>
          </a:p>
        </p:txBody>
      </p:sp>
      <p:sp>
        <p:nvSpPr>
          <p:cNvPr id="6" name="TextBox 5"/>
          <p:cNvSpPr txBox="1"/>
          <p:nvPr/>
        </p:nvSpPr>
        <p:spPr>
          <a:xfrm>
            <a:off x="0" y="4130898"/>
            <a:ext cx="4455992" cy="1754326"/>
          </a:xfrm>
          <a:prstGeom prst="rect">
            <a:avLst/>
          </a:prstGeom>
          <a:noFill/>
        </p:spPr>
        <p:txBody>
          <a:bodyPr wrap="square" rtlCol="0">
            <a:spAutoFit/>
          </a:bodyPr>
          <a:lstStyle/>
          <a:p>
            <a:pPr algn="ctr"/>
            <a:r>
              <a:rPr lang="en-US" b="1" dirty="0">
                <a:solidFill>
                  <a:schemeClr val="accent4">
                    <a:lumMod val="40000"/>
                    <a:lumOff val="60000"/>
                  </a:schemeClr>
                </a:solidFill>
              </a:rPr>
              <a:t>Proposal of the </a:t>
            </a:r>
            <a:r>
              <a:rPr lang="en-US" b="1" dirty="0" smtClean="0">
                <a:solidFill>
                  <a:schemeClr val="accent4">
                    <a:lumMod val="40000"/>
                    <a:lumOff val="60000"/>
                  </a:schemeClr>
                </a:solidFill>
              </a:rPr>
              <a:t>Final Year Individual </a:t>
            </a:r>
            <a:r>
              <a:rPr lang="en-US" b="1" dirty="0">
                <a:solidFill>
                  <a:schemeClr val="accent4">
                    <a:lumMod val="40000"/>
                    <a:lumOff val="60000"/>
                  </a:schemeClr>
                </a:solidFill>
              </a:rPr>
              <a:t>Project </a:t>
            </a:r>
          </a:p>
          <a:p>
            <a:pPr algn="ctr"/>
            <a:r>
              <a:rPr lang="en-US" b="1" dirty="0">
                <a:solidFill>
                  <a:schemeClr val="accent4">
                    <a:lumMod val="40000"/>
                    <a:lumOff val="60000"/>
                  </a:schemeClr>
                </a:solidFill>
              </a:rPr>
              <a:t>By</a:t>
            </a:r>
          </a:p>
          <a:p>
            <a:pPr algn="ctr"/>
            <a:r>
              <a:rPr lang="en-US" b="1" dirty="0" smtClean="0">
                <a:solidFill>
                  <a:schemeClr val="accent4">
                    <a:lumMod val="40000"/>
                    <a:lumOff val="60000"/>
                  </a:schemeClr>
                </a:solidFill>
              </a:rPr>
              <a:t>GGYU </a:t>
            </a:r>
            <a:r>
              <a:rPr lang="en-US" b="1" dirty="0" err="1" smtClean="0">
                <a:solidFill>
                  <a:schemeClr val="accent4">
                    <a:lumMod val="40000"/>
                    <a:lumOff val="60000"/>
                  </a:schemeClr>
                </a:solidFill>
              </a:rPr>
              <a:t>Gunasekara</a:t>
            </a:r>
            <a:r>
              <a:rPr lang="en-US" b="1" dirty="0" smtClean="0">
                <a:solidFill>
                  <a:schemeClr val="accent4">
                    <a:lumMod val="40000"/>
                    <a:lumOff val="60000"/>
                  </a:schemeClr>
                </a:solidFill>
              </a:rPr>
              <a:t> (ICT/12/0142)</a:t>
            </a:r>
            <a:endParaRPr lang="en-US" b="1" dirty="0">
              <a:solidFill>
                <a:schemeClr val="accent4">
                  <a:lumMod val="40000"/>
                  <a:lumOff val="60000"/>
                </a:schemeClr>
              </a:solidFill>
            </a:endParaRPr>
          </a:p>
          <a:p>
            <a:pPr algn="ctr"/>
            <a:r>
              <a:rPr lang="en-US" b="1" dirty="0">
                <a:solidFill>
                  <a:schemeClr val="accent4">
                    <a:lumMod val="40000"/>
                    <a:lumOff val="60000"/>
                  </a:schemeClr>
                </a:solidFill>
              </a:rPr>
              <a:t>Under the Supervision of</a:t>
            </a:r>
          </a:p>
          <a:p>
            <a:pPr algn="ctr"/>
            <a:r>
              <a:rPr lang="en-US" b="1" dirty="0" smtClean="0">
                <a:solidFill>
                  <a:schemeClr val="accent4">
                    <a:lumMod val="40000"/>
                    <a:lumOff val="60000"/>
                  </a:schemeClr>
                </a:solidFill>
              </a:rPr>
              <a:t>Mr. ADAI </a:t>
            </a:r>
            <a:r>
              <a:rPr lang="en-US" b="1" dirty="0" err="1" smtClean="0">
                <a:solidFill>
                  <a:schemeClr val="accent4">
                    <a:lumMod val="40000"/>
                    <a:lumOff val="60000"/>
                  </a:schemeClr>
                </a:solidFill>
              </a:rPr>
              <a:t>Gunasekara</a:t>
            </a:r>
            <a:endParaRPr lang="en-US" b="1" dirty="0">
              <a:solidFill>
                <a:schemeClr val="accent4">
                  <a:lumMod val="40000"/>
                  <a:lumOff val="60000"/>
                </a:schemeClr>
              </a:solidFill>
            </a:endParaRPr>
          </a:p>
          <a:p>
            <a:endParaRPr lang="en-US" dirty="0"/>
          </a:p>
        </p:txBody>
      </p:sp>
      <p:pic>
        <p:nvPicPr>
          <p:cNvPr id="4100" name="Picture 4" descr="http://thumbs.dreamstime.com/z/car-cartoon-thumb-up-2590157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31307">
            <a:off x="9197599" y="172182"/>
            <a:ext cx="2949311" cy="285670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 name="Picture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065" y="570910"/>
            <a:ext cx="1041579" cy="772368"/>
          </a:xfrm>
          <a:prstGeom prst="rect">
            <a:avLst/>
          </a:prstGeom>
          <a:noFill/>
        </p:spPr>
      </p:pic>
      <p:sp>
        <p:nvSpPr>
          <p:cNvPr id="11" name="Rectangle 5"/>
          <p:cNvSpPr>
            <a:spLocks noChangeArrowheads="1"/>
          </p:cNvSpPr>
          <p:nvPr/>
        </p:nvSpPr>
        <p:spPr bwMode="auto">
          <a:xfrm>
            <a:off x="1407992" y="912391"/>
            <a:ext cx="6096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200" b="1" dirty="0" smtClean="0">
                <a:solidFill>
                  <a:schemeClr val="tx1">
                    <a:lumMod val="65000"/>
                    <a:lumOff val="35000"/>
                  </a:schemeClr>
                </a:solidFill>
                <a:latin typeface="Times New Roman" pitchFamily="18" charset="0"/>
                <a:cs typeface="Times New Roman" pitchFamily="18" charset="0"/>
              </a:rPr>
              <a:t>General Sir John Kotelawela Defence University</a:t>
            </a:r>
            <a:endParaRPr lang="en-US" sz="2200" b="1"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01214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txBox="1">
            <a:spLocks/>
          </p:cNvSpPr>
          <p:nvPr/>
        </p:nvSpPr>
        <p:spPr>
          <a:xfrm>
            <a:off x="51408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400" kern="0" dirty="0" smtClean="0">
                <a:solidFill>
                  <a:sysClr val="windowText" lastClr="000000"/>
                </a:solidFill>
              </a:rPr>
              <a:t/>
            </a:r>
            <a:br>
              <a:rPr lang="en-US" sz="4400" kern="0" dirty="0" smtClean="0">
                <a:solidFill>
                  <a:sysClr val="windowText" lastClr="000000"/>
                </a:solidFill>
              </a:rPr>
            </a:br>
            <a:r>
              <a:rPr lang="en-US" sz="4400" kern="0" dirty="0" smtClean="0">
                <a:solidFill>
                  <a:sysClr val="windowText" lastClr="000000"/>
                </a:solidFill>
              </a:rPr>
              <a:t>Parallel Systems in Sri Lankan Context</a:t>
            </a:r>
          </a:p>
        </p:txBody>
      </p:sp>
      <p:sp>
        <p:nvSpPr>
          <p:cNvPr id="6" name="Content Placeholder 4"/>
          <p:cNvSpPr txBox="1">
            <a:spLocks/>
          </p:cNvSpPr>
          <p:nvPr/>
        </p:nvSpPr>
        <p:spPr>
          <a:xfrm>
            <a:off x="668629" y="193196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u="sng" dirty="0" smtClean="0"/>
              <a:t>World Trade Center</a:t>
            </a:r>
          </a:p>
          <a:p>
            <a:pPr marL="0" indent="0" algn="just">
              <a:buFont typeface="Arial" panose="020B0604020202020204" pitchFamily="34" charset="0"/>
              <a:buNone/>
            </a:pPr>
            <a:endParaRPr lang="en-US" u="sng" dirty="0" smtClean="0"/>
          </a:p>
          <a:p>
            <a:pPr lvl="1" algn="just"/>
            <a:r>
              <a:rPr lang="en-US" dirty="0" smtClean="0"/>
              <a:t>Magnetic sensors are deployed in the entry and exit gates</a:t>
            </a:r>
          </a:p>
          <a:p>
            <a:pPr lvl="1" algn="just"/>
            <a:r>
              <a:rPr lang="en-US" dirty="0" smtClean="0"/>
              <a:t>Customer gets a proximity card including a barcode number at the entry point and the system keep the record of entry time</a:t>
            </a:r>
            <a:endParaRPr lang="en-US" dirty="0"/>
          </a:p>
        </p:txBody>
      </p:sp>
    </p:spTree>
    <p:extLst>
      <p:ext uri="{BB962C8B-B14F-4D97-AF65-F5344CB8AC3E}">
        <p14:creationId xmlns:p14="http://schemas.microsoft.com/office/powerpoint/2010/main" val="3045991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423929"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Application Proposal</a:t>
            </a:r>
            <a:br>
              <a:rPr lang="en-US" dirty="0" smtClean="0">
                <a:latin typeface="+mn-lt"/>
              </a:rPr>
            </a:br>
            <a:endParaRPr lang="en-US" dirty="0">
              <a:latin typeface="+mn-lt"/>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Recommended Solution : </a:t>
            </a:r>
            <a:r>
              <a:rPr lang="en-US" b="1" dirty="0" smtClean="0"/>
              <a:t>Infrared Sensor Technology</a:t>
            </a:r>
          </a:p>
          <a:p>
            <a:pPr algn="just"/>
            <a:r>
              <a:rPr lang="en-US" dirty="0" smtClean="0"/>
              <a:t>Main Users: </a:t>
            </a:r>
          </a:p>
          <a:p>
            <a:pPr lvl="2" algn="just">
              <a:buFont typeface="Wingdings" panose="05000000000000000000" pitchFamily="2" charset="2"/>
              <a:buChar char="Ø"/>
            </a:pPr>
            <a:r>
              <a:rPr lang="en-US" sz="2800" dirty="0" smtClean="0"/>
              <a:t>Customers</a:t>
            </a:r>
          </a:p>
          <a:p>
            <a:pPr lvl="2" algn="just">
              <a:buFont typeface="Wingdings" panose="05000000000000000000" pitchFamily="2" charset="2"/>
              <a:buChar char="Ø"/>
            </a:pPr>
            <a:r>
              <a:rPr lang="en-US" sz="2800" dirty="0" smtClean="0"/>
              <a:t>Administrative Staff</a:t>
            </a:r>
          </a:p>
          <a:p>
            <a:pPr lvl="2" algn="just">
              <a:buFont typeface="Wingdings" panose="05000000000000000000" pitchFamily="2" charset="2"/>
              <a:buChar char="Ø"/>
            </a:pPr>
            <a:r>
              <a:rPr lang="en-US" sz="2800" dirty="0" smtClean="0"/>
              <a:t>System Operators</a:t>
            </a:r>
            <a:endParaRPr lang="en-US" sz="2800" dirty="0"/>
          </a:p>
        </p:txBody>
      </p:sp>
    </p:spTree>
    <p:extLst>
      <p:ext uri="{BB962C8B-B14F-4D97-AF65-F5344CB8AC3E}">
        <p14:creationId xmlns:p14="http://schemas.microsoft.com/office/powerpoint/2010/main" val="1862676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2879" y="0"/>
            <a:ext cx="12192000" cy="6858000"/>
          </a:xfrm>
        </p:spPr>
      </p:pic>
      <p:sp>
        <p:nvSpPr>
          <p:cNvPr id="5" name="Title 1"/>
          <p:cNvSpPr txBox="1">
            <a:spLocks/>
          </p:cNvSpPr>
          <p:nvPr/>
        </p:nvSpPr>
        <p:spPr>
          <a:xfrm>
            <a:off x="63038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Overall System Architecture</a:t>
            </a:r>
            <a:endParaRPr lang="en-US" dirty="0">
              <a:latin typeface="+mn-lt"/>
            </a:endParaRPr>
          </a:p>
        </p:txBody>
      </p:sp>
      <p:sp>
        <p:nvSpPr>
          <p:cNvPr id="7" name="Rectangle 10"/>
          <p:cNvSpPr>
            <a:spLocks noChangeArrowheads="1"/>
          </p:cNvSpPr>
          <p:nvPr/>
        </p:nvSpPr>
        <p:spPr bwMode="auto">
          <a:xfrm>
            <a:off x="2334490" y="1458843"/>
            <a:ext cx="1431165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657933918"/>
              </p:ext>
            </p:extLst>
          </p:nvPr>
        </p:nvGraphicFramePr>
        <p:xfrm>
          <a:off x="2249608" y="1010220"/>
          <a:ext cx="6976934" cy="5367130"/>
        </p:xfrm>
        <a:graphic>
          <a:graphicData uri="http://schemas.openxmlformats.org/presentationml/2006/ole">
            <mc:AlternateContent xmlns:mc="http://schemas.openxmlformats.org/markup-compatibility/2006">
              <mc:Choice xmlns:v="urn:schemas-microsoft-com:vml" Requires="v">
                <p:oleObj spid="_x0000_s3129" name="Visio" r:id="rId5" imgW="9867841" imgH="7343788" progId="Visio.Drawing.15">
                  <p:embed/>
                </p:oleObj>
              </mc:Choice>
              <mc:Fallback>
                <p:oleObj name="Visio" r:id="rId5" imgW="9867841" imgH="7343788" progId="Visio.Drawing.15">
                  <p:embed/>
                  <p:pic>
                    <p:nvPicPr>
                      <p:cNvPr id="0" name="Object 9"/>
                      <p:cNvPicPr>
                        <a:picLocks noChangeAspect="1" noChangeArrowheads="1"/>
                      </p:cNvPicPr>
                      <p:nvPr/>
                    </p:nvPicPr>
                    <p:blipFill>
                      <a:blip r:embed="rId6"/>
                      <a:srcRect/>
                      <a:stretch>
                        <a:fillRect/>
                      </a:stretch>
                    </p:blipFill>
                    <p:spPr bwMode="auto">
                      <a:xfrm>
                        <a:off x="2249608" y="1010220"/>
                        <a:ext cx="6976934" cy="5367130"/>
                      </a:xfrm>
                      <a:prstGeom prst="rect">
                        <a:avLst/>
                      </a:prstGeom>
                      <a:solidFill>
                        <a:schemeClr val="accent1">
                          <a:lumMod val="60000"/>
                          <a:lumOff val="40000"/>
                        </a:schemeClr>
                      </a:solidFill>
                      <a:ln>
                        <a:solidFill>
                          <a:schemeClr val="accent1"/>
                        </a:solidFill>
                      </a:ln>
                    </p:spPr>
                  </p:pic>
                </p:oleObj>
              </mc:Fallback>
            </mc:AlternateContent>
          </a:graphicData>
        </a:graphic>
      </p:graphicFrame>
    </p:spTree>
    <p:extLst>
      <p:ext uri="{BB962C8B-B14F-4D97-AF65-F5344CB8AC3E}">
        <p14:creationId xmlns:p14="http://schemas.microsoft.com/office/powerpoint/2010/main" val="3444675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578476" y="2055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Functional Requirements</a:t>
            </a:r>
            <a:endParaRPr lang="en-US" dirty="0"/>
          </a:p>
        </p:txBody>
      </p:sp>
      <p:sp>
        <p:nvSpPr>
          <p:cNvPr id="6" name="Content Placeholder 2"/>
          <p:cNvSpPr txBox="1">
            <a:spLocks/>
          </p:cNvSpPr>
          <p:nvPr/>
        </p:nvSpPr>
        <p:spPr>
          <a:xfrm>
            <a:off x="838200" y="1371600"/>
            <a:ext cx="10515600" cy="48053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Module-1:  User Interaction</a:t>
            </a:r>
          </a:p>
          <a:p>
            <a:pPr lvl="1" algn="just">
              <a:buFont typeface="Wingdings" panose="05000000000000000000" pitchFamily="2" charset="2"/>
              <a:buChar char="Ø"/>
            </a:pPr>
            <a:r>
              <a:rPr lang="en-US" dirty="0" smtClean="0"/>
              <a:t>The SVPMS shall be able to create customer profiles by filling customer details such as first name, last name, date of birth, phone number, company details etc. To log into an account, the user must be able to provide his or her username and password</a:t>
            </a:r>
          </a:p>
          <a:p>
            <a:pPr lvl="1" algn="just">
              <a:buFont typeface="Wingdings" panose="05000000000000000000" pitchFamily="2" charset="2"/>
              <a:buChar char="Ø"/>
            </a:pPr>
            <a:r>
              <a:rPr lang="en-US" dirty="0" smtClean="0"/>
              <a:t>User should be able to edit or delete an account.</a:t>
            </a:r>
          </a:p>
          <a:p>
            <a:pPr algn="just"/>
            <a:r>
              <a:rPr lang="en-US" dirty="0" smtClean="0"/>
              <a:t>Module-2: Parking Space Monitoring</a:t>
            </a:r>
          </a:p>
          <a:p>
            <a:pPr lvl="1" algn="just">
              <a:buFont typeface="Wingdings" panose="05000000000000000000" pitchFamily="2" charset="2"/>
              <a:buChar char="Ø"/>
            </a:pPr>
            <a:r>
              <a:rPr lang="en-US" dirty="0" smtClean="0"/>
              <a:t>The SVPMS shall be able to detect when and if each individual parking space is occupied (in 30 second increments) and be able to report this information to the entrance office</a:t>
            </a:r>
          </a:p>
          <a:p>
            <a:pPr lvl="1" algn="just">
              <a:buFont typeface="Wingdings" panose="05000000000000000000" pitchFamily="2" charset="2"/>
              <a:buChar char="Ø"/>
            </a:pPr>
            <a:r>
              <a:rPr lang="en-US" dirty="0" smtClean="0"/>
              <a:t>The SVPMS shall be able to detect when and if each individual parking space is unoccupied (in 30 second increments) and be able to report this information to the entrance office</a:t>
            </a:r>
          </a:p>
          <a:p>
            <a:pPr lvl="1" algn="just">
              <a:buFont typeface="Wingdings" panose="05000000000000000000" pitchFamily="2" charset="2"/>
              <a:buChar char="Ø"/>
            </a:pPr>
            <a:r>
              <a:rPr lang="en-US" dirty="0" smtClean="0"/>
              <a:t>The SVPMS shall be able to detect when and if each individual parking space is reserved (in 30 second increments) and be able to report this information to the entrance office </a:t>
            </a:r>
          </a:p>
          <a:p>
            <a:pPr algn="just"/>
            <a:endParaRPr lang="en-US" dirty="0" smtClean="0"/>
          </a:p>
          <a:p>
            <a:pPr algn="just"/>
            <a:endParaRPr lang="en-US" dirty="0" smtClean="0"/>
          </a:p>
          <a:p>
            <a:pPr algn="just"/>
            <a:endParaRPr lang="en-US" dirty="0" smtClean="0"/>
          </a:p>
          <a:p>
            <a:pPr marL="457200" lvl="1" indent="0" algn="just">
              <a:buFont typeface="Arial" panose="020B0604020202020204" pitchFamily="34" charset="0"/>
              <a:buNone/>
            </a:pPr>
            <a:endParaRPr lang="en-US" u="sng" dirty="0" smtClean="0"/>
          </a:p>
          <a:p>
            <a:pPr lvl="1" algn="just"/>
            <a:endParaRPr lang="en-US" dirty="0"/>
          </a:p>
        </p:txBody>
      </p:sp>
    </p:spTree>
    <p:extLst>
      <p:ext uri="{BB962C8B-B14F-4D97-AF65-F5344CB8AC3E}">
        <p14:creationId xmlns:p14="http://schemas.microsoft.com/office/powerpoint/2010/main" val="3632333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 y="0"/>
            <a:ext cx="12192000" cy="6858000"/>
          </a:xfrm>
        </p:spPr>
      </p:pic>
      <p:sp>
        <p:nvSpPr>
          <p:cNvPr id="5" name="Content Placeholder 2"/>
          <p:cNvSpPr txBox="1">
            <a:spLocks/>
          </p:cNvSpPr>
          <p:nvPr/>
        </p:nvSpPr>
        <p:spPr>
          <a:xfrm>
            <a:off x="696532" y="1027906"/>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Module-3: Payments</a:t>
            </a:r>
          </a:p>
          <a:p>
            <a:pPr lvl="1" algn="just">
              <a:buFont typeface="Wingdings" panose="05000000000000000000" pitchFamily="2" charset="2"/>
              <a:buChar char="Ø"/>
            </a:pPr>
            <a:r>
              <a:rPr lang="en-US" dirty="0" smtClean="0"/>
              <a:t>The system shall process payments based on length of parking time</a:t>
            </a:r>
          </a:p>
          <a:p>
            <a:pPr lvl="1" algn="just">
              <a:buFont typeface="Wingdings" panose="05000000000000000000" pitchFamily="2" charset="2"/>
              <a:buChar char="Ø"/>
            </a:pPr>
            <a:r>
              <a:rPr lang="en-US" dirty="0" smtClean="0"/>
              <a:t>Periodically (e.g., once a month), the system examines the list of transactions for all customers and generates the monthly statement</a:t>
            </a:r>
          </a:p>
          <a:p>
            <a:pPr algn="just"/>
            <a:r>
              <a:rPr lang="en-US" dirty="0" smtClean="0"/>
              <a:t>Module-4: System Administration</a:t>
            </a:r>
          </a:p>
          <a:p>
            <a:pPr lvl="1" algn="just">
              <a:buFont typeface="Wingdings" panose="05000000000000000000" pitchFamily="2" charset="2"/>
              <a:buChar char="Ø"/>
            </a:pPr>
            <a:r>
              <a:rPr lang="en-US" dirty="0"/>
              <a:t>The SVPMS shall be </a:t>
            </a:r>
            <a:r>
              <a:rPr lang="en-US" dirty="0" smtClean="0"/>
              <a:t>able to view the registered customers’ profiles and customer statistics</a:t>
            </a:r>
          </a:p>
          <a:p>
            <a:pPr lvl="1" algn="just">
              <a:buFont typeface="Wingdings" panose="05000000000000000000" pitchFamily="2" charset="2"/>
              <a:buChar char="Ø"/>
            </a:pPr>
            <a:r>
              <a:rPr lang="en-US" dirty="0"/>
              <a:t>The SVPMS shall be able </a:t>
            </a:r>
            <a:r>
              <a:rPr lang="en-US" dirty="0" smtClean="0"/>
              <a:t>to set the various prices and rates for the different services provided</a:t>
            </a:r>
          </a:p>
          <a:p>
            <a:pPr algn="just"/>
            <a:r>
              <a:rPr lang="en-US" dirty="0" smtClean="0"/>
              <a:t>Module 5: Statistical Data Collection (Reporting)</a:t>
            </a:r>
          </a:p>
          <a:p>
            <a:pPr lvl="1" algn="just">
              <a:buFont typeface="Wingdings" panose="05000000000000000000" pitchFamily="2" charset="2"/>
              <a:buChar char="Ø"/>
            </a:pPr>
            <a:r>
              <a:rPr lang="en-US" dirty="0" smtClean="0"/>
              <a:t>The SVPMS shall be able to display and print reports of the data stored on the network based on user specified criteria	</a:t>
            </a:r>
          </a:p>
          <a:p>
            <a:pPr lvl="1" algn="just">
              <a:buFont typeface="Wingdings" panose="05000000000000000000" pitchFamily="2" charset="2"/>
              <a:buChar char="Ø"/>
            </a:pPr>
            <a:r>
              <a:rPr lang="en-US" dirty="0" smtClean="0"/>
              <a:t>The SVPMS should be able to view various statistical charts about parking occupancy over different periods (day, week, month, etc.)</a:t>
            </a:r>
          </a:p>
          <a:p>
            <a:pPr algn="just"/>
            <a:endParaRPr lang="en-US" dirty="0"/>
          </a:p>
        </p:txBody>
      </p:sp>
    </p:spTree>
    <p:extLst>
      <p:ext uri="{BB962C8B-B14F-4D97-AF65-F5344CB8AC3E}">
        <p14:creationId xmlns:p14="http://schemas.microsoft.com/office/powerpoint/2010/main" val="412603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617113"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400" kern="0" dirty="0" smtClean="0">
                <a:solidFill>
                  <a:sysClr val="windowText" lastClr="000000"/>
                </a:solidFill>
              </a:rPr>
              <a:t>Non-functional Requirements</a:t>
            </a:r>
            <a:br>
              <a:rPr lang="en-US" sz="4400" kern="0" dirty="0" smtClean="0">
                <a:solidFill>
                  <a:sysClr val="windowText" lastClr="000000"/>
                </a:solidFill>
              </a:rPr>
            </a:br>
            <a:endParaRPr lang="en-US" sz="4400" kern="0" dirty="0">
              <a:solidFill>
                <a:sysClr val="windowText" lastClr="000000"/>
              </a:solidFill>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Performance requirements</a:t>
            </a:r>
          </a:p>
          <a:p>
            <a:pPr algn="just"/>
            <a:r>
              <a:rPr lang="en-US" dirty="0" smtClean="0"/>
              <a:t>Reliability</a:t>
            </a:r>
          </a:p>
          <a:p>
            <a:pPr algn="just"/>
            <a:r>
              <a:rPr lang="en-US" dirty="0" smtClean="0"/>
              <a:t>Maintainability</a:t>
            </a:r>
          </a:p>
          <a:p>
            <a:pPr algn="just"/>
            <a:r>
              <a:rPr lang="en-US" dirty="0" smtClean="0"/>
              <a:t>Safety </a:t>
            </a:r>
          </a:p>
          <a:p>
            <a:pPr algn="just"/>
            <a:r>
              <a:rPr lang="en-US" dirty="0" smtClean="0"/>
              <a:t>Security </a:t>
            </a:r>
          </a:p>
          <a:p>
            <a:pPr algn="just"/>
            <a:r>
              <a:rPr lang="en-US" dirty="0" smtClean="0"/>
              <a:t>Eco-friendly </a:t>
            </a:r>
          </a:p>
          <a:p>
            <a:pPr algn="just"/>
            <a:endParaRPr lang="en-US" dirty="0"/>
          </a:p>
        </p:txBody>
      </p:sp>
    </p:spTree>
    <p:extLst>
      <p:ext uri="{BB962C8B-B14F-4D97-AF65-F5344CB8AC3E}">
        <p14:creationId xmlns:p14="http://schemas.microsoft.com/office/powerpoint/2010/main" val="619098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694386"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400" kern="0" dirty="0" smtClean="0">
                <a:solidFill>
                  <a:sysClr val="windowText" lastClr="000000"/>
                </a:solidFill>
              </a:rPr>
              <a:t>Technical Requirements</a:t>
            </a:r>
            <a:br>
              <a:rPr lang="en-US" sz="4400" kern="0" dirty="0" smtClean="0">
                <a:solidFill>
                  <a:sysClr val="windowText" lastClr="000000"/>
                </a:solidFill>
              </a:rPr>
            </a:br>
            <a:endParaRPr lang="en-US" sz="4400" kern="0" dirty="0">
              <a:solidFill>
                <a:sysClr val="windowText" lastClr="000000"/>
              </a:solidFill>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system will be developed using Microsoft Visual Studio 2012 platform using C# language.</a:t>
            </a:r>
          </a:p>
          <a:p>
            <a:pPr algn="just"/>
            <a:r>
              <a:rPr lang="en-US" dirty="0" smtClean="0"/>
              <a:t>Microsoft Windows Server 2008 will be used as the database to store the data </a:t>
            </a:r>
          </a:p>
          <a:p>
            <a:pPr algn="just"/>
            <a:r>
              <a:rPr lang="en-US" dirty="0" smtClean="0"/>
              <a:t>Wireless sensor technology and barcode technology will be used to develop the hardware implementation.</a:t>
            </a:r>
          </a:p>
          <a:p>
            <a:pPr algn="just"/>
            <a:r>
              <a:rPr lang="en-US" dirty="0" smtClean="0"/>
              <a:t>The application package would develop as it is compatible for any computer which runs on windows platform such as Windows 2000, XP, 2007 and 2008</a:t>
            </a:r>
          </a:p>
          <a:p>
            <a:pPr algn="just"/>
            <a:endParaRPr lang="en-US" dirty="0"/>
          </a:p>
        </p:txBody>
      </p:sp>
    </p:spTree>
    <p:extLst>
      <p:ext uri="{BB962C8B-B14F-4D97-AF65-F5344CB8AC3E}">
        <p14:creationId xmlns:p14="http://schemas.microsoft.com/office/powerpoint/2010/main" val="1720906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694386"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4400" kern="0" dirty="0" smtClean="0">
                <a:solidFill>
                  <a:sysClr val="windowText" lastClr="000000"/>
                </a:solidFill>
              </a:rPr>
              <a:t>Usability Requirements</a:t>
            </a:r>
            <a:br>
              <a:rPr lang="en-US" sz="4400" kern="0" dirty="0" smtClean="0">
                <a:solidFill>
                  <a:sysClr val="windowText" lastClr="000000"/>
                </a:solidFill>
              </a:rPr>
            </a:br>
            <a:endParaRPr lang="en-US" sz="4400" kern="0" dirty="0">
              <a:solidFill>
                <a:sysClr val="windowText" lastClr="000000"/>
              </a:solidFill>
            </a:endParaRPr>
          </a:p>
        </p:txBody>
      </p:sp>
      <p:sp>
        <p:nvSpPr>
          <p:cNvPr id="6" name="Content Placeholder 2"/>
          <p:cNvSpPr txBox="1">
            <a:spLocks/>
          </p:cNvSpPr>
          <p:nvPr/>
        </p:nvSpPr>
        <p:spPr>
          <a:xfrm>
            <a:off x="838200" y="169068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Gather information about the different user access levels and how to personalize the user interfaces for each access levels.</a:t>
            </a:r>
          </a:p>
          <a:p>
            <a:pPr algn="just"/>
            <a:r>
              <a:rPr lang="en-US" dirty="0" smtClean="0"/>
              <a:t>System shall be able to provide user friendly interfaces to the users.</a:t>
            </a:r>
          </a:p>
          <a:p>
            <a:pPr algn="just"/>
            <a:r>
              <a:rPr lang="en-US" dirty="0" smtClean="0"/>
              <a:t>Design the interfaces according to gathered user requirements</a:t>
            </a:r>
          </a:p>
          <a:p>
            <a:pPr algn="just"/>
            <a:r>
              <a:rPr lang="en-US" dirty="0" smtClean="0"/>
              <a:t>System should be adopt in Microsoft web and desktop based environments</a:t>
            </a:r>
          </a:p>
          <a:p>
            <a:pPr algn="just"/>
            <a:r>
              <a:rPr lang="en-US" dirty="0" smtClean="0"/>
              <a:t>Gather requirements using various fact gathering techniques such as interviews, questionnaires, observations, document review etc. to have a broad idea about the system</a:t>
            </a:r>
          </a:p>
          <a:p>
            <a:pPr algn="just"/>
            <a:r>
              <a:rPr lang="en-US" dirty="0" smtClean="0"/>
              <a:t>If the users are not up to the standards to use the system in an effective way, system developers should conduct training sessions to develop knowledge to use the system without having any trouble</a:t>
            </a:r>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30984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668628" y="3119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Aim &amp; Objectives</a:t>
            </a:r>
            <a:br>
              <a:rPr lang="en-US" dirty="0" smtClean="0">
                <a:latin typeface="+mn-lt"/>
              </a:rPr>
            </a:br>
            <a:endParaRPr lang="en-US" dirty="0">
              <a:latin typeface="+mn-lt"/>
            </a:endParaRPr>
          </a:p>
        </p:txBody>
      </p:sp>
      <p:sp>
        <p:nvSpPr>
          <p:cNvPr id="6" name="Content Placeholder 2"/>
          <p:cNvSpPr txBox="1">
            <a:spLocks/>
          </p:cNvSpPr>
          <p:nvPr/>
        </p:nvSpPr>
        <p:spPr>
          <a:xfrm>
            <a:off x="838200" y="1027906"/>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t>Aim: </a:t>
            </a:r>
          </a:p>
          <a:p>
            <a:pPr marL="457200" lvl="1" indent="0" algn="just">
              <a:buFont typeface="Arial" panose="020B0604020202020204" pitchFamily="34" charset="0"/>
              <a:buNone/>
            </a:pPr>
            <a:r>
              <a:rPr lang="en-US" dirty="0" smtClean="0"/>
              <a:t>To develop an application for a shopping complex to manage vehicle parking through IR and Barcode technologies to mitigate the constraints which the customers will faced. </a:t>
            </a:r>
          </a:p>
          <a:p>
            <a:pPr marL="0" indent="0" algn="just">
              <a:buNone/>
            </a:pPr>
            <a:r>
              <a:rPr lang="en-US" sz="2400" dirty="0" smtClean="0"/>
              <a:t>Objectives: </a:t>
            </a:r>
          </a:p>
          <a:p>
            <a:pPr lvl="1" algn="just"/>
            <a:r>
              <a:rPr lang="en-US" dirty="0"/>
              <a:t>To develop an application which help customers to find a parking slot in an efficient manner</a:t>
            </a:r>
          </a:p>
          <a:p>
            <a:pPr lvl="1" algn="just"/>
            <a:r>
              <a:rPr lang="en-US" dirty="0"/>
              <a:t>To provide accurate results with the application to the users</a:t>
            </a:r>
          </a:p>
          <a:p>
            <a:pPr lvl="1" algn="just"/>
            <a:r>
              <a:rPr lang="en-US" dirty="0"/>
              <a:t>To provide the application with a user interactive and user friendly manner</a:t>
            </a:r>
          </a:p>
          <a:p>
            <a:pPr lvl="1" algn="just"/>
            <a:r>
              <a:rPr lang="en-US" dirty="0"/>
              <a:t>To provide backup, recovery and data integrity features to the database</a:t>
            </a:r>
          </a:p>
          <a:p>
            <a:pPr lvl="1" algn="just"/>
            <a:r>
              <a:rPr lang="en-US" dirty="0"/>
              <a:t>To provide authentic and authorized features to secure confidential data which can only be viewed by authorized user</a:t>
            </a:r>
          </a:p>
          <a:p>
            <a:pPr lvl="1" algn="just"/>
            <a:r>
              <a:rPr lang="en-US" dirty="0"/>
              <a:t>To deliver error free software application to the users</a:t>
            </a:r>
          </a:p>
          <a:p>
            <a:pPr algn="just"/>
            <a:endParaRPr lang="en-US" sz="2400" dirty="0"/>
          </a:p>
        </p:txBody>
      </p:sp>
    </p:spTree>
    <p:extLst>
      <p:ext uri="{BB962C8B-B14F-4D97-AF65-F5344CB8AC3E}">
        <p14:creationId xmlns:p14="http://schemas.microsoft.com/office/powerpoint/2010/main" val="1864009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60423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Scope &amp; Constraints</a:t>
            </a:r>
            <a:br>
              <a:rPr lang="en-US" dirty="0" smtClean="0">
                <a:latin typeface="+mn-lt"/>
              </a:rPr>
            </a:br>
            <a:endParaRPr lang="en-US" dirty="0">
              <a:latin typeface="+mn-lt"/>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Scope: </a:t>
            </a:r>
          </a:p>
          <a:p>
            <a:pPr marL="457200" lvl="1" indent="0" algn="just">
              <a:buNone/>
            </a:pPr>
            <a:r>
              <a:rPr lang="en-US" dirty="0" smtClean="0">
                <a:cs typeface="Times New Roman" pitchFamily="18" charset="0"/>
              </a:rPr>
              <a:t>From the adding user information and managing the parking spaces in the system to have daily reports will be covered by this proposed system</a:t>
            </a:r>
          </a:p>
          <a:p>
            <a:pPr algn="just"/>
            <a:r>
              <a:rPr lang="en-US" dirty="0" smtClean="0"/>
              <a:t>Constraints :</a:t>
            </a:r>
          </a:p>
          <a:p>
            <a:pPr lvl="1" algn="just">
              <a:buFont typeface="Wingdings" panose="05000000000000000000" pitchFamily="2" charset="2"/>
              <a:buChar char="Ø"/>
            </a:pPr>
            <a:r>
              <a:rPr lang="en-US" dirty="0" smtClean="0"/>
              <a:t>Technical Constraints</a:t>
            </a:r>
          </a:p>
          <a:p>
            <a:pPr lvl="1" algn="just">
              <a:buFont typeface="Wingdings" panose="05000000000000000000" pitchFamily="2" charset="2"/>
              <a:buChar char="Ø"/>
            </a:pPr>
            <a:r>
              <a:rPr lang="en-US" dirty="0" smtClean="0"/>
              <a:t>Financial Constraints</a:t>
            </a:r>
          </a:p>
          <a:p>
            <a:pPr lvl="1" algn="just">
              <a:buFont typeface="Wingdings" panose="05000000000000000000" pitchFamily="2" charset="2"/>
              <a:buChar char="Ø"/>
            </a:pPr>
            <a:r>
              <a:rPr lang="en-US" dirty="0" smtClean="0"/>
              <a:t>Time Constraints</a:t>
            </a:r>
          </a:p>
          <a:p>
            <a:pPr lvl="1" algn="just">
              <a:buFont typeface="Wingdings" panose="05000000000000000000" pitchFamily="2" charset="2"/>
              <a:buChar char="Ø"/>
            </a:pPr>
            <a:r>
              <a:rPr lang="en-US" dirty="0" smtClean="0"/>
              <a:t>Resource Constraints</a:t>
            </a:r>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3273634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12879"/>
            <a:ext cx="12192000" cy="6858000"/>
          </a:xfrm>
        </p:spPr>
      </p:pic>
      <p:sp>
        <p:nvSpPr>
          <p:cNvPr id="5" name="Title 1"/>
          <p:cNvSpPr txBox="1">
            <a:spLocks/>
          </p:cNvSpPr>
          <p:nvPr/>
        </p:nvSpPr>
        <p:spPr>
          <a:xfrm>
            <a:off x="282262" y="2341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Content </a:t>
            </a:r>
            <a:endParaRPr lang="en-US" dirty="0">
              <a:latin typeface="+mn-lt"/>
            </a:endParaRPr>
          </a:p>
        </p:txBody>
      </p:sp>
      <p:sp>
        <p:nvSpPr>
          <p:cNvPr id="6" name="Content Placeholder 2"/>
          <p:cNvSpPr txBox="1">
            <a:spLocks/>
          </p:cNvSpPr>
          <p:nvPr/>
        </p:nvSpPr>
        <p:spPr>
          <a:xfrm>
            <a:off x="282262"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Introduction &amp; Background</a:t>
            </a:r>
          </a:p>
          <a:p>
            <a:pPr algn="just"/>
            <a:r>
              <a:rPr lang="en-US" dirty="0" smtClean="0"/>
              <a:t>Current Practices </a:t>
            </a:r>
          </a:p>
          <a:p>
            <a:pPr algn="just"/>
            <a:r>
              <a:rPr lang="en-US" dirty="0" smtClean="0"/>
              <a:t>Application Proposal</a:t>
            </a:r>
          </a:p>
          <a:p>
            <a:pPr algn="just"/>
            <a:r>
              <a:rPr lang="en-US" dirty="0" smtClean="0"/>
              <a:t>Aim &amp; Objectives</a:t>
            </a:r>
          </a:p>
          <a:p>
            <a:pPr algn="just"/>
            <a:r>
              <a:rPr lang="en-US" dirty="0" smtClean="0"/>
              <a:t>Scope &amp; Constraint</a:t>
            </a:r>
          </a:p>
          <a:p>
            <a:pPr algn="just"/>
            <a:r>
              <a:rPr lang="en-US" dirty="0" smtClean="0"/>
              <a:t>Research Approach</a:t>
            </a:r>
          </a:p>
          <a:p>
            <a:pPr algn="just"/>
            <a:r>
              <a:rPr lang="en-US" dirty="0" smtClean="0"/>
              <a:t>Project Plan</a:t>
            </a:r>
          </a:p>
          <a:p>
            <a:pPr algn="just"/>
            <a:endParaRPr lang="en-US" dirty="0"/>
          </a:p>
        </p:txBody>
      </p:sp>
    </p:spTree>
    <p:extLst>
      <p:ext uri="{BB962C8B-B14F-4D97-AF65-F5344CB8AC3E}">
        <p14:creationId xmlns:p14="http://schemas.microsoft.com/office/powerpoint/2010/main" val="1884079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565597" y="2977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Research Approach</a:t>
            </a:r>
            <a:br>
              <a:rPr lang="en-US" dirty="0" smtClean="0">
                <a:latin typeface="+mn-lt"/>
              </a:rPr>
            </a:br>
            <a:endParaRPr lang="en-US" dirty="0">
              <a:latin typeface="+mn-lt"/>
            </a:endParaRPr>
          </a:p>
        </p:txBody>
      </p:sp>
      <p:pic>
        <p:nvPicPr>
          <p:cNvPr id="3" name="Picture 2"/>
          <p:cNvPicPr>
            <a:picLocks noChangeAspect="1"/>
          </p:cNvPicPr>
          <p:nvPr/>
        </p:nvPicPr>
        <p:blipFill>
          <a:blip r:embed="rId4"/>
          <a:stretch>
            <a:fillRect/>
          </a:stretch>
        </p:blipFill>
        <p:spPr>
          <a:xfrm>
            <a:off x="1606914" y="978794"/>
            <a:ext cx="7793316" cy="4996646"/>
          </a:xfrm>
          <a:prstGeom prst="rect">
            <a:avLst/>
          </a:prstGeom>
          <a:solidFill>
            <a:schemeClr val="accent1">
              <a:lumMod val="20000"/>
              <a:lumOff val="80000"/>
            </a:schemeClr>
          </a:solid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4680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720144" y="3837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Project Plan</a:t>
            </a:r>
            <a:br>
              <a:rPr lang="en-US" dirty="0" smtClean="0">
                <a:latin typeface="+mn-lt"/>
              </a:rPr>
            </a:br>
            <a:endParaRPr lang="en-US" dirty="0">
              <a:latin typeface="+mn-lt"/>
            </a:endParaRPr>
          </a:p>
        </p:txBody>
      </p:sp>
      <p:pic>
        <p:nvPicPr>
          <p:cNvPr id="6" name="Picture 5" descr="E:\3rd Year\Car\Proposal\Project Plan\Demo Timeline Plus Edition.jpg"/>
          <p:cNvPicPr/>
          <p:nvPr/>
        </p:nvPicPr>
        <p:blipFill>
          <a:blip r:embed="rId4">
            <a:extLst>
              <a:ext uri="{28A0092B-C50C-407E-A947-70E740481C1C}">
                <a14:useLocalDpi xmlns:a14="http://schemas.microsoft.com/office/drawing/2010/main" val="0"/>
              </a:ext>
            </a:extLst>
          </a:blip>
          <a:srcRect/>
          <a:stretch>
            <a:fillRect/>
          </a:stretch>
        </p:blipFill>
        <p:spPr bwMode="auto">
          <a:xfrm>
            <a:off x="1738648" y="1180306"/>
            <a:ext cx="7534141" cy="4881093"/>
          </a:xfrm>
          <a:prstGeom prst="rect">
            <a:avLst/>
          </a:prstGeom>
          <a:noFill/>
          <a:ln>
            <a:noFill/>
          </a:ln>
        </p:spPr>
      </p:pic>
    </p:spTree>
    <p:extLst>
      <p:ext uri="{BB962C8B-B14F-4D97-AF65-F5344CB8AC3E}">
        <p14:creationId xmlns:p14="http://schemas.microsoft.com/office/powerpoint/2010/main" val="967002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565597" y="737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References</a:t>
            </a:r>
            <a:endParaRPr lang="en-US" dirty="0">
              <a:latin typeface="+mn-lt"/>
            </a:endParaRPr>
          </a:p>
        </p:txBody>
      </p:sp>
      <p:sp>
        <p:nvSpPr>
          <p:cNvPr id="6" name="Content Placeholder 2"/>
          <p:cNvSpPr txBox="1">
            <a:spLocks/>
          </p:cNvSpPr>
          <p:nvPr/>
        </p:nvSpPr>
        <p:spPr>
          <a:xfrm>
            <a:off x="748048" y="1409784"/>
            <a:ext cx="10515600" cy="47776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err="1" smtClean="0"/>
              <a:t>Fishbein</a:t>
            </a:r>
            <a:r>
              <a:rPr lang="en-US" sz="2000" dirty="0" smtClean="0"/>
              <a:t>, M, </a:t>
            </a:r>
            <a:r>
              <a:rPr lang="en-US" sz="2000" dirty="0" err="1" smtClean="0"/>
              <a:t>Ajzen</a:t>
            </a:r>
            <a:r>
              <a:rPr lang="en-US" sz="2000" dirty="0" smtClean="0"/>
              <a:t>, I, 1975, “Belief, Attitude, Intention and </a:t>
            </a:r>
            <a:r>
              <a:rPr lang="en-US" sz="2000" dirty="0" err="1" smtClean="0"/>
              <a:t>Behaviour</a:t>
            </a:r>
            <a:r>
              <a:rPr lang="en-US" sz="2000" dirty="0" smtClean="0"/>
              <a:t>: An Introduction to Theory and Research”</a:t>
            </a:r>
          </a:p>
          <a:p>
            <a:pPr algn="just"/>
            <a:r>
              <a:rPr lang="en-US" sz="2000" dirty="0" smtClean="0"/>
              <a:t>Coopers, P, 2005, “From Beijing to Budapest - Winning Brands. Winning Formats”, pp. 126</a:t>
            </a:r>
          </a:p>
          <a:p>
            <a:pPr algn="just"/>
            <a:r>
              <a:rPr lang="en-US" sz="2000" dirty="0" err="1" smtClean="0"/>
              <a:t>Kianpisheh</a:t>
            </a:r>
            <a:r>
              <a:rPr lang="en-US" sz="2000" dirty="0" smtClean="0"/>
              <a:t>, A, </a:t>
            </a:r>
            <a:r>
              <a:rPr lang="en-US" sz="2000" dirty="0" err="1" smtClean="0"/>
              <a:t>Mustaffa</a:t>
            </a:r>
            <a:r>
              <a:rPr lang="en-US" sz="2000" dirty="0" smtClean="0"/>
              <a:t>, N, </a:t>
            </a:r>
            <a:r>
              <a:rPr lang="en-US" sz="2000" dirty="0" err="1" smtClean="0"/>
              <a:t>Limtrairut</a:t>
            </a:r>
            <a:r>
              <a:rPr lang="en-US" sz="2000" dirty="0" smtClean="0"/>
              <a:t>, P, </a:t>
            </a:r>
            <a:r>
              <a:rPr lang="en-US" sz="2000" dirty="0" err="1" smtClean="0"/>
              <a:t>Keikhosrokiani</a:t>
            </a:r>
            <a:r>
              <a:rPr lang="en-US" sz="2000" dirty="0" smtClean="0"/>
              <a:t>, P, 2012, Smart Parking System (SPS) Architecture Using Ultrasonic Detector,</a:t>
            </a:r>
            <a:r>
              <a:rPr lang="en-US" sz="2000" i="1" dirty="0" smtClean="0"/>
              <a:t> </a:t>
            </a:r>
            <a:r>
              <a:rPr lang="en-US" sz="2000" dirty="0" smtClean="0"/>
              <a:t>vol.6, no.3, University </a:t>
            </a:r>
            <a:r>
              <a:rPr lang="en-US" sz="2000" dirty="0" err="1" smtClean="0"/>
              <a:t>Sains</a:t>
            </a:r>
            <a:r>
              <a:rPr lang="en-US" sz="2000" dirty="0" smtClean="0"/>
              <a:t> Malaysia.</a:t>
            </a:r>
          </a:p>
          <a:p>
            <a:pPr algn="just"/>
            <a:r>
              <a:rPr lang="en-US" sz="2000" dirty="0" err="1" smtClean="0"/>
              <a:t>Waraich</a:t>
            </a:r>
            <a:r>
              <a:rPr lang="en-US" sz="2000" dirty="0" smtClean="0"/>
              <a:t>, B, 2012, ‘RFID-Based Automatic Vehicle Parking System’, </a:t>
            </a:r>
            <a:r>
              <a:rPr lang="en-US" sz="2000" u="sng" dirty="0" smtClean="0">
                <a:hlinkClick r:id="rId4"/>
              </a:rPr>
              <a:t>http://www.efymag.com</a:t>
            </a:r>
            <a:endParaRPr lang="en-US" sz="2000" dirty="0" smtClean="0"/>
          </a:p>
          <a:p>
            <a:pPr algn="just"/>
            <a:r>
              <a:rPr lang="en-US" sz="2000" dirty="0" smtClean="0"/>
              <a:t>Khan, R, Shah, Y, Khan, Z, Ahmed, K, </a:t>
            </a:r>
            <a:r>
              <a:rPr lang="en-US" sz="2000" dirty="0" err="1" smtClean="0"/>
              <a:t>Manzoor</a:t>
            </a:r>
            <a:r>
              <a:rPr lang="en-US" sz="2000" dirty="0" smtClean="0"/>
              <a:t> M, Ali, A, 2013, Intelligent Car Parking Management System On FPGA, Vol. 10, Issue 1, no.3, </a:t>
            </a:r>
            <a:r>
              <a:rPr lang="en-US" sz="2000" dirty="0" err="1" smtClean="0"/>
              <a:t>Sarhad</a:t>
            </a:r>
            <a:r>
              <a:rPr lang="en-US" sz="2000" dirty="0" smtClean="0"/>
              <a:t> University of Science and IT, Peshawar, Pakistan, Institute of Business &amp; Management Sciences, AU, Peshawar, Pakistan, UET, Peshawar, Pakistan</a:t>
            </a:r>
          </a:p>
          <a:p>
            <a:pPr algn="just"/>
            <a:endParaRPr lang="en-US" sz="2000" dirty="0"/>
          </a:p>
        </p:txBody>
      </p:sp>
    </p:spTree>
    <p:extLst>
      <p:ext uri="{BB962C8B-B14F-4D97-AF65-F5344CB8AC3E}">
        <p14:creationId xmlns:p14="http://schemas.microsoft.com/office/powerpoint/2010/main" val="996990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Rectangle 4"/>
          <p:cNvSpPr/>
          <p:nvPr/>
        </p:nvSpPr>
        <p:spPr>
          <a:xfrm>
            <a:off x="838199" y="1720840"/>
            <a:ext cx="10379299" cy="2862322"/>
          </a:xfrm>
          <a:prstGeom prst="rect">
            <a:avLst/>
          </a:prstGeom>
        </p:spPr>
        <p:txBody>
          <a:bodyPr wrap="square">
            <a:spAutoFit/>
          </a:bodyPr>
          <a:lstStyle/>
          <a:p>
            <a:pPr marL="285750" indent="-285750" algn="just">
              <a:buFont typeface="Arial" panose="020B0604020202020204" pitchFamily="34" charset="0"/>
              <a:buChar char="•"/>
            </a:pPr>
            <a:r>
              <a:rPr lang="en-US" sz="2000" dirty="0"/>
              <a:t>Zhang, Z, Li, X, Yuan, H, Yu, F, 2013, A Street Parking System Using Wireless Sensor Networks, vol.2013, Dongguan University of Technology, China </a:t>
            </a:r>
            <a:r>
              <a:rPr lang="en-US" sz="2000" u="sng" dirty="0">
                <a:hlinkClick r:id="rId4"/>
              </a:rPr>
              <a:t>http://www.hindawi.com/journals/ijdsn/2013/107975/</a:t>
            </a:r>
            <a:endParaRPr lang="en-US" sz="2000" dirty="0"/>
          </a:p>
          <a:p>
            <a:pPr marL="285750" indent="-285750" algn="just">
              <a:buFont typeface="Arial" panose="020B0604020202020204" pitchFamily="34" charset="0"/>
              <a:buChar char="•"/>
            </a:pPr>
            <a:r>
              <a:rPr lang="en-US" sz="2000" dirty="0"/>
              <a:t>Rashid, M, Nusa, A, Rahman, A, </a:t>
            </a:r>
            <a:r>
              <a:rPr lang="en-US" sz="2000" dirty="0" err="1"/>
              <a:t>Farahana</a:t>
            </a:r>
            <a:r>
              <a:rPr lang="en-US" sz="2000" dirty="0"/>
              <a:t>, N, </a:t>
            </a:r>
            <a:r>
              <a:rPr lang="en-US" sz="2000" dirty="0" err="1"/>
              <a:t>Farhana</a:t>
            </a:r>
            <a:r>
              <a:rPr lang="en-US" sz="2000" dirty="0"/>
              <a:t>, A, 2012, Automatic Parking Management System and Parking Fee Collection Based on Number Plate Recognition, International Journal of Machine Learning and Computing, Vol. 2, No. 2</a:t>
            </a:r>
          </a:p>
          <a:p>
            <a:pPr marL="285750" indent="-285750" algn="just">
              <a:buFont typeface="Arial" panose="020B0604020202020204" pitchFamily="34" charset="0"/>
              <a:buChar char="•"/>
            </a:pPr>
            <a:r>
              <a:rPr lang="en-US" sz="2000" dirty="0" err="1"/>
              <a:t>Kastrinaki</a:t>
            </a:r>
            <a:r>
              <a:rPr lang="en-US" sz="2000" dirty="0"/>
              <a:t>, V, </a:t>
            </a:r>
            <a:r>
              <a:rPr lang="en-US" sz="2000" dirty="0" err="1"/>
              <a:t>Zervakis</a:t>
            </a:r>
            <a:r>
              <a:rPr lang="en-US" sz="2000" dirty="0"/>
              <a:t>, M, </a:t>
            </a:r>
            <a:r>
              <a:rPr lang="en-US" sz="2000" dirty="0" err="1"/>
              <a:t>Kalaitzakis</a:t>
            </a:r>
            <a:r>
              <a:rPr lang="en-US" sz="2000" dirty="0"/>
              <a:t>, K, 2003, A survey of video processing techniques for traffic applications. Image Vision </a:t>
            </a:r>
            <a:r>
              <a:rPr lang="en-US" sz="2000" dirty="0" err="1"/>
              <a:t>Comput</a:t>
            </a:r>
            <a:r>
              <a:rPr lang="en-US" sz="2000" dirty="0"/>
              <a:t>., 21: 359-381 </a:t>
            </a:r>
            <a:r>
              <a:rPr lang="en-US" sz="2000" u="sng" dirty="0">
                <a:hlinkClick r:id="rId5"/>
              </a:rPr>
              <a:t>http://www.barcodesinc.com/articles/barcode-technology.htm</a:t>
            </a:r>
            <a:endParaRPr lang="en-US" sz="2000" dirty="0"/>
          </a:p>
        </p:txBody>
      </p:sp>
    </p:spTree>
    <p:extLst>
      <p:ext uri="{BB962C8B-B14F-4D97-AF65-F5344CB8AC3E}">
        <p14:creationId xmlns:p14="http://schemas.microsoft.com/office/powerpoint/2010/main" val="430319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4"/>
          <a:stretch>
            <a:fillRect/>
          </a:stretch>
        </p:blipFill>
        <p:spPr>
          <a:xfrm>
            <a:off x="3219718" y="1009784"/>
            <a:ext cx="5950039" cy="4125823"/>
          </a:xfrm>
          <a:prstGeom prst="rect">
            <a:avLst/>
          </a:prstGeom>
          <a:ln>
            <a:noFill/>
          </a:ln>
          <a:effectLst>
            <a:softEdge rad="63500"/>
          </a:effectLst>
        </p:spPr>
      </p:pic>
    </p:spTree>
    <p:extLst>
      <p:ext uri="{BB962C8B-B14F-4D97-AF65-F5344CB8AC3E}">
        <p14:creationId xmlns:p14="http://schemas.microsoft.com/office/powerpoint/2010/main" val="427878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6" name="Title 1"/>
          <p:cNvSpPr txBox="1">
            <a:spLocks/>
          </p:cNvSpPr>
          <p:nvPr/>
        </p:nvSpPr>
        <p:spPr>
          <a:xfrm>
            <a:off x="436809"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Introduction &amp; Background</a:t>
            </a:r>
            <a:br>
              <a:rPr lang="en-US" dirty="0" smtClean="0">
                <a:latin typeface="+mn-lt"/>
              </a:rPr>
            </a:br>
            <a:endParaRPr lang="en-US" dirty="0">
              <a:latin typeface="+mn-lt"/>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vehicle parking has become an enormous matter especially in urban areas</a:t>
            </a:r>
          </a:p>
          <a:p>
            <a:pPr algn="just"/>
            <a:r>
              <a:rPr lang="en-US" dirty="0" smtClean="0"/>
              <a:t>Most of the parking areas today in Sri Lanka currently operate without any computerized system</a:t>
            </a:r>
          </a:p>
          <a:p>
            <a:pPr algn="just"/>
            <a:r>
              <a:rPr lang="en-US" dirty="0" smtClean="0"/>
              <a:t>Usually require vehicle owners to walk around and manually check the occupancy of individual spots</a:t>
            </a:r>
          </a:p>
          <a:p>
            <a:pPr algn="just"/>
            <a:endParaRPr lang="en-US" dirty="0"/>
          </a:p>
        </p:txBody>
      </p:sp>
    </p:spTree>
    <p:extLst>
      <p:ext uri="{BB962C8B-B14F-4D97-AF65-F5344CB8AC3E}">
        <p14:creationId xmlns:p14="http://schemas.microsoft.com/office/powerpoint/2010/main" val="1880340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5" name="Title 1"/>
          <p:cNvSpPr txBox="1">
            <a:spLocks/>
          </p:cNvSpPr>
          <p:nvPr/>
        </p:nvSpPr>
        <p:spPr>
          <a:xfrm>
            <a:off x="707265"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latin typeface="+mn-lt"/>
              </a:rPr>
              <a:t>Cont</a:t>
            </a:r>
            <a:r>
              <a:rPr lang="en-US" sz="3600" dirty="0" smtClean="0">
                <a:latin typeface="+mn-lt"/>
              </a:rPr>
              <a:t>…</a:t>
            </a:r>
            <a:endParaRPr lang="en-US" sz="3600" dirty="0">
              <a:latin typeface="+mn-lt"/>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Presenting Problems</a:t>
            </a:r>
          </a:p>
          <a:p>
            <a:pPr lvl="2" algn="just">
              <a:buFont typeface="Wingdings" panose="05000000000000000000" pitchFamily="2" charset="2"/>
              <a:buChar char="Ø"/>
            </a:pPr>
            <a:r>
              <a:rPr lang="en-US" sz="2800" dirty="0" smtClean="0"/>
              <a:t>Difficulty in Finding Vacant Spaces</a:t>
            </a:r>
          </a:p>
          <a:p>
            <a:pPr lvl="2" algn="just">
              <a:buFont typeface="Wingdings" panose="05000000000000000000" pitchFamily="2" charset="2"/>
              <a:buChar char="Ø"/>
            </a:pPr>
            <a:r>
              <a:rPr lang="en-US" sz="2800" dirty="0" smtClean="0"/>
              <a:t>Improper Parking</a:t>
            </a:r>
          </a:p>
          <a:p>
            <a:pPr lvl="2" algn="just">
              <a:buFont typeface="Wingdings" panose="05000000000000000000" pitchFamily="2" charset="2"/>
              <a:buChar char="Ø"/>
            </a:pPr>
            <a:r>
              <a:rPr lang="en-US" sz="2800" dirty="0" smtClean="0"/>
              <a:t>Poor Management</a:t>
            </a:r>
          </a:p>
          <a:p>
            <a:pPr algn="just"/>
            <a:endParaRPr lang="en-US" dirty="0" smtClean="0"/>
          </a:p>
          <a:p>
            <a:pPr algn="just"/>
            <a:endParaRPr lang="en-US" dirty="0"/>
          </a:p>
        </p:txBody>
      </p:sp>
    </p:spTree>
    <p:extLst>
      <p:ext uri="{BB962C8B-B14F-4D97-AF65-F5344CB8AC3E}">
        <p14:creationId xmlns:p14="http://schemas.microsoft.com/office/powerpoint/2010/main" val="3886012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604234" y="212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Current Practices </a:t>
            </a:r>
            <a:endParaRPr lang="en-US" dirty="0">
              <a:latin typeface="+mn-lt"/>
            </a:endParaRPr>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Wired Sensor-based Technology</a:t>
            </a:r>
          </a:p>
          <a:p>
            <a:pPr algn="just"/>
            <a:r>
              <a:rPr lang="en-US" dirty="0" smtClean="0"/>
              <a:t>Wireless Sensor-based Technology</a:t>
            </a:r>
          </a:p>
          <a:p>
            <a:pPr algn="just"/>
            <a:r>
              <a:rPr lang="en-US" dirty="0" smtClean="0"/>
              <a:t>Image Processing and Character Recognition Technology</a:t>
            </a:r>
          </a:p>
          <a:p>
            <a:pPr marL="0" indent="0" algn="just">
              <a:buNone/>
            </a:pPr>
            <a:endParaRPr lang="en-US" dirty="0"/>
          </a:p>
        </p:txBody>
      </p:sp>
    </p:spTree>
    <p:extLst>
      <p:ext uri="{BB962C8B-B14F-4D97-AF65-F5344CB8AC3E}">
        <p14:creationId xmlns:p14="http://schemas.microsoft.com/office/powerpoint/2010/main" val="167531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539840" y="4413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Wired Sensor-based System</a:t>
            </a:r>
            <a:br>
              <a:rPr lang="en-US" dirty="0" smtClean="0">
                <a:latin typeface="+mn-lt"/>
              </a:rPr>
            </a:br>
            <a:endParaRPr lang="en-US" dirty="0">
              <a:latin typeface="+mn-lt"/>
            </a:endParaRPr>
          </a:p>
        </p:txBody>
      </p:sp>
      <p:sp>
        <p:nvSpPr>
          <p:cNvPr id="6" name="Content Placeholder 2"/>
          <p:cNvSpPr txBox="1">
            <a:spLocks/>
          </p:cNvSpPr>
          <p:nvPr/>
        </p:nvSpPr>
        <p:spPr>
          <a:xfrm>
            <a:off x="689020" y="16875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smtClean="0"/>
              <a:t>Smart Parking System (SPS) Architecture Using Ultrasonic Detector</a:t>
            </a:r>
          </a:p>
          <a:p>
            <a:pPr marL="0" indent="0">
              <a:buFont typeface="Arial" panose="020B0604020202020204" pitchFamily="34" charset="0"/>
              <a:buNone/>
            </a:pPr>
            <a:endParaRPr lang="en-US" dirty="0" smtClean="0"/>
          </a:p>
          <a:p>
            <a:pPr lvl="1"/>
            <a:r>
              <a:rPr lang="en-US" dirty="0" smtClean="0"/>
              <a:t>Ultrasonic sensors detect car park occupancy or improper parking actions</a:t>
            </a:r>
          </a:p>
          <a:p>
            <a:endParaRPr lang="en-US"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090987" y="3429000"/>
            <a:ext cx="4010025" cy="2609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1959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txBox="1">
            <a:spLocks/>
          </p:cNvSpPr>
          <p:nvPr/>
        </p:nvSpPr>
        <p:spPr>
          <a:xfrm>
            <a:off x="578476" y="3262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Wireless Sensor-based System</a:t>
            </a:r>
            <a:endParaRPr lang="en-US" dirty="0">
              <a:latin typeface="+mn-lt"/>
            </a:endParaRPr>
          </a:p>
        </p:txBody>
      </p:sp>
      <p:sp>
        <p:nvSpPr>
          <p:cNvPr id="6" name="Content Placeholder 2"/>
          <p:cNvSpPr txBox="1">
            <a:spLocks/>
          </p:cNvSpPr>
          <p:nvPr/>
        </p:nvSpPr>
        <p:spPr>
          <a:xfrm>
            <a:off x="733023" y="175001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u="sng" dirty="0" smtClean="0"/>
              <a:t>RFID-Based Automatic Vehicle Parking System</a:t>
            </a:r>
          </a:p>
          <a:p>
            <a:pPr marL="0" indent="0" algn="just">
              <a:buFont typeface="Arial" panose="020B0604020202020204" pitchFamily="34" charset="0"/>
              <a:buNone/>
            </a:pPr>
            <a:endParaRPr lang="en-US" u="sng" dirty="0" smtClean="0"/>
          </a:p>
          <a:p>
            <a:pPr lvl="1" algn="just"/>
            <a:r>
              <a:rPr lang="en-US" dirty="0" smtClean="0"/>
              <a:t>RFID technology is an automatic identification method consisting of several components such as tags, tag readers, edge servers, middleware, and application software.</a:t>
            </a:r>
            <a:endParaRPr lang="en-US" dirty="0"/>
          </a:p>
        </p:txBody>
      </p:sp>
    </p:spTree>
    <p:extLst>
      <p:ext uri="{BB962C8B-B14F-4D97-AF65-F5344CB8AC3E}">
        <p14:creationId xmlns:p14="http://schemas.microsoft.com/office/powerpoint/2010/main" val="2735503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ontent Placeholder 2"/>
          <p:cNvSpPr txBox="1">
            <a:spLocks/>
          </p:cNvSpPr>
          <p:nvPr/>
        </p:nvSpPr>
        <p:spPr>
          <a:xfrm>
            <a:off x="939084" y="1253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u="sng" dirty="0" smtClean="0"/>
              <a:t>A Street Parking System Using Wireless Sensor Networks</a:t>
            </a:r>
          </a:p>
          <a:p>
            <a:pPr marL="0" indent="0" algn="just">
              <a:buFont typeface="Arial" panose="020B0604020202020204" pitchFamily="34" charset="0"/>
              <a:buNone/>
            </a:pPr>
            <a:endParaRPr lang="en-US" u="sng" dirty="0" smtClean="0"/>
          </a:p>
          <a:p>
            <a:pPr lvl="1" algn="just"/>
            <a:r>
              <a:rPr lang="en-US" dirty="0" smtClean="0"/>
              <a:t>Monitor the state of every parking space by deploying a magnetic sensor node on the space</a:t>
            </a:r>
          </a:p>
          <a:p>
            <a:pPr lvl="1" algn="just"/>
            <a:r>
              <a:rPr lang="en-US" dirty="0" smtClean="0"/>
              <a:t>Each sensor node distinguishes the earth’s magnetic field periodically</a:t>
            </a:r>
          </a:p>
          <a:p>
            <a:pPr algn="just"/>
            <a:endParaRPr lang="en-US" dirty="0"/>
          </a:p>
        </p:txBody>
      </p:sp>
    </p:spTree>
    <p:extLst>
      <p:ext uri="{BB962C8B-B14F-4D97-AF65-F5344CB8AC3E}">
        <p14:creationId xmlns:p14="http://schemas.microsoft.com/office/powerpoint/2010/main" val="3061573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Content Placeholder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578476" y="629443"/>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rPr>
              <a:t>Image Processing and Character Recognition Technology</a:t>
            </a:r>
            <a:br>
              <a:rPr lang="en-US" dirty="0" smtClean="0">
                <a:latin typeface="+mn-lt"/>
              </a:rPr>
            </a:br>
            <a:endParaRPr lang="en-US" dirty="0">
              <a:latin typeface="+mn-lt"/>
            </a:endParaRPr>
          </a:p>
        </p:txBody>
      </p:sp>
      <p:sp>
        <p:nvSpPr>
          <p:cNvPr id="7" name="Content Placeholder 2"/>
          <p:cNvSpPr txBox="1">
            <a:spLocks/>
          </p:cNvSpPr>
          <p:nvPr/>
        </p:nvSpPr>
        <p:spPr>
          <a:xfrm>
            <a:off x="707265" y="20558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u="sng" dirty="0" smtClean="0"/>
              <a:t>Automatic Parking Management System and Parking Fee Collection Based on Number Plate Recognition </a:t>
            </a:r>
          </a:p>
          <a:p>
            <a:pPr marL="0" indent="0" algn="just">
              <a:buFont typeface="Arial" panose="020B0604020202020204" pitchFamily="34" charset="0"/>
              <a:buNone/>
            </a:pPr>
            <a:endParaRPr lang="en-US" u="sng" dirty="0" smtClean="0"/>
          </a:p>
          <a:p>
            <a:pPr lvl="1" algn="just"/>
            <a:r>
              <a:rPr lang="en-US" dirty="0" smtClean="0"/>
              <a:t>The system used image processing of recognizing number plates for operation of parking and billing system</a:t>
            </a:r>
            <a:endParaRPr lang="en-US" dirty="0"/>
          </a:p>
        </p:txBody>
      </p:sp>
    </p:spTree>
    <p:extLst>
      <p:ext uri="{BB962C8B-B14F-4D97-AF65-F5344CB8AC3E}">
        <p14:creationId xmlns:p14="http://schemas.microsoft.com/office/powerpoint/2010/main" val="1712461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1196</Words>
  <Application>Microsoft Office PowerPoint</Application>
  <PresentationFormat>Widescreen</PresentationFormat>
  <Paragraphs>124</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Yashu</dc:creator>
  <cp:lastModifiedBy>Yashu</cp:lastModifiedBy>
  <cp:revision>154</cp:revision>
  <dcterms:created xsi:type="dcterms:W3CDTF">2014-11-11T18:13:50Z</dcterms:created>
  <dcterms:modified xsi:type="dcterms:W3CDTF">2015-01-13T04:25:18Z</dcterms:modified>
</cp:coreProperties>
</file>