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Alatsi" charset="1" panose="00000500000000000000"/>
      <p:regular r:id="rId17"/>
    </p:embeddedFont>
    <p:embeddedFont>
      <p:font typeface="Open Sans Bold" charset="1" panose="020B0806030504020204"/>
      <p:regular r:id="rId18"/>
    </p:embeddedFont>
    <p:embeddedFont>
      <p:font typeface="Abhaya Libre" charset="1" panose="02000503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jpeg" Type="http://schemas.openxmlformats.org/officeDocument/2006/relationships/image"/><Relationship Id="rId5"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6241693" y="2811933"/>
            <a:ext cx="8534002" cy="1952625"/>
          </a:xfrm>
          <a:prstGeom prst="rect">
            <a:avLst/>
          </a:prstGeom>
        </p:spPr>
        <p:txBody>
          <a:bodyPr anchor="t" rtlCol="false" tIns="0" lIns="0" bIns="0" rIns="0">
            <a:spAutoFit/>
          </a:bodyPr>
          <a:lstStyle/>
          <a:p>
            <a:pPr algn="ctr">
              <a:lnSpc>
                <a:spcPts val="14550"/>
              </a:lnSpc>
            </a:pPr>
            <a:r>
              <a:rPr lang="en-US" sz="15000">
                <a:solidFill>
                  <a:srgbClr val="000000"/>
                </a:solidFill>
                <a:latin typeface="Alatsi"/>
                <a:ea typeface="Alatsi"/>
                <a:cs typeface="Alatsi"/>
                <a:sym typeface="Alatsi"/>
              </a:rPr>
              <a:t>ATTENUE</a:t>
            </a:r>
          </a:p>
        </p:txBody>
      </p:sp>
      <p:sp>
        <p:nvSpPr>
          <p:cNvPr name="Freeform 13" id="13"/>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8443417" y="466090"/>
            <a:ext cx="4130554" cy="890516"/>
          </a:xfrm>
          <a:prstGeom prst="rect">
            <a:avLst/>
          </a:prstGeom>
        </p:spPr>
        <p:txBody>
          <a:bodyPr anchor="t" rtlCol="false" tIns="0" lIns="0" bIns="0" rIns="0">
            <a:spAutoFit/>
          </a:bodyPr>
          <a:lstStyle/>
          <a:p>
            <a:pPr algn="ctr">
              <a:lnSpc>
                <a:spcPts val="3482"/>
              </a:lnSpc>
            </a:pPr>
            <a:r>
              <a:rPr lang="en-US" sz="3285" spc="16">
                <a:solidFill>
                  <a:srgbClr val="000000"/>
                </a:solidFill>
                <a:latin typeface="Alatsi"/>
                <a:ea typeface="Alatsi"/>
                <a:cs typeface="Alatsi"/>
                <a:sym typeface="Alatsi"/>
              </a:rPr>
              <a:t>Innovation Laboratory </a:t>
            </a:r>
          </a:p>
          <a:p>
            <a:pPr algn="ctr">
              <a:lnSpc>
                <a:spcPts val="3482"/>
              </a:lnSpc>
            </a:pPr>
            <a:r>
              <a:rPr lang="en-US" sz="3285" spc="16">
                <a:solidFill>
                  <a:srgbClr val="000000"/>
                </a:solidFill>
                <a:latin typeface="Alatsi"/>
                <a:ea typeface="Alatsi"/>
                <a:cs typeface="Alatsi"/>
                <a:sym typeface="Alatsi"/>
              </a:rPr>
              <a:t>AE39201</a:t>
            </a:r>
          </a:p>
        </p:txBody>
      </p:sp>
      <p:sp>
        <p:nvSpPr>
          <p:cNvPr name="TextBox 16" id="16"/>
          <p:cNvSpPr txBox="true"/>
          <p:nvPr/>
        </p:nvSpPr>
        <p:spPr>
          <a:xfrm rot="0">
            <a:off x="8097619" y="8910002"/>
            <a:ext cx="4822150" cy="629920"/>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Alatsi"/>
                <a:ea typeface="Alatsi"/>
                <a:cs typeface="Alatsi"/>
                <a:sym typeface="Alatsi"/>
              </a:rPr>
              <a:t>Intermidiate Evaluation</a:t>
            </a:r>
          </a:p>
        </p:txBody>
      </p:sp>
      <p:sp>
        <p:nvSpPr>
          <p:cNvPr name="TextBox 17" id="17"/>
          <p:cNvSpPr txBox="true"/>
          <p:nvPr/>
        </p:nvSpPr>
        <p:spPr>
          <a:xfrm rot="0">
            <a:off x="7426709" y="4771036"/>
            <a:ext cx="6163970" cy="705486"/>
          </a:xfrm>
          <a:prstGeom prst="rect">
            <a:avLst/>
          </a:prstGeom>
        </p:spPr>
        <p:txBody>
          <a:bodyPr anchor="t" rtlCol="false" tIns="0" lIns="0" bIns="0" rIns="0">
            <a:spAutoFit/>
          </a:bodyPr>
          <a:lstStyle/>
          <a:p>
            <a:pPr algn="ctr">
              <a:lnSpc>
                <a:spcPts val="5739"/>
              </a:lnSpc>
              <a:spcBef>
                <a:spcPct val="0"/>
              </a:spcBef>
            </a:pPr>
            <a:r>
              <a:rPr lang="en-US" sz="4099">
                <a:solidFill>
                  <a:srgbClr val="000000"/>
                </a:solidFill>
                <a:latin typeface="Alatsi"/>
                <a:ea typeface="Alatsi"/>
                <a:cs typeface="Alatsi"/>
                <a:sym typeface="Alatsi"/>
              </a:rPr>
              <a:t>Smart Attendence System</a:t>
            </a:r>
          </a:p>
        </p:txBody>
      </p:sp>
      <p:grpSp>
        <p:nvGrpSpPr>
          <p:cNvPr name="Group 18" id="18"/>
          <p:cNvGrpSpPr>
            <a:grpSpLocks noChangeAspect="true"/>
          </p:cNvGrpSpPr>
          <p:nvPr/>
        </p:nvGrpSpPr>
        <p:grpSpPr>
          <a:xfrm rot="0">
            <a:off x="9231001" y="5948911"/>
            <a:ext cx="2555387" cy="2555377"/>
            <a:chOff x="0" y="0"/>
            <a:chExt cx="6350025" cy="6350000"/>
          </a:xfrm>
        </p:grpSpPr>
        <p:sp>
          <p:nvSpPr>
            <p:cNvPr name="Freeform 19" id="19"/>
            <p:cNvSpPr/>
            <p:nvPr/>
          </p:nvSpPr>
          <p:spPr>
            <a:xfrm flipH="false" flipV="false" rot="0">
              <a:off x="0" y="0"/>
              <a:ext cx="6350026" cy="6350000"/>
            </a:xfrm>
            <a:custGeom>
              <a:avLst/>
              <a:gdLst/>
              <a:ahLst/>
              <a:cxnLst/>
              <a:rect r="r" b="b" t="t" l="l"/>
              <a:pathLst>
                <a:path h="6350000" w="6350026">
                  <a:moveTo>
                    <a:pt x="0" y="0"/>
                  </a:moveTo>
                  <a:lnTo>
                    <a:pt x="6350026" y="0"/>
                  </a:lnTo>
                  <a:lnTo>
                    <a:pt x="6350026" y="6350000"/>
                  </a:lnTo>
                  <a:lnTo>
                    <a:pt x="0" y="6350000"/>
                  </a:lnTo>
                  <a:close/>
                </a:path>
              </a:pathLst>
            </a:custGeom>
            <a:blipFill>
              <a:blip r:embed="rId4"/>
              <a:stretch>
                <a:fillRect l="0" t="0" r="0" b="0"/>
              </a:stretch>
            </a:blip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Attenue | IIT Kharagpur</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5" id="5"/>
          <p:cNvGrpSpPr>
            <a:grpSpLocks noChangeAspect="true"/>
          </p:cNvGrpSpPr>
          <p:nvPr/>
        </p:nvGrpSpPr>
        <p:grpSpPr>
          <a:xfrm rot="0">
            <a:off x="1028700" y="3056648"/>
            <a:ext cx="5246391" cy="5246370"/>
            <a:chOff x="0" y="0"/>
            <a:chExt cx="6350025" cy="6350000"/>
          </a:xfrm>
        </p:grpSpPr>
        <p:sp>
          <p:nvSpPr>
            <p:cNvPr name="Freeform 6" id="6"/>
            <p:cNvSpPr/>
            <p:nvPr/>
          </p:nvSpPr>
          <p:spPr>
            <a:xfrm flipH="false" flipV="false" rot="0">
              <a:off x="0" y="0"/>
              <a:ext cx="6350026" cy="6350000"/>
            </a:xfrm>
            <a:custGeom>
              <a:avLst/>
              <a:gdLst/>
              <a:ahLst/>
              <a:cxnLst/>
              <a:rect r="r" b="b" t="t" l="l"/>
              <a:pathLst>
                <a:path h="6350000" w="6350026">
                  <a:moveTo>
                    <a:pt x="0" y="0"/>
                  </a:moveTo>
                  <a:lnTo>
                    <a:pt x="6350026" y="0"/>
                  </a:lnTo>
                  <a:lnTo>
                    <a:pt x="6350026" y="6350000"/>
                  </a:lnTo>
                  <a:lnTo>
                    <a:pt x="0" y="6350000"/>
                  </a:lnTo>
                  <a:close/>
                </a:path>
              </a:pathLst>
            </a:custGeom>
            <a:blipFill>
              <a:blip r:embed="rId2"/>
              <a:stretch>
                <a:fillRect l="0" t="0" r="0" b="0"/>
              </a:stretch>
            </a:blipFill>
          </p:spPr>
        </p:sp>
      </p:gr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9</a:t>
              </a:r>
            </a:p>
          </p:txBody>
        </p:sp>
      </p:grpSp>
      <p:sp>
        <p:nvSpPr>
          <p:cNvPr name="TextBox 12" id="12"/>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FUTURE ASPECTS(IOT)</a:t>
            </a:r>
          </a:p>
        </p:txBody>
      </p:sp>
      <p:sp>
        <p:nvSpPr>
          <p:cNvPr name="Freeform 13" id="13"/>
          <p:cNvSpPr/>
          <p:nvPr/>
        </p:nvSpPr>
        <p:spPr>
          <a:xfrm flipH="false" flipV="false" rot="0">
            <a:off x="14982801"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4" id="14"/>
          <p:cNvSpPr txBox="true"/>
          <p:nvPr/>
        </p:nvSpPr>
        <p:spPr>
          <a:xfrm rot="0">
            <a:off x="6844665" y="2634841"/>
            <a:ext cx="10793714" cy="5848350"/>
          </a:xfrm>
          <a:prstGeom prst="rect">
            <a:avLst/>
          </a:prstGeom>
        </p:spPr>
        <p:txBody>
          <a:bodyPr anchor="t" rtlCol="false" tIns="0" lIns="0" bIns="0" rIns="0">
            <a:spAutoFit/>
          </a:bodyPr>
          <a:lstStyle/>
          <a:p>
            <a:pPr algn="l">
              <a:lnSpc>
                <a:spcPts val="4200"/>
              </a:lnSpc>
            </a:pPr>
            <a:r>
              <a:rPr lang="en-US" sz="3000">
                <a:solidFill>
                  <a:srgbClr val="000000"/>
                </a:solidFill>
                <a:latin typeface="Alatsi"/>
                <a:ea typeface="Alatsi"/>
                <a:cs typeface="Alatsi"/>
                <a:sym typeface="Alatsi"/>
              </a:rPr>
              <a:t>In the future, the system can be enhanced by integrating hardware components like an Arduino camera and Bluetooth module to further automate and streamline the process. With an Arduino camera mounted in the classroom, attendance photos can be captured automatically at specific intervals, removing the need for manual picture-taking. Additionally, integrating a Bluetooth module can allow students’ devices to communicate with the system, confirming their presence in the classroom. This combination of hardware and software automation would lead to a fully hands-free, efficient, and tech-driven attendance system, ensuring real-time tracking with minimal intervention.</a:t>
            </a:r>
          </a:p>
        </p:txBody>
      </p:sp>
      <p:sp>
        <p:nvSpPr>
          <p:cNvPr name="Freeform 15" id="15"/>
          <p:cNvSpPr/>
          <p:nvPr/>
        </p:nvSpPr>
        <p:spPr>
          <a:xfrm flipH="false" flipV="false" rot="0">
            <a:off x="-164890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4554977" y="3748035"/>
            <a:ext cx="11627497" cy="2514704"/>
          </a:xfrm>
          <a:prstGeom prst="rect">
            <a:avLst/>
          </a:prstGeom>
        </p:spPr>
        <p:txBody>
          <a:bodyPr anchor="t" rtlCol="false" tIns="0" lIns="0" bIns="0" rIns="0">
            <a:spAutoFit/>
          </a:bodyPr>
          <a:lstStyle/>
          <a:p>
            <a:pPr algn="ctr">
              <a:lnSpc>
                <a:spcPts val="20573"/>
              </a:lnSpc>
            </a:pPr>
            <a:r>
              <a:rPr lang="en-US" sz="14695">
                <a:solidFill>
                  <a:srgbClr val="000000"/>
                </a:solidFill>
                <a:latin typeface="Alatsi"/>
                <a:ea typeface="Alatsi"/>
                <a:cs typeface="Alatsi"/>
                <a:sym typeface="Alatsi"/>
              </a:rPr>
              <a:t>THANK YOU</a:t>
            </a:r>
          </a:p>
        </p:txBody>
      </p:sp>
      <p:sp>
        <p:nvSpPr>
          <p:cNvPr name="TextBox 3" id="3"/>
          <p:cNvSpPr txBox="true"/>
          <p:nvPr/>
        </p:nvSpPr>
        <p:spPr>
          <a:xfrm rot="0">
            <a:off x="5033857" y="6754791"/>
            <a:ext cx="10669737" cy="703169"/>
          </a:xfrm>
          <a:prstGeom prst="rect">
            <a:avLst/>
          </a:prstGeom>
        </p:spPr>
        <p:txBody>
          <a:bodyPr anchor="t" rtlCol="false" tIns="0" lIns="0" bIns="0" rIns="0">
            <a:spAutoFit/>
          </a:bodyPr>
          <a:lstStyle/>
          <a:p>
            <a:pPr algn="ctr">
              <a:lnSpc>
                <a:spcPts val="5763"/>
              </a:lnSpc>
            </a:pPr>
            <a:r>
              <a:rPr lang="en-US" sz="4116">
                <a:solidFill>
                  <a:srgbClr val="000000"/>
                </a:solidFill>
                <a:latin typeface="Alatsi"/>
                <a:ea typeface="Alatsi"/>
                <a:cs typeface="Alatsi"/>
                <a:sym typeface="Alatsi"/>
              </a:rPr>
              <a:t>Attenue | IIT Kharagpur</a:t>
            </a:r>
          </a:p>
        </p:txBody>
      </p:sp>
      <p:grpSp>
        <p:nvGrpSpPr>
          <p:cNvPr name="Group 4" id="4"/>
          <p:cNvGrpSpPr/>
          <p:nvPr/>
        </p:nvGrpSpPr>
        <p:grpSpPr>
          <a:xfrm rot="0">
            <a:off x="-31071" y="0"/>
            <a:ext cx="4239083" cy="10287000"/>
            <a:chOff x="0" y="0"/>
            <a:chExt cx="5652111" cy="13716000"/>
          </a:xfrm>
        </p:grpSpPr>
        <p:grpSp>
          <p:nvGrpSpPr>
            <p:cNvPr name="Group 5" id="5"/>
            <p:cNvGrpSpPr/>
            <p:nvPr/>
          </p:nvGrpSpPr>
          <p:grpSpPr>
            <a:xfrm rot="0">
              <a:off x="2826056" y="0"/>
              <a:ext cx="2826056" cy="13716000"/>
              <a:chOff x="0" y="0"/>
              <a:chExt cx="558233" cy="2709333"/>
            </a:xfrm>
          </p:grpSpPr>
          <p:sp>
            <p:nvSpPr>
              <p:cNvPr name="Freeform 6" id="6"/>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7" id="7"/>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413028" y="0"/>
              <a:ext cx="2826056" cy="13716000"/>
              <a:chOff x="0" y="0"/>
              <a:chExt cx="558233" cy="2709333"/>
            </a:xfrm>
          </p:grpSpPr>
          <p:sp>
            <p:nvSpPr>
              <p:cNvPr name="Freeform 9" id="9"/>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10" id="10"/>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0" y="0"/>
              <a:ext cx="2826056" cy="13716000"/>
              <a:chOff x="0" y="0"/>
              <a:chExt cx="558233" cy="2709333"/>
            </a:xfrm>
          </p:grpSpPr>
          <p:sp>
            <p:nvSpPr>
              <p:cNvPr name="Freeform 12" id="12"/>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3" id="13"/>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4" id="14"/>
          <p:cNvSpPr/>
          <p:nvPr/>
        </p:nvSpPr>
        <p:spPr>
          <a:xfrm flipH="false" flipV="false" rot="0">
            <a:off x="12412831" y="802621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1413653" y="-57369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OVERVIEW</a:t>
            </a:r>
          </a:p>
        </p:txBody>
      </p:sp>
      <p:sp>
        <p:nvSpPr>
          <p:cNvPr name="TextBox 3" id="3"/>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Attenue | IIT Kharagpur</a:t>
            </a:r>
          </a:p>
        </p:txBody>
      </p:sp>
      <p:sp>
        <p:nvSpPr>
          <p:cNvPr name="TextBox 4" id="4"/>
          <p:cNvSpPr txBox="true"/>
          <p:nvPr/>
        </p:nvSpPr>
        <p:spPr>
          <a:xfrm rot="0">
            <a:off x="3442911" y="2920591"/>
            <a:ext cx="4480960" cy="936625"/>
          </a:xfrm>
          <a:prstGeom prst="rect">
            <a:avLst/>
          </a:prstGeom>
        </p:spPr>
        <p:txBody>
          <a:bodyPr anchor="t" rtlCol="false" tIns="0" lIns="0" bIns="0" rIns="0">
            <a:spAutoFit/>
          </a:bodyPr>
          <a:lstStyle/>
          <a:p>
            <a:pPr algn="r">
              <a:lnSpc>
                <a:spcPts val="7699"/>
              </a:lnSpc>
            </a:pPr>
            <a:r>
              <a:rPr lang="en-US" sz="5499">
                <a:solidFill>
                  <a:srgbClr val="000000"/>
                </a:solidFill>
                <a:latin typeface="Alatsi"/>
                <a:ea typeface="Alatsi"/>
                <a:cs typeface="Alatsi"/>
                <a:sym typeface="Alatsi"/>
              </a:rPr>
              <a:t>Introduction</a:t>
            </a:r>
          </a:p>
        </p:txBody>
      </p:sp>
      <p:sp>
        <p:nvSpPr>
          <p:cNvPr name="TextBox 5" id="5"/>
          <p:cNvSpPr txBox="true"/>
          <p:nvPr/>
        </p:nvSpPr>
        <p:spPr>
          <a:xfrm rot="0">
            <a:off x="10682689" y="3720691"/>
            <a:ext cx="4480960" cy="990600"/>
          </a:xfrm>
          <a:prstGeom prst="rect">
            <a:avLst/>
          </a:prstGeom>
        </p:spPr>
        <p:txBody>
          <a:bodyPr anchor="t" rtlCol="false" tIns="0" lIns="0" bIns="0" rIns="0">
            <a:spAutoFit/>
          </a:bodyPr>
          <a:lstStyle/>
          <a:p>
            <a:pPr algn="just">
              <a:lnSpc>
                <a:spcPts val="8249"/>
              </a:lnSpc>
            </a:pPr>
            <a:r>
              <a:rPr lang="en-US" sz="5499">
                <a:solidFill>
                  <a:srgbClr val="000000"/>
                </a:solidFill>
                <a:latin typeface="Alatsi"/>
                <a:ea typeface="Alatsi"/>
                <a:cs typeface="Alatsi"/>
                <a:sym typeface="Alatsi"/>
              </a:rPr>
              <a:t>Problem</a:t>
            </a:r>
          </a:p>
        </p:txBody>
      </p:sp>
      <p:sp>
        <p:nvSpPr>
          <p:cNvPr name="TextBox 6" id="6"/>
          <p:cNvSpPr txBox="true"/>
          <p:nvPr/>
        </p:nvSpPr>
        <p:spPr>
          <a:xfrm rot="0">
            <a:off x="2682417" y="4682459"/>
            <a:ext cx="5241454" cy="936625"/>
          </a:xfrm>
          <a:prstGeom prst="rect">
            <a:avLst/>
          </a:prstGeom>
        </p:spPr>
        <p:txBody>
          <a:bodyPr anchor="t" rtlCol="false" tIns="0" lIns="0" bIns="0" rIns="0">
            <a:spAutoFit/>
          </a:bodyPr>
          <a:lstStyle/>
          <a:p>
            <a:pPr algn="r">
              <a:lnSpc>
                <a:spcPts val="7699"/>
              </a:lnSpc>
            </a:pPr>
            <a:r>
              <a:rPr lang="en-US" sz="5499">
                <a:solidFill>
                  <a:srgbClr val="000000"/>
                </a:solidFill>
                <a:latin typeface="Alatsi"/>
                <a:ea typeface="Alatsi"/>
                <a:cs typeface="Alatsi"/>
                <a:sym typeface="Alatsi"/>
              </a:rPr>
              <a:t>Solution</a:t>
            </a:r>
          </a:p>
        </p:txBody>
      </p:sp>
      <p:sp>
        <p:nvSpPr>
          <p:cNvPr name="TextBox 7" id="7"/>
          <p:cNvSpPr txBox="true"/>
          <p:nvPr/>
        </p:nvSpPr>
        <p:spPr>
          <a:xfrm rot="0">
            <a:off x="10682689" y="5469859"/>
            <a:ext cx="4480960" cy="990600"/>
          </a:xfrm>
          <a:prstGeom prst="rect">
            <a:avLst/>
          </a:prstGeom>
        </p:spPr>
        <p:txBody>
          <a:bodyPr anchor="t" rtlCol="false" tIns="0" lIns="0" bIns="0" rIns="0">
            <a:spAutoFit/>
          </a:bodyPr>
          <a:lstStyle/>
          <a:p>
            <a:pPr algn="just">
              <a:lnSpc>
                <a:spcPts val="8249"/>
              </a:lnSpc>
            </a:pPr>
            <a:r>
              <a:rPr lang="en-US" sz="5499">
                <a:solidFill>
                  <a:srgbClr val="000000"/>
                </a:solidFill>
                <a:latin typeface="Alatsi"/>
                <a:ea typeface="Alatsi"/>
                <a:cs typeface="Alatsi"/>
                <a:sym typeface="Alatsi"/>
              </a:rPr>
              <a:t>Steps</a:t>
            </a:r>
          </a:p>
        </p:txBody>
      </p:sp>
      <p:sp>
        <p:nvSpPr>
          <p:cNvPr name="TextBox 8" id="8"/>
          <p:cNvSpPr txBox="true"/>
          <p:nvPr/>
        </p:nvSpPr>
        <p:spPr>
          <a:xfrm rot="0">
            <a:off x="3462466" y="6444327"/>
            <a:ext cx="4480960" cy="936625"/>
          </a:xfrm>
          <a:prstGeom prst="rect">
            <a:avLst/>
          </a:prstGeom>
        </p:spPr>
        <p:txBody>
          <a:bodyPr anchor="t" rtlCol="false" tIns="0" lIns="0" bIns="0" rIns="0">
            <a:spAutoFit/>
          </a:bodyPr>
          <a:lstStyle/>
          <a:p>
            <a:pPr algn="r">
              <a:lnSpc>
                <a:spcPts val="7699"/>
              </a:lnSpc>
            </a:pPr>
            <a:r>
              <a:rPr lang="en-US" sz="5499">
                <a:solidFill>
                  <a:srgbClr val="000000"/>
                </a:solidFill>
                <a:latin typeface="Alatsi"/>
                <a:ea typeface="Alatsi"/>
                <a:cs typeface="Alatsi"/>
                <a:sym typeface="Alatsi"/>
              </a:rPr>
              <a:t>Progress</a:t>
            </a:r>
          </a:p>
        </p:txBody>
      </p:sp>
      <p:sp>
        <p:nvSpPr>
          <p:cNvPr name="TextBox 9" id="9"/>
          <p:cNvSpPr txBox="true"/>
          <p:nvPr/>
        </p:nvSpPr>
        <p:spPr>
          <a:xfrm rot="0">
            <a:off x="10682689" y="7219027"/>
            <a:ext cx="4480960" cy="990600"/>
          </a:xfrm>
          <a:prstGeom prst="rect">
            <a:avLst/>
          </a:prstGeom>
        </p:spPr>
        <p:txBody>
          <a:bodyPr anchor="t" rtlCol="false" tIns="0" lIns="0" bIns="0" rIns="0">
            <a:spAutoFit/>
          </a:bodyPr>
          <a:lstStyle/>
          <a:p>
            <a:pPr algn="l">
              <a:lnSpc>
                <a:spcPts val="8249"/>
              </a:lnSpc>
            </a:pPr>
            <a:r>
              <a:rPr lang="en-US" sz="5499">
                <a:solidFill>
                  <a:srgbClr val="000000"/>
                </a:solidFill>
                <a:latin typeface="Alatsi"/>
                <a:ea typeface="Alatsi"/>
                <a:cs typeface="Alatsi"/>
                <a:sym typeface="Alatsi"/>
              </a:rPr>
              <a:t>Future Aspects</a:t>
            </a:r>
          </a:p>
        </p:txBody>
      </p:sp>
      <p:sp>
        <p:nvSpPr>
          <p:cNvPr name="AutoShape 10" id="10"/>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11" id="11"/>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12" id="12"/>
          <p:cNvGrpSpPr/>
          <p:nvPr/>
        </p:nvGrpSpPr>
        <p:grpSpPr>
          <a:xfrm rot="0">
            <a:off x="15859155" y="0"/>
            <a:ext cx="1562612" cy="1673225"/>
            <a:chOff x="0" y="0"/>
            <a:chExt cx="2083482" cy="2230967"/>
          </a:xfrm>
        </p:grpSpPr>
        <p:grpSp>
          <p:nvGrpSpPr>
            <p:cNvPr name="Group 13" id="13"/>
            <p:cNvGrpSpPr/>
            <p:nvPr/>
          </p:nvGrpSpPr>
          <p:grpSpPr>
            <a:xfrm rot="0">
              <a:off x="75599" y="0"/>
              <a:ext cx="1932284" cy="2230967"/>
              <a:chOff x="0" y="0"/>
              <a:chExt cx="703982" cy="812800"/>
            </a:xfrm>
          </p:grpSpPr>
          <p:sp>
            <p:nvSpPr>
              <p:cNvPr name="Freeform 14" id="1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5" id="1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a:t>
              </a:r>
            </a:p>
          </p:txBody>
        </p:sp>
      </p:grpSp>
      <p:sp>
        <p:nvSpPr>
          <p:cNvPr name="Freeform 17" id="17"/>
          <p:cNvSpPr/>
          <p:nvPr/>
        </p:nvSpPr>
        <p:spPr>
          <a:xfrm flipH="false" flipV="false" rot="0">
            <a:off x="-2863738" y="-385867"/>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13601700" y="614206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19" id="19"/>
          <p:cNvSpPr/>
          <p:nvPr/>
        </p:nvSpPr>
        <p:spPr>
          <a:xfrm>
            <a:off x="6092814" y="2298701"/>
            <a:ext cx="6492240" cy="0"/>
          </a:xfrm>
          <a:prstGeom prst="line">
            <a:avLst/>
          </a:prstGeom>
          <a:ln cap="flat" w="57150">
            <a:solidFill>
              <a:srgbClr val="000000"/>
            </a:solidFill>
            <a:prstDash val="solid"/>
            <a:headEnd type="none" len="sm" w="sm"/>
            <a:tailEnd type="none" len="sm" w="sm"/>
          </a:ln>
        </p:spPr>
      </p:sp>
      <p:sp>
        <p:nvSpPr>
          <p:cNvPr name="AutoShape 20" id="20"/>
          <p:cNvSpPr/>
          <p:nvPr/>
        </p:nvSpPr>
        <p:spPr>
          <a:xfrm flipV="true">
            <a:off x="9284687" y="2298701"/>
            <a:ext cx="0" cy="5498176"/>
          </a:xfrm>
          <a:prstGeom prst="line">
            <a:avLst/>
          </a:prstGeom>
          <a:ln cap="flat" w="57150">
            <a:solidFill>
              <a:srgbClr val="000000"/>
            </a:solidFill>
            <a:prstDash val="solid"/>
            <a:headEnd type="none" len="sm" w="sm"/>
            <a:tailEnd type="none" len="sm" w="sm"/>
          </a:ln>
        </p:spPr>
      </p:sp>
      <p:sp>
        <p:nvSpPr>
          <p:cNvPr name="AutoShape 21" id="21"/>
          <p:cNvSpPr/>
          <p:nvPr/>
        </p:nvSpPr>
        <p:spPr>
          <a:xfrm>
            <a:off x="9284687" y="4317591"/>
            <a:ext cx="1246497" cy="0"/>
          </a:xfrm>
          <a:prstGeom prst="line">
            <a:avLst/>
          </a:prstGeom>
          <a:ln cap="flat" w="57150">
            <a:solidFill>
              <a:srgbClr val="000000"/>
            </a:solidFill>
            <a:prstDash val="solid"/>
            <a:headEnd type="none" len="sm" w="sm"/>
            <a:tailEnd type="arrow" len="sm" w="med"/>
          </a:ln>
        </p:spPr>
      </p:sp>
      <p:sp>
        <p:nvSpPr>
          <p:cNvPr name="AutoShape 22" id="22"/>
          <p:cNvSpPr/>
          <p:nvPr/>
        </p:nvSpPr>
        <p:spPr>
          <a:xfrm>
            <a:off x="9284687" y="7768302"/>
            <a:ext cx="1246497" cy="0"/>
          </a:xfrm>
          <a:prstGeom prst="line">
            <a:avLst/>
          </a:prstGeom>
          <a:ln cap="flat" w="57150">
            <a:solidFill>
              <a:srgbClr val="000000"/>
            </a:solidFill>
            <a:prstDash val="solid"/>
            <a:headEnd type="none" len="sm" w="sm"/>
            <a:tailEnd type="arrow" len="sm" w="med"/>
          </a:ln>
        </p:spPr>
      </p:sp>
      <p:sp>
        <p:nvSpPr>
          <p:cNvPr name="AutoShape 23" id="23"/>
          <p:cNvSpPr/>
          <p:nvPr/>
        </p:nvSpPr>
        <p:spPr>
          <a:xfrm>
            <a:off x="9284687" y="6113485"/>
            <a:ext cx="1246497" cy="0"/>
          </a:xfrm>
          <a:prstGeom prst="line">
            <a:avLst/>
          </a:prstGeom>
          <a:ln cap="flat" w="57150">
            <a:solidFill>
              <a:srgbClr val="000000"/>
            </a:solidFill>
            <a:prstDash val="solid"/>
            <a:headEnd type="none" len="sm" w="sm"/>
            <a:tailEnd type="arrow" len="sm" w="med"/>
          </a:ln>
        </p:spPr>
      </p:sp>
      <p:sp>
        <p:nvSpPr>
          <p:cNvPr name="AutoShape 24" id="24"/>
          <p:cNvSpPr/>
          <p:nvPr/>
        </p:nvSpPr>
        <p:spPr>
          <a:xfrm flipH="true">
            <a:off x="8038190" y="3469866"/>
            <a:ext cx="1246497" cy="0"/>
          </a:xfrm>
          <a:prstGeom prst="line">
            <a:avLst/>
          </a:prstGeom>
          <a:ln cap="flat" w="57150">
            <a:solidFill>
              <a:srgbClr val="000000"/>
            </a:solidFill>
            <a:prstDash val="solid"/>
            <a:headEnd type="none" len="sm" w="sm"/>
            <a:tailEnd type="arrow" len="sm" w="med"/>
          </a:ln>
        </p:spPr>
      </p:sp>
      <p:sp>
        <p:nvSpPr>
          <p:cNvPr name="AutoShape 25" id="25"/>
          <p:cNvSpPr/>
          <p:nvPr/>
        </p:nvSpPr>
        <p:spPr>
          <a:xfrm flipH="true">
            <a:off x="8038190" y="6993602"/>
            <a:ext cx="1246497" cy="0"/>
          </a:xfrm>
          <a:prstGeom prst="line">
            <a:avLst/>
          </a:prstGeom>
          <a:ln cap="flat" w="57150">
            <a:solidFill>
              <a:srgbClr val="000000"/>
            </a:solidFill>
            <a:prstDash val="solid"/>
            <a:headEnd type="none" len="sm" w="sm"/>
            <a:tailEnd type="arrow" len="sm" w="med"/>
          </a:ln>
        </p:spPr>
      </p:sp>
      <p:sp>
        <p:nvSpPr>
          <p:cNvPr name="AutoShape 26" id="26"/>
          <p:cNvSpPr/>
          <p:nvPr/>
        </p:nvSpPr>
        <p:spPr>
          <a:xfrm flipH="true">
            <a:off x="8038190" y="5231734"/>
            <a:ext cx="1246497" cy="0"/>
          </a:xfrm>
          <a:prstGeom prst="line">
            <a:avLst/>
          </a:prstGeom>
          <a:ln cap="flat" w="57150">
            <a:solidFill>
              <a:srgbClr val="000000"/>
            </a:solidFill>
            <a:prstDash val="solid"/>
            <a:headEnd type="none" len="sm" w="sm"/>
            <a:tailEnd type="arrow" len="sm" w="med"/>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Attenue | IIT Kharagpur</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5" id="5"/>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a:grpSpLocks noChangeAspect="true"/>
          </p:cNvGrpSpPr>
          <p:nvPr/>
        </p:nvGrpSpPr>
        <p:grpSpPr>
          <a:xfrm rot="0">
            <a:off x="12175376" y="3050148"/>
            <a:ext cx="5246391" cy="5246370"/>
            <a:chOff x="0" y="0"/>
            <a:chExt cx="6350025" cy="6350000"/>
          </a:xfrm>
        </p:grpSpPr>
        <p:sp>
          <p:nvSpPr>
            <p:cNvPr name="Freeform 7" id="7"/>
            <p:cNvSpPr/>
            <p:nvPr/>
          </p:nvSpPr>
          <p:spPr>
            <a:xfrm flipH="false" flipV="false" rot="0">
              <a:off x="0" y="0"/>
              <a:ext cx="6350026" cy="6350000"/>
            </a:xfrm>
            <a:custGeom>
              <a:avLst/>
              <a:gdLst/>
              <a:ahLst/>
              <a:cxnLst/>
              <a:rect r="r" b="b" t="t" l="l"/>
              <a:pathLst>
                <a:path h="6350000" w="6350026">
                  <a:moveTo>
                    <a:pt x="0" y="0"/>
                  </a:moveTo>
                  <a:lnTo>
                    <a:pt x="6350026" y="0"/>
                  </a:lnTo>
                  <a:lnTo>
                    <a:pt x="6350026" y="6350000"/>
                  </a:lnTo>
                  <a:lnTo>
                    <a:pt x="0" y="6350000"/>
                  </a:lnTo>
                  <a:close/>
                </a:path>
              </a:pathLst>
            </a:custGeom>
            <a:blipFill>
              <a:blip r:embed="rId4"/>
              <a:stretch>
                <a:fillRect l="0" t="0" r="0" b="0"/>
              </a:stretch>
            </a:blipFill>
          </p:spPr>
        </p:sp>
      </p:grpSp>
      <p:sp>
        <p:nvSpPr>
          <p:cNvPr name="TextBox 8" id="8"/>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INTRODUCTION</a:t>
            </a:r>
          </a:p>
        </p:txBody>
      </p:sp>
      <p:grpSp>
        <p:nvGrpSpPr>
          <p:cNvPr name="Group 9" id="9"/>
          <p:cNvGrpSpPr/>
          <p:nvPr/>
        </p:nvGrpSpPr>
        <p:grpSpPr>
          <a:xfrm rot="0">
            <a:off x="15859155" y="0"/>
            <a:ext cx="1562612" cy="1673225"/>
            <a:chOff x="0" y="0"/>
            <a:chExt cx="2083482" cy="2230967"/>
          </a:xfrm>
        </p:grpSpPr>
        <p:grpSp>
          <p:nvGrpSpPr>
            <p:cNvPr name="Group 10" id="10"/>
            <p:cNvGrpSpPr/>
            <p:nvPr/>
          </p:nvGrpSpPr>
          <p:grpSpPr>
            <a:xfrm rot="0">
              <a:off x="75599" y="0"/>
              <a:ext cx="1932284" cy="2230967"/>
              <a:chOff x="0" y="0"/>
              <a:chExt cx="703982" cy="812800"/>
            </a:xfrm>
          </p:grpSpPr>
          <p:sp>
            <p:nvSpPr>
              <p:cNvPr name="Freeform 11" id="11"/>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2" id="12"/>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3</a:t>
              </a:r>
            </a:p>
          </p:txBody>
        </p:sp>
      </p:grpSp>
      <p:sp>
        <p:nvSpPr>
          <p:cNvPr name="Freeform 14" id="14"/>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1209670" y="2915030"/>
            <a:ext cx="10803239" cy="5381488"/>
          </a:xfrm>
          <a:prstGeom prst="rect">
            <a:avLst/>
          </a:prstGeom>
        </p:spPr>
        <p:txBody>
          <a:bodyPr anchor="t" rtlCol="false" tIns="0" lIns="0" bIns="0" rIns="0">
            <a:spAutoFit/>
          </a:bodyPr>
          <a:lstStyle/>
          <a:p>
            <a:pPr algn="l">
              <a:lnSpc>
                <a:spcPts val="4732"/>
              </a:lnSpc>
            </a:pPr>
            <a:r>
              <a:rPr lang="en-US" sz="3380">
                <a:solidFill>
                  <a:srgbClr val="000000"/>
                </a:solidFill>
                <a:latin typeface="Alatsi"/>
                <a:ea typeface="Alatsi"/>
                <a:cs typeface="Alatsi"/>
                <a:sym typeface="Alatsi"/>
              </a:rPr>
              <a:t>The Smart Attendance System using Computer Vision is an automated solution designed to streamline the process of marking attendance in classrooms. By leveraging face recognition technology, the system enables professors to capture a photo of the class, which is then processed to identify students and automatically record their attendance. This eliminates the need for manual roll calls, saves time, and enhances accuracy, providing a modern, tech-driven approach to classroom management.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3918390" y="866775"/>
            <a:ext cx="1045121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PROBLEM</a:t>
            </a:r>
          </a:p>
        </p:txBody>
      </p:sp>
      <p:grpSp>
        <p:nvGrpSpPr>
          <p:cNvPr name="Group 3" id="3"/>
          <p:cNvGrpSpPr/>
          <p:nvPr/>
        </p:nvGrpSpPr>
        <p:grpSpPr>
          <a:xfrm rot="0">
            <a:off x="2492465" y="4048739"/>
            <a:ext cx="6651535" cy="1406187"/>
            <a:chOff x="0" y="0"/>
            <a:chExt cx="8868713" cy="1874916"/>
          </a:xfrm>
        </p:grpSpPr>
        <p:grpSp>
          <p:nvGrpSpPr>
            <p:cNvPr name="Group 4" id="4"/>
            <p:cNvGrpSpPr/>
            <p:nvPr/>
          </p:nvGrpSpPr>
          <p:grpSpPr>
            <a:xfrm rot="0">
              <a:off x="0" y="0"/>
              <a:ext cx="8868713" cy="1874916"/>
              <a:chOff x="0" y="0"/>
              <a:chExt cx="1751844" cy="370354"/>
            </a:xfrm>
          </p:grpSpPr>
          <p:sp>
            <p:nvSpPr>
              <p:cNvPr name="Freeform 5" id="5"/>
              <p:cNvSpPr/>
              <p:nvPr/>
            </p:nvSpPr>
            <p:spPr>
              <a:xfrm flipH="false" flipV="false" rot="0">
                <a:off x="0" y="0"/>
                <a:ext cx="1751844" cy="370354"/>
              </a:xfrm>
              <a:custGeom>
                <a:avLst/>
                <a:gdLst/>
                <a:ahLst/>
                <a:cxnLst/>
                <a:rect r="r" b="b" t="t" l="l"/>
                <a:pathLst>
                  <a:path h="370354" w="1751844">
                    <a:moveTo>
                      <a:pt x="59360" y="0"/>
                    </a:moveTo>
                    <a:lnTo>
                      <a:pt x="1692484" y="0"/>
                    </a:lnTo>
                    <a:cubicBezTo>
                      <a:pt x="1725268" y="0"/>
                      <a:pt x="1751844" y="26577"/>
                      <a:pt x="1751844" y="59360"/>
                    </a:cubicBezTo>
                    <a:lnTo>
                      <a:pt x="1751844" y="310993"/>
                    </a:lnTo>
                    <a:cubicBezTo>
                      <a:pt x="1751844" y="326737"/>
                      <a:pt x="1745590" y="341835"/>
                      <a:pt x="1734458" y="352967"/>
                    </a:cubicBezTo>
                    <a:cubicBezTo>
                      <a:pt x="1723326" y="364100"/>
                      <a:pt x="1708227" y="370354"/>
                      <a:pt x="1692484" y="370354"/>
                    </a:cubicBezTo>
                    <a:lnTo>
                      <a:pt x="59360" y="370354"/>
                    </a:lnTo>
                    <a:cubicBezTo>
                      <a:pt x="26577" y="370354"/>
                      <a:pt x="0" y="343777"/>
                      <a:pt x="0" y="310993"/>
                    </a:cubicBezTo>
                    <a:lnTo>
                      <a:pt x="0" y="59360"/>
                    </a:lnTo>
                    <a:cubicBezTo>
                      <a:pt x="0" y="26577"/>
                      <a:pt x="26577" y="0"/>
                      <a:pt x="59360" y="0"/>
                    </a:cubicBezTo>
                    <a:close/>
                  </a:path>
                </a:pathLst>
              </a:custGeom>
              <a:solidFill>
                <a:srgbClr val="E9C7C6"/>
              </a:solidFill>
            </p:spPr>
          </p:sp>
          <p:sp>
            <p:nvSpPr>
              <p:cNvPr name="TextBox 6" id="6"/>
              <p:cNvSpPr txBox="true"/>
              <p:nvPr/>
            </p:nvSpPr>
            <p:spPr>
              <a:xfrm>
                <a:off x="0" y="-38100"/>
                <a:ext cx="1751844" cy="408454"/>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695604" y="133350"/>
              <a:ext cx="7735510" cy="1368589"/>
            </a:xfrm>
            <a:prstGeom prst="rect">
              <a:avLst/>
            </a:prstGeom>
          </p:spPr>
          <p:txBody>
            <a:bodyPr anchor="t" rtlCol="false" tIns="0" lIns="0" bIns="0" rIns="0">
              <a:spAutoFit/>
            </a:bodyPr>
            <a:lstStyle/>
            <a:p>
              <a:pPr algn="l">
                <a:lnSpc>
                  <a:spcPts val="4193"/>
                </a:lnSpc>
              </a:pPr>
              <a:r>
                <a:rPr lang="en-US" sz="2995">
                  <a:solidFill>
                    <a:srgbClr val="000000"/>
                  </a:solidFill>
                  <a:latin typeface="Alatsi"/>
                  <a:ea typeface="Alatsi"/>
                  <a:cs typeface="Alatsi"/>
                  <a:sym typeface="Alatsi"/>
                </a:rPr>
                <a:t>Manual Attendance is Time-Consuming and Prone to Errors:</a:t>
              </a:r>
            </a:p>
          </p:txBody>
        </p:sp>
      </p:grpSp>
      <p:sp>
        <p:nvSpPr>
          <p:cNvPr name="TextBox 8" id="8"/>
          <p:cNvSpPr txBox="true"/>
          <p:nvPr/>
        </p:nvSpPr>
        <p:spPr>
          <a:xfrm rot="0">
            <a:off x="2369908" y="3400405"/>
            <a:ext cx="4182217" cy="670833"/>
          </a:xfrm>
          <a:prstGeom prst="rect">
            <a:avLst/>
          </a:prstGeom>
        </p:spPr>
        <p:txBody>
          <a:bodyPr anchor="t" rtlCol="false" tIns="0" lIns="0" bIns="0" rIns="0">
            <a:spAutoFit/>
          </a:bodyPr>
          <a:lstStyle/>
          <a:p>
            <a:pPr algn="l">
              <a:lnSpc>
                <a:spcPts val="5487"/>
              </a:lnSpc>
            </a:pPr>
            <a:r>
              <a:rPr lang="en-US" sz="3919">
                <a:solidFill>
                  <a:srgbClr val="000000"/>
                </a:solidFill>
                <a:latin typeface="Alatsi"/>
                <a:ea typeface="Alatsi"/>
                <a:cs typeface="Alatsi"/>
                <a:sym typeface="Alatsi"/>
              </a:rPr>
              <a:t>First Problem</a:t>
            </a:r>
          </a:p>
        </p:txBody>
      </p:sp>
      <p:sp>
        <p:nvSpPr>
          <p:cNvPr name="TextBox 9" id="9"/>
          <p:cNvSpPr txBox="true"/>
          <p:nvPr/>
        </p:nvSpPr>
        <p:spPr>
          <a:xfrm rot="0">
            <a:off x="9717943" y="3665982"/>
            <a:ext cx="7976330" cy="211455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00000"/>
                </a:solidFill>
                <a:latin typeface="Alatsi"/>
                <a:ea typeface="Alatsi"/>
                <a:cs typeface="Alatsi"/>
                <a:sym typeface="Alatsi"/>
              </a:rPr>
              <a:t>In large classrooms, taking attendance manually consumes valuable lecture time and often results in errors, such as missed entries or incorrect marking.</a:t>
            </a:r>
          </a:p>
        </p:txBody>
      </p:sp>
      <p:grpSp>
        <p:nvGrpSpPr>
          <p:cNvPr name="Group 10" id="10"/>
          <p:cNvGrpSpPr/>
          <p:nvPr/>
        </p:nvGrpSpPr>
        <p:grpSpPr>
          <a:xfrm rot="0">
            <a:off x="2492465" y="7465504"/>
            <a:ext cx="6651535" cy="1406187"/>
            <a:chOff x="0" y="0"/>
            <a:chExt cx="8868713" cy="1874916"/>
          </a:xfrm>
        </p:grpSpPr>
        <p:grpSp>
          <p:nvGrpSpPr>
            <p:cNvPr name="Group 11" id="11"/>
            <p:cNvGrpSpPr/>
            <p:nvPr/>
          </p:nvGrpSpPr>
          <p:grpSpPr>
            <a:xfrm rot="0">
              <a:off x="0" y="0"/>
              <a:ext cx="8868713" cy="1874916"/>
              <a:chOff x="0" y="0"/>
              <a:chExt cx="1751844" cy="370354"/>
            </a:xfrm>
          </p:grpSpPr>
          <p:sp>
            <p:nvSpPr>
              <p:cNvPr name="Freeform 12" id="12"/>
              <p:cNvSpPr/>
              <p:nvPr/>
            </p:nvSpPr>
            <p:spPr>
              <a:xfrm flipH="false" flipV="false" rot="0">
                <a:off x="0" y="0"/>
                <a:ext cx="1751844" cy="370354"/>
              </a:xfrm>
              <a:custGeom>
                <a:avLst/>
                <a:gdLst/>
                <a:ahLst/>
                <a:cxnLst/>
                <a:rect r="r" b="b" t="t" l="l"/>
                <a:pathLst>
                  <a:path h="370354" w="1751844">
                    <a:moveTo>
                      <a:pt x="59360" y="0"/>
                    </a:moveTo>
                    <a:lnTo>
                      <a:pt x="1692484" y="0"/>
                    </a:lnTo>
                    <a:cubicBezTo>
                      <a:pt x="1725268" y="0"/>
                      <a:pt x="1751844" y="26577"/>
                      <a:pt x="1751844" y="59360"/>
                    </a:cubicBezTo>
                    <a:lnTo>
                      <a:pt x="1751844" y="310993"/>
                    </a:lnTo>
                    <a:cubicBezTo>
                      <a:pt x="1751844" y="326737"/>
                      <a:pt x="1745590" y="341835"/>
                      <a:pt x="1734458" y="352967"/>
                    </a:cubicBezTo>
                    <a:cubicBezTo>
                      <a:pt x="1723326" y="364100"/>
                      <a:pt x="1708227" y="370354"/>
                      <a:pt x="1692484" y="370354"/>
                    </a:cubicBezTo>
                    <a:lnTo>
                      <a:pt x="59360" y="370354"/>
                    </a:lnTo>
                    <a:cubicBezTo>
                      <a:pt x="26577" y="370354"/>
                      <a:pt x="0" y="343777"/>
                      <a:pt x="0" y="310993"/>
                    </a:cubicBezTo>
                    <a:lnTo>
                      <a:pt x="0" y="59360"/>
                    </a:lnTo>
                    <a:cubicBezTo>
                      <a:pt x="0" y="26577"/>
                      <a:pt x="26577" y="0"/>
                      <a:pt x="59360" y="0"/>
                    </a:cubicBezTo>
                    <a:close/>
                  </a:path>
                </a:pathLst>
              </a:custGeom>
              <a:solidFill>
                <a:srgbClr val="E9C7C6"/>
              </a:solidFill>
            </p:spPr>
          </p:sp>
          <p:sp>
            <p:nvSpPr>
              <p:cNvPr name="TextBox 13" id="13"/>
              <p:cNvSpPr txBox="true"/>
              <p:nvPr/>
            </p:nvSpPr>
            <p:spPr>
              <a:xfrm>
                <a:off x="0" y="-38100"/>
                <a:ext cx="1751844" cy="408454"/>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695604" y="133350"/>
              <a:ext cx="7735510" cy="1368589"/>
            </a:xfrm>
            <a:prstGeom prst="rect">
              <a:avLst/>
            </a:prstGeom>
          </p:spPr>
          <p:txBody>
            <a:bodyPr anchor="t" rtlCol="false" tIns="0" lIns="0" bIns="0" rIns="0">
              <a:spAutoFit/>
            </a:bodyPr>
            <a:lstStyle/>
            <a:p>
              <a:pPr algn="l">
                <a:lnSpc>
                  <a:spcPts val="4193"/>
                </a:lnSpc>
              </a:pPr>
              <a:r>
                <a:rPr lang="en-US" sz="2995">
                  <a:solidFill>
                    <a:srgbClr val="000000"/>
                  </a:solidFill>
                  <a:latin typeface="Alatsi"/>
                  <a:ea typeface="Alatsi"/>
                  <a:cs typeface="Alatsi"/>
                  <a:sym typeface="Alatsi"/>
                </a:rPr>
                <a:t>Lack of a Reliable System to Prevent Proxy Attendance: </a:t>
              </a:r>
            </a:p>
          </p:txBody>
        </p:sp>
      </p:grpSp>
      <p:sp>
        <p:nvSpPr>
          <p:cNvPr name="TextBox 15" id="15"/>
          <p:cNvSpPr txBox="true"/>
          <p:nvPr/>
        </p:nvSpPr>
        <p:spPr>
          <a:xfrm rot="-5400000">
            <a:off x="-2373736" y="4911090"/>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Attenue | IIT Kharagpur</a:t>
            </a:r>
          </a:p>
        </p:txBody>
      </p:sp>
      <p:sp>
        <p:nvSpPr>
          <p:cNvPr name="TextBox 16" id="16"/>
          <p:cNvSpPr txBox="true"/>
          <p:nvPr/>
        </p:nvSpPr>
        <p:spPr>
          <a:xfrm rot="0">
            <a:off x="2369908" y="6766995"/>
            <a:ext cx="5276728" cy="670833"/>
          </a:xfrm>
          <a:prstGeom prst="rect">
            <a:avLst/>
          </a:prstGeom>
        </p:spPr>
        <p:txBody>
          <a:bodyPr anchor="t" rtlCol="false" tIns="0" lIns="0" bIns="0" rIns="0">
            <a:spAutoFit/>
          </a:bodyPr>
          <a:lstStyle/>
          <a:p>
            <a:pPr algn="l">
              <a:lnSpc>
                <a:spcPts val="5487"/>
              </a:lnSpc>
            </a:pPr>
            <a:r>
              <a:rPr lang="en-US" sz="3919">
                <a:solidFill>
                  <a:srgbClr val="000000"/>
                </a:solidFill>
                <a:latin typeface="Alatsi"/>
                <a:ea typeface="Alatsi"/>
                <a:cs typeface="Alatsi"/>
                <a:sym typeface="Alatsi"/>
              </a:rPr>
              <a:t>Second Problem</a:t>
            </a:r>
          </a:p>
        </p:txBody>
      </p:sp>
      <p:sp>
        <p:nvSpPr>
          <p:cNvPr name="AutoShape 17" id="17"/>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sp>
        <p:nvSpPr>
          <p:cNvPr name="AutoShape 18" id="18"/>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grpSp>
        <p:nvGrpSpPr>
          <p:cNvPr name="Group 19" id="19"/>
          <p:cNvGrpSpPr/>
          <p:nvPr/>
        </p:nvGrpSpPr>
        <p:grpSpPr>
          <a:xfrm rot="0">
            <a:off x="15859155" y="0"/>
            <a:ext cx="1562612" cy="1673225"/>
            <a:chOff x="0" y="0"/>
            <a:chExt cx="2083482" cy="2230967"/>
          </a:xfrm>
        </p:grpSpPr>
        <p:grpSp>
          <p:nvGrpSpPr>
            <p:cNvPr name="Group 20" id="20"/>
            <p:cNvGrpSpPr/>
            <p:nvPr/>
          </p:nvGrpSpPr>
          <p:grpSpPr>
            <a:xfrm rot="0">
              <a:off x="75599" y="0"/>
              <a:ext cx="1932284" cy="2230967"/>
              <a:chOff x="0" y="0"/>
              <a:chExt cx="703982" cy="812800"/>
            </a:xfrm>
          </p:grpSpPr>
          <p:sp>
            <p:nvSpPr>
              <p:cNvPr name="Freeform 21" id="21"/>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2" id="22"/>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4</a:t>
              </a:r>
            </a:p>
          </p:txBody>
        </p:sp>
      </p:grpSp>
      <p:sp>
        <p:nvSpPr>
          <p:cNvPr name="Freeform 24" id="24"/>
          <p:cNvSpPr/>
          <p:nvPr/>
        </p:nvSpPr>
        <p:spPr>
          <a:xfrm flipH="false" flipV="false" rot="0">
            <a:off x="7512165" y="-155385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5" id="25"/>
          <p:cNvSpPr/>
          <p:nvPr/>
        </p:nvSpPr>
        <p:spPr>
          <a:xfrm flipH="false" flipV="false" rot="0">
            <a:off x="892058" y="9048108"/>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6" id="26"/>
          <p:cNvSpPr txBox="true"/>
          <p:nvPr/>
        </p:nvSpPr>
        <p:spPr>
          <a:xfrm rot="0">
            <a:off x="9717943" y="7082747"/>
            <a:ext cx="7976330" cy="211455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00000"/>
                </a:solidFill>
                <a:latin typeface="Alatsi"/>
                <a:ea typeface="Alatsi"/>
                <a:cs typeface="Alatsi"/>
                <a:sym typeface="Alatsi"/>
              </a:rPr>
              <a:t>Traditional attendance methods allow for the possibility of </a:t>
            </a:r>
            <a:r>
              <a:rPr lang="en-US" sz="3000">
                <a:solidFill>
                  <a:srgbClr val="F10A0A"/>
                </a:solidFill>
                <a:latin typeface="Alatsi"/>
                <a:ea typeface="Alatsi"/>
                <a:cs typeface="Alatsi"/>
                <a:sym typeface="Alatsi"/>
              </a:rPr>
              <a:t>proxy attendance</a:t>
            </a:r>
            <a:r>
              <a:rPr lang="en-US" sz="3000">
                <a:solidFill>
                  <a:srgbClr val="000000"/>
                </a:solidFill>
                <a:latin typeface="Alatsi"/>
                <a:ea typeface="Alatsi"/>
                <a:cs typeface="Alatsi"/>
                <a:sym typeface="Alatsi"/>
              </a:rPr>
              <a:t>, where students can mark attendance for absent peers, leading to inaccurate records.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866775"/>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SOLUTIONS</a:t>
            </a:r>
          </a:p>
        </p:txBody>
      </p:sp>
      <p:grpSp>
        <p:nvGrpSpPr>
          <p:cNvPr name="Group 3" id="3"/>
          <p:cNvGrpSpPr/>
          <p:nvPr/>
        </p:nvGrpSpPr>
        <p:grpSpPr>
          <a:xfrm rot="0">
            <a:off x="1704735" y="3085639"/>
            <a:ext cx="15516465" cy="5670598"/>
            <a:chOff x="0" y="0"/>
            <a:chExt cx="20688620" cy="7560798"/>
          </a:xfrm>
        </p:grpSpPr>
        <p:grpSp>
          <p:nvGrpSpPr>
            <p:cNvPr name="Group 4" id="4"/>
            <p:cNvGrpSpPr/>
            <p:nvPr/>
          </p:nvGrpSpPr>
          <p:grpSpPr>
            <a:xfrm rot="0">
              <a:off x="0" y="0"/>
              <a:ext cx="1473815" cy="147381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130580"/>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1</a:t>
              </a:r>
            </a:p>
          </p:txBody>
        </p:sp>
        <p:grpSp>
          <p:nvGrpSpPr>
            <p:cNvPr name="Group 8" id="8"/>
            <p:cNvGrpSpPr/>
            <p:nvPr/>
          </p:nvGrpSpPr>
          <p:grpSpPr>
            <a:xfrm rot="0">
              <a:off x="0" y="2742037"/>
              <a:ext cx="1473815" cy="147381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2872617"/>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2</a:t>
              </a:r>
            </a:p>
          </p:txBody>
        </p:sp>
        <p:grpSp>
          <p:nvGrpSpPr>
            <p:cNvPr name="Group 12" id="12"/>
            <p:cNvGrpSpPr/>
            <p:nvPr/>
          </p:nvGrpSpPr>
          <p:grpSpPr>
            <a:xfrm rot="0">
              <a:off x="0" y="5484075"/>
              <a:ext cx="1473815" cy="147381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0" y="5614654"/>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3</a:t>
              </a:r>
            </a:p>
          </p:txBody>
        </p:sp>
        <p:sp>
          <p:nvSpPr>
            <p:cNvPr name="TextBox 16" id="16"/>
            <p:cNvSpPr txBox="true"/>
            <p:nvPr/>
          </p:nvSpPr>
          <p:spPr>
            <a:xfrm rot="0">
              <a:off x="1711697" y="-63120"/>
              <a:ext cx="18976923" cy="2143398"/>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Automated Attendance through Face Recognition: By using computer vision to automatically identify and record the attendance of students from a classroom photo, the system reduces the time spent on manual attendance.</a:t>
              </a:r>
            </a:p>
          </p:txBody>
        </p:sp>
        <p:sp>
          <p:nvSpPr>
            <p:cNvPr name="TextBox 17" id="17"/>
            <p:cNvSpPr txBox="true"/>
            <p:nvPr/>
          </p:nvSpPr>
          <p:spPr>
            <a:xfrm rot="0">
              <a:off x="1711697" y="2677140"/>
              <a:ext cx="18976923" cy="2143398"/>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Real-Time Processing and Instant Record Generation: The system processes the class photo in real-time, generating attendance records almost instantly, preventing delays and minimizing disruption during lectures.</a:t>
              </a:r>
            </a:p>
          </p:txBody>
        </p:sp>
        <p:sp>
          <p:nvSpPr>
            <p:cNvPr name="TextBox 18" id="18"/>
            <p:cNvSpPr txBox="true"/>
            <p:nvPr/>
          </p:nvSpPr>
          <p:spPr>
            <a:xfrm rot="0">
              <a:off x="1711697" y="5417400"/>
              <a:ext cx="18976923" cy="2143398"/>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Elimination of Proxy Attendance: With facial recognition technology, each student is uniquely identified based on their facial features, ensuring that only present students are marked, thereby preventing proxy attendance.</a:t>
              </a:r>
            </a:p>
          </p:txBody>
        </p:sp>
      </p:grpSp>
      <p:grpSp>
        <p:nvGrpSpPr>
          <p:cNvPr name="Group 19" id="19"/>
          <p:cNvGrpSpPr/>
          <p:nvPr/>
        </p:nvGrpSpPr>
        <p:grpSpPr>
          <a:xfrm rot="0">
            <a:off x="627362" y="0"/>
            <a:ext cx="937061" cy="10287000"/>
            <a:chOff x="0" y="0"/>
            <a:chExt cx="246798" cy="2709333"/>
          </a:xfrm>
        </p:grpSpPr>
        <p:sp>
          <p:nvSpPr>
            <p:cNvPr name="Freeform 20" id="20"/>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21" id="21"/>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5400000">
            <a:off x="-2373736" y="4911090"/>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Attenue | IIT Kharagpur</a:t>
            </a:r>
          </a:p>
        </p:txBody>
      </p:sp>
      <p:sp>
        <p:nvSpPr>
          <p:cNvPr name="AutoShape 23" id="23"/>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24" id="24"/>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25" id="25"/>
          <p:cNvGrpSpPr/>
          <p:nvPr/>
        </p:nvGrpSpPr>
        <p:grpSpPr>
          <a:xfrm rot="0">
            <a:off x="15859155" y="0"/>
            <a:ext cx="1562612" cy="1673225"/>
            <a:chOff x="0" y="0"/>
            <a:chExt cx="2083482" cy="2230967"/>
          </a:xfrm>
        </p:grpSpPr>
        <p:grpSp>
          <p:nvGrpSpPr>
            <p:cNvPr name="Group 26" id="26"/>
            <p:cNvGrpSpPr/>
            <p:nvPr/>
          </p:nvGrpSpPr>
          <p:grpSpPr>
            <a:xfrm rot="0">
              <a:off x="75599" y="0"/>
              <a:ext cx="1932284" cy="2230967"/>
              <a:chOff x="0" y="0"/>
              <a:chExt cx="703982" cy="812800"/>
            </a:xfrm>
          </p:grpSpPr>
          <p:sp>
            <p:nvSpPr>
              <p:cNvPr name="Freeform 27" id="2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8" id="2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9" id="2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5</a:t>
              </a:r>
            </a:p>
          </p:txBody>
        </p:sp>
      </p:grpSp>
      <p:sp>
        <p:nvSpPr>
          <p:cNvPr name="Freeform 30" id="30"/>
          <p:cNvSpPr/>
          <p:nvPr/>
        </p:nvSpPr>
        <p:spPr>
          <a:xfrm flipH="false" flipV="false" rot="0">
            <a:off x="969754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1" id="31"/>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866775"/>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STEPS</a:t>
            </a:r>
          </a:p>
        </p:txBody>
      </p:sp>
      <p:sp>
        <p:nvSpPr>
          <p:cNvPr name="TextBox 3" id="3"/>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Attenue | IIT Kharagpur</a:t>
            </a:r>
          </a:p>
        </p:txBody>
      </p:sp>
      <p:sp>
        <p:nvSpPr>
          <p:cNvPr name="TextBox 4" id="4"/>
          <p:cNvSpPr txBox="true"/>
          <p:nvPr/>
        </p:nvSpPr>
        <p:spPr>
          <a:xfrm rot="0">
            <a:off x="1720330" y="3160911"/>
            <a:ext cx="14847341" cy="4872412"/>
          </a:xfrm>
          <a:prstGeom prst="rect">
            <a:avLst/>
          </a:prstGeom>
        </p:spPr>
        <p:txBody>
          <a:bodyPr anchor="t" rtlCol="false" tIns="0" lIns="0" bIns="0" rIns="0">
            <a:spAutoFit/>
          </a:bodyPr>
          <a:lstStyle/>
          <a:p>
            <a:pPr algn="l" marL="1027929" indent="-513965" lvl="1">
              <a:lnSpc>
                <a:spcPts val="5522"/>
              </a:lnSpc>
              <a:buFont typeface="Arial"/>
              <a:buChar char="•"/>
            </a:pPr>
            <a:r>
              <a:rPr lang="en-US" sz="4761">
                <a:solidFill>
                  <a:srgbClr val="000000"/>
                </a:solidFill>
                <a:latin typeface="Alatsi"/>
                <a:ea typeface="Alatsi"/>
                <a:cs typeface="Alatsi"/>
                <a:sym typeface="Alatsi"/>
              </a:rPr>
              <a:t>MAKING OF COMPUTER VISION MODEL</a:t>
            </a:r>
          </a:p>
          <a:p>
            <a:pPr algn="l">
              <a:lnSpc>
                <a:spcPts val="5522"/>
              </a:lnSpc>
            </a:pPr>
          </a:p>
          <a:p>
            <a:pPr algn="l" marL="1027929" indent="-513965" lvl="1">
              <a:lnSpc>
                <a:spcPts val="5522"/>
              </a:lnSpc>
              <a:buFont typeface="Arial"/>
              <a:buChar char="•"/>
            </a:pPr>
            <a:r>
              <a:rPr lang="en-US" sz="4761">
                <a:solidFill>
                  <a:srgbClr val="000000"/>
                </a:solidFill>
                <a:latin typeface="Alatsi"/>
                <a:ea typeface="Alatsi"/>
                <a:cs typeface="Alatsi"/>
                <a:sym typeface="Alatsi"/>
              </a:rPr>
              <a:t>MAKING OF APPLICATION</a:t>
            </a:r>
          </a:p>
          <a:p>
            <a:pPr algn="l">
              <a:lnSpc>
                <a:spcPts val="5522"/>
              </a:lnSpc>
            </a:pPr>
          </a:p>
          <a:p>
            <a:pPr algn="l" marL="1027929" indent="-513965" lvl="1">
              <a:lnSpc>
                <a:spcPts val="5522"/>
              </a:lnSpc>
              <a:buFont typeface="Arial"/>
              <a:buChar char="•"/>
            </a:pPr>
            <a:r>
              <a:rPr lang="en-US" sz="4761">
                <a:solidFill>
                  <a:srgbClr val="000000"/>
                </a:solidFill>
                <a:latin typeface="Alatsi"/>
                <a:ea typeface="Alatsi"/>
                <a:cs typeface="Alatsi"/>
                <a:sym typeface="Alatsi"/>
              </a:rPr>
              <a:t>INTEGRATE THE MODEL WITH THE APPLICATION</a:t>
            </a:r>
          </a:p>
          <a:p>
            <a:pPr algn="l">
              <a:lnSpc>
                <a:spcPts val="5522"/>
              </a:lnSpc>
            </a:pPr>
          </a:p>
          <a:p>
            <a:pPr algn="l" marL="1027929" indent="-513965" lvl="1">
              <a:lnSpc>
                <a:spcPts val="5522"/>
              </a:lnSpc>
              <a:buFont typeface="Arial"/>
              <a:buChar char="•"/>
            </a:pPr>
            <a:r>
              <a:rPr lang="en-US" sz="4761">
                <a:solidFill>
                  <a:srgbClr val="000000"/>
                </a:solidFill>
                <a:latin typeface="Alatsi"/>
                <a:ea typeface="Alatsi"/>
                <a:cs typeface="Alatsi"/>
                <a:sym typeface="Alatsi"/>
              </a:rPr>
              <a:t>IoT</a:t>
            </a:r>
          </a:p>
        </p:txBody>
      </p:sp>
      <p:sp>
        <p:nvSpPr>
          <p:cNvPr name="Freeform 5" id="5"/>
          <p:cNvSpPr/>
          <p:nvPr/>
        </p:nvSpPr>
        <p:spPr>
          <a:xfrm flipH="false" flipV="false" rot="0">
            <a:off x="13764167" y="582762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6" id="6"/>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7" id="7"/>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8" id="8"/>
          <p:cNvGrpSpPr/>
          <p:nvPr/>
        </p:nvGrpSpPr>
        <p:grpSpPr>
          <a:xfrm rot="0">
            <a:off x="15859155" y="0"/>
            <a:ext cx="1562612" cy="1673225"/>
            <a:chOff x="0" y="0"/>
            <a:chExt cx="2083482" cy="2230967"/>
          </a:xfrm>
        </p:grpSpPr>
        <p:grpSp>
          <p:nvGrpSpPr>
            <p:cNvPr name="Group 9" id="9"/>
            <p:cNvGrpSpPr/>
            <p:nvPr/>
          </p:nvGrpSpPr>
          <p:grpSpPr>
            <a:xfrm rot="0">
              <a:off x="75599" y="0"/>
              <a:ext cx="1932284" cy="2230967"/>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6</a:t>
              </a:r>
            </a:p>
          </p:txBody>
        </p:sp>
      </p:grpSp>
      <p:sp>
        <p:nvSpPr>
          <p:cNvPr name="Freeform 13" id="13"/>
          <p:cNvSpPr/>
          <p:nvPr/>
        </p:nvSpPr>
        <p:spPr>
          <a:xfrm flipH="false" flipV="false" rot="0">
            <a:off x="-2628900"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866775"/>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PROGRESS - MODEL</a:t>
            </a:r>
          </a:p>
        </p:txBody>
      </p:sp>
      <p:sp>
        <p:nvSpPr>
          <p:cNvPr name="TextBox 3" id="3"/>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Attenue | IIT Kharagpur</a:t>
            </a:r>
          </a:p>
        </p:txBody>
      </p:sp>
      <p:sp>
        <p:nvSpPr>
          <p:cNvPr name="Freeform 4" id="4"/>
          <p:cNvSpPr/>
          <p:nvPr/>
        </p:nvSpPr>
        <p:spPr>
          <a:xfrm flipH="false" flipV="false" rot="0">
            <a:off x="13417488" y="614217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6" id="6"/>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7</a:t>
              </a:r>
            </a:p>
          </p:txBody>
        </p:sp>
      </p:grpSp>
      <p:sp>
        <p:nvSpPr>
          <p:cNvPr name="Freeform 12" id="12"/>
          <p:cNvSpPr/>
          <p:nvPr/>
        </p:nvSpPr>
        <p:spPr>
          <a:xfrm flipH="false" flipV="false" rot="0">
            <a:off x="-224313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2389263" y="3662539"/>
            <a:ext cx="4761496" cy="4957418"/>
          </a:xfrm>
          <a:custGeom>
            <a:avLst/>
            <a:gdLst/>
            <a:ahLst/>
            <a:cxnLst/>
            <a:rect r="r" b="b" t="t" l="l"/>
            <a:pathLst>
              <a:path h="4957418" w="4761496">
                <a:moveTo>
                  <a:pt x="0" y="0"/>
                </a:moveTo>
                <a:lnTo>
                  <a:pt x="4761496" y="0"/>
                </a:lnTo>
                <a:lnTo>
                  <a:pt x="4761496" y="4957418"/>
                </a:lnTo>
                <a:lnTo>
                  <a:pt x="0" y="4957418"/>
                </a:lnTo>
                <a:lnTo>
                  <a:pt x="0" y="0"/>
                </a:lnTo>
                <a:close/>
              </a:path>
            </a:pathLst>
          </a:custGeom>
          <a:blipFill>
            <a:blip r:embed="rId4"/>
            <a:stretch>
              <a:fillRect l="0" t="0" r="-70268" b="-20201"/>
            </a:stretch>
          </a:blipFill>
        </p:spPr>
      </p:sp>
      <p:sp>
        <p:nvSpPr>
          <p:cNvPr name="Freeform 14" id="14"/>
          <p:cNvSpPr/>
          <p:nvPr/>
        </p:nvSpPr>
        <p:spPr>
          <a:xfrm flipH="false" flipV="false" rot="0">
            <a:off x="9648589" y="3525973"/>
            <a:ext cx="6210566" cy="5232402"/>
          </a:xfrm>
          <a:custGeom>
            <a:avLst/>
            <a:gdLst/>
            <a:ahLst/>
            <a:cxnLst/>
            <a:rect r="r" b="b" t="t" l="l"/>
            <a:pathLst>
              <a:path h="5232402" w="6210566">
                <a:moveTo>
                  <a:pt x="0" y="0"/>
                </a:moveTo>
                <a:lnTo>
                  <a:pt x="6210566" y="0"/>
                </a:lnTo>
                <a:lnTo>
                  <a:pt x="6210566" y="5232401"/>
                </a:lnTo>
                <a:lnTo>
                  <a:pt x="0" y="5232401"/>
                </a:lnTo>
                <a:lnTo>
                  <a:pt x="0" y="0"/>
                </a:lnTo>
                <a:close/>
              </a:path>
            </a:pathLst>
          </a:custGeom>
          <a:blipFill>
            <a:blip r:embed="rId5"/>
            <a:stretch>
              <a:fillRect l="0" t="0" r="0" b="0"/>
            </a:stretch>
          </a:blipFill>
        </p:spPr>
      </p:sp>
      <p:sp>
        <p:nvSpPr>
          <p:cNvPr name="TextBox 15" id="15"/>
          <p:cNvSpPr txBox="true"/>
          <p:nvPr/>
        </p:nvSpPr>
        <p:spPr>
          <a:xfrm rot="0">
            <a:off x="1531001" y="2294866"/>
            <a:ext cx="15225999" cy="1118871"/>
          </a:xfrm>
          <a:prstGeom prst="rect">
            <a:avLst/>
          </a:prstGeom>
        </p:spPr>
        <p:txBody>
          <a:bodyPr anchor="t" rtlCol="false" tIns="0" lIns="0" bIns="0" rIns="0">
            <a:spAutoFit/>
          </a:bodyPr>
          <a:lstStyle/>
          <a:p>
            <a:pPr algn="ctr">
              <a:lnSpc>
                <a:spcPts val="4479"/>
              </a:lnSpc>
              <a:spcBef>
                <a:spcPct val="0"/>
              </a:spcBef>
            </a:pPr>
            <a:r>
              <a:rPr lang="en-US" sz="3199">
                <a:solidFill>
                  <a:srgbClr val="000000"/>
                </a:solidFill>
                <a:latin typeface="Abhaya Libre"/>
                <a:ea typeface="Abhaya Libre"/>
                <a:cs typeface="Abhaya Libre"/>
                <a:sym typeface="Abhaya Libre"/>
              </a:rPr>
              <a:t>We have used computer vision to make our model. Our model takes images of the students and recognizes them in the image provided by the professor.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866775"/>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PROGRESS - APPLICATION</a:t>
            </a:r>
          </a:p>
        </p:txBody>
      </p:sp>
      <p:sp>
        <p:nvSpPr>
          <p:cNvPr name="TextBox 3" id="3"/>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Attenue | IIT Kharagpur</a:t>
            </a:r>
          </a:p>
        </p:txBody>
      </p:sp>
      <p:sp>
        <p:nvSpPr>
          <p:cNvPr name="Freeform 4" id="4"/>
          <p:cNvSpPr/>
          <p:nvPr/>
        </p:nvSpPr>
        <p:spPr>
          <a:xfrm flipH="false" flipV="false" rot="0">
            <a:off x="13417488" y="614217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6" id="6"/>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7</a:t>
              </a:r>
            </a:p>
          </p:txBody>
        </p:sp>
      </p:grpSp>
      <p:sp>
        <p:nvSpPr>
          <p:cNvPr name="Freeform 12" id="12"/>
          <p:cNvSpPr/>
          <p:nvPr/>
        </p:nvSpPr>
        <p:spPr>
          <a:xfrm flipH="false" flipV="false" rot="0">
            <a:off x="-224313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28700" y="2622081"/>
            <a:ext cx="4711854" cy="5871469"/>
          </a:xfrm>
          <a:custGeom>
            <a:avLst/>
            <a:gdLst/>
            <a:ahLst/>
            <a:cxnLst/>
            <a:rect r="r" b="b" t="t" l="l"/>
            <a:pathLst>
              <a:path h="5871469" w="4711854">
                <a:moveTo>
                  <a:pt x="0" y="0"/>
                </a:moveTo>
                <a:lnTo>
                  <a:pt x="4711854" y="0"/>
                </a:lnTo>
                <a:lnTo>
                  <a:pt x="4711854" y="5871469"/>
                </a:lnTo>
                <a:lnTo>
                  <a:pt x="0" y="5871469"/>
                </a:lnTo>
                <a:lnTo>
                  <a:pt x="0" y="0"/>
                </a:lnTo>
                <a:close/>
              </a:path>
            </a:pathLst>
          </a:custGeom>
          <a:blipFill>
            <a:blip r:embed="rId4"/>
            <a:stretch>
              <a:fillRect l="0" t="0" r="0" b="0"/>
            </a:stretch>
          </a:blipFill>
        </p:spPr>
      </p:sp>
      <p:sp>
        <p:nvSpPr>
          <p:cNvPr name="Freeform 14" id="14"/>
          <p:cNvSpPr/>
          <p:nvPr/>
        </p:nvSpPr>
        <p:spPr>
          <a:xfrm flipH="false" flipV="false" rot="0">
            <a:off x="6252303" y="2622081"/>
            <a:ext cx="6653435" cy="5997876"/>
          </a:xfrm>
          <a:custGeom>
            <a:avLst/>
            <a:gdLst/>
            <a:ahLst/>
            <a:cxnLst/>
            <a:rect r="r" b="b" t="t" l="l"/>
            <a:pathLst>
              <a:path h="5997876" w="6653435">
                <a:moveTo>
                  <a:pt x="0" y="0"/>
                </a:moveTo>
                <a:lnTo>
                  <a:pt x="6653436" y="0"/>
                </a:lnTo>
                <a:lnTo>
                  <a:pt x="6653436" y="5997876"/>
                </a:lnTo>
                <a:lnTo>
                  <a:pt x="0" y="5997876"/>
                </a:lnTo>
                <a:lnTo>
                  <a:pt x="0" y="0"/>
                </a:lnTo>
                <a:close/>
              </a:path>
            </a:pathLst>
          </a:custGeom>
          <a:blipFill>
            <a:blip r:embed="rId5"/>
            <a:stretch>
              <a:fillRect l="0" t="0" r="0" b="0"/>
            </a:stretch>
          </a:blipFill>
        </p:spPr>
      </p:sp>
      <p:sp>
        <p:nvSpPr>
          <p:cNvPr name="TextBox 15" id="15"/>
          <p:cNvSpPr txBox="true"/>
          <p:nvPr/>
        </p:nvSpPr>
        <p:spPr>
          <a:xfrm rot="0">
            <a:off x="13417488" y="3799840"/>
            <a:ext cx="4227894" cy="2611120"/>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Abhaya Libre"/>
                <a:ea typeface="Abhaya Libre"/>
                <a:cs typeface="Abhaya Libre"/>
                <a:sym typeface="Abhaya Libre"/>
              </a:rPr>
              <a:t>This is the application we will be using for the attendance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866775"/>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PROGRESS - INTEGRATION</a:t>
            </a:r>
          </a:p>
        </p:txBody>
      </p:sp>
      <p:sp>
        <p:nvSpPr>
          <p:cNvPr name="TextBox 3" id="3"/>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Attenue | IIT Kharagpur</a:t>
            </a:r>
          </a:p>
        </p:txBody>
      </p:sp>
      <p:sp>
        <p:nvSpPr>
          <p:cNvPr name="Freeform 4" id="4"/>
          <p:cNvSpPr/>
          <p:nvPr/>
        </p:nvSpPr>
        <p:spPr>
          <a:xfrm flipH="false" flipV="false" rot="0">
            <a:off x="13417488" y="614217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6" id="6"/>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8</a:t>
              </a:r>
            </a:p>
          </p:txBody>
        </p:sp>
      </p:grpSp>
      <p:sp>
        <p:nvSpPr>
          <p:cNvPr name="Freeform 12" id="12"/>
          <p:cNvSpPr/>
          <p:nvPr/>
        </p:nvSpPr>
        <p:spPr>
          <a:xfrm flipH="false" flipV="false" rot="0">
            <a:off x="-224313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6844665" y="2909633"/>
            <a:ext cx="10577102" cy="4595929"/>
          </a:xfrm>
          <a:custGeom>
            <a:avLst/>
            <a:gdLst/>
            <a:ahLst/>
            <a:cxnLst/>
            <a:rect r="r" b="b" t="t" l="l"/>
            <a:pathLst>
              <a:path h="4595929" w="10577102">
                <a:moveTo>
                  <a:pt x="0" y="0"/>
                </a:moveTo>
                <a:lnTo>
                  <a:pt x="10577102" y="0"/>
                </a:lnTo>
                <a:lnTo>
                  <a:pt x="10577102" y="4595929"/>
                </a:lnTo>
                <a:lnTo>
                  <a:pt x="0" y="4595929"/>
                </a:lnTo>
                <a:lnTo>
                  <a:pt x="0" y="0"/>
                </a:lnTo>
                <a:close/>
              </a:path>
            </a:pathLst>
          </a:custGeom>
          <a:blipFill>
            <a:blip r:embed="rId4"/>
            <a:stretch>
              <a:fillRect l="0" t="-22079" r="0" b="-27511"/>
            </a:stretch>
          </a:blipFill>
        </p:spPr>
      </p:sp>
      <p:sp>
        <p:nvSpPr>
          <p:cNvPr name="Freeform 14" id="14"/>
          <p:cNvSpPr/>
          <p:nvPr/>
        </p:nvSpPr>
        <p:spPr>
          <a:xfrm flipH="false" flipV="false" rot="0">
            <a:off x="235905" y="2909633"/>
            <a:ext cx="5961910" cy="4471433"/>
          </a:xfrm>
          <a:custGeom>
            <a:avLst/>
            <a:gdLst/>
            <a:ahLst/>
            <a:cxnLst/>
            <a:rect r="r" b="b" t="t" l="l"/>
            <a:pathLst>
              <a:path h="4471433" w="5961910">
                <a:moveTo>
                  <a:pt x="0" y="0"/>
                </a:moveTo>
                <a:lnTo>
                  <a:pt x="5961910" y="0"/>
                </a:lnTo>
                <a:lnTo>
                  <a:pt x="5961910" y="4471432"/>
                </a:lnTo>
                <a:lnTo>
                  <a:pt x="0" y="4471432"/>
                </a:lnTo>
                <a:lnTo>
                  <a:pt x="0" y="0"/>
                </a:lnTo>
                <a:close/>
              </a:path>
            </a:pathLst>
          </a:custGeom>
          <a:blipFill>
            <a:blip r:embed="rId5"/>
            <a:stretch>
              <a:fillRect l="0" t="0" r="0" b="0"/>
            </a:stretch>
          </a:blipFill>
        </p:spPr>
      </p:sp>
      <p:sp>
        <p:nvSpPr>
          <p:cNvPr name="TextBox 15" id="15"/>
          <p:cNvSpPr txBox="true"/>
          <p:nvPr/>
        </p:nvSpPr>
        <p:spPr>
          <a:xfrm rot="0">
            <a:off x="874085" y="7823675"/>
            <a:ext cx="16539830" cy="639445"/>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Abhaya Libre"/>
                <a:ea typeface="Abhaya Libre"/>
                <a:cs typeface="Abhaya Libre"/>
                <a:sym typeface="Abhaya Libre"/>
              </a:rPr>
              <a:t>We have integrated our model which takes input image and marks the attendance.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DAGTttMBeEU</dc:identifier>
  <dcterms:modified xsi:type="dcterms:W3CDTF">2011-08-01T06:04:30Z</dcterms:modified>
  <cp:revision>1</cp:revision>
  <dc:title>Attenue</dc:title>
</cp:coreProperties>
</file>