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Montserrat Bold" charset="1" panose="00000800000000000000"/>
      <p:regular r:id="rId17"/>
    </p:embeddedFont>
    <p:embeddedFont>
      <p:font typeface="Montserrat" charset="1" panose="00000500000000000000"/>
      <p:regular r:id="rId18"/>
    </p:embeddedFont>
    <p:embeddedFont>
      <p:font typeface="Arial Nova" charset="1" panose="020B0504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99079" y="0"/>
            <a:ext cx="11489843" cy="10287000"/>
          </a:xfrm>
          <a:custGeom>
            <a:avLst/>
            <a:gdLst/>
            <a:ahLst/>
            <a:cxnLst/>
            <a:rect r="r" b="b" t="t" l="l"/>
            <a:pathLst>
              <a:path h="10287000" w="11489843">
                <a:moveTo>
                  <a:pt x="0" y="0"/>
                </a:moveTo>
                <a:lnTo>
                  <a:pt x="11489842" y="0"/>
                </a:lnTo>
                <a:lnTo>
                  <a:pt x="1148984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8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79491" y="5860069"/>
            <a:ext cx="15329018" cy="738312"/>
            <a:chOff x="0" y="0"/>
            <a:chExt cx="4037272" cy="19445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37272" cy="194453"/>
            </a:xfrm>
            <a:custGeom>
              <a:avLst/>
              <a:gdLst/>
              <a:ahLst/>
              <a:cxnLst/>
              <a:rect r="r" b="b" t="t" l="l"/>
              <a:pathLst>
                <a:path h="194453" w="4037272">
                  <a:moveTo>
                    <a:pt x="0" y="0"/>
                  </a:moveTo>
                  <a:lnTo>
                    <a:pt x="4037272" y="0"/>
                  </a:lnTo>
                  <a:lnTo>
                    <a:pt x="4037272" y="194453"/>
                  </a:lnTo>
                  <a:lnTo>
                    <a:pt x="0" y="1944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037272" cy="2325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515825" y="3596784"/>
            <a:ext cx="15208725" cy="2988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95"/>
              </a:lnSpc>
            </a:pPr>
            <a:r>
              <a:rPr lang="en-US" b="true" sz="571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MODELING AND SIMULATION OF</a:t>
            </a:r>
          </a:p>
          <a:p>
            <a:pPr algn="ctr">
              <a:lnSpc>
                <a:spcPts val="7995"/>
              </a:lnSpc>
            </a:pPr>
            <a:r>
              <a:rPr lang="en-US" sz="5711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Quadcopter using PID Controller</a:t>
            </a:r>
          </a:p>
          <a:p>
            <a:pPr algn="ctr" marL="0" indent="0" lvl="0">
              <a:lnSpc>
                <a:spcPts val="7995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539638" y="5957763"/>
            <a:ext cx="15184912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AUTOMATIC CONTROLS OF AIRCRAFT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7025371" y="2039825"/>
            <a:ext cx="2055033" cy="1124663"/>
          </a:xfrm>
          <a:custGeom>
            <a:avLst/>
            <a:gdLst/>
            <a:ahLst/>
            <a:cxnLst/>
            <a:rect r="r" b="b" t="t" l="l"/>
            <a:pathLst>
              <a:path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39638" y="1003303"/>
            <a:ext cx="3170223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Ishan Kanodia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8951595"/>
            <a:ext cx="4230077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PAPER PRESENTATION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708748" y="8803004"/>
            <a:ext cx="1550552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NEXT SLIDE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792404" y="7122511"/>
            <a:ext cx="2055033" cy="1124663"/>
          </a:xfrm>
          <a:custGeom>
            <a:avLst/>
            <a:gdLst/>
            <a:ahLst/>
            <a:cxnLst/>
            <a:rect r="r" b="b" t="t" l="l"/>
            <a:pathLst>
              <a:path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 flipV="true">
            <a:off x="15708748" y="9244012"/>
            <a:ext cx="87170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5708748" y="9244012"/>
            <a:ext cx="87170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025371" y="2039825"/>
            <a:ext cx="2055033" cy="1124663"/>
          </a:xfrm>
          <a:custGeom>
            <a:avLst/>
            <a:gdLst/>
            <a:ahLst/>
            <a:cxnLst/>
            <a:rect r="r" b="b" t="t" l="l"/>
            <a:pathLst>
              <a:path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92404" y="7122511"/>
            <a:ext cx="2055033" cy="1124663"/>
          </a:xfrm>
          <a:custGeom>
            <a:avLst/>
            <a:gdLst/>
            <a:ahLst/>
            <a:cxnLst/>
            <a:rect r="r" b="b" t="t" l="l"/>
            <a:pathLst>
              <a:path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39638" y="2183493"/>
            <a:ext cx="7810034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439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39638" y="1003303"/>
            <a:ext cx="3170223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Ishan Kanodia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8951595"/>
            <a:ext cx="4230077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PAPER PRESENTATION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708748" y="8803004"/>
            <a:ext cx="1550552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NEXT SLIDE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93964" y="4287216"/>
            <a:ext cx="13911414" cy="1748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6"/>
              </a:lnSpc>
            </a:pPr>
            <a:r>
              <a:rPr lang="en-US" sz="20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 this paper, the working and implementation of pitch, roll and yaw movement of quadcopter based on</a:t>
            </a:r>
          </a:p>
          <a:p>
            <a:pPr algn="l">
              <a:lnSpc>
                <a:spcPts val="2846"/>
              </a:lnSpc>
            </a:pPr>
            <a:r>
              <a:rPr lang="en-US" sz="20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PID logic controller is presented. Mathematical modeling of quadcopter is done using MATLAB Simulink</a:t>
            </a:r>
          </a:p>
          <a:p>
            <a:pPr algn="l">
              <a:lnSpc>
                <a:spcPts val="2846"/>
              </a:lnSpc>
            </a:pPr>
            <a:r>
              <a:rPr lang="en-US" sz="20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model. For stabilization of quadcopter, PID logic controller was chosen. PID logic was implemented</a:t>
            </a:r>
          </a:p>
          <a:p>
            <a:pPr algn="l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successfully in MATLAB. A prototype of quadcopter is build using PID logic controller embedded on it. The working and performance of quadcopter is tested and desired outputs were obtained using PID controller.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99079" y="0"/>
            <a:ext cx="11489843" cy="10287000"/>
          </a:xfrm>
          <a:custGeom>
            <a:avLst/>
            <a:gdLst/>
            <a:ahLst/>
            <a:cxnLst/>
            <a:rect r="r" b="b" t="t" l="l"/>
            <a:pathLst>
              <a:path h="10287000" w="11489843">
                <a:moveTo>
                  <a:pt x="0" y="0"/>
                </a:moveTo>
                <a:lnTo>
                  <a:pt x="11489842" y="0"/>
                </a:lnTo>
                <a:lnTo>
                  <a:pt x="1148984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8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79491" y="5382745"/>
            <a:ext cx="15329018" cy="738312"/>
            <a:chOff x="0" y="0"/>
            <a:chExt cx="4037272" cy="19445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37272" cy="194453"/>
            </a:xfrm>
            <a:custGeom>
              <a:avLst/>
              <a:gdLst/>
              <a:ahLst/>
              <a:cxnLst/>
              <a:rect r="r" b="b" t="t" l="l"/>
              <a:pathLst>
                <a:path h="194453" w="4037272">
                  <a:moveTo>
                    <a:pt x="0" y="0"/>
                  </a:moveTo>
                  <a:lnTo>
                    <a:pt x="4037272" y="0"/>
                  </a:lnTo>
                  <a:lnTo>
                    <a:pt x="4037272" y="194453"/>
                  </a:lnTo>
                  <a:lnTo>
                    <a:pt x="0" y="1944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037272" cy="2325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515825" y="4061167"/>
            <a:ext cx="15208725" cy="969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95"/>
              </a:lnSpc>
              <a:spcBef>
                <a:spcPct val="0"/>
              </a:spcBef>
            </a:pPr>
            <a:r>
              <a:rPr lang="en-US" b="true" sz="571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39638" y="5480439"/>
            <a:ext cx="15184912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ISHAN KANODIA(22AE10014)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7025371" y="2039825"/>
            <a:ext cx="2055033" cy="1124663"/>
          </a:xfrm>
          <a:custGeom>
            <a:avLst/>
            <a:gdLst/>
            <a:ahLst/>
            <a:cxnLst/>
            <a:rect r="r" b="b" t="t" l="l"/>
            <a:pathLst>
              <a:path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792404" y="7122511"/>
            <a:ext cx="2055033" cy="1124663"/>
          </a:xfrm>
          <a:custGeom>
            <a:avLst/>
            <a:gdLst/>
            <a:ahLst/>
            <a:cxnLst/>
            <a:rect r="r" b="b" t="t" l="l"/>
            <a:pathLst>
              <a:path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5708748" y="9244012"/>
            <a:ext cx="87170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025371" y="2039825"/>
            <a:ext cx="2055033" cy="1124663"/>
          </a:xfrm>
          <a:custGeom>
            <a:avLst/>
            <a:gdLst/>
            <a:ahLst/>
            <a:cxnLst/>
            <a:rect r="r" b="b" t="t" l="l"/>
            <a:pathLst>
              <a:path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39638" y="2127495"/>
            <a:ext cx="5468850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439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39638" y="1003303"/>
            <a:ext cx="3170223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Ishan Kanodia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951595"/>
            <a:ext cx="4230077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PAPER PRESENTATION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708748" y="8803004"/>
            <a:ext cx="1550552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NEXT SLIDE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77779" y="3493975"/>
            <a:ext cx="12532443" cy="4664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44970" indent="-222485" lvl="1">
              <a:lnSpc>
                <a:spcPts val="2885"/>
              </a:lnSpc>
              <a:buFont typeface="Arial"/>
              <a:buChar char="•"/>
            </a:pPr>
            <a:r>
              <a:rPr lang="en-US" sz="206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UAVs hav</a:t>
            </a:r>
            <a:r>
              <a:rPr lang="en-US" sz="206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 seen significant advancement in recent decades, and one of the most versatile forms is the Quadcopter due to its vertical takeoff and landing capabilities.</a:t>
            </a:r>
          </a:p>
          <a:p>
            <a:pPr algn="just">
              <a:lnSpc>
                <a:spcPts val="2885"/>
              </a:lnSpc>
            </a:pPr>
          </a:p>
          <a:p>
            <a:pPr algn="just" marL="444970" indent="-222485" lvl="1">
              <a:lnSpc>
                <a:spcPts val="2885"/>
              </a:lnSpc>
              <a:buFont typeface="Arial"/>
              <a:buChar char="•"/>
            </a:pPr>
            <a:r>
              <a:rPr lang="en-US" sz="206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has been widely adopted for both military (surveillance and border patrolling) and civilian (delivery services, aerial photography) purposes.</a:t>
            </a:r>
          </a:p>
          <a:p>
            <a:pPr algn="just">
              <a:lnSpc>
                <a:spcPts val="2885"/>
              </a:lnSpc>
            </a:pPr>
          </a:p>
          <a:p>
            <a:pPr algn="just" marL="444970" indent="-222485" lvl="1">
              <a:lnSpc>
                <a:spcPts val="2885"/>
              </a:lnSpc>
              <a:buFont typeface="Arial"/>
              <a:buChar char="•"/>
            </a:pPr>
            <a:r>
              <a:rPr lang="en-US" sz="206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focus of this research is on the modeling and control of a quadcopter using a PID controller.</a:t>
            </a:r>
          </a:p>
          <a:p>
            <a:pPr algn="just">
              <a:lnSpc>
                <a:spcPts val="2885"/>
              </a:lnSpc>
            </a:pPr>
          </a:p>
          <a:p>
            <a:pPr algn="just" marL="444970" indent="-222485" lvl="1">
              <a:lnSpc>
                <a:spcPts val="2885"/>
              </a:lnSpc>
              <a:spcBef>
                <a:spcPct val="0"/>
              </a:spcBef>
              <a:buFont typeface="Arial"/>
              <a:buChar char="•"/>
            </a:pPr>
            <a:r>
              <a:rPr lang="en-US" sz="206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main objective of this study is to stabilize the quadcopter's motion by regulating pitch, roll, and yaw using the PID controller implemented via MATLAB Simulink and Ardupilot hardware.</a:t>
            </a:r>
          </a:p>
          <a:p>
            <a:pPr algn="just" marL="0" indent="0" lvl="0">
              <a:lnSpc>
                <a:spcPts val="2885"/>
              </a:lnSpc>
              <a:spcBef>
                <a:spcPct val="0"/>
              </a:spcBef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792404" y="7122511"/>
            <a:ext cx="2055033" cy="1124663"/>
          </a:xfrm>
          <a:custGeom>
            <a:avLst/>
            <a:gdLst/>
            <a:ahLst/>
            <a:cxnLst/>
            <a:rect r="r" b="b" t="t" l="l"/>
            <a:pathLst>
              <a:path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5708748" y="9244012"/>
            <a:ext cx="87170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025371" y="2039825"/>
            <a:ext cx="2055033" cy="1124663"/>
          </a:xfrm>
          <a:custGeom>
            <a:avLst/>
            <a:gdLst/>
            <a:ahLst/>
            <a:cxnLst/>
            <a:rect r="r" b="b" t="t" l="l"/>
            <a:pathLst>
              <a:path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60396" y="3958679"/>
            <a:ext cx="7383604" cy="3397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27213" indent="-263606" lvl="1">
              <a:lnSpc>
                <a:spcPts val="3418"/>
              </a:lnSpc>
              <a:buFont typeface="Arial"/>
              <a:buChar char="•"/>
            </a:pPr>
            <a:r>
              <a:rPr lang="en-US" sz="244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quadcopter operates using four brushless DC motors arranged in a cross configuration.</a:t>
            </a:r>
          </a:p>
          <a:p>
            <a:pPr algn="just">
              <a:lnSpc>
                <a:spcPts val="3418"/>
              </a:lnSpc>
            </a:pPr>
          </a:p>
          <a:p>
            <a:pPr algn="just" marL="527213" indent="-263606" lvl="1">
              <a:lnSpc>
                <a:spcPts val="3418"/>
              </a:lnSpc>
              <a:buFont typeface="Arial"/>
              <a:buChar char="•"/>
            </a:pPr>
            <a:r>
              <a:rPr lang="en-US" sz="244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Two motors rotate clockwise and two rotate anticlockwise, generating the necessary thrust and torque to maintain balance.</a:t>
            </a:r>
          </a:p>
          <a:p>
            <a:pPr algn="just" marL="0" indent="0" lvl="0">
              <a:lnSpc>
                <a:spcPts val="3418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792404" y="7122511"/>
            <a:ext cx="2055033" cy="1124663"/>
          </a:xfrm>
          <a:custGeom>
            <a:avLst/>
            <a:gdLst/>
            <a:ahLst/>
            <a:cxnLst/>
            <a:rect r="r" b="b" t="t" l="l"/>
            <a:pathLst>
              <a:path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970662" y="2039825"/>
            <a:ext cx="6433719" cy="5315860"/>
          </a:xfrm>
          <a:custGeom>
            <a:avLst/>
            <a:gdLst/>
            <a:ahLst/>
            <a:cxnLst/>
            <a:rect r="r" b="b" t="t" l="l"/>
            <a:pathLst>
              <a:path h="5315860" w="6433719">
                <a:moveTo>
                  <a:pt x="0" y="0"/>
                </a:moveTo>
                <a:lnTo>
                  <a:pt x="6433719" y="0"/>
                </a:lnTo>
                <a:lnTo>
                  <a:pt x="6433719" y="5315860"/>
                </a:lnTo>
                <a:lnTo>
                  <a:pt x="0" y="53158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9638" y="2183493"/>
            <a:ext cx="7810034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439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System Overview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39638" y="1003303"/>
            <a:ext cx="3170223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Ishan Kanodia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951595"/>
            <a:ext cx="4230077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PAPER PRESENTATION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708748" y="8803004"/>
            <a:ext cx="1550552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NEXT SLIDE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5708748" y="9244012"/>
            <a:ext cx="87170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025371" y="2039825"/>
            <a:ext cx="2055033" cy="1124663"/>
          </a:xfrm>
          <a:custGeom>
            <a:avLst/>
            <a:gdLst/>
            <a:ahLst/>
            <a:cxnLst/>
            <a:rect r="r" b="b" t="t" l="l"/>
            <a:pathLst>
              <a:path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92404" y="7122511"/>
            <a:ext cx="2055033" cy="1124663"/>
          </a:xfrm>
          <a:custGeom>
            <a:avLst/>
            <a:gdLst/>
            <a:ahLst/>
            <a:cxnLst/>
            <a:rect r="r" b="b" t="t" l="l"/>
            <a:pathLst>
              <a:path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85359" y="3277529"/>
            <a:ext cx="3640497" cy="2423424"/>
          </a:xfrm>
          <a:custGeom>
            <a:avLst/>
            <a:gdLst/>
            <a:ahLst/>
            <a:cxnLst/>
            <a:rect r="r" b="b" t="t" l="l"/>
            <a:pathLst>
              <a:path h="2423424" w="3640497">
                <a:moveTo>
                  <a:pt x="0" y="0"/>
                </a:moveTo>
                <a:lnTo>
                  <a:pt x="3640496" y="0"/>
                </a:lnTo>
                <a:lnTo>
                  <a:pt x="3640496" y="2423423"/>
                </a:lnTo>
                <a:lnTo>
                  <a:pt x="0" y="24234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119266" y="6255499"/>
            <a:ext cx="3066092" cy="2343826"/>
          </a:xfrm>
          <a:custGeom>
            <a:avLst/>
            <a:gdLst/>
            <a:ahLst/>
            <a:cxnLst/>
            <a:rect r="r" b="b" t="t" l="l"/>
            <a:pathLst>
              <a:path h="2343826" w="3066092">
                <a:moveTo>
                  <a:pt x="0" y="0"/>
                </a:moveTo>
                <a:lnTo>
                  <a:pt x="3066093" y="0"/>
                </a:lnTo>
                <a:lnTo>
                  <a:pt x="3066093" y="2343826"/>
                </a:lnTo>
                <a:lnTo>
                  <a:pt x="0" y="23438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909259" y="6255499"/>
            <a:ext cx="2916597" cy="2291527"/>
          </a:xfrm>
          <a:custGeom>
            <a:avLst/>
            <a:gdLst/>
            <a:ahLst/>
            <a:cxnLst/>
            <a:rect r="r" b="b" t="t" l="l"/>
            <a:pathLst>
              <a:path h="2291527" w="2916597">
                <a:moveTo>
                  <a:pt x="0" y="0"/>
                </a:moveTo>
                <a:lnTo>
                  <a:pt x="2916596" y="0"/>
                </a:lnTo>
                <a:lnTo>
                  <a:pt x="2916596" y="2291527"/>
                </a:lnTo>
                <a:lnTo>
                  <a:pt x="0" y="229152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3638" r="0" b="-1363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119266" y="3277529"/>
            <a:ext cx="2423424" cy="2423424"/>
          </a:xfrm>
          <a:custGeom>
            <a:avLst/>
            <a:gdLst/>
            <a:ahLst/>
            <a:cxnLst/>
            <a:rect r="r" b="b" t="t" l="l"/>
            <a:pathLst>
              <a:path h="2423424" w="2423424">
                <a:moveTo>
                  <a:pt x="0" y="0"/>
                </a:moveTo>
                <a:lnTo>
                  <a:pt x="2423424" y="0"/>
                </a:lnTo>
                <a:lnTo>
                  <a:pt x="2423424" y="2423423"/>
                </a:lnTo>
                <a:lnTo>
                  <a:pt x="0" y="242342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39638" y="2127495"/>
            <a:ext cx="5468850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439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Components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39638" y="1003303"/>
            <a:ext cx="3170223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Ishan Kanodia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951595"/>
            <a:ext cx="4230077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PAPER PRESENTATION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708748" y="8803004"/>
            <a:ext cx="1550552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NEXT SLIDE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877779" y="3493975"/>
            <a:ext cx="7513088" cy="505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44970" indent="-222485" lvl="1">
              <a:lnSpc>
                <a:spcPts val="2885"/>
              </a:lnSpc>
              <a:buFont typeface="Arial"/>
              <a:buChar char="•"/>
            </a:pPr>
            <a:r>
              <a:rPr lang="en-US" sz="206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quadcopter system includes:</a:t>
            </a:r>
          </a:p>
          <a:p>
            <a:pPr algn="just" marL="444970" indent="-222485" lvl="1">
              <a:lnSpc>
                <a:spcPts val="2885"/>
              </a:lnSpc>
              <a:buAutoNum type="arabicPeriod" startAt="1"/>
            </a:pPr>
            <a:r>
              <a:rPr lang="en-US" sz="206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Inertial Measurement Unit (IMU): Provides orientation data using accelerometers and gyroscopes.</a:t>
            </a:r>
          </a:p>
          <a:p>
            <a:pPr algn="just" marL="444970" indent="-222485" lvl="1">
              <a:lnSpc>
                <a:spcPts val="2885"/>
              </a:lnSpc>
              <a:buAutoNum type="arabicPeriod" startAt="1"/>
            </a:pPr>
            <a:r>
              <a:rPr lang="en-US" sz="206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Electronic Speed Controllers (ESCs): Controls the speed of each motor.</a:t>
            </a:r>
          </a:p>
          <a:p>
            <a:pPr algn="just" marL="444970" indent="-222485" lvl="1">
              <a:lnSpc>
                <a:spcPts val="2885"/>
              </a:lnSpc>
              <a:buAutoNum type="arabicPeriod" startAt="1"/>
            </a:pPr>
            <a:r>
              <a:rPr lang="en-US" sz="206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Ardupilot Mega Board: Acts as the flight controller, processing inputs and sending control signals to motors.</a:t>
            </a:r>
          </a:p>
          <a:p>
            <a:pPr algn="just" marL="444970" indent="-222485" lvl="1">
              <a:lnSpc>
                <a:spcPts val="2885"/>
              </a:lnSpc>
              <a:buAutoNum type="arabicPeriod" startAt="1"/>
            </a:pPr>
            <a:r>
              <a:rPr lang="en-US" sz="206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Radio Controller and Receiver: Enables wireless communication for remote control.</a:t>
            </a:r>
          </a:p>
          <a:p>
            <a:pPr algn="just">
              <a:lnSpc>
                <a:spcPts val="2885"/>
              </a:lnSpc>
            </a:pPr>
            <a:r>
              <a:rPr lang="en-US" sz="206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overall system aims to achieve stability during hovering, maneuvering, and altitude control using PWM signals for motor speed control.</a:t>
            </a:r>
          </a:p>
          <a:p>
            <a:pPr algn="just">
              <a:lnSpc>
                <a:spcPts val="288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5708748" y="9244012"/>
            <a:ext cx="87170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025371" y="2039825"/>
            <a:ext cx="2055033" cy="1124663"/>
          </a:xfrm>
          <a:custGeom>
            <a:avLst/>
            <a:gdLst/>
            <a:ahLst/>
            <a:cxnLst/>
            <a:rect r="r" b="b" t="t" l="l"/>
            <a:pathLst>
              <a:path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92404" y="7122511"/>
            <a:ext cx="2055033" cy="1124663"/>
          </a:xfrm>
          <a:custGeom>
            <a:avLst/>
            <a:gdLst/>
            <a:ahLst/>
            <a:cxnLst/>
            <a:rect r="r" b="b" t="t" l="l"/>
            <a:pathLst>
              <a:path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37844" y="6238333"/>
            <a:ext cx="3120934" cy="964652"/>
          </a:xfrm>
          <a:custGeom>
            <a:avLst/>
            <a:gdLst/>
            <a:ahLst/>
            <a:cxnLst/>
            <a:rect r="r" b="b" t="t" l="l"/>
            <a:pathLst>
              <a:path h="964652" w="3120934">
                <a:moveTo>
                  <a:pt x="0" y="0"/>
                </a:moveTo>
                <a:lnTo>
                  <a:pt x="3120933" y="0"/>
                </a:lnTo>
                <a:lnTo>
                  <a:pt x="3120933" y="964652"/>
                </a:lnTo>
                <a:lnTo>
                  <a:pt x="0" y="9646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44654" y="6238333"/>
            <a:ext cx="3220454" cy="964652"/>
          </a:xfrm>
          <a:custGeom>
            <a:avLst/>
            <a:gdLst/>
            <a:ahLst/>
            <a:cxnLst/>
            <a:rect r="r" b="b" t="t" l="l"/>
            <a:pathLst>
              <a:path h="964652" w="3220454">
                <a:moveTo>
                  <a:pt x="0" y="0"/>
                </a:moveTo>
                <a:lnTo>
                  <a:pt x="3220455" y="0"/>
                </a:lnTo>
                <a:lnTo>
                  <a:pt x="3220455" y="964652"/>
                </a:lnTo>
                <a:lnTo>
                  <a:pt x="0" y="9646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855609" y="6238333"/>
            <a:ext cx="2473866" cy="964652"/>
          </a:xfrm>
          <a:custGeom>
            <a:avLst/>
            <a:gdLst/>
            <a:ahLst/>
            <a:cxnLst/>
            <a:rect r="r" b="b" t="t" l="l"/>
            <a:pathLst>
              <a:path h="964652" w="2473866">
                <a:moveTo>
                  <a:pt x="0" y="0"/>
                </a:moveTo>
                <a:lnTo>
                  <a:pt x="2473866" y="0"/>
                </a:lnTo>
                <a:lnTo>
                  <a:pt x="2473866" y="964652"/>
                </a:lnTo>
                <a:lnTo>
                  <a:pt x="0" y="964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444654" y="7657819"/>
            <a:ext cx="3220454" cy="1586194"/>
          </a:xfrm>
          <a:custGeom>
            <a:avLst/>
            <a:gdLst/>
            <a:ahLst/>
            <a:cxnLst/>
            <a:rect r="r" b="b" t="t" l="l"/>
            <a:pathLst>
              <a:path h="1586194" w="3220454">
                <a:moveTo>
                  <a:pt x="0" y="0"/>
                </a:moveTo>
                <a:lnTo>
                  <a:pt x="3220455" y="0"/>
                </a:lnTo>
                <a:lnTo>
                  <a:pt x="3220455" y="1586194"/>
                </a:lnTo>
                <a:lnTo>
                  <a:pt x="0" y="158619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644809" y="3670532"/>
            <a:ext cx="6408078" cy="3532453"/>
          </a:xfrm>
          <a:custGeom>
            <a:avLst/>
            <a:gdLst/>
            <a:ahLst/>
            <a:cxnLst/>
            <a:rect r="r" b="b" t="t" l="l"/>
            <a:pathLst>
              <a:path h="3532453" w="6408078">
                <a:moveTo>
                  <a:pt x="0" y="0"/>
                </a:moveTo>
                <a:lnTo>
                  <a:pt x="6408079" y="0"/>
                </a:lnTo>
                <a:lnTo>
                  <a:pt x="6408079" y="3532453"/>
                </a:lnTo>
                <a:lnTo>
                  <a:pt x="0" y="353245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760396" y="3958679"/>
            <a:ext cx="9569079" cy="2544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27213" indent="-263606" lvl="1">
              <a:lnSpc>
                <a:spcPts val="3418"/>
              </a:lnSpc>
              <a:buFont typeface="Arial"/>
              <a:buChar char="•"/>
            </a:pPr>
            <a:r>
              <a:rPr lang="en-US" sz="244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Movement: Forward, backward, right, left, up, and down by controlling motor speeds</a:t>
            </a:r>
          </a:p>
          <a:p>
            <a:pPr algn="just" marL="527213" indent="-263606" lvl="1">
              <a:lnSpc>
                <a:spcPts val="3418"/>
              </a:lnSpc>
              <a:buFont typeface="Arial"/>
              <a:buChar char="•"/>
            </a:pPr>
            <a:r>
              <a:rPr lang="en-US" sz="244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Modes: Pitch, Roll, Yaw</a:t>
            </a:r>
          </a:p>
          <a:p>
            <a:pPr algn="just" marL="527213" indent="-263606" lvl="1">
              <a:lnSpc>
                <a:spcPts val="3418"/>
              </a:lnSpc>
              <a:buFont typeface="Arial"/>
              <a:buChar char="•"/>
            </a:pPr>
            <a:r>
              <a:rPr lang="en-US" sz="244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Stabilization: PID controller is used to maintain stable flight</a:t>
            </a:r>
          </a:p>
          <a:p>
            <a:pPr algn="just" marL="0" indent="0" lvl="0">
              <a:lnSpc>
                <a:spcPts val="3418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539638" y="2183493"/>
            <a:ext cx="7810034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439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Modelling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39638" y="1003303"/>
            <a:ext cx="3170223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Ishan Kanodia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8951595"/>
            <a:ext cx="4230077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PAPER PRESENTATION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708748" y="8803004"/>
            <a:ext cx="1550552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NEXT SLIDE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5708748" y="9244012"/>
            <a:ext cx="87170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025371" y="2039825"/>
            <a:ext cx="2055033" cy="1124663"/>
          </a:xfrm>
          <a:custGeom>
            <a:avLst/>
            <a:gdLst/>
            <a:ahLst/>
            <a:cxnLst/>
            <a:rect r="r" b="b" t="t" l="l"/>
            <a:pathLst>
              <a:path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92404" y="7122511"/>
            <a:ext cx="2055033" cy="1124663"/>
          </a:xfrm>
          <a:custGeom>
            <a:avLst/>
            <a:gdLst/>
            <a:ahLst/>
            <a:cxnLst/>
            <a:rect r="r" b="b" t="t" l="l"/>
            <a:pathLst>
              <a:path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262498" y="3287562"/>
            <a:ext cx="8221526" cy="3711877"/>
          </a:xfrm>
          <a:custGeom>
            <a:avLst/>
            <a:gdLst/>
            <a:ahLst/>
            <a:cxnLst/>
            <a:rect r="r" b="b" t="t" l="l"/>
            <a:pathLst>
              <a:path h="3711877" w="8221526">
                <a:moveTo>
                  <a:pt x="0" y="0"/>
                </a:moveTo>
                <a:lnTo>
                  <a:pt x="8221526" y="0"/>
                </a:lnTo>
                <a:lnTo>
                  <a:pt x="8221526" y="3711876"/>
                </a:lnTo>
                <a:lnTo>
                  <a:pt x="0" y="37118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2902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10527" y="3506599"/>
            <a:ext cx="1290151" cy="2993811"/>
          </a:xfrm>
          <a:custGeom>
            <a:avLst/>
            <a:gdLst/>
            <a:ahLst/>
            <a:cxnLst/>
            <a:rect r="r" b="b" t="t" l="l"/>
            <a:pathLst>
              <a:path h="2993811" w="1290151">
                <a:moveTo>
                  <a:pt x="0" y="0"/>
                </a:moveTo>
                <a:lnTo>
                  <a:pt x="1290151" y="0"/>
                </a:lnTo>
                <a:lnTo>
                  <a:pt x="1290151" y="2993812"/>
                </a:lnTo>
                <a:lnTo>
                  <a:pt x="0" y="29938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981243" y="3506599"/>
            <a:ext cx="1927952" cy="2993811"/>
          </a:xfrm>
          <a:custGeom>
            <a:avLst/>
            <a:gdLst/>
            <a:ahLst/>
            <a:cxnLst/>
            <a:rect r="r" b="b" t="t" l="l"/>
            <a:pathLst>
              <a:path h="2993811" w="1927952">
                <a:moveTo>
                  <a:pt x="0" y="0"/>
                </a:moveTo>
                <a:lnTo>
                  <a:pt x="1927952" y="0"/>
                </a:lnTo>
                <a:lnTo>
                  <a:pt x="1927952" y="2993812"/>
                </a:lnTo>
                <a:lnTo>
                  <a:pt x="0" y="29938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4027369" y="4639914"/>
            <a:ext cx="727183" cy="72718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539638" y="2183493"/>
            <a:ext cx="7810034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439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CONTROL STRATEGY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39638" y="1003303"/>
            <a:ext cx="3170223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Ishan Kanodia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8951595"/>
            <a:ext cx="4230077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PAPER PRESENTATION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708748" y="8803004"/>
            <a:ext cx="1550552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NEXT SLIDE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073897" y="4907260"/>
            <a:ext cx="575370" cy="173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8"/>
              </a:lnSpc>
              <a:spcBef>
                <a:spcPct val="0"/>
              </a:spcBef>
            </a:pPr>
            <a:r>
              <a:rPr lang="en-US" sz="1034">
                <a:solidFill>
                  <a:srgbClr val="FFFFFF"/>
                </a:solidFill>
                <a:latin typeface="Arial Nova"/>
                <a:ea typeface="Arial Nova"/>
                <a:cs typeface="Arial Nova"/>
                <a:sym typeface="Arial Nova"/>
              </a:rPr>
              <a:t>LAPLACE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715601" y="6931342"/>
            <a:ext cx="2459236" cy="219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 = Arm length</a:t>
            </a:r>
          </a:p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 = Thrust coeffient</a:t>
            </a:r>
          </a:p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 = Drag coeffient</a:t>
            </a:r>
          </a:p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Ixx = MOI along x-axis</a:t>
            </a:r>
          </a:p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Iyy = MOI along y-axis</a:t>
            </a:r>
          </a:p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Izz </a:t>
            </a: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= MOI along z-axis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= Angular velocity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197486" y="7306273"/>
            <a:ext cx="3361846" cy="1878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Kp = Proportional gain</a:t>
            </a:r>
          </a:p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Ki = Integral gain</a:t>
            </a:r>
          </a:p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Kd = Derivative gain</a:t>
            </a:r>
          </a:p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e(t) = Error signal</a:t>
            </a:r>
          </a:p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u(t) = PID controller output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5708748" y="9244012"/>
            <a:ext cx="87170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025371" y="2039825"/>
            <a:ext cx="2055033" cy="1124663"/>
          </a:xfrm>
          <a:custGeom>
            <a:avLst/>
            <a:gdLst/>
            <a:ahLst/>
            <a:cxnLst/>
            <a:rect r="r" b="b" t="t" l="l"/>
            <a:pathLst>
              <a:path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92404" y="7122511"/>
            <a:ext cx="2055033" cy="1124663"/>
          </a:xfrm>
          <a:custGeom>
            <a:avLst/>
            <a:gdLst/>
            <a:ahLst/>
            <a:cxnLst/>
            <a:rect r="r" b="b" t="t" l="l"/>
            <a:pathLst>
              <a:path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39638" y="2183493"/>
            <a:ext cx="7810034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439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39638" y="1003303"/>
            <a:ext cx="3170223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Ishan Kanodia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8951595"/>
            <a:ext cx="4230077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PAPER PRESENTATION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708748" y="8803004"/>
            <a:ext cx="1550552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NEXT SLIDE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29265" y="3532424"/>
            <a:ext cx="16223622" cy="3699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1. Software Simulation</a:t>
            </a:r>
          </a:p>
          <a:p>
            <a:pPr algn="l" marL="453385" indent="-226693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MATLAB simulations showed stable pitch, roll, and yaw responses using the PID controller.</a:t>
            </a:r>
          </a:p>
          <a:p>
            <a:pPr algn="l" marL="453385" indent="-226693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Pitch and roll responses were similar due to equal moments of inertia and thrust coefficients.</a:t>
            </a:r>
          </a:p>
          <a:p>
            <a:pPr algn="l" marL="453385" indent="-226693" lvl="1">
              <a:lnSpc>
                <a:spcPts val="2939"/>
              </a:lnSpc>
              <a:spcBef>
                <a:spcPct val="0"/>
              </a:spcBef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Yaw response differed due to the moment of inertia and drag coefficient in the z-axis.</a:t>
            </a:r>
          </a:p>
          <a:p>
            <a:pPr algn="l" marL="453385" indent="-226693" lvl="1">
              <a:lnSpc>
                <a:spcPts val="2939"/>
              </a:lnSpc>
              <a:spcBef>
                <a:spcPct val="0"/>
              </a:spcBef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PID gains (P = 25, I = 0.2, D = 80) provided effective stabilization.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2. Hardware Implementation</a:t>
            </a:r>
          </a:p>
          <a:p>
            <a:pPr algn="l" marL="453385" indent="-226693" lvl="1">
              <a:lnSpc>
                <a:spcPts val="2939"/>
              </a:lnSpc>
              <a:spcBef>
                <a:spcPct val="0"/>
              </a:spcBef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quadcopter prototype was built, and the PID logic was implemented.</a:t>
            </a:r>
          </a:p>
          <a:p>
            <a:pPr algn="l" marL="453385" indent="-226693" lvl="1">
              <a:lnSpc>
                <a:spcPts val="2939"/>
              </a:lnSpc>
              <a:spcBef>
                <a:spcPct val="0"/>
              </a:spcBef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Additional tuning was required for real-world conditions, but the quadcopter achieved stable flight and responded well to control inputs.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5708748" y="9244012"/>
            <a:ext cx="87170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025371" y="2039825"/>
            <a:ext cx="2055033" cy="1124663"/>
          </a:xfrm>
          <a:custGeom>
            <a:avLst/>
            <a:gdLst/>
            <a:ahLst/>
            <a:cxnLst/>
            <a:rect r="r" b="b" t="t" l="l"/>
            <a:pathLst>
              <a:path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92404" y="7122511"/>
            <a:ext cx="2055033" cy="1124663"/>
          </a:xfrm>
          <a:custGeom>
            <a:avLst/>
            <a:gdLst/>
            <a:ahLst/>
            <a:cxnLst/>
            <a:rect r="r" b="b" t="t" l="l"/>
            <a:pathLst>
              <a:path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5112" y="3116146"/>
            <a:ext cx="7634250" cy="3927787"/>
          </a:xfrm>
          <a:custGeom>
            <a:avLst/>
            <a:gdLst/>
            <a:ahLst/>
            <a:cxnLst/>
            <a:rect r="r" b="b" t="t" l="l"/>
            <a:pathLst>
              <a:path h="3927787" w="7634250">
                <a:moveTo>
                  <a:pt x="0" y="0"/>
                </a:moveTo>
                <a:lnTo>
                  <a:pt x="7634250" y="0"/>
                </a:lnTo>
                <a:lnTo>
                  <a:pt x="7634250" y="3927787"/>
                </a:lnTo>
                <a:lnTo>
                  <a:pt x="0" y="39277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23232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856506" y="1526401"/>
            <a:ext cx="6369804" cy="3179491"/>
          </a:xfrm>
          <a:custGeom>
            <a:avLst/>
            <a:gdLst/>
            <a:ahLst/>
            <a:cxnLst/>
            <a:rect r="r" b="b" t="t" l="l"/>
            <a:pathLst>
              <a:path h="3179491" w="6369804">
                <a:moveTo>
                  <a:pt x="0" y="0"/>
                </a:moveTo>
                <a:lnTo>
                  <a:pt x="6369803" y="0"/>
                </a:lnTo>
                <a:lnTo>
                  <a:pt x="6369803" y="3179491"/>
                </a:lnTo>
                <a:lnTo>
                  <a:pt x="0" y="31794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30071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40054" y="5353012"/>
            <a:ext cx="6602707" cy="3138903"/>
          </a:xfrm>
          <a:custGeom>
            <a:avLst/>
            <a:gdLst/>
            <a:ahLst/>
            <a:cxnLst/>
            <a:rect r="r" b="b" t="t" l="l"/>
            <a:pathLst>
              <a:path h="3138903" w="6602707">
                <a:moveTo>
                  <a:pt x="0" y="0"/>
                </a:moveTo>
                <a:lnTo>
                  <a:pt x="6602707" y="0"/>
                </a:lnTo>
                <a:lnTo>
                  <a:pt x="6602707" y="3138903"/>
                </a:lnTo>
                <a:lnTo>
                  <a:pt x="0" y="313890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23881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39638" y="2183493"/>
            <a:ext cx="7810034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439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MATLAB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39638" y="1003303"/>
            <a:ext cx="3170223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Ishan Kanodia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8951595"/>
            <a:ext cx="4230077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PAPER PRESENTATION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708748" y="8803004"/>
            <a:ext cx="1550552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NEXT SLIDE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5708748" y="9244012"/>
            <a:ext cx="87170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025371" y="2039825"/>
            <a:ext cx="2055033" cy="1124663"/>
          </a:xfrm>
          <a:custGeom>
            <a:avLst/>
            <a:gdLst/>
            <a:ahLst/>
            <a:cxnLst/>
            <a:rect r="r" b="b" t="t" l="l"/>
            <a:pathLst>
              <a:path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92404" y="7122511"/>
            <a:ext cx="2055033" cy="1124663"/>
          </a:xfrm>
          <a:custGeom>
            <a:avLst/>
            <a:gdLst/>
            <a:ahLst/>
            <a:cxnLst/>
            <a:rect r="r" b="b" t="t" l="l"/>
            <a:pathLst>
              <a:path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49671" y="2845694"/>
            <a:ext cx="7230778" cy="5444174"/>
          </a:xfrm>
          <a:custGeom>
            <a:avLst/>
            <a:gdLst/>
            <a:ahLst/>
            <a:cxnLst/>
            <a:rect r="r" b="b" t="t" l="l"/>
            <a:pathLst>
              <a:path h="5444174" w="7230778">
                <a:moveTo>
                  <a:pt x="0" y="0"/>
                </a:moveTo>
                <a:lnTo>
                  <a:pt x="7230779" y="0"/>
                </a:lnTo>
                <a:lnTo>
                  <a:pt x="7230779" y="5444174"/>
                </a:lnTo>
                <a:lnTo>
                  <a:pt x="0" y="54441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3230" r="-5088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72777" y="3697304"/>
            <a:ext cx="7571999" cy="3295826"/>
          </a:xfrm>
          <a:custGeom>
            <a:avLst/>
            <a:gdLst/>
            <a:ahLst/>
            <a:cxnLst/>
            <a:rect r="r" b="b" t="t" l="l"/>
            <a:pathLst>
              <a:path h="3295826" w="7571999">
                <a:moveTo>
                  <a:pt x="0" y="0"/>
                </a:moveTo>
                <a:lnTo>
                  <a:pt x="7572000" y="0"/>
                </a:lnTo>
                <a:lnTo>
                  <a:pt x="7572000" y="3295826"/>
                </a:lnTo>
                <a:lnTo>
                  <a:pt x="0" y="32958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425" t="-4066" r="-3540" b="-5693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9638" y="2183493"/>
            <a:ext cx="7810034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4395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SIMULINK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39638" y="1003303"/>
            <a:ext cx="3170223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Ishan Kanodia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951595"/>
            <a:ext cx="4230077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PAPER PRESENTATION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708748" y="8803004"/>
            <a:ext cx="1550552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NEXT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DAGUT0WfcDA</dc:identifier>
  <dcterms:modified xsi:type="dcterms:W3CDTF">2011-08-01T06:04:30Z</dcterms:modified>
  <cp:revision>1</cp:revision>
  <dc:title>Modeling and Simulation of Quadcopter using PID Controller</dc:title>
</cp:coreProperties>
</file>