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7A3C0-B088-42D5-B9EE-7EBC208EB1C1}" v="1631" dt="2022-05-02T04:05:29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1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dirty="0"/>
              <a:t>CS5260 Project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Ishan Kaul</a:t>
            </a:r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6" r="7806" b="9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Frontier Size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6385206" cy="382245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Sizes 5, 15, 30, 50, 100</a:t>
            </a:r>
          </a:p>
          <a:p>
            <a:pPr marL="285750" indent="-2286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States 4 and 5</a:t>
            </a:r>
          </a:p>
          <a:p>
            <a:pPr marL="285750" indent="-2286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Depth=3, Outputs=15, Gamma=.99, k=0.3, C=-1</a:t>
            </a:r>
          </a:p>
          <a:p>
            <a:pPr marL="1143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marL="3429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Depth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6385206" cy="3822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Depths 1-8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States 4 and 5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Frontier size = 15, Outputs=15, Gamma=.99, k=0.3, C=-1</a:t>
            </a:r>
          </a:p>
          <a:p>
            <a:pPr marL="57150">
              <a:buClr>
                <a:srgbClr val="7B9AB6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1143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marL="3429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6385206" cy="3822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0.01, 0.1, 0.3, 0.5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States 4 and 5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Frontier size = 50, Outputs=15, Gamma=.99, C=-1</a:t>
            </a:r>
          </a:p>
          <a:p>
            <a:pPr marL="57150">
              <a:buClr>
                <a:srgbClr val="7B9AB6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1143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marL="3429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5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Gamma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6385206" cy="3822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0.75, 0.9, 0.99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States 4 and 5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Frontier size = 50, Outputs=15, k=1 C=-1</a:t>
            </a:r>
          </a:p>
          <a:p>
            <a:pPr marL="57150">
              <a:buClr>
                <a:srgbClr val="7B9AB6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1143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marL="3429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&amp;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endParaRPr lang="en-US">
              <a:solidFill>
                <a:srgbClr val="FFFFFF"/>
              </a:solidFill>
            </a:endParaRPr>
          </a:p>
          <a:p>
            <a:pPr marL="800100" lvl="1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49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1351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Frontier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endParaRPr lang="en-US">
              <a:solidFill>
                <a:srgbClr val="FFFFFF"/>
              </a:solidFill>
            </a:endParaRPr>
          </a:p>
          <a:p>
            <a:pPr marL="800100" lvl="1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AABBFFF-2A46-2308-BD25-BE890DF7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98" y="3803369"/>
            <a:ext cx="4591050" cy="276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354FF-7E9A-80E3-AA5F-78EE081E713F}"/>
              </a:ext>
            </a:extLst>
          </p:cNvPr>
          <p:cNvSpPr txBox="1"/>
          <p:nvPr/>
        </p:nvSpPr>
        <p:spPr>
          <a:xfrm>
            <a:off x="374248" y="33065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 1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79E3A5F-6AE2-7F41-1313-860284D51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13" y="3844465"/>
            <a:ext cx="4083934" cy="2689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43196-37FC-5329-C869-ABA2F2B7916A}"/>
              </a:ext>
            </a:extLst>
          </p:cNvPr>
          <p:cNvSpPr txBox="1"/>
          <p:nvPr/>
        </p:nvSpPr>
        <p:spPr>
          <a:xfrm>
            <a:off x="5822186" y="33046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417840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76827" y="106111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1351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Comparison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endParaRPr lang="en-US">
              <a:solidFill>
                <a:srgbClr val="FFFFFF"/>
              </a:solidFill>
            </a:endParaRPr>
          </a:p>
          <a:p>
            <a:pPr marL="800100" lvl="1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354FF-7E9A-80E3-AA5F-78EE081E713F}"/>
              </a:ext>
            </a:extLst>
          </p:cNvPr>
          <p:cNvSpPr txBox="1"/>
          <p:nvPr/>
        </p:nvSpPr>
        <p:spPr>
          <a:xfrm>
            <a:off x="374248" y="33065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43196-37FC-5329-C869-ABA2F2B7916A}"/>
              </a:ext>
            </a:extLst>
          </p:cNvPr>
          <p:cNvSpPr txBox="1"/>
          <p:nvPr/>
        </p:nvSpPr>
        <p:spPr>
          <a:xfrm>
            <a:off x="5648566" y="33529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900D733-29CB-69ED-71FA-3D79282F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5" y="4064462"/>
            <a:ext cx="5943600" cy="2105025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F1A6B83-5D1D-BFAD-188F-AE3AA5CB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706" y="4045412"/>
            <a:ext cx="594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1351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Depth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endParaRPr lang="en-US">
              <a:solidFill>
                <a:srgbClr val="FFFFFF"/>
              </a:solidFill>
            </a:endParaRPr>
          </a:p>
          <a:p>
            <a:pPr marL="800100" lvl="1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354FF-7E9A-80E3-AA5F-78EE081E713F}"/>
              </a:ext>
            </a:extLst>
          </p:cNvPr>
          <p:cNvSpPr txBox="1"/>
          <p:nvPr/>
        </p:nvSpPr>
        <p:spPr>
          <a:xfrm>
            <a:off x="374248" y="33065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43196-37FC-5329-C869-ABA2F2B7916A}"/>
              </a:ext>
            </a:extLst>
          </p:cNvPr>
          <p:cNvSpPr txBox="1"/>
          <p:nvPr/>
        </p:nvSpPr>
        <p:spPr>
          <a:xfrm>
            <a:off x="5822186" y="33046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9007F5D-4EE4-9BA0-5953-77DB5F40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64" y="4095924"/>
            <a:ext cx="3022922" cy="1694861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56389E6-F984-F6F4-309F-B7CCEE5F9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94" y="4095248"/>
            <a:ext cx="2743200" cy="16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2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1351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endParaRPr lang="en-US">
              <a:solidFill>
                <a:srgbClr val="FFFFFF"/>
              </a:solidFill>
            </a:endParaRPr>
          </a:p>
          <a:p>
            <a:pPr marL="800100" lvl="1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354FF-7E9A-80E3-AA5F-78EE081E713F}"/>
              </a:ext>
            </a:extLst>
          </p:cNvPr>
          <p:cNvSpPr txBox="1"/>
          <p:nvPr/>
        </p:nvSpPr>
        <p:spPr>
          <a:xfrm>
            <a:off x="374248" y="33065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43196-37FC-5329-C869-ABA2F2B7916A}"/>
              </a:ext>
            </a:extLst>
          </p:cNvPr>
          <p:cNvSpPr txBox="1"/>
          <p:nvPr/>
        </p:nvSpPr>
        <p:spPr>
          <a:xfrm>
            <a:off x="5822186" y="33046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1F034B0-B08C-4664-670F-FADB48D5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33" y="2648413"/>
            <a:ext cx="2743200" cy="1696212"/>
          </a:xfrm>
          <a:prstGeom prst="rect">
            <a:avLst/>
          </a:prstGeom>
        </p:spPr>
      </p:pic>
      <p:pic>
        <p:nvPicPr>
          <p:cNvPr id="7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09412D9-1613-DE45-1C20-48525DC31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81" y="2648413"/>
            <a:ext cx="2743200" cy="16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1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1351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Gamma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endParaRPr lang="en-US">
              <a:solidFill>
                <a:srgbClr val="FFFFFF"/>
              </a:solidFill>
            </a:endParaRPr>
          </a:p>
          <a:p>
            <a:pPr marL="800100" lvl="1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354FF-7E9A-80E3-AA5F-78EE081E713F}"/>
              </a:ext>
            </a:extLst>
          </p:cNvPr>
          <p:cNvSpPr txBox="1"/>
          <p:nvPr/>
        </p:nvSpPr>
        <p:spPr>
          <a:xfrm>
            <a:off x="374248" y="33065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43196-37FC-5329-C869-ABA2F2B7916A}"/>
              </a:ext>
            </a:extLst>
          </p:cNvPr>
          <p:cNvSpPr txBox="1"/>
          <p:nvPr/>
        </p:nvSpPr>
        <p:spPr>
          <a:xfrm>
            <a:off x="5822186" y="33046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1799F88-EEBE-D4B0-AD74-3DAC03AD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603" y="2580894"/>
            <a:ext cx="2743200" cy="1696212"/>
          </a:xfrm>
          <a:prstGeom prst="rect">
            <a:avLst/>
          </a:prstGeom>
        </p:spPr>
      </p:pic>
      <p:pic>
        <p:nvPicPr>
          <p:cNvPr id="10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2DAC3EA-3AD1-31D0-5E8D-373D261C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71" y="2580894"/>
            <a:ext cx="2743200" cy="16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Part 1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684225" y="5054540"/>
            <a:ext cx="9339075" cy="5697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ight Triangle 178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Ideas for Further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6385206" cy="3822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Policy Filtering – resource factors</a:t>
            </a:r>
          </a:p>
          <a:p>
            <a:pPr>
              <a:buClr>
                <a:srgbClr val="7B9AB6"/>
              </a:buClr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bg1"/>
                </a:solidFill>
              </a:rPr>
              <a:t>Optimization of random walk hyperparameters</a:t>
            </a:r>
          </a:p>
          <a:p>
            <a:pPr marL="57150">
              <a:buClr>
                <a:srgbClr val="7B9AB6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1143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marL="3429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0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FD622D-988E-4643-87EB-6197BAB53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17DA54-DDDC-44E6-8AC4-7FDC000A2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2E709A-9270-42A6-8B58-D1F149D2D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D07979B-226B-4F37-B9F9-DAAAFCF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1923EF-C2E0-4CB2-A37D-56251914B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81FC8C6-CA0F-414F-B5D8-A22C3BA18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D0A1778-5358-4A84-AFC7-F5FE52170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7CA575A-2DD5-4400-A8EB-CA087B366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6FE83E2-842D-4DB0-879B-0AAE74E8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65B4D5-97A8-4B99-95F1-A8ABACD57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99C1AEC-921E-4B21-AB7C-3B314FAF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C6C036-973A-4049-A3ED-DBE599BF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933D27E-05C8-4261-BFB0-C54343814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810A5DC-6FA9-4464-B677-A8EE7C068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C4C342D-588F-4B7E-8911-5079C1E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B43446F-FEE4-48A6-B092-FCA67607A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37AAF31-1287-4F06-82C2-152B97CE4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B0E018F-0A4A-4940-A9C5-2F7537878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AD144D6-982B-4822-9C5F-D588A3CF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B969311-3C7A-46EE-9348-6B4336641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9FECC74-E0E3-4128-8632-2FA9941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8D280A9-4057-47B5-A9AE-7AF211431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EDAC388-396D-47BE-A84F-13F905DE4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C423F5-785F-4726-A136-AFB50AA1E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D18134-78BA-4375-8130-1036457BC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1EC74D1-2591-4C00-AADF-5CCDAA556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7C355CE-3A38-42CE-B108-F859C995E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838FD71-CBEE-4752-81BF-145F91BAE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0C40E9D-9C2D-478A-8BD0-FC1623D55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800592A-3AD4-4CB7-A596-B160E835B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4DF9447-BDCC-4AD3-BD3F-6203D64B1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8BF451A-8BE3-4DAE-9731-362B5D5E3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B135F0A9-346D-45D8-9316-99A6C7776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491298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716" r="2" b="18883"/>
          <a:stretch/>
        </p:blipFill>
        <p:spPr>
          <a:xfrm>
            <a:off x="-6331" y="-14856"/>
            <a:ext cx="12208610" cy="6424896"/>
          </a:xfrm>
          <a:custGeom>
            <a:avLst/>
            <a:gdLst/>
            <a:ahLst/>
            <a:cxnLst/>
            <a:rect l="l" t="t" r="r" b="b"/>
            <a:pathLst>
              <a:path w="12205236" h="6424896">
                <a:moveTo>
                  <a:pt x="0" y="0"/>
                </a:moveTo>
                <a:lnTo>
                  <a:pt x="12205236" y="0"/>
                </a:lnTo>
                <a:lnTo>
                  <a:pt x="12205236" y="5218929"/>
                </a:lnTo>
                <a:cubicBezTo>
                  <a:pt x="6290213" y="5218929"/>
                  <a:pt x="6105369" y="7085096"/>
                  <a:pt x="548482" y="6174545"/>
                </a:cubicBezTo>
                <a:lnTo>
                  <a:pt x="0" y="60787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10325000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State Driver – Top level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9312562" cy="247555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FFFFFF"/>
                </a:solidFill>
              </a:rPr>
              <a:t>Inputs: initial state, resources and values, transforms, optimizing country, max depth, # of output schedules, max frontier size, gamma, k, c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FFFFFF"/>
                </a:solidFill>
              </a:rPr>
              <a:t>Uses resources &amp; values to compute all possible trades &amp; their lowest factor ratios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FFFFFF"/>
                </a:solidFill>
              </a:rPr>
              <a:t>Initializes optimizer, runs and then outputs schedules to a file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ight Triangle 19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8653" y="725951"/>
            <a:ext cx="4927425" cy="193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State Optimizer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8653" y="2886116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Runs the actual state space search algorithm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Part 1 implementation: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Frontier and output list – both double ended priority queues ordered on the expected utility of the last state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Search starts with initial state node, then runs a loop:</a:t>
            </a:r>
          </a:p>
          <a:p>
            <a:pPr marL="1257300" lvl="2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Pop frontier</a:t>
            </a:r>
          </a:p>
          <a:p>
            <a:pPr marL="1257300" lvl="2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Generate all possible states from frontier</a:t>
            </a:r>
          </a:p>
          <a:p>
            <a:pPr marL="1257300" lvl="2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Only add new states to frontier and best state list if better than the it's current worst utility</a:t>
            </a:r>
          </a:p>
          <a:p>
            <a:pPr marL="1257300" lvl="2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Repeat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/>
              <a:t>State generation skipped if current state has depth = to max depth; loop ends when we try to pop an empty frontier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000"/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000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8" r="12834" b="-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5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Generate Successors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6385206" cy="38224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Input: current state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Applies all available transfers and transforms (in addition to scaling) to it, and produces new nodes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Scaling: given a ratio (eg – {input: {water: 4}, {output: food: 3}), continuously generates new 'actions' that are a multiple of all the resources and an increasing integer. Stops when any country involved has no more input resources available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Increases branching factor, but significantly reduces depth required to reach desired states when we need to do actions on a large amount of each resource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5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165794D4-DDCF-469D-A6C7-0AE18F6BB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2" b="16458"/>
          <a:stretch/>
        </p:blipFill>
        <p:spPr>
          <a:xfrm>
            <a:off x="-22827" y="-669251"/>
            <a:ext cx="12192000" cy="6857999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8D25AED-03FE-496D-84B1-6BD00730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36474AD-D65C-406B-83FB-C99C06007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99322EB-87AA-45C9-A03C-52A874D8C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BCB4F5-395E-4192-9EBB-E9F0255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4B1466F-6782-407B-9C00-8DF501BC0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28CCAE2-B347-4439-A6F8-1F1C3548F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FDDE5DC-1CFD-4141-BB8A-4E88DC95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28B0EB6-7696-43A6-802C-7F71D1BA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C27EFB-1419-4DCF-B0FB-19DFF555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469F2C-8E3D-4F5A-B109-74EB0C1C6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F21893-899E-456E-B2C0-18C3B8661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49F69B-8991-410D-B2BE-29792DFF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3B3B6AE-A176-4E37-9DC3-693D4D4A1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251166D-5D02-4F59-9CDD-176C32DCB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19ECF99-A74F-4670-B781-193D17D55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8FECED-862A-4A60-A948-0B3FC1F6A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6596925-5663-4DBB-BA20-5D8E5168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D04049C-063B-4F59-801F-1DE9B4220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5DFD5EC-AD64-4EA0-99D4-659BE87BF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9EDC0CD-7E2B-45B9-BEDA-07058067A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2973EC6-F21A-40EB-9773-F830E205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0727704-3B6D-4FBC-80D0-3452A7883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06C285D-96FA-4E4C-99DD-A4537CC8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A87ECD-5CEA-4CF1-B4D6-231036363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8D3432C-F58F-418C-B2A2-B675E014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7AA6FC6-50E8-4802-946A-A1408D034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7879239-2C29-4598-89C4-DA6DE609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5387EF3-939F-4251-95A2-B1FD10DB7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D540311-BAC8-433E-9146-1804B5FD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D33AD0E-0DD9-49E5-B606-1269FBFEE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CD0FDA4-88B0-47B3-AD08-B58785CF0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7273F8E-C71F-44CE-9C4C-4D0231215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0000"/>
                </a:srgbClr>
              </a:gs>
              <a:gs pos="80000">
                <a:srgbClr val="000000">
                  <a:alpha val="15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1800353"/>
            <a:ext cx="10325636" cy="16286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Part 2 Improvements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8"/>
            <a:ext cx="10325636" cy="8586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marL="342900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8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198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Right Triangle 22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5" name="Rectangle 224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31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233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235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Partial Random Walk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6385206" cy="38224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>
                <a:solidFill>
                  <a:srgbClr val="FFFFFF"/>
                </a:solidFill>
              </a:rPr>
              <a:t>Frontier split into 2 parts - 'randomized' and 'best states' frontiers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>
                <a:solidFill>
                  <a:srgbClr val="FFFFFF"/>
                </a:solidFill>
              </a:rPr>
              <a:t>Best state frontier – depq with same functionality as the frontier in part 1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>
                <a:solidFill>
                  <a:srgbClr val="FFFFFF"/>
                </a:solidFill>
              </a:rPr>
              <a:t>¼ size of max frontier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>
                <a:solidFill>
                  <a:srgbClr val="FFFFFF"/>
                </a:solidFill>
              </a:rPr>
              <a:t>Randomized frontier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>
                <a:solidFill>
                  <a:srgbClr val="FFFFFF"/>
                </a:solidFill>
              </a:rPr>
              <a:t>Simple list implementation – ¾ size of max frontier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>
                <a:solidFill>
                  <a:srgbClr val="FFFFFF"/>
                </a:solidFill>
              </a:rPr>
              <a:t>Holds set of non-best states, and is added to 'randomly'</a:t>
            </a:r>
          </a:p>
          <a:p>
            <a:pPr marL="34290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>
                <a:solidFill>
                  <a:srgbClr val="FFFFFF"/>
                </a:solidFill>
              </a:rPr>
              <a:t>Implementation of 'random'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>
                <a:solidFill>
                  <a:srgbClr val="FFFFFF"/>
                </a:solidFill>
              </a:rPr>
              <a:t>If state not good enough for best frontier, don't delete it. With probability (1/size of frontier), add it to the randomized frontier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FFFFFF"/>
                </a:solidFill>
              </a:rPr>
              <a:t>Choose an existing index of randomized frontier to replace this node with according to a uniform distribution</a:t>
            </a:r>
          </a:p>
          <a:p>
            <a:pPr marL="800100" lvl="1" indent="-2286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7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Right Triangle 349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Improved Experimental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>
              <a:lnSpc>
                <a:spcPct val="100000"/>
              </a:lnSpc>
            </a:pPr>
            <a:r>
              <a:rPr lang="en-US" dirty="0"/>
              <a:t>Used programmatic Bash Scripts, which were able to run my optimizer with a variety of different input configurations. Allowed me to grab far more data points for analysis of Part 2</a:t>
            </a:r>
          </a:p>
          <a:p>
            <a:pPr marL="800100" lvl="1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8" r="12834" b="-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52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right and colorful light trails forming a curve">
            <a:extLst>
              <a:ext uri="{FF2B5EF4-FFF2-40B4-BE49-F238E27FC236}">
                <a16:creationId xmlns:a16="http://schemas.microsoft.com/office/drawing/2014/main" id="{AF2D3A0C-C7F5-4091-851D-80F7ABD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840" r="-1" b="1300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endParaRPr lang="en-US">
              <a:solidFill>
                <a:srgbClr val="FFFFFF"/>
              </a:solidFill>
            </a:endParaRPr>
          </a:p>
          <a:p>
            <a:pPr marL="800100" lvl="1"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2510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43341"/>
      </a:dk2>
      <a:lt2>
        <a:srgbClr val="E2E6E8"/>
      </a:lt2>
      <a:accent1>
        <a:srgbClr val="E45E2C"/>
      </a:accent1>
      <a:accent2>
        <a:srgbClr val="D2991A"/>
      </a:accent2>
      <a:accent3>
        <a:srgbClr val="9CAB21"/>
      </a:accent3>
      <a:accent4>
        <a:srgbClr val="63B616"/>
      </a:accent4>
      <a:accent5>
        <a:srgbClr val="2DBA24"/>
      </a:accent5>
      <a:accent6>
        <a:srgbClr val="17BB52"/>
      </a:accent6>
      <a:hlink>
        <a:srgbClr val="398CA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CosineVTI</vt:lpstr>
      <vt:lpstr>CS5260 Project Part 2</vt:lpstr>
      <vt:lpstr>Part 1 Architecture</vt:lpstr>
      <vt:lpstr>State Driver – Top level function</vt:lpstr>
      <vt:lpstr>State Optimizer</vt:lpstr>
      <vt:lpstr>Generate Successors function</vt:lpstr>
      <vt:lpstr>Part 2 Improvements</vt:lpstr>
      <vt:lpstr>Partial Random Walk</vt:lpstr>
      <vt:lpstr>Improved Experimental Infrastructure</vt:lpstr>
      <vt:lpstr>Experiments</vt:lpstr>
      <vt:lpstr>Frontier Size</vt:lpstr>
      <vt:lpstr>Depth</vt:lpstr>
      <vt:lpstr>K</vt:lpstr>
      <vt:lpstr>Gamma</vt:lpstr>
      <vt:lpstr>Results &amp; Analysis</vt:lpstr>
      <vt:lpstr>Frontier Size</vt:lpstr>
      <vt:lpstr>Schedule Comparison </vt:lpstr>
      <vt:lpstr>Depth</vt:lpstr>
      <vt:lpstr>K</vt:lpstr>
      <vt:lpstr>Gamma</vt:lpstr>
      <vt:lpstr>Ideas for 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244</cp:revision>
  <dcterms:created xsi:type="dcterms:W3CDTF">2022-05-02T03:18:47Z</dcterms:created>
  <dcterms:modified xsi:type="dcterms:W3CDTF">2022-05-02T04:05:30Z</dcterms:modified>
</cp:coreProperties>
</file>