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4314C-7F8F-4443-B143-4016A4E5F5ED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6CF74-F91E-4105-975F-F1FA2B47ABB1}">
      <dgm:prSet/>
      <dgm:spPr/>
      <dgm:t>
        <a:bodyPr/>
        <a:lstStyle/>
        <a:p>
          <a:r>
            <a:rPr lang="en-US" dirty="0"/>
            <a:t>Casual riders tend to ride much more on weekends and in warmer weather</a:t>
          </a:r>
        </a:p>
      </dgm:t>
    </dgm:pt>
    <dgm:pt modelId="{E9F3D169-9351-4415-A013-CC8DD601B0BC}" type="parTrans" cxnId="{A05660CD-3CC8-40A3-9682-310FB3402F81}">
      <dgm:prSet/>
      <dgm:spPr/>
      <dgm:t>
        <a:bodyPr/>
        <a:lstStyle/>
        <a:p>
          <a:endParaRPr lang="en-US"/>
        </a:p>
      </dgm:t>
    </dgm:pt>
    <dgm:pt modelId="{C54CAB1C-31B1-4304-B350-BD736CDDD883}" type="sibTrans" cxnId="{A05660CD-3CC8-40A3-9682-310FB3402F81}">
      <dgm:prSet/>
      <dgm:spPr/>
      <dgm:t>
        <a:bodyPr/>
        <a:lstStyle/>
        <a:p>
          <a:endParaRPr lang="en-US"/>
        </a:p>
      </dgm:t>
    </dgm:pt>
    <dgm:pt modelId="{D299CF16-F945-4A64-895D-CA9AE59E3B85}">
      <dgm:prSet/>
      <dgm:spPr/>
      <dgm:t>
        <a:bodyPr/>
        <a:lstStyle/>
        <a:p>
          <a:r>
            <a:rPr lang="en-US" dirty="0"/>
            <a:t>Likely aren’t using bikes to commute</a:t>
          </a:r>
        </a:p>
      </dgm:t>
    </dgm:pt>
    <dgm:pt modelId="{206C819E-F741-4BD1-AFB9-43B0FF45ABC9}" type="parTrans" cxnId="{56D81307-364D-41A4-A050-AACDB762CDAB}">
      <dgm:prSet/>
      <dgm:spPr/>
      <dgm:t>
        <a:bodyPr/>
        <a:lstStyle/>
        <a:p>
          <a:endParaRPr lang="en-US"/>
        </a:p>
      </dgm:t>
    </dgm:pt>
    <dgm:pt modelId="{E673DD21-909A-4503-8F8C-2E96718989DD}" type="sibTrans" cxnId="{56D81307-364D-41A4-A050-AACDB762CDAB}">
      <dgm:prSet/>
      <dgm:spPr/>
      <dgm:t>
        <a:bodyPr/>
        <a:lstStyle/>
        <a:p>
          <a:endParaRPr lang="en-US"/>
        </a:p>
      </dgm:t>
    </dgm:pt>
    <dgm:pt modelId="{74E17B90-77E8-4A22-94DD-DC01CE7C2E66}">
      <dgm:prSet/>
      <dgm:spPr/>
      <dgm:t>
        <a:bodyPr/>
        <a:lstStyle/>
        <a:p>
          <a:r>
            <a:rPr lang="en-US"/>
            <a:t>Likely using it for leisure or convenience</a:t>
          </a:r>
        </a:p>
      </dgm:t>
    </dgm:pt>
    <dgm:pt modelId="{B56DAE56-C110-453B-AE76-C7BD55A56639}" type="parTrans" cxnId="{E4093556-C8A0-40DF-B420-BF1D29454D40}">
      <dgm:prSet/>
      <dgm:spPr/>
      <dgm:t>
        <a:bodyPr/>
        <a:lstStyle/>
        <a:p>
          <a:endParaRPr lang="en-US"/>
        </a:p>
      </dgm:t>
    </dgm:pt>
    <dgm:pt modelId="{492CB79E-B5B8-4166-9790-FCB0B3E5A01C}" type="sibTrans" cxnId="{E4093556-C8A0-40DF-B420-BF1D29454D40}">
      <dgm:prSet/>
      <dgm:spPr/>
      <dgm:t>
        <a:bodyPr/>
        <a:lstStyle/>
        <a:p>
          <a:endParaRPr lang="en-US"/>
        </a:p>
      </dgm:t>
    </dgm:pt>
    <dgm:pt modelId="{2978F624-C7D0-41B4-8B33-9C8FF5D27941}">
      <dgm:prSet/>
      <dgm:spPr/>
      <dgm:t>
        <a:bodyPr/>
        <a:lstStyle/>
        <a:p>
          <a:r>
            <a:rPr lang="en-US" dirty="0"/>
            <a:t>Riders also tend to be younger based on popular locations</a:t>
          </a:r>
        </a:p>
      </dgm:t>
    </dgm:pt>
    <dgm:pt modelId="{3810FF37-D503-495A-9314-F0602C0AC018}" type="parTrans" cxnId="{7FB20294-83DE-417B-97C7-4BF5B3DFAEFA}">
      <dgm:prSet/>
      <dgm:spPr/>
      <dgm:t>
        <a:bodyPr/>
        <a:lstStyle/>
        <a:p>
          <a:endParaRPr lang="en-US"/>
        </a:p>
      </dgm:t>
    </dgm:pt>
    <dgm:pt modelId="{A9E4763E-A2BD-4855-9AB5-C8C5799F00D9}" type="sibTrans" cxnId="{7FB20294-83DE-417B-97C7-4BF5B3DFAEFA}">
      <dgm:prSet/>
      <dgm:spPr/>
      <dgm:t>
        <a:bodyPr/>
        <a:lstStyle/>
        <a:p>
          <a:endParaRPr lang="en-US"/>
        </a:p>
      </dgm:t>
    </dgm:pt>
    <dgm:pt modelId="{18511736-7776-4234-BA73-452097FC9502}">
      <dgm:prSet/>
      <dgm:spPr/>
      <dgm:t>
        <a:bodyPr/>
        <a:lstStyle/>
        <a:p>
          <a:r>
            <a:rPr lang="en-US" dirty="0"/>
            <a:t>Could inform advertising strategy</a:t>
          </a:r>
        </a:p>
      </dgm:t>
    </dgm:pt>
    <dgm:pt modelId="{E590CF76-F2CF-40B6-83C5-EAB36588A62C}" type="parTrans" cxnId="{F08C2796-647F-45C3-9E37-E7822A18B343}">
      <dgm:prSet/>
      <dgm:spPr/>
      <dgm:t>
        <a:bodyPr/>
        <a:lstStyle/>
        <a:p>
          <a:endParaRPr lang="en-US"/>
        </a:p>
      </dgm:t>
    </dgm:pt>
    <dgm:pt modelId="{DFA1302F-113B-465A-AA54-E9D956AA9AD8}" type="sibTrans" cxnId="{F08C2796-647F-45C3-9E37-E7822A18B343}">
      <dgm:prSet/>
      <dgm:spPr/>
      <dgm:t>
        <a:bodyPr/>
        <a:lstStyle/>
        <a:p>
          <a:endParaRPr lang="en-US"/>
        </a:p>
      </dgm:t>
    </dgm:pt>
    <dgm:pt modelId="{D58D0D99-F23F-412C-853B-60E7FD8D826A}" type="pres">
      <dgm:prSet presAssocID="{D444314C-7F8F-4443-B143-4016A4E5F5ED}" presName="Name0" presStyleCnt="0">
        <dgm:presLayoutVars>
          <dgm:dir/>
          <dgm:animLvl val="lvl"/>
          <dgm:resizeHandles val="exact"/>
        </dgm:presLayoutVars>
      </dgm:prSet>
      <dgm:spPr/>
    </dgm:pt>
    <dgm:pt modelId="{9265341A-D593-4C0F-B0A6-329E2E3A3DA5}" type="pres">
      <dgm:prSet presAssocID="{CDF6CF74-F91E-4105-975F-F1FA2B47ABB1}" presName="composite" presStyleCnt="0"/>
      <dgm:spPr/>
    </dgm:pt>
    <dgm:pt modelId="{281E5029-F798-4DC6-BC32-D9D780244041}" type="pres">
      <dgm:prSet presAssocID="{CDF6CF74-F91E-4105-975F-F1FA2B47ABB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A7EC90B-1E7F-4216-B467-4AE0570D8474}" type="pres">
      <dgm:prSet presAssocID="{CDF6CF74-F91E-4105-975F-F1FA2B47ABB1}" presName="desTx" presStyleLbl="alignAccFollowNode1" presStyleIdx="0" presStyleCnt="2">
        <dgm:presLayoutVars>
          <dgm:bulletEnabled val="1"/>
        </dgm:presLayoutVars>
      </dgm:prSet>
      <dgm:spPr/>
    </dgm:pt>
    <dgm:pt modelId="{5E556EA4-2501-48B3-BD30-E4B06C3D1523}" type="pres">
      <dgm:prSet presAssocID="{C54CAB1C-31B1-4304-B350-BD736CDDD883}" presName="space" presStyleCnt="0"/>
      <dgm:spPr/>
    </dgm:pt>
    <dgm:pt modelId="{E4EF2429-E733-4D5C-A63B-C8122C94C5B0}" type="pres">
      <dgm:prSet presAssocID="{2978F624-C7D0-41B4-8B33-9C8FF5D27941}" presName="composite" presStyleCnt="0"/>
      <dgm:spPr/>
    </dgm:pt>
    <dgm:pt modelId="{03B7083A-E11E-4359-ABE7-6EFEE0E9ADBA}" type="pres">
      <dgm:prSet presAssocID="{2978F624-C7D0-41B4-8B33-9C8FF5D279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480D12-9942-4CA5-81B9-F150716209E5}" type="pres">
      <dgm:prSet presAssocID="{2978F624-C7D0-41B4-8B33-9C8FF5D279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D81307-364D-41A4-A050-AACDB762CDAB}" srcId="{CDF6CF74-F91E-4105-975F-F1FA2B47ABB1}" destId="{D299CF16-F945-4A64-895D-CA9AE59E3B85}" srcOrd="0" destOrd="0" parTransId="{206C819E-F741-4BD1-AFB9-43B0FF45ABC9}" sibTransId="{E673DD21-909A-4503-8F8C-2E96718989DD}"/>
    <dgm:cxn modelId="{4B920008-7A7D-4FB2-BDFC-6350936AB692}" type="presOf" srcId="{2978F624-C7D0-41B4-8B33-9C8FF5D27941}" destId="{03B7083A-E11E-4359-ABE7-6EFEE0E9ADBA}" srcOrd="0" destOrd="0" presId="urn:microsoft.com/office/officeart/2005/8/layout/hList1"/>
    <dgm:cxn modelId="{FA50E571-DD2F-4D4E-8D91-7245E0FC1727}" type="presOf" srcId="{CDF6CF74-F91E-4105-975F-F1FA2B47ABB1}" destId="{281E5029-F798-4DC6-BC32-D9D780244041}" srcOrd="0" destOrd="0" presId="urn:microsoft.com/office/officeart/2005/8/layout/hList1"/>
    <dgm:cxn modelId="{E4093556-C8A0-40DF-B420-BF1D29454D40}" srcId="{CDF6CF74-F91E-4105-975F-F1FA2B47ABB1}" destId="{74E17B90-77E8-4A22-94DD-DC01CE7C2E66}" srcOrd="1" destOrd="0" parTransId="{B56DAE56-C110-453B-AE76-C7BD55A56639}" sibTransId="{492CB79E-B5B8-4166-9790-FCB0B3E5A01C}"/>
    <dgm:cxn modelId="{7FB20294-83DE-417B-97C7-4BF5B3DFAEFA}" srcId="{D444314C-7F8F-4443-B143-4016A4E5F5ED}" destId="{2978F624-C7D0-41B4-8B33-9C8FF5D27941}" srcOrd="1" destOrd="0" parTransId="{3810FF37-D503-495A-9314-F0602C0AC018}" sibTransId="{A9E4763E-A2BD-4855-9AB5-C8C5799F00D9}"/>
    <dgm:cxn modelId="{F08C2796-647F-45C3-9E37-E7822A18B343}" srcId="{2978F624-C7D0-41B4-8B33-9C8FF5D27941}" destId="{18511736-7776-4234-BA73-452097FC9502}" srcOrd="0" destOrd="0" parTransId="{E590CF76-F2CF-40B6-83C5-EAB36588A62C}" sibTransId="{DFA1302F-113B-465A-AA54-E9D956AA9AD8}"/>
    <dgm:cxn modelId="{F40CC79B-62AD-4B34-9148-CA758060DB02}" type="presOf" srcId="{18511736-7776-4234-BA73-452097FC9502}" destId="{12480D12-9942-4CA5-81B9-F150716209E5}" srcOrd="0" destOrd="0" presId="urn:microsoft.com/office/officeart/2005/8/layout/hList1"/>
    <dgm:cxn modelId="{5651F2B1-EF7E-464B-9C3E-BD71636E3903}" type="presOf" srcId="{D444314C-7F8F-4443-B143-4016A4E5F5ED}" destId="{D58D0D99-F23F-412C-853B-60E7FD8D826A}" srcOrd="0" destOrd="0" presId="urn:microsoft.com/office/officeart/2005/8/layout/hList1"/>
    <dgm:cxn modelId="{A05660CD-3CC8-40A3-9682-310FB3402F81}" srcId="{D444314C-7F8F-4443-B143-4016A4E5F5ED}" destId="{CDF6CF74-F91E-4105-975F-F1FA2B47ABB1}" srcOrd="0" destOrd="0" parTransId="{E9F3D169-9351-4415-A013-CC8DD601B0BC}" sibTransId="{C54CAB1C-31B1-4304-B350-BD736CDDD883}"/>
    <dgm:cxn modelId="{2EA3BBEE-4B37-48C2-B09A-D82EBB7C466C}" type="presOf" srcId="{D299CF16-F945-4A64-895D-CA9AE59E3B85}" destId="{3A7EC90B-1E7F-4216-B467-4AE0570D8474}" srcOrd="0" destOrd="0" presId="urn:microsoft.com/office/officeart/2005/8/layout/hList1"/>
    <dgm:cxn modelId="{018AC3F7-BC2E-44DC-9DA8-1121A3DF2D82}" type="presOf" srcId="{74E17B90-77E8-4A22-94DD-DC01CE7C2E66}" destId="{3A7EC90B-1E7F-4216-B467-4AE0570D8474}" srcOrd="0" destOrd="1" presId="urn:microsoft.com/office/officeart/2005/8/layout/hList1"/>
    <dgm:cxn modelId="{87BA00DD-B2DD-448B-AF67-55BD48A8D460}" type="presParOf" srcId="{D58D0D99-F23F-412C-853B-60E7FD8D826A}" destId="{9265341A-D593-4C0F-B0A6-329E2E3A3DA5}" srcOrd="0" destOrd="0" presId="urn:microsoft.com/office/officeart/2005/8/layout/hList1"/>
    <dgm:cxn modelId="{13AF2FFB-0F74-4108-A2E3-949B615D3AE9}" type="presParOf" srcId="{9265341A-D593-4C0F-B0A6-329E2E3A3DA5}" destId="{281E5029-F798-4DC6-BC32-D9D780244041}" srcOrd="0" destOrd="0" presId="urn:microsoft.com/office/officeart/2005/8/layout/hList1"/>
    <dgm:cxn modelId="{F4767437-8F2C-4DA9-A648-4D16F3C5A425}" type="presParOf" srcId="{9265341A-D593-4C0F-B0A6-329E2E3A3DA5}" destId="{3A7EC90B-1E7F-4216-B467-4AE0570D8474}" srcOrd="1" destOrd="0" presId="urn:microsoft.com/office/officeart/2005/8/layout/hList1"/>
    <dgm:cxn modelId="{F3433FCB-BC0D-4923-B0BC-BC417EBF5CCE}" type="presParOf" srcId="{D58D0D99-F23F-412C-853B-60E7FD8D826A}" destId="{5E556EA4-2501-48B3-BD30-E4B06C3D1523}" srcOrd="1" destOrd="0" presId="urn:microsoft.com/office/officeart/2005/8/layout/hList1"/>
    <dgm:cxn modelId="{C22A2386-F446-4BBA-8EF4-EA7430D4369F}" type="presParOf" srcId="{D58D0D99-F23F-412C-853B-60E7FD8D826A}" destId="{E4EF2429-E733-4D5C-A63B-C8122C94C5B0}" srcOrd="2" destOrd="0" presId="urn:microsoft.com/office/officeart/2005/8/layout/hList1"/>
    <dgm:cxn modelId="{1669611A-9E9C-42C0-856A-F6D7E1C6A8CE}" type="presParOf" srcId="{E4EF2429-E733-4D5C-A63B-C8122C94C5B0}" destId="{03B7083A-E11E-4359-ABE7-6EFEE0E9ADBA}" srcOrd="0" destOrd="0" presId="urn:microsoft.com/office/officeart/2005/8/layout/hList1"/>
    <dgm:cxn modelId="{177B0E02-8E1B-4E57-93C8-AFF9D4CEDB85}" type="presParOf" srcId="{E4EF2429-E733-4D5C-A63B-C8122C94C5B0}" destId="{12480D12-9942-4CA5-81B9-F150716209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E5029-F798-4DC6-BC32-D9D780244041}">
      <dsp:nvSpPr>
        <dsp:cNvPr id="0" name=""/>
        <dsp:cNvSpPr/>
      </dsp:nvSpPr>
      <dsp:spPr>
        <a:xfrm>
          <a:off x="49" y="210299"/>
          <a:ext cx="4781740" cy="1602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Casual riders tend to ride much more on weekends and in warmer weather</a:t>
          </a:r>
        </a:p>
      </dsp:txBody>
      <dsp:txXfrm>
        <a:off x="49" y="210299"/>
        <a:ext cx="4781740" cy="1602978"/>
      </dsp:txXfrm>
    </dsp:sp>
    <dsp:sp modelId="{3A7EC90B-1E7F-4216-B467-4AE0570D8474}">
      <dsp:nvSpPr>
        <dsp:cNvPr id="0" name=""/>
        <dsp:cNvSpPr/>
      </dsp:nvSpPr>
      <dsp:spPr>
        <a:xfrm>
          <a:off x="49" y="1813278"/>
          <a:ext cx="4781740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Likely aren’t using bikes to commute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Likely using it for leisure or convenience</a:t>
          </a:r>
        </a:p>
      </dsp:txBody>
      <dsp:txXfrm>
        <a:off x="49" y="1813278"/>
        <a:ext cx="4781740" cy="2327760"/>
      </dsp:txXfrm>
    </dsp:sp>
    <dsp:sp modelId="{03B7083A-E11E-4359-ABE7-6EFEE0E9ADBA}">
      <dsp:nvSpPr>
        <dsp:cNvPr id="0" name=""/>
        <dsp:cNvSpPr/>
      </dsp:nvSpPr>
      <dsp:spPr>
        <a:xfrm>
          <a:off x="5451234" y="210299"/>
          <a:ext cx="4781740" cy="1602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Riders also tend to be younger based on popular locations</a:t>
          </a:r>
        </a:p>
      </dsp:txBody>
      <dsp:txXfrm>
        <a:off x="5451234" y="210299"/>
        <a:ext cx="4781740" cy="1602978"/>
      </dsp:txXfrm>
    </dsp:sp>
    <dsp:sp modelId="{12480D12-9942-4CA5-81B9-F150716209E5}">
      <dsp:nvSpPr>
        <dsp:cNvPr id="0" name=""/>
        <dsp:cNvSpPr/>
      </dsp:nvSpPr>
      <dsp:spPr>
        <a:xfrm>
          <a:off x="5451234" y="1813278"/>
          <a:ext cx="4781740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Could inform advertising strategy</a:t>
          </a:r>
        </a:p>
      </dsp:txBody>
      <dsp:txXfrm>
        <a:off x="5451234" y="1813278"/>
        <a:ext cx="4781740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9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080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8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9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8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57AA7F-BE72-4467-897E-7A302F46504F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icago Loop | Explore Downtown Chicago | Choose Chicago">
            <a:extLst>
              <a:ext uri="{FF2B5EF4-FFF2-40B4-BE49-F238E27FC236}">
                <a16:creationId xmlns:a16="http://schemas.microsoft.com/office/drawing/2014/main" id="{6E4D4152-8A78-476A-83D0-FC6416551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/>
          <a:stretch/>
        </p:blipFill>
        <p:spPr bwMode="auto">
          <a:xfrm>
            <a:off x="20" y="1"/>
            <a:ext cx="12191980" cy="5938683"/>
          </a:xfrm>
          <a:prstGeom prst="rect">
            <a:avLst/>
          </a:prstGeom>
          <a:noFill/>
          <a:effectLst>
            <a:reflection blurRad="38100" stA="55000" endPos="1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5FF76-64EA-45A6-89C1-EB9F75857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5300" dirty="0"/>
              <a:t>Improving Cyclistic</a:t>
            </a:r>
            <a:br>
              <a:rPr lang="en-US" sz="5300" dirty="0"/>
            </a:br>
            <a:r>
              <a:rPr lang="en-US" sz="5300" dirty="0"/>
              <a:t>Membership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81EA-7875-4B99-9259-F6FE9D6A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/>
              <a:t>Ishan Lamba</a:t>
            </a:r>
          </a:p>
        </p:txBody>
      </p:sp>
    </p:spTree>
    <p:extLst>
      <p:ext uri="{BB962C8B-B14F-4D97-AF65-F5344CB8AC3E}">
        <p14:creationId xmlns:p14="http://schemas.microsoft.com/office/powerpoint/2010/main" val="360762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5D8B-9590-4881-9458-E31CA1B4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E48C-EB27-4D66-8378-E8D96E34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as though many of the casual riders, especially in the warmer months, are tourists</a:t>
            </a:r>
          </a:p>
          <a:p>
            <a:r>
              <a:rPr lang="en-US" dirty="0"/>
              <a:t>Although it doesn’t make sense for them to purchase an annual memberships, younger users can be targeted</a:t>
            </a:r>
          </a:p>
          <a:p>
            <a:r>
              <a:rPr lang="en-US" dirty="0"/>
              <a:t>Multiple different methods can be used to approach them</a:t>
            </a:r>
          </a:p>
          <a:p>
            <a:r>
              <a:rPr lang="en-US" dirty="0"/>
              <a:t>I recommend the following three steps to Cyclistic</a:t>
            </a:r>
          </a:p>
        </p:txBody>
      </p:sp>
    </p:spTree>
    <p:extLst>
      <p:ext uri="{BB962C8B-B14F-4D97-AF65-F5344CB8AC3E}">
        <p14:creationId xmlns:p14="http://schemas.microsoft.com/office/powerpoint/2010/main" val="15768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8D92-CE90-4F3C-A6F0-22B4B5D8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28D-A68E-4EDD-BFBE-441883C9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Advertise on social media (where younger people are more likely to see it) and on college campuses in Chicago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multi-pitch advertisement that talks about the benefit cycling has on the environment and traffic congestion or cycling’s use for exercise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Offer intermediate payment plans, such as semester memberships or summer memberships, allowing customers more financial flexibility </a:t>
            </a:r>
          </a:p>
        </p:txBody>
      </p:sp>
    </p:spTree>
    <p:extLst>
      <p:ext uri="{BB962C8B-B14F-4D97-AF65-F5344CB8AC3E}">
        <p14:creationId xmlns:p14="http://schemas.microsoft.com/office/powerpoint/2010/main" val="22291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3D86-517A-436F-8686-E61F0994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6136"/>
            <a:ext cx="10515600" cy="353434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29966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2D7E-17FA-4F58-B168-BD3FD473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81DD-3425-4BFB-9EF5-9295C3FF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Cyclistic wants to increase annual memberships</a:t>
            </a:r>
          </a:p>
          <a:p>
            <a:r>
              <a:rPr lang="en-US" dirty="0"/>
              <a:t>Customer data is private</a:t>
            </a:r>
          </a:p>
          <a:p>
            <a:r>
              <a:rPr lang="en-US" dirty="0"/>
              <a:t>We need to ask</a:t>
            </a:r>
          </a:p>
          <a:p>
            <a:pPr lvl="1"/>
            <a:r>
              <a:rPr lang="en-US" dirty="0"/>
              <a:t>How do annual members and casual riders use Cyclistic bikes differently?</a:t>
            </a:r>
          </a:p>
          <a:p>
            <a:pPr lvl="1"/>
            <a:r>
              <a:rPr lang="en-US" dirty="0"/>
              <a:t>Why would casual riders buy Cyclistic annual memberships?</a:t>
            </a:r>
          </a:p>
          <a:p>
            <a:pPr lvl="1"/>
            <a:r>
              <a:rPr lang="en-US" dirty="0"/>
              <a:t>How can Cyclistic use digital media to influence casual riders to become members?</a:t>
            </a:r>
          </a:p>
        </p:txBody>
      </p:sp>
    </p:spTree>
    <p:extLst>
      <p:ext uri="{BB962C8B-B14F-4D97-AF65-F5344CB8AC3E}">
        <p14:creationId xmlns:p14="http://schemas.microsoft.com/office/powerpoint/2010/main" val="18544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883-45C0-4D27-8C5D-CD4A82F7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D53C-BB5B-4B63-81D8-6CE599E6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employee at Cyclistic</a:t>
            </a:r>
          </a:p>
          <a:p>
            <a:r>
              <a:rPr lang="en-US" dirty="0"/>
              <a:t>Investors into Cyclistic</a:t>
            </a:r>
          </a:p>
          <a:p>
            <a:r>
              <a:rPr lang="en-US" dirty="0"/>
              <a:t>Cyclistic customers</a:t>
            </a:r>
          </a:p>
          <a:p>
            <a:r>
              <a:rPr lang="en-US" dirty="0"/>
              <a:t>Chicago drivers</a:t>
            </a:r>
          </a:p>
          <a:p>
            <a:r>
              <a:rPr lang="en-US" dirty="0"/>
              <a:t>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39673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9C7C-ABAA-4890-90F7-488E93D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1250-777F-42CA-AC66-9FE50D5F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</a:t>
            </a:r>
            <a:r>
              <a:rPr lang="en-US" dirty="0"/>
              <a:t> was provided by Cyclistic, only last 12 months were analyzed</a:t>
            </a:r>
          </a:p>
          <a:p>
            <a:r>
              <a:rPr lang="en-US" dirty="0"/>
              <a:t>Data is also made available by Motivate International Inc. under this </a:t>
            </a:r>
            <a:r>
              <a:rPr lang="en-US" dirty="0">
                <a:hlinkClick r:id="rId3"/>
              </a:rPr>
              <a:t>license</a:t>
            </a:r>
            <a:endParaRPr lang="en-US" dirty="0"/>
          </a:p>
          <a:p>
            <a:r>
              <a:rPr lang="en-US" dirty="0"/>
              <a:t>In rare cases, there are timestamps that are either invalid, or the end time is before the start time</a:t>
            </a:r>
          </a:p>
          <a:p>
            <a:r>
              <a:rPr lang="en-US" dirty="0"/>
              <a:t>While comprehensive, the dataset may include bias against low-income minorities, due to the fee associated with Cyclistic</a:t>
            </a:r>
          </a:p>
        </p:txBody>
      </p:sp>
    </p:spTree>
    <p:extLst>
      <p:ext uri="{BB962C8B-B14F-4D97-AF65-F5344CB8AC3E}">
        <p14:creationId xmlns:p14="http://schemas.microsoft.com/office/powerpoint/2010/main" val="41958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3EBE-AE60-429B-8DEF-2D9DAB2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F73-32FA-4AA6-B0FE-61E1F4EE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initially cleaned in Excel</a:t>
            </a:r>
          </a:p>
          <a:p>
            <a:r>
              <a:rPr lang="en-US" dirty="0"/>
              <a:t>Extra fields were added (</a:t>
            </a:r>
            <a:r>
              <a:rPr lang="en-US" dirty="0" err="1"/>
              <a:t>ride_length</a:t>
            </a:r>
            <a:r>
              <a:rPr lang="en-US" dirty="0"/>
              <a:t>, </a:t>
            </a:r>
            <a:r>
              <a:rPr lang="en-US" dirty="0" err="1"/>
              <a:t>day_of_the_week</a:t>
            </a:r>
            <a:r>
              <a:rPr lang="en-US" dirty="0"/>
              <a:t>, </a:t>
            </a:r>
            <a:r>
              <a:rPr lang="en-US" dirty="0" err="1"/>
              <a:t>start_month</a:t>
            </a:r>
            <a:r>
              <a:rPr lang="en-US" dirty="0"/>
              <a:t>) to improve data analysis</a:t>
            </a:r>
          </a:p>
          <a:p>
            <a:r>
              <a:rPr lang="en-US" dirty="0"/>
              <a:t>Data was further cleaned in R due to ease of combining large data sets and filtering</a:t>
            </a:r>
          </a:p>
          <a:p>
            <a:r>
              <a:rPr lang="en-US" dirty="0"/>
              <a:t>R Script is included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263179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BDAF-644F-416D-946C-93A4287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8919-AECB-413A-9003-6EE4ADF2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The number of riders per day was broken down by membership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Days of the week numbered 1-7 (1 – Sunday, 7 – Saturday)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We can see that ridership among casual riders skyrockets on weekends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7DFBE93-DBFD-444B-8825-C4ED3D339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1388816"/>
            <a:ext cx="6314487" cy="40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BDAF-644F-416D-946C-93A4287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8919-AECB-413A-9003-6EE4ADF2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Casual ridership analyzed by month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Months of the year numbered 1-12 (1 – January, 12 – December)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Casual ridership drops sharply in the winter months, peaking in the summer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D0132B-1B4E-4980-BD88-FC921A73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1554610"/>
            <a:ext cx="6314487" cy="37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56D6BE-9F42-4257-AF86-F7ADD2F9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837CF7-EFEC-4B29-A2F8-CE22A481B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BDAF-644F-416D-946C-93A4287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8919-AECB-413A-9003-6EE4ADF2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18431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top 10 most common starting and ending locations for bikes were the same</a:t>
            </a:r>
          </a:p>
          <a:p>
            <a:r>
              <a:rPr lang="en-US" sz="2400" dirty="0"/>
              <a:t>All of the locations were on or near the Lake Michigan coastline</a:t>
            </a:r>
          </a:p>
          <a:p>
            <a:r>
              <a:rPr lang="en-US" sz="2400" dirty="0"/>
              <a:t>Locations are popular among tourists and younger populations in Chicago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9F00483-22E2-4D03-B16F-7F55126B9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46" y="1118785"/>
            <a:ext cx="3383280" cy="2033037"/>
          </a:xfrm>
          <a:prstGeom prst="rect">
            <a:avLst/>
          </a:prstGeom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D829375-DED7-4C0E-8C86-5ECDE3326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46" y="4001294"/>
            <a:ext cx="3383280" cy="20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96B3-F590-4855-BE4D-EAB8758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does this mean?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C7B1D-461B-439C-89AF-359078694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637452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0588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471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Improving Cyclistic Membership</vt:lpstr>
      <vt:lpstr>Identifying the Problem</vt:lpstr>
      <vt:lpstr>Stakeholders</vt:lpstr>
      <vt:lpstr>Data Collection</vt:lpstr>
      <vt:lpstr>Cleaning</vt:lpstr>
      <vt:lpstr>Analysis</vt:lpstr>
      <vt:lpstr>Analysis</vt:lpstr>
      <vt:lpstr>Analysis</vt:lpstr>
      <vt:lpstr>What does this mean?</vt:lpstr>
      <vt:lpstr>Conclusion</vt:lpstr>
      <vt:lpstr>Future Steps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Cyclistic Membership</dc:title>
  <dc:creator>Lamba, Ishan</dc:creator>
  <cp:lastModifiedBy>Lamba, Ishan</cp:lastModifiedBy>
  <cp:revision>10</cp:revision>
  <dcterms:created xsi:type="dcterms:W3CDTF">2022-01-05T21:41:18Z</dcterms:created>
  <dcterms:modified xsi:type="dcterms:W3CDTF">2022-01-05T23:01:28Z</dcterms:modified>
</cp:coreProperties>
</file>