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910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Assignment 2 – Do Bats Perceive Rats as Predators?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575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HIT140 Foundations of Data Science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4755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Ishan Panta, Kritik Dahal, Deepjan Thapaliya, Manjil Sahani Chettri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4867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Overall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62488"/>
            <a:ext cx="425053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Descriptive vs. Inferential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14593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Descriptive analysis hinted at weak patterns across all three hypotheses, but rigorous inferential testing found no statistical evidence that rat presence significantly alters bat vigilance, risk-taking, or foraging success.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762488"/>
            <a:ext cx="479655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Determinant of Outcome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599521" y="3414593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Instead of external rat presence, the most influential factor predicting a bat’s outcome is its own behavior, particularly its propensity for risk-taking.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33951" y="5580578"/>
            <a:ext cx="12702659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 Answer:</a:t>
            </a:r>
            <a:pPr algn="l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this dataset, rats appear to act more as competitors for resources than as perceived predators for bats.</a:t>
            </a:r>
            <a:endParaRPr lang="en-US" sz="2200" dirty="0"/>
          </a:p>
        </p:txBody>
      </p:sp>
      <p:sp>
        <p:nvSpPr>
          <p:cNvPr id="8" name="Shape 6"/>
          <p:cNvSpPr/>
          <p:nvPr/>
        </p:nvSpPr>
        <p:spPr>
          <a:xfrm>
            <a:off x="793790" y="5325428"/>
            <a:ext cx="30480" cy="1417320"/>
          </a:xfrm>
          <a:prstGeom prst="rect">
            <a:avLst/>
          </a:prstGeom>
          <a:solidFill>
            <a:srgbClr val="4950BC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3046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 You!!!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84013" y="1965007"/>
            <a:ext cx="94622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Assignment &amp; Dataset Description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27415"/>
            <a:ext cx="4196358" cy="3137059"/>
          </a:xfrm>
          <a:prstGeom prst="roundRect">
            <a:avLst>
              <a:gd name="adj" fmla="val 303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24270" y="3157895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2721888" y="32816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051084" y="40651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Assignment Focus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51084" y="4555569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Investigation A: Explore if bats perceive rats as predators by analyzing vigilance, risk-taking, and foraging success.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127415"/>
            <a:ext cx="4196358" cy="3137059"/>
          </a:xfrm>
          <a:prstGeom prst="roundRect">
            <a:avLst>
              <a:gd name="adj" fmla="val 303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247442" y="3157895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</p:sp>
      <p:sp>
        <p:nvSpPr>
          <p:cNvPr id="10" name="Text 8"/>
          <p:cNvSpPr/>
          <p:nvPr/>
        </p:nvSpPr>
        <p:spPr>
          <a:xfrm>
            <a:off x="7145060" y="32816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5474256" y="4065151"/>
            <a:ext cx="32148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1: Bat Landings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474256" y="4555569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907 records: individual bat landings (latency, risk, reward, timing, habit).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127415"/>
            <a:ext cx="4196358" cy="3137059"/>
          </a:xfrm>
          <a:prstGeom prst="roundRect">
            <a:avLst>
              <a:gd name="adj" fmla="val 3037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9670613" y="3157895"/>
            <a:ext cx="4135398" cy="680442"/>
          </a:xfrm>
          <a:prstGeom prst="roundRect">
            <a:avLst>
              <a:gd name="adj" fmla="val 8626"/>
            </a:avLst>
          </a:prstGeom>
          <a:solidFill>
            <a:srgbClr val="DADBF1"/>
          </a:solidFill>
          <a:ln/>
        </p:spPr>
      </p:sp>
      <p:sp>
        <p:nvSpPr>
          <p:cNvPr id="15" name="Text 13"/>
          <p:cNvSpPr/>
          <p:nvPr/>
        </p:nvSpPr>
        <p:spPr>
          <a:xfrm>
            <a:off x="11568232" y="328160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9897427" y="4065151"/>
            <a:ext cx="32979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2: Rat Presence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9897427" y="4555569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2123 half-hour periods: rat presence, bat landings, food availability.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0644" y="563285"/>
            <a:ext cx="4329113" cy="492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Cleaning Pipeline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552093" y="1450419"/>
            <a:ext cx="2683907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1: Bat Landings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552093" y="2007275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5" name="Text 3"/>
          <p:cNvSpPr/>
          <p:nvPr/>
        </p:nvSpPr>
        <p:spPr>
          <a:xfrm>
            <a:off x="788551" y="1923455"/>
            <a:ext cx="1971675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Parsed Timestamps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88551" y="2327553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Extracted `start_time`, `rat_period_start`, etc., into usable formats.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552093" y="2979182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8" name="Text 6"/>
          <p:cNvSpPr/>
          <p:nvPr/>
        </p:nvSpPr>
        <p:spPr>
          <a:xfrm>
            <a:off x="788551" y="2895362"/>
            <a:ext cx="1991439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Converted Numerics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88551" y="3299460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Transformed `latency` and `seconds_after_rat_arrival` to numerical types.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552093" y="3951089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11" name="Text 9"/>
          <p:cNvSpPr/>
          <p:nvPr/>
        </p:nvSpPr>
        <p:spPr>
          <a:xfrm>
            <a:off x="788551" y="3867269"/>
            <a:ext cx="2467332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Recoded Binary Variables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88551" y="4271367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Standardized binary `risk` and `reward` indicators.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552093" y="4922996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14" name="Text 12"/>
          <p:cNvSpPr/>
          <p:nvPr/>
        </p:nvSpPr>
        <p:spPr>
          <a:xfrm>
            <a:off x="788551" y="4839176"/>
            <a:ext cx="1971675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Outlier Handling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88551" y="5243274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Addressed and managed outliers in `bat_landing_to_food` to ensure data integrity.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552093" y="5894903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17" name="Text 15"/>
          <p:cNvSpPr/>
          <p:nvPr/>
        </p:nvSpPr>
        <p:spPr>
          <a:xfrm>
            <a:off x="788551" y="5811083"/>
            <a:ext cx="2091809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Generated Period Key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788551" y="6215182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Created a unique 30-minute `period_time` key for alignment.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7515225" y="1450419"/>
            <a:ext cx="2753439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2: Rat Presence</a:t>
            </a:r>
            <a:endParaRPr lang="en-US" sz="1850" dirty="0"/>
          </a:p>
        </p:txBody>
      </p:sp>
      <p:sp>
        <p:nvSpPr>
          <p:cNvPr id="20" name="Shape 18"/>
          <p:cNvSpPr/>
          <p:nvPr/>
        </p:nvSpPr>
        <p:spPr>
          <a:xfrm>
            <a:off x="7515225" y="2007275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21" name="Text 19"/>
          <p:cNvSpPr/>
          <p:nvPr/>
        </p:nvSpPr>
        <p:spPr>
          <a:xfrm>
            <a:off x="7751683" y="1923455"/>
            <a:ext cx="2352080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Parsed Time to Datetime</a:t>
            </a:r>
            <a:endParaRPr lang="en-US" sz="1550" dirty="0"/>
          </a:p>
        </p:txBody>
      </p:sp>
      <p:sp>
        <p:nvSpPr>
          <p:cNvPr id="22" name="Text 20"/>
          <p:cNvSpPr/>
          <p:nvPr/>
        </p:nvSpPr>
        <p:spPr>
          <a:xfrm>
            <a:off x="7751683" y="2327553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Converted all time-related entries to a consistent datetime object format.</a:t>
            </a:r>
            <a:endParaRPr lang="en-US" sz="1200" dirty="0"/>
          </a:p>
        </p:txBody>
      </p:sp>
      <p:sp>
        <p:nvSpPr>
          <p:cNvPr id="23" name="Shape 21"/>
          <p:cNvSpPr/>
          <p:nvPr/>
        </p:nvSpPr>
        <p:spPr>
          <a:xfrm>
            <a:off x="7515225" y="2979182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24" name="Text 22"/>
          <p:cNvSpPr/>
          <p:nvPr/>
        </p:nvSpPr>
        <p:spPr>
          <a:xfrm>
            <a:off x="7751683" y="2895362"/>
            <a:ext cx="2502098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Converted Numeric Fields</a:t>
            </a:r>
            <a:endParaRPr lang="en-US" sz="1550" dirty="0"/>
          </a:p>
        </p:txBody>
      </p:sp>
      <p:sp>
        <p:nvSpPr>
          <p:cNvPr id="25" name="Text 23"/>
          <p:cNvSpPr/>
          <p:nvPr/>
        </p:nvSpPr>
        <p:spPr>
          <a:xfrm>
            <a:off x="7751683" y="3299460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Ensured `rat_minutes`, `bat_landing_number`, and similar fields were numerical.</a:t>
            </a:r>
            <a:endParaRPr lang="en-US" sz="1200" dirty="0"/>
          </a:p>
        </p:txBody>
      </p:sp>
      <p:sp>
        <p:nvSpPr>
          <p:cNvPr id="26" name="Shape 24"/>
          <p:cNvSpPr/>
          <p:nvPr/>
        </p:nvSpPr>
        <p:spPr>
          <a:xfrm>
            <a:off x="7515225" y="3951089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27" name="Text 25"/>
          <p:cNvSpPr/>
          <p:nvPr/>
        </p:nvSpPr>
        <p:spPr>
          <a:xfrm>
            <a:off x="7751683" y="3867269"/>
            <a:ext cx="2208133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Aggregated Duplicates</a:t>
            </a:r>
            <a:endParaRPr lang="en-US" sz="1550" dirty="0"/>
          </a:p>
        </p:txBody>
      </p:sp>
      <p:sp>
        <p:nvSpPr>
          <p:cNvPr id="28" name="Text 26"/>
          <p:cNvSpPr/>
          <p:nvPr/>
        </p:nvSpPr>
        <p:spPr>
          <a:xfrm>
            <a:off x="7751683" y="4271367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Consolidated any duplicate entries for half-hour periods to prevent redundancy.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7515225" y="4922996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30" name="Text 28"/>
          <p:cNvSpPr/>
          <p:nvPr/>
        </p:nvSpPr>
        <p:spPr>
          <a:xfrm>
            <a:off x="7751683" y="4839176"/>
            <a:ext cx="1971675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Outlier Handling</a:t>
            </a:r>
            <a:endParaRPr lang="en-US" sz="1550" dirty="0"/>
          </a:p>
        </p:txBody>
      </p:sp>
      <p:sp>
        <p:nvSpPr>
          <p:cNvPr id="31" name="Text 29"/>
          <p:cNvSpPr/>
          <p:nvPr/>
        </p:nvSpPr>
        <p:spPr>
          <a:xfrm>
            <a:off x="7751683" y="5243274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Addressed and managed outliers in `rat_minutes` to ensure data integrity.</a:t>
            </a:r>
            <a:endParaRPr lang="en-US" sz="1200" dirty="0"/>
          </a:p>
        </p:txBody>
      </p:sp>
      <p:sp>
        <p:nvSpPr>
          <p:cNvPr id="32" name="Shape 30"/>
          <p:cNvSpPr/>
          <p:nvPr/>
        </p:nvSpPr>
        <p:spPr>
          <a:xfrm>
            <a:off x="7515225" y="5894903"/>
            <a:ext cx="78819" cy="78819"/>
          </a:xfrm>
          <a:prstGeom prst="roundRect">
            <a:avLst>
              <a:gd name="adj" fmla="val 580063"/>
            </a:avLst>
          </a:prstGeom>
          <a:solidFill>
            <a:srgbClr val="4950BC"/>
          </a:solidFill>
          <a:ln/>
        </p:spPr>
      </p:sp>
      <p:sp>
        <p:nvSpPr>
          <p:cNvPr id="33" name="Text 31"/>
          <p:cNvSpPr/>
          <p:nvPr/>
        </p:nvSpPr>
        <p:spPr>
          <a:xfrm>
            <a:off x="7751683" y="5811083"/>
            <a:ext cx="2091809" cy="2464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Generated Period Key</a:t>
            </a:r>
            <a:endParaRPr lang="en-US" sz="1550" dirty="0"/>
          </a:p>
        </p:txBody>
      </p:sp>
      <p:sp>
        <p:nvSpPr>
          <p:cNvPr id="34" name="Text 32"/>
          <p:cNvSpPr/>
          <p:nvPr/>
        </p:nvSpPr>
        <p:spPr>
          <a:xfrm>
            <a:off x="7751683" y="6215182"/>
            <a:ext cx="633424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Created a unique 30-minute `period_time` key, matching Dataset 1.</a:t>
            </a:r>
            <a:endParaRPr lang="en-US" sz="1200" dirty="0"/>
          </a:p>
        </p:txBody>
      </p:sp>
      <p:sp>
        <p:nvSpPr>
          <p:cNvPr id="35" name="Text 33"/>
          <p:cNvSpPr/>
          <p:nvPr/>
        </p:nvSpPr>
        <p:spPr>
          <a:xfrm>
            <a:off x="6132195" y="6881574"/>
            <a:ext cx="2366010" cy="295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Merging</a:t>
            </a:r>
            <a:endParaRPr lang="en-US" sz="1850" dirty="0"/>
          </a:p>
        </p:txBody>
      </p:sp>
      <p:sp>
        <p:nvSpPr>
          <p:cNvPr id="36" name="Text 34"/>
          <p:cNvSpPr/>
          <p:nvPr/>
        </p:nvSpPr>
        <p:spPr>
          <a:xfrm>
            <a:off x="552093" y="7413784"/>
            <a:ext cx="1352621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Both datasets were successfully aligned and combined using the common </a:t>
            </a:r>
            <a:pPr algn="ctr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period_time</a:t>
            </a:r>
            <a:pPr algn="ctr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key, creating a unified dataset for further analysis.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66718" y="546497"/>
            <a:ext cx="8096845" cy="621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Hypothesis 1: Vigilance (Latency)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695563" y="1564957"/>
            <a:ext cx="13239274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FFFFFF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H1: Bats will hesitate longer (higher latency) with stronger rat presence.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695563" y="2305050"/>
            <a:ext cx="4090749" cy="745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Overall Latency Distribution</a:t>
            </a:r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pPr algn="l" indent="0" marL="0">
              <a:lnSpc>
                <a:spcPts val="2900"/>
              </a:lnSpc>
              <a:buNone/>
            </a:pPr>
            <a:r>
              <a:rPr lang="en-US" sz="2300" b="1" i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(Histogram)</a:t>
            </a:r>
            <a:endParaRPr lang="en-US" sz="23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563" y="3273862"/>
            <a:ext cx="4090749" cy="255984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95563" y="6057186"/>
            <a:ext cx="4090749" cy="63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Most bats land quickly, but a subset exhibits prolonged hesitation.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5278755" y="2305050"/>
            <a:ext cx="4089321" cy="745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Latency by Rat-Pressure Quartiles</a:t>
            </a:r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pPr algn="l" indent="0" marL="0">
              <a:lnSpc>
                <a:spcPts val="2900"/>
              </a:lnSpc>
              <a:buNone/>
            </a:pPr>
            <a:r>
              <a:rPr lang="en-US" sz="2300" b="1" i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(Boxplot)</a:t>
            </a:r>
            <a:endParaRPr lang="en-US" sz="23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755" y="3273862"/>
            <a:ext cx="4089321" cy="251650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78755" y="6013847"/>
            <a:ext cx="4089321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Latency medians remain stable, but data spread indicates greater variability under higher rat pressure.</a:t>
            </a:r>
            <a:endParaRPr lang="en-US" sz="1550" dirty="0"/>
          </a:p>
        </p:txBody>
      </p:sp>
      <p:sp>
        <p:nvSpPr>
          <p:cNvPr id="10" name="Text 6"/>
          <p:cNvSpPr/>
          <p:nvPr/>
        </p:nvSpPr>
        <p:spPr>
          <a:xfrm>
            <a:off x="9860518" y="2305050"/>
            <a:ext cx="4089321" cy="745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Latency vs Rat Arrival Timing</a:t>
            </a:r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pPr algn="l" indent="0" marL="0">
              <a:lnSpc>
                <a:spcPts val="2900"/>
              </a:lnSpc>
              <a:buNone/>
            </a:pPr>
            <a:r>
              <a:rPr lang="en-US" sz="2300" b="1" i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(Binned Line Plot)</a:t>
            </a:r>
            <a:endParaRPr lang="en-US" sz="2300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0518" y="3273862"/>
            <a:ext cx="4089321" cy="262735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860518" y="6124694"/>
            <a:ext cx="4089321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Longest hesitation periods occur precisely when bats land simultaneously with rat arrivals.</a:t>
            </a:r>
            <a:endParaRPr lang="en-US" sz="1550" dirty="0"/>
          </a:p>
        </p:txBody>
      </p:sp>
      <p:sp>
        <p:nvSpPr>
          <p:cNvPr id="13" name="Text 8"/>
          <p:cNvSpPr/>
          <p:nvPr/>
        </p:nvSpPr>
        <p:spPr>
          <a:xfrm>
            <a:off x="695563" y="7480697"/>
            <a:ext cx="13239274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Takeaway:</a:t>
            </a:r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Some evidence of increased vigilance in specific contexts.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78693" y="1641872"/>
            <a:ext cx="88728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Inferential Results: Hypothesis 1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04279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51084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Kruskal–Wallis Test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51084" y="3551992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 = 0.27 (no significant difference across rat presence quartiles).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804279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74256" y="30615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Mann–Whitney Test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74256" y="3551992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Q1 vs Q4: p = 0.81 (no significant effect between extreme rat presence conditions).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804279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97427" y="3061573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Generalized Linear Model (GLM)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97427" y="3906322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 pressure was not a significant predictor of bat latency.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15314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highlight>
                  <a:srgbClr val="FFFFFF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Conclusion:</a:t>
            </a:r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Statistical tests reveal no reliable effect of rat presence on bat hesitation times.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93790" y="586180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Despite descriptive patterns suggesting variability, inferential analysis confirms that rat presence does not significantly alter vigilance as measured by latency.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58834" y="476012"/>
            <a:ext cx="4712732" cy="4693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50"/>
              </a:lnSpc>
              <a:buNone/>
            </a:pPr>
            <a:r>
              <a:rPr lang="en-US" sz="2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Hypothesis 2: Risk-taking</a:t>
            </a:r>
            <a:endParaRPr lang="en-US" sz="2950" dirty="0"/>
          </a:p>
        </p:txBody>
      </p:sp>
      <p:sp>
        <p:nvSpPr>
          <p:cNvPr id="3" name="Text 1"/>
          <p:cNvSpPr/>
          <p:nvPr/>
        </p:nvSpPr>
        <p:spPr>
          <a:xfrm>
            <a:off x="525542" y="1245632"/>
            <a:ext cx="13579316" cy="240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highlight>
                  <a:srgbClr val="FFFFFF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H2: Bats will take fewer risks under stronger rat presence.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525542" y="1804868"/>
            <a:ext cx="6606540" cy="563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Risk-Taking Proportions by Rat-Pressure Quartiles</a:t>
            </a:r>
            <a:pPr algn="l" indent="0" marL="0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pPr algn="l" indent="0" marL="0">
              <a:lnSpc>
                <a:spcPts val="2200"/>
              </a:lnSpc>
              <a:buNone/>
            </a:pPr>
            <a:r>
              <a:rPr lang="en-US" sz="1750" b="1" i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(Bar Chart)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542" y="2536984"/>
            <a:ext cx="5292566" cy="44322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25542" y="7138154"/>
            <a:ext cx="6606540" cy="480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proportion of risk-taking behavior shows a slight decrease (from 54% to approximately 46–49%) as rat pressure increases from low to high levels.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7505938" y="3863340"/>
            <a:ext cx="6606540" cy="600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Takeaway:</a:t>
            </a:r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 weak downward trend in risk-taking is observed with higher rat presence.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7505938" y="4633079"/>
            <a:ext cx="6606540" cy="878086"/>
          </a:xfrm>
          <a:prstGeom prst="roundRect">
            <a:avLst>
              <a:gd name="adj" fmla="val 7184"/>
            </a:avLst>
          </a:prstGeom>
          <a:solidFill>
            <a:srgbClr val="C7C9EA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076" y="4856917"/>
            <a:ext cx="187643" cy="150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93856" y="4820722"/>
            <a:ext cx="5968484" cy="4802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Risk-taking was defined by specific behavioral metrics captured during bat landings, such as foraging in more exposed areas or closer to potential threats.</a:t>
            </a:r>
            <a:endParaRPr lang="en-US" sz="1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22377" y="1846183"/>
            <a:ext cx="89855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Inferential Results: Hypothesis 2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08590"/>
            <a:ext cx="6407944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243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Chi-squared Test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733443"/>
            <a:ext cx="5939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 = 0.34 (no significant difference in risk-taking across rat presence quartiles).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548" y="3008590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2982" y="32430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Logistic Regression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2982" y="3733443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 pressure was not a significant predictor of bat risk-taking behavior.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94883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highlight>
                  <a:srgbClr val="FFFFFF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Conclusion:</a:t>
            </a:r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 statistical relationship found between rat pressure and risk-taking.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3790" y="565749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Despite a modest descriptive decline in risk-taking under increased rat presence, the inferential analyses do not support a statistically significant link.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11893" y="633651"/>
            <a:ext cx="7206496" cy="441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50"/>
              </a:lnSpc>
              <a:buNone/>
            </a:pPr>
            <a:r>
              <a:rPr lang="en-US" sz="27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Hypothesis 3: Reward (Foraging Success)</a:t>
            </a:r>
            <a:endParaRPr lang="en-US" sz="2750" dirty="0"/>
          </a:p>
        </p:txBody>
      </p:sp>
      <p:sp>
        <p:nvSpPr>
          <p:cNvPr id="3" name="Text 1"/>
          <p:cNvSpPr/>
          <p:nvPr/>
        </p:nvSpPr>
        <p:spPr>
          <a:xfrm>
            <a:off x="494109" y="1357193"/>
            <a:ext cx="13642181" cy="225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highlight>
                  <a:srgbClr val="FFFFFF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H3: Reward rates decrease under stronger rat presence.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494109" y="1882973"/>
            <a:ext cx="5943719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Reward Proportions by Rat-Pressure Quartiles</a:t>
            </a:r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pPr algn="l" indent="0" marL="0">
              <a:lnSpc>
                <a:spcPts val="2050"/>
              </a:lnSpc>
              <a:buNone/>
            </a:pPr>
            <a:r>
              <a:rPr lang="en-US" sz="1650" b="1" i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(Bar Chart)</a:t>
            </a:r>
            <a:endParaRPr lang="en-US" sz="16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109" y="2306479"/>
            <a:ext cx="5015984" cy="41671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94109" y="6632496"/>
            <a:ext cx="6648926" cy="451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Reward rates remained stable at approximately 50–55% across all quartiles of rat pressure, indicating no observable effect of rats on overall foraging success.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7494984" y="1882973"/>
            <a:ext cx="5130165" cy="2646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Reward Proportions by Risk Behaviour</a:t>
            </a:r>
            <a:pPr algn="l" indent="0" marL="0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</a:t>
            </a:r>
            <a:pPr algn="l" indent="0" marL="0">
              <a:lnSpc>
                <a:spcPts val="2050"/>
              </a:lnSpc>
              <a:buNone/>
            </a:pPr>
            <a:r>
              <a:rPr lang="en-US" sz="1650" b="1" i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(Bar Chart)</a:t>
            </a:r>
            <a:endParaRPr lang="en-US" sz="16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84" y="2306479"/>
            <a:ext cx="3890843" cy="305026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94984" y="5515570"/>
            <a:ext cx="6648926" cy="451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Bats that employed risk-avoidance strategies achieved significantly higher foraging success (~84%) compared to risk-takers (~22%).</a:t>
            </a:r>
            <a:endParaRPr lang="en-US" sz="1100" dirty="0"/>
          </a:p>
        </p:txBody>
      </p:sp>
      <p:sp>
        <p:nvSpPr>
          <p:cNvPr id="10" name="Text 6"/>
          <p:cNvSpPr/>
          <p:nvPr/>
        </p:nvSpPr>
        <p:spPr>
          <a:xfrm>
            <a:off x="494109" y="7370088"/>
            <a:ext cx="13642181" cy="225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750"/>
              </a:lnSpc>
              <a:buNone/>
            </a:pPr>
            <a:r>
              <a:rPr lang="en-US" sz="11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Takeaway:</a:t>
            </a:r>
            <a:pPr algn="ctr" indent="0" marL="0">
              <a:lnSpc>
                <a:spcPts val="175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Foraging success primarily depends on the bat's individual risk-taking behavior, not the presence of rats.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17971" y="1846183"/>
            <a:ext cx="89944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Inferential Results: Hypothesis 3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08590"/>
            <a:ext cx="13042821" cy="1685092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016210"/>
            <a:ext cx="6513790" cy="1669852"/>
          </a:xfrm>
          <a:prstGeom prst="roundRect">
            <a:avLst>
              <a:gd name="adj" fmla="val 5705"/>
            </a:avLst>
          </a:prstGeom>
          <a:solidFill>
            <a:srgbClr val="DADBF1"/>
          </a:solidFill>
          <a:ln/>
        </p:spPr>
      </p:sp>
      <p:sp>
        <p:nvSpPr>
          <p:cNvPr id="5" name="Text 3"/>
          <p:cNvSpPr/>
          <p:nvPr/>
        </p:nvSpPr>
        <p:spPr>
          <a:xfrm>
            <a:off x="1028224" y="3243024"/>
            <a:ext cx="46482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Chi-squared (Reward × Quartiles)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3733443"/>
            <a:ext cx="606016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 = 0.77 (no significant effect of rat presence on reward rates).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315200" y="3016210"/>
            <a:ext cx="6513790" cy="1669852"/>
          </a:xfrm>
          <a:prstGeom prst="rect">
            <a:avLst/>
          </a:prstGeom>
          <a:solidFill>
            <a:srgbClr val="DADBF1"/>
          </a:solidFill>
          <a:ln/>
        </p:spPr>
      </p:sp>
      <p:sp>
        <p:nvSpPr>
          <p:cNvPr id="8" name="Shape 6"/>
          <p:cNvSpPr/>
          <p:nvPr/>
        </p:nvSpPr>
        <p:spPr>
          <a:xfrm>
            <a:off x="7315200" y="3016210"/>
            <a:ext cx="30480" cy="166985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9" name="Text 7"/>
          <p:cNvSpPr/>
          <p:nvPr/>
        </p:nvSpPr>
        <p:spPr>
          <a:xfrm>
            <a:off x="7542014" y="3243024"/>
            <a:ext cx="526268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Chi-squared (Reward × Risk Behavior)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42014" y="3733443"/>
            <a:ext cx="606016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 &lt; 0.001 (very strong statistical effect of risk behavior on reward).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494883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highlight>
                  <a:srgbClr val="FFFFFF"/>
                </a:highlight>
                <a:latin typeface="Inter" pitchFamily="34" charset="0"/>
                <a:ea typeface="Inter" pitchFamily="34" charset="-122"/>
                <a:cs typeface="Inter" pitchFamily="34" charset="-120"/>
              </a:rPr>
              <a:t>Conclusion:</a:t>
            </a:r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Foraging success is driven by bat behavior (risk vs. avoidance), not rat presence.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565749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Statistical tests unequivocally demonstrate that a bat's approach to risk is the primary determinant of its foraging success, independent of rat activity.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2025-09-14T11:54:10Z</dcterms:created>
  <dcterms:modified xsi:type="dcterms:W3CDTF">2025-09-14T11:54:10Z</dcterms:modified>
</cp:coreProperties>
</file>