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9" r:id="rId4"/>
    <p:sldId id="260" r:id="rId5"/>
    <p:sldId id="262" r:id="rId6"/>
    <p:sldId id="267" r:id="rId7"/>
    <p:sldId id="264" r:id="rId8"/>
    <p:sldId id="263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464-2B36-4039-8B63-36E9D2E789E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B3743C8C-C53C-4F49-830C-EE581457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464-2B36-4039-8B63-36E9D2E789E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43C8C-C53C-4F49-830C-EE581457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7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1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D464-2B36-4039-8B63-36E9D2E789E7}" type="datetimeFigureOut">
              <a:rPr lang="en-US" smtClean="0"/>
              <a:t>7/11/2018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Data</a:t>
            </a:r>
            <a:r>
              <a:rPr lang="en-US" sz="1600" b="1" baseline="0" dirty="0" smtClean="0">
                <a:solidFill>
                  <a:schemeClr val="tx1"/>
                </a:solidFill>
              </a:rPr>
              <a:t> Structures and Algorithms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8331201" y="76200"/>
            <a:ext cx="36571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</a:t>
            </a:r>
            <a:r>
              <a:rPr lang="en-US" sz="1600" b="1" baseline="0" dirty="0" smtClean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3678"/>
            <a:ext cx="10363200" cy="1470025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84226"/>
            <a:ext cx="10515600" cy="11971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Linked List - Implementation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0313" y="1527870"/>
            <a:ext cx="5473734" cy="440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lass Link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iData</a:t>
            </a:r>
            <a:r>
              <a:rPr lang="en-US" sz="2000" dirty="0" smtClean="0"/>
              <a:t>;    // data item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public Link next;    // reference to the next link</a:t>
            </a:r>
          </a:p>
          <a:p>
            <a:endParaRPr lang="en-US" sz="2000" dirty="0"/>
          </a:p>
          <a:p>
            <a:r>
              <a:rPr lang="en-US" sz="2000" dirty="0" smtClean="0"/>
              <a:t>      public Link(</a:t>
            </a:r>
            <a:r>
              <a:rPr lang="en-US" sz="2000" dirty="0" err="1" smtClean="0"/>
              <a:t>int</a:t>
            </a:r>
            <a:r>
              <a:rPr lang="en-US" sz="2000" dirty="0" smtClean="0"/>
              <a:t> id) { // constructor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iData</a:t>
            </a:r>
            <a:r>
              <a:rPr lang="en-US" sz="2000" dirty="0" smtClean="0"/>
              <a:t> = id;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	// next is automatically set to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public void </a:t>
            </a:r>
            <a:r>
              <a:rPr lang="en-US" sz="2000" dirty="0" err="1" smtClean="0"/>
              <a:t>displayLink</a:t>
            </a:r>
            <a:r>
              <a:rPr lang="en-US" sz="2000" dirty="0" smtClean="0"/>
              <a:t>() {  // display data item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iData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9405" y="2444800"/>
            <a:ext cx="55575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In a linked list, a link is an object of a class called something like “</a:t>
            </a:r>
            <a:r>
              <a:rPr lang="en-US" sz="2400" b="1" dirty="0" smtClean="0"/>
              <a:t>Link”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There </a:t>
            </a:r>
            <a:r>
              <a:rPr lang="en-US" sz="2400" dirty="0"/>
              <a:t>are many similar links in a </a:t>
            </a:r>
            <a:r>
              <a:rPr lang="en-US" sz="2400" dirty="0" smtClean="0"/>
              <a:t>linked </a:t>
            </a:r>
            <a:r>
              <a:rPr lang="en-US" sz="2400" dirty="0"/>
              <a:t>list.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-     Each </a:t>
            </a:r>
            <a:r>
              <a:rPr lang="en-US" sz="2400" dirty="0"/>
              <a:t>link contains Data Items and a reference </a:t>
            </a:r>
            <a:r>
              <a:rPr lang="en-US" sz="2400" dirty="0" smtClean="0"/>
              <a:t>to the </a:t>
            </a:r>
            <a:r>
              <a:rPr lang="en-US" sz="2400" dirty="0"/>
              <a:t>next link in the list.  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36334" y="1433900"/>
            <a:ext cx="383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Link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89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Question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 a program to create the below list using the </a:t>
            </a:r>
            <a:r>
              <a:rPr lang="en-US" sz="2400" b="1" i="1" dirty="0" smtClean="0"/>
              <a:t>Link</a:t>
            </a:r>
            <a:r>
              <a:rPr lang="en-US" sz="2400" dirty="0" smtClean="0"/>
              <a:t> class.</a:t>
            </a:r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85819" y="2998135"/>
            <a:ext cx="5730406" cy="386822"/>
            <a:chOff x="4153624" y="3092217"/>
            <a:chExt cx="5730406" cy="386822"/>
          </a:xfrm>
        </p:grpSpPr>
        <p:grpSp>
          <p:nvGrpSpPr>
            <p:cNvPr id="8" name="Group 7"/>
            <p:cNvGrpSpPr/>
            <p:nvPr/>
          </p:nvGrpSpPr>
          <p:grpSpPr>
            <a:xfrm>
              <a:off x="4153624" y="3092217"/>
              <a:ext cx="5730406" cy="386822"/>
              <a:chOff x="2578100" y="2124023"/>
              <a:chExt cx="5730406" cy="386822"/>
            </a:xfrm>
            <a:solidFill>
              <a:schemeClr val="bg2">
                <a:lumMod val="90000"/>
              </a:schemeClr>
            </a:solidFill>
          </p:grpSpPr>
          <p:sp>
            <p:nvSpPr>
              <p:cNvPr id="11" name="TextBox 10"/>
              <p:cNvSpPr txBox="1"/>
              <p:nvPr/>
            </p:nvSpPr>
            <p:spPr>
              <a:xfrm>
                <a:off x="2578100" y="2124023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120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14521" y="2141513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357588" y="2315976"/>
                <a:ext cx="812175" cy="1000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038980" y="2348456"/>
                <a:ext cx="812175" cy="1000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521106" y="2128308"/>
                <a:ext cx="78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469672" y="3099293"/>
              <a:ext cx="78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276957" y="3278550"/>
              <a:ext cx="770114" cy="10000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8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Linked List - Implementation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1591121"/>
            <a:ext cx="5730240" cy="40934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 err="1" smtClean="0"/>
              <a:t>LinkList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private Link first;</a:t>
            </a:r>
          </a:p>
          <a:p>
            <a:endParaRPr lang="en-US" sz="2000" dirty="0"/>
          </a:p>
          <a:p>
            <a:r>
              <a:rPr lang="en-US" sz="2000" dirty="0" smtClean="0"/>
              <a:t>      public </a:t>
            </a:r>
            <a:r>
              <a:rPr lang="en-US" sz="2000" dirty="0" err="1" smtClean="0"/>
              <a:t>LinkList</a:t>
            </a:r>
            <a:r>
              <a:rPr lang="en-US" sz="2000" dirty="0" smtClean="0"/>
              <a:t>() {      //constructor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r>
              <a:rPr lang="en-US" sz="2000" dirty="0" smtClean="0"/>
              <a:t>	first = null;</a:t>
            </a:r>
            <a:endParaRPr lang="en-US" sz="2000" dirty="0"/>
          </a:p>
          <a:p>
            <a:r>
              <a:rPr lang="en-US" sz="2000" dirty="0" smtClean="0"/>
              <a:t>      }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public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() {  // true if list is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return (first == null);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// …………………….         other methods 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8734" y="1555820"/>
            <a:ext cx="383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Link List Class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4880" y="2529840"/>
            <a:ext cx="5151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 err="1" smtClean="0"/>
              <a:t>LinkList</a:t>
            </a:r>
            <a:r>
              <a:rPr lang="en-US" sz="2400" dirty="0" smtClean="0"/>
              <a:t> class contains only one data item, a reference to the first link on the list called </a:t>
            </a:r>
            <a:r>
              <a:rPr lang="en-US" sz="2400" b="1" dirty="0" smtClean="0"/>
              <a:t>‘first’</a:t>
            </a:r>
            <a:r>
              <a:rPr lang="en-US" sz="2400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It is possible to find the other links by following the chain of references from ‘</a:t>
            </a:r>
            <a:r>
              <a:rPr lang="en-US" sz="2400" b="1" dirty="0"/>
              <a:t>first</a:t>
            </a:r>
            <a:r>
              <a:rPr lang="en-US" sz="2400" dirty="0"/>
              <a:t>‘, using each link’s next field.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1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Question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Draw the list after executing the below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LinkListApp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LinkList</a:t>
            </a:r>
            <a:r>
              <a:rPr lang="en-US" sz="2400" dirty="0" smtClean="0"/>
              <a:t>  list = new </a:t>
            </a:r>
            <a:r>
              <a:rPr lang="en-US" sz="2400" dirty="0" err="1" smtClean="0"/>
              <a:t>LinkList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Linked List - Implementation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4956" y="1481684"/>
            <a:ext cx="4751569" cy="5016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LinkList</a:t>
            </a:r>
            <a:r>
              <a:rPr lang="en-US" dirty="0" smtClean="0"/>
              <a:t> {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private Link first;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 public void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LinkList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() { //constructor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	first = null;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 }    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public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isEmpty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() {  // true if list is empty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return (first = null);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}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dirty="0" smtClean="0"/>
              <a:t> </a:t>
            </a:r>
            <a:r>
              <a:rPr lang="en-US" sz="2400" dirty="0" smtClean="0"/>
              <a:t>public void </a:t>
            </a:r>
            <a:r>
              <a:rPr lang="en-US" sz="2400" dirty="0" err="1" smtClean="0"/>
              <a:t>displayList</a:t>
            </a:r>
            <a:r>
              <a:rPr lang="en-US" sz="2400" dirty="0" smtClean="0"/>
              <a:t>()     {</a:t>
            </a:r>
          </a:p>
          <a:p>
            <a:r>
              <a:rPr lang="en-US" sz="2400" dirty="0" smtClean="0"/>
              <a:t>                Link current = first;</a:t>
            </a:r>
          </a:p>
          <a:p>
            <a:r>
              <a:rPr lang="en-US" sz="2400" dirty="0" smtClean="0"/>
              <a:t>                while (current != null) {</a:t>
            </a:r>
          </a:p>
          <a:p>
            <a:r>
              <a:rPr lang="en-US" sz="2400" dirty="0" smtClean="0"/>
              <a:t>	          </a:t>
            </a:r>
            <a:r>
              <a:rPr lang="en-US" sz="2400" dirty="0" err="1" smtClean="0"/>
              <a:t>current.displayLink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                   current = </a:t>
            </a:r>
            <a:r>
              <a:rPr lang="en-US" sz="2400" dirty="0" err="1" smtClean="0"/>
              <a:t>current.next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            }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 ”);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405" y="1481684"/>
            <a:ext cx="500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Link List Class – Contd.</a:t>
            </a:r>
            <a:endParaRPr lang="en-US" sz="28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405" y="3114548"/>
            <a:ext cx="5764031" cy="1963180"/>
            <a:chOff x="5713046" y="1529588"/>
            <a:chExt cx="5764031" cy="1963180"/>
          </a:xfrm>
        </p:grpSpPr>
        <p:grpSp>
          <p:nvGrpSpPr>
            <p:cNvPr id="18" name="Group 17"/>
            <p:cNvGrpSpPr/>
            <p:nvPr/>
          </p:nvGrpSpPr>
          <p:grpSpPr>
            <a:xfrm>
              <a:off x="5713046" y="1529588"/>
              <a:ext cx="5764031" cy="1137564"/>
              <a:chOff x="5713046" y="1529588"/>
              <a:chExt cx="5764031" cy="113756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746671" y="2280330"/>
                <a:ext cx="5730406" cy="386822"/>
                <a:chOff x="4153624" y="3092217"/>
                <a:chExt cx="5730406" cy="38682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53624" y="3092217"/>
                  <a:ext cx="5730406" cy="386822"/>
                  <a:chOff x="2578100" y="2124023"/>
                  <a:chExt cx="5730406" cy="386822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78100" y="2124023"/>
                    <a:ext cx="787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120</a:t>
                    </a:r>
                    <a:endParaRPr lang="en-US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214521" y="2141513"/>
                    <a:ext cx="787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17</a:t>
                    </a:r>
                    <a:endParaRPr lang="en-US" dirty="0"/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3357588" y="2315976"/>
                    <a:ext cx="812175" cy="1000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5038980" y="2348456"/>
                    <a:ext cx="812175" cy="1000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21106" y="2128308"/>
                    <a:ext cx="7874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NULL</a:t>
                    </a:r>
                    <a:endParaRPr lang="en-US" dirty="0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7469672" y="3099293"/>
                  <a:ext cx="7874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35</a:t>
                  </a:r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8276957" y="3278550"/>
                  <a:ext cx="770114" cy="10000"/>
                </a:xfrm>
                <a:prstGeom prst="straightConnector1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/>
              <p:cNvSpPr txBox="1"/>
              <p:nvPr/>
            </p:nvSpPr>
            <p:spPr>
              <a:xfrm>
                <a:off x="5713046" y="1529588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first</a:t>
                </a:r>
                <a:endParaRPr lang="en-US" sz="24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5997205" y="1898920"/>
                <a:ext cx="0" cy="27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733302" y="3031103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current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955001" y="2667152"/>
              <a:ext cx="0" cy="3639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70" y="131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Linked List - Implementation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3290" y="1503758"/>
            <a:ext cx="42389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LinkList</a:t>
            </a:r>
            <a:r>
              <a:rPr lang="en-US" dirty="0" smtClean="0"/>
              <a:t> {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private Link first;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public void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LinkList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()  {  //constructor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	first = null;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}    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public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isEmpty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()  { // true if list is empty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return (first = null);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}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000" dirty="0" smtClean="0"/>
              <a:t> public void </a:t>
            </a:r>
            <a:r>
              <a:rPr lang="en-US" sz="2000" dirty="0" err="1" smtClean="0"/>
              <a:t>displayList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                Link current = first;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while (current != null)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current.displayLink</a:t>
            </a:r>
            <a:r>
              <a:rPr lang="en-US" sz="2000" dirty="0" smtClean="0"/>
              <a:t>();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current = </a:t>
            </a:r>
            <a:r>
              <a:rPr lang="en-US" sz="2000" dirty="0" err="1" smtClean="0"/>
              <a:t>current.next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 ”);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810" y="1528301"/>
            <a:ext cx="500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Link List Class – Contd.</a:t>
            </a:r>
            <a:endParaRPr lang="en-US" sz="28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0046" y="3138563"/>
            <a:ext cx="5764031" cy="1137564"/>
            <a:chOff x="5713046" y="1529588"/>
            <a:chExt cx="5764031" cy="1137564"/>
          </a:xfrm>
        </p:grpSpPr>
        <p:grpSp>
          <p:nvGrpSpPr>
            <p:cNvPr id="8" name="Group 7"/>
            <p:cNvGrpSpPr/>
            <p:nvPr/>
          </p:nvGrpSpPr>
          <p:grpSpPr>
            <a:xfrm>
              <a:off x="5746671" y="2280330"/>
              <a:ext cx="5730406" cy="386822"/>
              <a:chOff x="4153624" y="3092217"/>
              <a:chExt cx="5730406" cy="3868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153624" y="3092217"/>
                <a:ext cx="5730406" cy="386822"/>
                <a:chOff x="2578100" y="2124023"/>
                <a:chExt cx="5730406" cy="386822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2578100" y="2124023"/>
                  <a:ext cx="7874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120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4521" y="2141513"/>
                  <a:ext cx="7874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17</a:t>
                  </a:r>
                  <a:endParaRPr lang="en-US" dirty="0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357588" y="2315976"/>
                  <a:ext cx="812175" cy="1000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038980" y="2348456"/>
                  <a:ext cx="812175" cy="1000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7521106" y="2128308"/>
                  <a:ext cx="7874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NULL</a:t>
                  </a:r>
                  <a:endParaRPr 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7469672" y="3099293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8276957" y="3278550"/>
                <a:ext cx="770114" cy="10000"/>
              </a:xfrm>
              <a:prstGeom prst="straightConnector1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713046" y="152958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997205" y="1898920"/>
              <a:ext cx="0" cy="27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38844" y="4243473"/>
            <a:ext cx="1219200" cy="733283"/>
            <a:chOff x="5775506" y="2667152"/>
            <a:chExt cx="1219200" cy="733283"/>
          </a:xfrm>
        </p:grpSpPr>
        <p:sp>
          <p:nvSpPr>
            <p:cNvPr id="20" name="TextBox 19"/>
            <p:cNvSpPr txBox="1"/>
            <p:nvPr/>
          </p:nvSpPr>
          <p:spPr>
            <a:xfrm>
              <a:off x="5775506" y="303110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current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997205" y="2667152"/>
              <a:ext cx="0" cy="3639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52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209 L 0.14648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48 0.00162 L 0.29336 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36 0.00162 L 0.39648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Linked List - Implementation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405" y="1671398"/>
            <a:ext cx="4238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LinkList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private Link first;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public void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LinkList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() {  //constructor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first = null;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}    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public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isEmpty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() { // true if list is empty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return (first = null);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public void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displayList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 Link current = first;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while (current != null) 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current.displayLink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         current =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current.next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(“ ”);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}</a:t>
            </a:r>
          </a:p>
          <a:p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9405" y="1362133"/>
            <a:ext cx="500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Link List Class – Contd.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07923" y="1753458"/>
            <a:ext cx="6147973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</a:t>
            </a:r>
            <a:r>
              <a:rPr lang="en-US" sz="2400" dirty="0" err="1" smtClean="0"/>
              <a:t>insertFirst</a:t>
            </a:r>
            <a:r>
              <a:rPr lang="en-US" sz="2400" dirty="0" smtClean="0"/>
              <a:t> Method</a:t>
            </a:r>
          </a:p>
          <a:p>
            <a:r>
              <a:rPr lang="en-US" sz="2400" dirty="0" smtClean="0"/>
              <a:t>public void </a:t>
            </a:r>
            <a:r>
              <a:rPr lang="en-US" sz="2400" dirty="0" err="1" smtClean="0"/>
              <a:t>insertFirst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id) {</a:t>
            </a:r>
          </a:p>
          <a:p>
            <a:r>
              <a:rPr lang="en-US" sz="2400" dirty="0" smtClean="0"/>
              <a:t>                Link </a:t>
            </a:r>
            <a:r>
              <a:rPr lang="en-US" sz="2400" dirty="0" err="1" smtClean="0"/>
              <a:t>newLink</a:t>
            </a:r>
            <a:r>
              <a:rPr lang="en-US" sz="2400" dirty="0" smtClean="0"/>
              <a:t> = new Link(id);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dirty="0" err="1" smtClean="0"/>
              <a:t>newLink.next</a:t>
            </a:r>
            <a:r>
              <a:rPr lang="en-US" sz="2400" dirty="0" smtClean="0"/>
              <a:t> = first;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first = </a:t>
            </a:r>
            <a:r>
              <a:rPr lang="en-US" sz="2400" dirty="0" err="1" smtClean="0"/>
              <a:t>newLink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4960" y="4158528"/>
            <a:ext cx="6160935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</a:t>
            </a:r>
            <a:r>
              <a:rPr lang="en-US" sz="2400" dirty="0" err="1" smtClean="0"/>
              <a:t>deleteFirst</a:t>
            </a:r>
            <a:r>
              <a:rPr lang="en-US" sz="2400" dirty="0" smtClean="0"/>
              <a:t> Method</a:t>
            </a:r>
          </a:p>
          <a:p>
            <a:r>
              <a:rPr lang="en-US" sz="2400" dirty="0" smtClean="0"/>
              <a:t>public Link </a:t>
            </a:r>
            <a:r>
              <a:rPr lang="en-US" sz="2400" dirty="0" err="1" smtClean="0"/>
              <a:t>deleteFirst</a:t>
            </a:r>
            <a:r>
              <a:rPr lang="en-US" sz="2400" dirty="0" smtClean="0"/>
              <a:t>()  {</a:t>
            </a:r>
          </a:p>
          <a:p>
            <a:r>
              <a:rPr lang="en-US" sz="2400" dirty="0" smtClean="0"/>
              <a:t>                Link temp =first;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first = </a:t>
            </a:r>
            <a:r>
              <a:rPr lang="en-US" sz="2400" dirty="0" err="1" smtClean="0"/>
              <a:t>first.next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return temp;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7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Question 1</a:t>
            </a:r>
            <a:endParaRPr lang="en-US" sz="32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235" y="1753458"/>
            <a:ext cx="91826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program to </a:t>
            </a:r>
          </a:p>
          <a:p>
            <a:endParaRPr lang="en-US" sz="2400" dirty="0"/>
          </a:p>
          <a:p>
            <a:pPr marL="514350" indent="-514350">
              <a:buAutoNum type="romanLcParenR"/>
            </a:pPr>
            <a:r>
              <a:rPr lang="en-US" sz="2400" dirty="0"/>
              <a:t>C</a:t>
            </a:r>
            <a:r>
              <a:rPr lang="en-US" sz="2400" dirty="0" smtClean="0"/>
              <a:t>reate a new linked list and insert four new links. </a:t>
            </a:r>
            <a:endParaRPr lang="en-US" sz="2400" dirty="0"/>
          </a:p>
          <a:p>
            <a:pPr marL="514350" indent="-514350">
              <a:buAutoNum type="romanLcParenR"/>
            </a:pPr>
            <a:r>
              <a:rPr lang="en-US" sz="2400" dirty="0" smtClean="0"/>
              <a:t>Display the list. </a:t>
            </a:r>
          </a:p>
          <a:p>
            <a:pPr marL="514350" indent="-514350">
              <a:buAutoNum type="romanLcParenR"/>
            </a:pPr>
            <a:r>
              <a:rPr lang="en-US" sz="2400" dirty="0" smtClean="0"/>
              <a:t>Remove the items one by one until the list is empty.</a:t>
            </a:r>
          </a:p>
          <a:p>
            <a:pPr marL="514350" indent="-514350">
              <a:buAutoNum type="romanLcParenR"/>
            </a:pPr>
            <a:endParaRPr lang="en-US" sz="2400" dirty="0"/>
          </a:p>
          <a:p>
            <a:pPr marL="514350" indent="-514350">
              <a:buAutoNum type="romanLcParenR"/>
            </a:pPr>
            <a:endParaRPr lang="en-US" sz="2400" dirty="0" smtClean="0"/>
          </a:p>
          <a:p>
            <a:r>
              <a:rPr lang="en-US" sz="2400" dirty="0" smtClean="0"/>
              <a:t>(Use the </a:t>
            </a:r>
            <a:r>
              <a:rPr lang="en-US" sz="2400" dirty="0" err="1" smtClean="0"/>
              <a:t>LinkList</a:t>
            </a:r>
            <a:r>
              <a:rPr lang="en-US" sz="2400" dirty="0" smtClean="0"/>
              <a:t> class created) 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67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Answer1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708" y="1439275"/>
            <a:ext cx="91404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myList</a:t>
            </a:r>
            <a:r>
              <a:rPr lang="en-US" dirty="0" smtClean="0"/>
              <a:t> {</a:t>
            </a:r>
          </a:p>
          <a:p>
            <a:r>
              <a:rPr lang="en-US" dirty="0"/>
              <a:t> </a:t>
            </a:r>
            <a:r>
              <a:rPr lang="en-US" dirty="0" smtClean="0"/>
              <a:t>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       {</a:t>
            </a:r>
          </a:p>
          <a:p>
            <a:r>
              <a:rPr lang="en-US" dirty="0"/>
              <a:t>	</a:t>
            </a: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err="1" smtClean="0"/>
              <a:t>theList</a:t>
            </a:r>
            <a:r>
              <a:rPr lang="en-US" dirty="0" smtClean="0"/>
              <a:t>  = new </a:t>
            </a:r>
            <a:r>
              <a:rPr lang="en-US" dirty="0" err="1" smtClean="0"/>
              <a:t>LinkList</a:t>
            </a:r>
            <a:r>
              <a:rPr lang="en-US" dirty="0" smtClean="0"/>
              <a:t>();    // create a new list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theList.insertFirst</a:t>
            </a:r>
            <a:r>
              <a:rPr lang="en-US" dirty="0" smtClean="0"/>
              <a:t>(23);    // insert four items</a:t>
            </a:r>
          </a:p>
          <a:p>
            <a:r>
              <a:rPr lang="en-US" dirty="0"/>
              <a:t>	 </a:t>
            </a:r>
            <a:r>
              <a:rPr lang="en-US" dirty="0" err="1" smtClean="0"/>
              <a:t>theList.insertFirst</a:t>
            </a:r>
            <a:r>
              <a:rPr lang="en-US" dirty="0" smtClean="0"/>
              <a:t>(89);</a:t>
            </a:r>
          </a:p>
          <a:p>
            <a:r>
              <a:rPr lang="en-US" dirty="0"/>
              <a:t>	 </a:t>
            </a:r>
            <a:r>
              <a:rPr lang="en-US" dirty="0" err="1" smtClean="0"/>
              <a:t>theList.insertFirst</a:t>
            </a:r>
            <a:r>
              <a:rPr lang="en-US" dirty="0" smtClean="0"/>
              <a:t>(12);</a:t>
            </a:r>
          </a:p>
          <a:p>
            <a:r>
              <a:rPr lang="en-US" dirty="0"/>
              <a:t>	 </a:t>
            </a:r>
            <a:r>
              <a:rPr lang="en-US" dirty="0" err="1" smtClean="0"/>
              <a:t>theList.insertFirst</a:t>
            </a:r>
            <a:r>
              <a:rPr lang="en-US" dirty="0" smtClean="0"/>
              <a:t>(55);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theList.displayList</a:t>
            </a:r>
            <a:r>
              <a:rPr lang="en-US" dirty="0" smtClean="0"/>
              <a:t>();           //display the list</a:t>
            </a:r>
          </a:p>
          <a:p>
            <a:endParaRPr lang="en-US" dirty="0"/>
          </a:p>
          <a:p>
            <a:r>
              <a:rPr lang="en-US" dirty="0" smtClean="0"/>
              <a:t>	while( !</a:t>
            </a:r>
            <a:r>
              <a:rPr lang="en-US" dirty="0" err="1" smtClean="0"/>
              <a:t>theList.isEmpty</a:t>
            </a:r>
            <a:r>
              <a:rPr lang="en-US" dirty="0" smtClean="0"/>
              <a:t>() ) {   // delete item one by one</a:t>
            </a:r>
          </a:p>
          <a:p>
            <a:r>
              <a:rPr lang="en-US" dirty="0"/>
              <a:t> </a:t>
            </a:r>
            <a:r>
              <a:rPr lang="en-US" dirty="0" smtClean="0"/>
              <a:t>      	</a:t>
            </a:r>
          </a:p>
          <a:p>
            <a:r>
              <a:rPr lang="en-US" dirty="0"/>
              <a:t>	</a:t>
            </a:r>
            <a:r>
              <a:rPr lang="en-US" dirty="0" smtClean="0"/>
              <a:t>	Link </a:t>
            </a:r>
            <a:r>
              <a:rPr lang="en-US" dirty="0" err="1" smtClean="0"/>
              <a:t>aLink</a:t>
            </a:r>
            <a:r>
              <a:rPr lang="en-US" dirty="0" smtClean="0"/>
              <a:t> = </a:t>
            </a:r>
            <a:r>
              <a:rPr lang="en-US" dirty="0" err="1" smtClean="0"/>
              <a:t>theList.deleteFirst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(“Deleted ”);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aLink.displayLink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1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Question 2</a:t>
            </a:r>
            <a:endParaRPr lang="en-US" sz="32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995" y="1753458"/>
            <a:ext cx="104250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 the find() method of the </a:t>
            </a:r>
            <a:r>
              <a:rPr lang="en-US" sz="2400" dirty="0" err="1"/>
              <a:t>L</a:t>
            </a:r>
            <a:r>
              <a:rPr lang="en-US" sz="2400" dirty="0" err="1" smtClean="0"/>
              <a:t>inkList</a:t>
            </a:r>
            <a:r>
              <a:rPr lang="en-US" sz="2400" dirty="0" smtClean="0"/>
              <a:t> class.</a:t>
            </a:r>
          </a:p>
          <a:p>
            <a:endParaRPr lang="en-US" sz="2400" dirty="0"/>
          </a:p>
          <a:p>
            <a:r>
              <a:rPr lang="en-US" sz="2400" b="1" dirty="0" smtClean="0"/>
              <a:t>public Link find(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key)</a:t>
            </a:r>
          </a:p>
          <a:p>
            <a:endParaRPr lang="en-US" sz="2400" b="1" dirty="0"/>
          </a:p>
          <a:p>
            <a:r>
              <a:rPr lang="en-US" sz="2400" dirty="0" smtClean="0"/>
              <a:t>Find method is used to search a specified data item in the linked list with the given key value.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583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00" y="219273"/>
            <a:ext cx="9144000" cy="909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Ways in which linked lists differ from arrays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37100" y="3837924"/>
            <a:ext cx="3987800" cy="369332"/>
            <a:chOff x="4737100" y="3003034"/>
            <a:chExt cx="3987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737100" y="3003034"/>
              <a:ext cx="787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7200" y="3003034"/>
              <a:ext cx="787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37300" y="3003034"/>
              <a:ext cx="787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37400" y="3003034"/>
              <a:ext cx="787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78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7500" y="3003034"/>
              <a:ext cx="787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10020300" y="50453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581292" y="4881384"/>
            <a:ext cx="6692900" cy="1145064"/>
            <a:chOff x="3568700" y="4373602"/>
            <a:chExt cx="6692900" cy="1145064"/>
          </a:xfrm>
        </p:grpSpPr>
        <p:grpSp>
          <p:nvGrpSpPr>
            <p:cNvPr id="19" name="Group 18"/>
            <p:cNvGrpSpPr/>
            <p:nvPr/>
          </p:nvGrpSpPr>
          <p:grpSpPr>
            <a:xfrm>
              <a:off x="3568700" y="4373602"/>
              <a:ext cx="6451600" cy="1145064"/>
              <a:chOff x="3568700" y="4373602"/>
              <a:chExt cx="6451600" cy="11450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987800" y="4438134"/>
                <a:ext cx="7874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78400" y="5149334"/>
                <a:ext cx="7874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34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43600" y="4387334"/>
                <a:ext cx="7874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31100" y="4387334"/>
                <a:ext cx="7874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78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96350" y="4373602"/>
                <a:ext cx="7874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" name="Elbow Connector 16"/>
              <p:cNvCxnSpPr>
                <a:stCxn id="10" idx="2"/>
              </p:cNvCxnSpPr>
              <p:nvPr/>
            </p:nvCxnSpPr>
            <p:spPr>
              <a:xfrm rot="16200000" flipH="1">
                <a:off x="4399608" y="4789358"/>
                <a:ext cx="541634" cy="57785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2" idx="3"/>
              </p:cNvCxnSpPr>
              <p:nvPr/>
            </p:nvCxnSpPr>
            <p:spPr>
              <a:xfrm flipV="1">
                <a:off x="6731000" y="4569083"/>
                <a:ext cx="787400" cy="29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11" idx="3"/>
              </p:cNvCxnSpPr>
              <p:nvPr/>
            </p:nvCxnSpPr>
            <p:spPr>
              <a:xfrm flipV="1">
                <a:off x="5765800" y="4756666"/>
                <a:ext cx="558800" cy="57733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8318500" y="4558268"/>
                <a:ext cx="577850" cy="137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>
                <a:off x="3568700" y="4373602"/>
                <a:ext cx="419100" cy="223798"/>
              </a:xfrm>
              <a:prstGeom prst="bentConnector3">
                <a:avLst>
                  <a:gd name="adj1" fmla="val 151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>
                <a:stCxn id="14" idx="3"/>
              </p:cNvCxnSpPr>
              <p:nvPr/>
            </p:nvCxnSpPr>
            <p:spPr>
              <a:xfrm>
                <a:off x="9683750" y="4558268"/>
                <a:ext cx="336550" cy="394732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9788525" y="4953000"/>
              <a:ext cx="473075" cy="127001"/>
              <a:chOff x="9788525" y="4953000"/>
              <a:chExt cx="473075" cy="127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9788525" y="4953000"/>
                <a:ext cx="473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9864725" y="5019933"/>
                <a:ext cx="3206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9956800" y="5078282"/>
                <a:ext cx="139700" cy="1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1513951" y="3767115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444485" y="5245844"/>
            <a:ext cx="185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Linked </a:t>
            </a:r>
            <a:r>
              <a:rPr lang="en-US" sz="2400" dirty="0" smtClean="0"/>
              <a:t>List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85800" y="1620137"/>
            <a:ext cx="10515600" cy="159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Array – each item occupies a particular position and can be directly accessed using an index number.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Linked list – need to follow along the chain of element to find a particular element. A data item cannot be accessed  directly.</a:t>
            </a:r>
          </a:p>
        </p:txBody>
      </p:sp>
    </p:spTree>
    <p:extLst>
      <p:ext uri="{BB962C8B-B14F-4D97-AF65-F5344CB8AC3E}">
        <p14:creationId xmlns:p14="http://schemas.microsoft.com/office/powerpoint/2010/main" val="9306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46" y="464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Double-Ended List</a:t>
            </a:r>
            <a:endParaRPr lang="en-US" sz="32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234" y="1674718"/>
            <a:ext cx="1109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double-ended list is similar to an ordinary linked list with an additional reference to the last link.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0446" y="2657168"/>
            <a:ext cx="5764031" cy="1747280"/>
            <a:chOff x="4481146" y="2250768"/>
            <a:chExt cx="5764031" cy="1747280"/>
          </a:xfrm>
        </p:grpSpPr>
        <p:grpSp>
          <p:nvGrpSpPr>
            <p:cNvPr id="4" name="Group 3"/>
            <p:cNvGrpSpPr/>
            <p:nvPr/>
          </p:nvGrpSpPr>
          <p:grpSpPr>
            <a:xfrm>
              <a:off x="4481146" y="2250768"/>
              <a:ext cx="5764031" cy="1747280"/>
              <a:chOff x="5713046" y="1529588"/>
              <a:chExt cx="5764031" cy="174728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713046" y="1529588"/>
                <a:ext cx="5764031" cy="1155137"/>
                <a:chOff x="5713046" y="1529588"/>
                <a:chExt cx="5764031" cy="115513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5746671" y="2280330"/>
                  <a:ext cx="5730406" cy="404395"/>
                  <a:chOff x="4153624" y="3092217"/>
                  <a:chExt cx="5730406" cy="404395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53624" y="3092217"/>
                    <a:ext cx="5730406" cy="404395"/>
                    <a:chOff x="2578100" y="2124023"/>
                    <a:chExt cx="5730406" cy="404395"/>
                  </a:xfrm>
                  <a:solidFill>
                    <a:schemeClr val="bg2">
                      <a:lumMod val="90000"/>
                    </a:schemeClr>
                  </a:solidFill>
                </p:grpSpPr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578100" y="2124023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214521" y="2141513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p:txBody>
                </p: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>
                      <a:off x="3357588" y="2315976"/>
                      <a:ext cx="812175" cy="100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>
                      <a:off x="5038980" y="2348456"/>
                      <a:ext cx="812175" cy="100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7521106" y="2128308"/>
                      <a:ext cx="787400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p:txBody>
                </p: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469672" y="3099293"/>
                    <a:ext cx="787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35</a:t>
                    </a:r>
                    <a:endParaRPr lang="en-US" dirty="0"/>
                  </a:p>
                </p:txBody>
              </p: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8276957" y="3278550"/>
                    <a:ext cx="770114" cy="10000"/>
                  </a:xfrm>
                  <a:prstGeom prst="straightConnector1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5713046" y="1529588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first</a:t>
                  </a:r>
                  <a:endParaRPr lang="en-US" sz="2400" dirty="0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5997205" y="1898920"/>
                  <a:ext cx="0" cy="274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5733302" y="2815203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last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149102" y="3377918"/>
              <a:ext cx="3113517" cy="350996"/>
              <a:chOff x="5149102" y="3377918"/>
              <a:chExt cx="3113517" cy="35099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5149102" y="3728914"/>
                <a:ext cx="311351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2" idx="2"/>
              </p:cNvCxnSpPr>
              <p:nvPr/>
            </p:nvCxnSpPr>
            <p:spPr>
              <a:xfrm flipH="1" flipV="1">
                <a:off x="8224519" y="3377918"/>
                <a:ext cx="24731" cy="3423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2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46" y="464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Double-Ended List - Implementation</a:t>
            </a:r>
            <a:endParaRPr lang="en-US" sz="32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29300" y="1607884"/>
            <a:ext cx="6362699" cy="5262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 smtClean="0"/>
              <a:t>DEndedLinkList</a:t>
            </a:r>
            <a:r>
              <a:rPr lang="en-US" sz="2400" dirty="0" smtClean="0"/>
              <a:t> {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private Link first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>
                <a:solidFill>
                  <a:srgbClr val="FF0000"/>
                </a:solidFill>
              </a:rPr>
              <a:t>private Link </a:t>
            </a:r>
            <a:r>
              <a:rPr lang="en-US" sz="2400" dirty="0" smtClean="0">
                <a:solidFill>
                  <a:srgbClr val="FF0000"/>
                </a:solidFill>
              </a:rPr>
              <a:t>last;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  public void </a:t>
            </a:r>
            <a:r>
              <a:rPr lang="en-US" sz="2400" dirty="0" err="1" smtClean="0"/>
              <a:t>DEndedLinkList</a:t>
            </a:r>
            <a:r>
              <a:rPr lang="en-US" sz="2400" dirty="0" smtClean="0"/>
              <a:t>() { </a:t>
            </a:r>
            <a:r>
              <a:rPr lang="en-US" sz="2400" dirty="0"/>
              <a:t>//constructor</a:t>
            </a:r>
          </a:p>
          <a:p>
            <a:r>
              <a:rPr lang="en-US" sz="2400" dirty="0"/>
              <a:t>      </a:t>
            </a:r>
          </a:p>
          <a:p>
            <a:r>
              <a:rPr lang="en-US" sz="2400" dirty="0"/>
              <a:t>	first = null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last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   }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first = null;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  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60717" y="5461292"/>
            <a:ext cx="555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  </a:t>
            </a:r>
            <a:r>
              <a:rPr lang="en-US" sz="2400" dirty="0" err="1" smtClean="0"/>
              <a:t>insertFirst</a:t>
            </a:r>
            <a:r>
              <a:rPr lang="en-US" sz="2400" dirty="0" smtClean="0"/>
              <a:t>(),  </a:t>
            </a:r>
            <a:r>
              <a:rPr lang="en-US" sz="2400" dirty="0" err="1" smtClean="0"/>
              <a:t>deleteFirst</a:t>
            </a:r>
            <a:r>
              <a:rPr lang="en-US" sz="2400" dirty="0" smtClean="0"/>
              <a:t>()  and </a:t>
            </a:r>
            <a:r>
              <a:rPr lang="en-US" sz="2400" dirty="0" err="1" smtClean="0"/>
              <a:t>insertLast</a:t>
            </a:r>
            <a:r>
              <a:rPr lang="en-US" sz="2400" dirty="0" smtClean="0"/>
              <a:t>() methods of double-ended list class </a:t>
            </a:r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47700" y="1466398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lass Link {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public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;    // data item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public Link next;    // reference to the next link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public Link(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id) {// constructor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= id;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// next is automatically set to null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}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public void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displayLink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 { // display data item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}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46" y="464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Doubly Linked List</a:t>
            </a:r>
            <a:endParaRPr lang="en-US" sz="32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234" y="1385158"/>
            <a:ext cx="1086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doubly linked list allows to traverse backwards as well as forward through the list.</a:t>
            </a:r>
          </a:p>
          <a:p>
            <a:r>
              <a:rPr lang="en-US" sz="2400" dirty="0" smtClean="0"/>
              <a:t>Each link has two references.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27067" y="2390623"/>
            <a:ext cx="5764031" cy="1120074"/>
            <a:chOff x="6172786" y="2266008"/>
            <a:chExt cx="5764031" cy="1120074"/>
          </a:xfrm>
        </p:grpSpPr>
        <p:grpSp>
          <p:nvGrpSpPr>
            <p:cNvPr id="5" name="Group 4"/>
            <p:cNvGrpSpPr/>
            <p:nvPr/>
          </p:nvGrpSpPr>
          <p:grpSpPr>
            <a:xfrm>
              <a:off x="6172786" y="2266008"/>
              <a:ext cx="5764031" cy="1120074"/>
              <a:chOff x="5713046" y="1529588"/>
              <a:chExt cx="5764031" cy="113756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746671" y="2280330"/>
                <a:ext cx="5730406" cy="386822"/>
                <a:chOff x="4153624" y="3092217"/>
                <a:chExt cx="5730406" cy="38682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153624" y="3092217"/>
                  <a:ext cx="5730406" cy="386822"/>
                  <a:chOff x="2578100" y="2124023"/>
                  <a:chExt cx="5730406" cy="386822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578100" y="2124023"/>
                    <a:ext cx="787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120</a:t>
                    </a:r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214521" y="2141513"/>
                    <a:ext cx="787400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17</a:t>
                    </a:r>
                    <a:endParaRPr lang="en-US" dirty="0"/>
                  </a:p>
                </p:txBody>
              </p: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3357588" y="2239776"/>
                    <a:ext cx="812175" cy="1000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038980" y="2221456"/>
                    <a:ext cx="812175" cy="1000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521106" y="2128308"/>
                    <a:ext cx="7874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NULL</a:t>
                    </a:r>
                    <a:endParaRPr lang="en-US" dirty="0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7469672" y="3099293"/>
                  <a:ext cx="7874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35</a:t>
                  </a:r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8276957" y="3278550"/>
                  <a:ext cx="770114" cy="10000"/>
                </a:xfrm>
                <a:prstGeom prst="straightConnector1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5713046" y="1529588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first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997205" y="1898920"/>
                <a:ext cx="0" cy="27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 flipH="1">
              <a:off x="6996994" y="3281942"/>
              <a:ext cx="7858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8693714" y="3256542"/>
              <a:ext cx="785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44557" y="2159494"/>
            <a:ext cx="6103396" cy="47089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lass Link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iData</a:t>
            </a:r>
            <a:r>
              <a:rPr lang="en-US" sz="2000" dirty="0" smtClean="0"/>
              <a:t>;    // data item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public Link next;    // next link in list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>
                <a:solidFill>
                  <a:srgbClr val="FF0000"/>
                </a:solidFill>
              </a:rPr>
              <a:t>public Link </a:t>
            </a:r>
            <a:r>
              <a:rPr lang="en-US" sz="2000" dirty="0" smtClean="0">
                <a:solidFill>
                  <a:srgbClr val="FF0000"/>
                </a:solidFill>
              </a:rPr>
              <a:t>previous;    </a:t>
            </a:r>
            <a:r>
              <a:rPr lang="en-US" sz="2000" dirty="0"/>
              <a:t>// </a:t>
            </a:r>
            <a:r>
              <a:rPr lang="en-US" sz="2000" dirty="0" smtClean="0"/>
              <a:t>previous link in list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  public Link(</a:t>
            </a:r>
            <a:r>
              <a:rPr lang="en-US" sz="2000" dirty="0" err="1" smtClean="0"/>
              <a:t>int</a:t>
            </a:r>
            <a:r>
              <a:rPr lang="en-US" sz="2000" dirty="0" smtClean="0"/>
              <a:t> id) { // constructor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iData</a:t>
            </a:r>
            <a:r>
              <a:rPr lang="en-US" sz="2000" dirty="0" smtClean="0"/>
              <a:t> = id;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// next and previous is automatically set to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public void </a:t>
            </a:r>
            <a:r>
              <a:rPr lang="en-US" sz="2000" dirty="0" err="1" smtClean="0"/>
              <a:t>displayLink</a:t>
            </a:r>
            <a:r>
              <a:rPr lang="en-US" sz="2000" dirty="0" smtClean="0"/>
              <a:t>() { // display data item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iData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9021572" y="2819416"/>
            <a:ext cx="6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next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7253020" y="3512207"/>
            <a:ext cx="10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46485"/>
            <a:ext cx="10058986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References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160" y="1965960"/>
            <a:ext cx="9216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/>
              <a:t>Mitchell Waite</a:t>
            </a:r>
            <a:r>
              <a:rPr lang="en-US" sz="2400" dirty="0" smtClean="0"/>
              <a:t>, Robert </a:t>
            </a:r>
            <a:r>
              <a:rPr lang="en-US" sz="2400" dirty="0" err="1"/>
              <a:t>Lafore</a:t>
            </a:r>
            <a:r>
              <a:rPr lang="en-US" sz="2400" dirty="0"/>
              <a:t>, </a:t>
            </a:r>
            <a:r>
              <a:rPr lang="en-US" sz="2400" dirty="0" smtClean="0"/>
              <a:t>     Data </a:t>
            </a:r>
            <a:r>
              <a:rPr lang="en-US" sz="2400" dirty="0"/>
              <a:t>Structures and Algorithms in Java</a:t>
            </a:r>
            <a:r>
              <a:rPr lang="en-US" sz="2400" dirty="0" smtClean="0"/>
              <a:t>,</a:t>
            </a:r>
          </a:p>
          <a:p>
            <a:pPr lvl="0"/>
            <a:r>
              <a:rPr lang="en-US" sz="2400" dirty="0" smtClean="0"/>
              <a:t>2</a:t>
            </a:r>
            <a:r>
              <a:rPr lang="en-US" sz="2400" baseline="30000" dirty="0" smtClean="0"/>
              <a:t>nd </a:t>
            </a:r>
            <a:r>
              <a:rPr lang="en-US" sz="2400" dirty="0"/>
              <a:t>Edition, Waite Group Press,1998.</a:t>
            </a:r>
          </a:p>
        </p:txBody>
      </p:sp>
    </p:spTree>
    <p:extLst>
      <p:ext uri="{BB962C8B-B14F-4D97-AF65-F5344CB8AC3E}">
        <p14:creationId xmlns:p14="http://schemas.microsoft.com/office/powerpoint/2010/main" val="4040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6657"/>
            <a:ext cx="10515600" cy="4518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1400" dirty="0" smtClean="0"/>
              <a:t>Linked List                              Link                                            </a:t>
            </a:r>
            <a:r>
              <a:rPr lang="en-US" sz="1400" dirty="0" err="1" smtClean="0"/>
              <a:t>Link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Link</a:t>
            </a:r>
            <a:r>
              <a:rPr lang="en-US" sz="1400" dirty="0" smtClean="0"/>
              <a:t>                         </a:t>
            </a:r>
            <a:r>
              <a:rPr lang="en-US" sz="1400" dirty="0" err="1" smtClean="0"/>
              <a:t>Link</a:t>
            </a:r>
            <a:endParaRPr lang="en-US" sz="1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In a linked list each data item is embedded in a link.</a:t>
            </a:r>
          </a:p>
          <a:p>
            <a:r>
              <a:rPr lang="en-US" sz="2400" dirty="0" smtClean="0"/>
              <a:t>There are many similar links.</a:t>
            </a:r>
          </a:p>
          <a:p>
            <a:r>
              <a:rPr lang="en-US" sz="2400" dirty="0" smtClean="0"/>
              <a:t>Each link object contains a reference to the next link in the list.</a:t>
            </a:r>
          </a:p>
          <a:p>
            <a:r>
              <a:rPr lang="en-US" sz="2400" dirty="0" smtClean="0"/>
              <a:t>In a typical application there would be many more data items in a link.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9292955" y="31958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504" y="1518365"/>
            <a:ext cx="10565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Linked lists are probably the second most commonly used general purpose storage structures after arrays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23065" y="2949802"/>
            <a:ext cx="8057813" cy="1200329"/>
            <a:chOff x="1223065" y="2949802"/>
            <a:chExt cx="8057813" cy="1200329"/>
          </a:xfrm>
        </p:grpSpPr>
        <p:grpSp>
          <p:nvGrpSpPr>
            <p:cNvPr id="35" name="Group 34"/>
            <p:cNvGrpSpPr/>
            <p:nvPr/>
          </p:nvGrpSpPr>
          <p:grpSpPr>
            <a:xfrm>
              <a:off x="1223065" y="2949802"/>
              <a:ext cx="8057813" cy="1200329"/>
              <a:chOff x="1130301" y="2368034"/>
              <a:chExt cx="8057813" cy="1200329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8625516" y="2867799"/>
                <a:ext cx="5625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1130301" y="2368034"/>
                <a:ext cx="7467616" cy="1200329"/>
                <a:chOff x="1130301" y="2368034"/>
                <a:chExt cx="7467616" cy="1200329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322653" y="2368034"/>
                  <a:ext cx="5275264" cy="960398"/>
                  <a:chOff x="4325021" y="4146034"/>
                  <a:chExt cx="5358729" cy="960398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25021" y="4163814"/>
                    <a:ext cx="787401" cy="9233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</a:t>
                    </a:r>
                  </a:p>
                  <a:p>
                    <a:endPara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next</a:t>
                    </a:r>
                    <a:endPara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943600" y="4146034"/>
                    <a:ext cx="787400" cy="9233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</a:t>
                    </a:r>
                  </a:p>
                  <a:p>
                    <a:endPara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next</a:t>
                    </a:r>
                    <a:endPara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531100" y="4158734"/>
                    <a:ext cx="787400" cy="9233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</a:t>
                    </a:r>
                  </a:p>
                  <a:p>
                    <a:endPara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next</a:t>
                    </a:r>
                    <a:endPara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896350" y="4183102"/>
                    <a:ext cx="787400" cy="9233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Data</a:t>
                    </a:r>
                  </a:p>
                  <a:p>
                    <a:endPara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  <a:p>
                    <a:r>
                      <a:rPr lang="en-US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next</a:t>
                    </a:r>
                    <a:endPara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6" name="Elbow Connector 15"/>
                  <p:cNvCxnSpPr>
                    <a:stCxn id="12" idx="3"/>
                  </p:cNvCxnSpPr>
                  <p:nvPr/>
                </p:nvCxnSpPr>
                <p:spPr>
                  <a:xfrm flipV="1">
                    <a:off x="6731000" y="4606152"/>
                    <a:ext cx="774700" cy="154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13" idx="3"/>
                  </p:cNvCxnSpPr>
                  <p:nvPr/>
                </p:nvCxnSpPr>
                <p:spPr>
                  <a:xfrm>
                    <a:off x="8318500" y="4620399"/>
                    <a:ext cx="5715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130301" y="2368034"/>
                  <a:ext cx="1291521" cy="12003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first</a:t>
                  </a:r>
                  <a:endPara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  <a:p>
                  <a:endPara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  <a:p>
                  <a:endPara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372842" y="2866767"/>
                  <a:ext cx="93436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Elbow Connector 21"/>
            <p:cNvCxnSpPr/>
            <p:nvPr/>
          </p:nvCxnSpPr>
          <p:spPr>
            <a:xfrm flipV="1">
              <a:off x="4229441" y="3425160"/>
              <a:ext cx="762634" cy="15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9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Operations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Mainly the following operations can be performed on a linked list.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400" dirty="0" smtClean="0"/>
              <a:t>Find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Find a link with a specified key value.</a:t>
            </a:r>
          </a:p>
          <a:p>
            <a:pPr marL="0" indent="0">
              <a:buNone/>
            </a:pPr>
            <a:r>
              <a:rPr lang="en-US" sz="2400" dirty="0" smtClean="0"/>
              <a:t>	- Insert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		Insert links anywhere in the list.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Delete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Delete a link with the specified value.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74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109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Operations - Find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14" y="1435188"/>
            <a:ext cx="10515600" cy="5435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Start with the first item, go to the second link, then the third, until you find what you are looking for.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5176" y="2079004"/>
            <a:ext cx="568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Ex:    </a:t>
            </a:r>
            <a:r>
              <a:rPr lang="en-US" sz="2800" b="1" dirty="0" smtClean="0">
                <a:solidFill>
                  <a:srgbClr val="FF0000"/>
                </a:solidFill>
              </a:rPr>
              <a:t>Find Item 35 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01223" y="2493483"/>
            <a:ext cx="10504976" cy="1313569"/>
            <a:chOff x="1013923" y="2158203"/>
            <a:chExt cx="10504976" cy="1313569"/>
          </a:xfrm>
        </p:grpSpPr>
        <p:sp>
          <p:nvSpPr>
            <p:cNvPr id="41" name="TextBox 40"/>
            <p:cNvSpPr txBox="1"/>
            <p:nvPr/>
          </p:nvSpPr>
          <p:spPr>
            <a:xfrm>
              <a:off x="9954722" y="2463003"/>
              <a:ext cx="156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Found ?   No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50095" y="2456123"/>
              <a:ext cx="8496089" cy="1015649"/>
              <a:chOff x="1641941" y="2330427"/>
              <a:chExt cx="8496089" cy="101564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641941" y="2330427"/>
                <a:ext cx="8496089" cy="1015649"/>
                <a:chOff x="2911941" y="3079727"/>
                <a:chExt cx="8496089" cy="1015649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3637299" y="3726044"/>
                  <a:ext cx="90867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current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63" idx="0"/>
                </p:cNvCxnSpPr>
                <p:nvPr/>
              </p:nvCxnSpPr>
              <p:spPr>
                <a:xfrm flipV="1">
                  <a:off x="4091636" y="3498914"/>
                  <a:ext cx="333063" cy="22713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2911941" y="3079727"/>
                  <a:ext cx="8496089" cy="399312"/>
                  <a:chOff x="2911941" y="3079727"/>
                  <a:chExt cx="8496089" cy="399312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911941" y="3079727"/>
                    <a:ext cx="8496089" cy="399312"/>
                    <a:chOff x="1336417" y="2111533"/>
                    <a:chExt cx="8496089" cy="399312"/>
                  </a:xfrm>
                  <a:solidFill>
                    <a:schemeClr val="bg2">
                      <a:lumMod val="90000"/>
                    </a:schemeClr>
                  </a:solidFill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578100" y="2124023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14521" y="2141513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1336417" y="2111533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p:txBody>
                </p: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3357588" y="2315976"/>
                      <a:ext cx="812175" cy="100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826173" y="2328474"/>
                      <a:ext cx="787114" cy="19928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5038980" y="2348456"/>
                      <a:ext cx="812175" cy="100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9045106" y="2141008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469672" y="3099293"/>
                    <a:ext cx="787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35</a:t>
                    </a:r>
                    <a:endParaRPr lang="en-US" dirty="0"/>
                  </a:p>
                </p:txBody>
              </p: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8276957" y="3278550"/>
                    <a:ext cx="770114" cy="10000"/>
                  </a:xfrm>
                  <a:prstGeom prst="straightConnector1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" name="TextBox 38"/>
              <p:cNvSpPr txBox="1"/>
              <p:nvPr/>
            </p:nvSpPr>
            <p:spPr>
              <a:xfrm>
                <a:off x="7774472" y="2362693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88</a:t>
                </a:r>
                <a:endParaRPr lang="en-US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8543657" y="2529250"/>
                <a:ext cx="770114" cy="10000"/>
              </a:xfrm>
              <a:prstGeom prst="straightConnector1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1013923" y="2158203"/>
              <a:ext cx="903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1 :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13923" y="3809203"/>
            <a:ext cx="10504976" cy="1301915"/>
            <a:chOff x="1013923" y="3606003"/>
            <a:chExt cx="10504976" cy="1301915"/>
          </a:xfrm>
        </p:grpSpPr>
        <p:grpSp>
          <p:nvGrpSpPr>
            <p:cNvPr id="16" name="Group 15"/>
            <p:cNvGrpSpPr/>
            <p:nvPr/>
          </p:nvGrpSpPr>
          <p:grpSpPr>
            <a:xfrm>
              <a:off x="1013923" y="3606003"/>
              <a:ext cx="8974213" cy="1301915"/>
              <a:chOff x="1013923" y="3390103"/>
              <a:chExt cx="8974213" cy="130191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492047" y="3676369"/>
                <a:ext cx="8496089" cy="1015649"/>
                <a:chOff x="1641941" y="2330427"/>
                <a:chExt cx="8496089" cy="1015649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1641941" y="2330427"/>
                  <a:ext cx="8496089" cy="1015649"/>
                  <a:chOff x="2911941" y="3079727"/>
                  <a:chExt cx="8496089" cy="1015649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694699" y="3726044"/>
                    <a:ext cx="90867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current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5971236" y="3498914"/>
                    <a:ext cx="333063" cy="22713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2911941" y="3079727"/>
                    <a:ext cx="8496089" cy="399312"/>
                    <a:chOff x="2911941" y="3079727"/>
                    <a:chExt cx="8496089" cy="399312"/>
                  </a:xfrm>
                </p:grpSpPr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2911941" y="3079727"/>
                      <a:ext cx="8496089" cy="399312"/>
                      <a:chOff x="1336417" y="2111533"/>
                      <a:chExt cx="8496089" cy="399312"/>
                    </a:xfrm>
                    <a:solidFill>
                      <a:schemeClr val="bg2">
                        <a:lumMod val="90000"/>
                      </a:schemeClr>
                    </a:solidFill>
                  </p:grpSpPr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2578100" y="2124023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120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4214521" y="2141513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17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1336417" y="2111533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first</a:t>
                        </a:r>
                        <a:endParaRPr lang="en-US" dirty="0"/>
                      </a:p>
                    </p:txBody>
                  </p: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>
                        <a:off x="3357588" y="2315976"/>
                        <a:ext cx="812175" cy="100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Arrow Connector 79"/>
                      <p:cNvCxnSpPr/>
                      <p:nvPr/>
                    </p:nvCxnSpPr>
                    <p:spPr>
                      <a:xfrm>
                        <a:off x="1801112" y="2318474"/>
                        <a:ext cx="812175" cy="100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>
                        <a:off x="5038980" y="2348456"/>
                        <a:ext cx="812175" cy="100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9045106" y="2141008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NULL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7469672" y="3099293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8276957" y="3278550"/>
                      <a:ext cx="770114" cy="10000"/>
                    </a:xfrm>
                    <a:prstGeom prst="straightConnector1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7774472" y="2362693"/>
                  <a:ext cx="7874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88</a:t>
                  </a:r>
                  <a:endParaRPr lang="en-US" dirty="0"/>
                </a:p>
              </p:txBody>
            </p: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8543657" y="2529250"/>
                  <a:ext cx="770114" cy="10000"/>
                </a:xfrm>
                <a:prstGeom prst="straightConnector1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1013923" y="3390103"/>
                <a:ext cx="903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 2 :</a:t>
                </a:r>
                <a:endParaRPr 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9954722" y="3910803"/>
              <a:ext cx="156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Found ?   No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75823" y="5168103"/>
            <a:ext cx="10555776" cy="1365415"/>
            <a:chOff x="975823" y="5028403"/>
            <a:chExt cx="10555776" cy="1365415"/>
          </a:xfrm>
        </p:grpSpPr>
        <p:grpSp>
          <p:nvGrpSpPr>
            <p:cNvPr id="15" name="Group 14"/>
            <p:cNvGrpSpPr/>
            <p:nvPr/>
          </p:nvGrpSpPr>
          <p:grpSpPr>
            <a:xfrm>
              <a:off x="975823" y="5028403"/>
              <a:ext cx="8999613" cy="1365415"/>
              <a:chOff x="975823" y="5028403"/>
              <a:chExt cx="8999613" cy="136541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479347" y="5378169"/>
                <a:ext cx="8496089" cy="1015649"/>
                <a:chOff x="1641941" y="2330427"/>
                <a:chExt cx="8496089" cy="1015649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1641941" y="2330427"/>
                  <a:ext cx="8496089" cy="1015649"/>
                  <a:chOff x="2911941" y="3079727"/>
                  <a:chExt cx="8496089" cy="1015649"/>
                </a:xfrm>
              </p:grpSpPr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7383799" y="3726044"/>
                    <a:ext cx="90867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current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95" name="Straight Arrow Connector 94"/>
                  <p:cNvCxnSpPr/>
                  <p:nvPr/>
                </p:nvCxnSpPr>
                <p:spPr>
                  <a:xfrm flipV="1">
                    <a:off x="7698436" y="3498914"/>
                    <a:ext cx="333063" cy="22713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911941" y="3079727"/>
                    <a:ext cx="8496089" cy="399312"/>
                    <a:chOff x="2911941" y="3079727"/>
                    <a:chExt cx="8496089" cy="399312"/>
                  </a:xfrm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2911941" y="3079727"/>
                      <a:ext cx="8496089" cy="399312"/>
                      <a:chOff x="1336417" y="2111533"/>
                      <a:chExt cx="8496089" cy="399312"/>
                    </a:xfrm>
                    <a:solidFill>
                      <a:schemeClr val="bg2">
                        <a:lumMod val="90000"/>
                      </a:schemeClr>
                    </a:solidFill>
                  </p:grpSpPr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2578100" y="2124023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120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4214521" y="2141513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17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1336417" y="2111533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first</a:t>
                        </a:r>
                        <a:endParaRPr lang="en-US" dirty="0"/>
                      </a:p>
                    </p:txBody>
                  </p:sp>
                  <p:cxnSp>
                    <p:nvCxnSpPr>
                      <p:cNvPr id="103" name="Straight Arrow Connector 102"/>
                      <p:cNvCxnSpPr/>
                      <p:nvPr/>
                    </p:nvCxnSpPr>
                    <p:spPr>
                      <a:xfrm>
                        <a:off x="3357588" y="2315976"/>
                        <a:ext cx="812175" cy="100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Straight Arrow Connector 103"/>
                      <p:cNvCxnSpPr/>
                      <p:nvPr/>
                    </p:nvCxnSpPr>
                    <p:spPr>
                      <a:xfrm>
                        <a:off x="1801112" y="2318474"/>
                        <a:ext cx="812175" cy="100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Arrow Connector 104"/>
                      <p:cNvCxnSpPr/>
                      <p:nvPr/>
                    </p:nvCxnSpPr>
                    <p:spPr>
                      <a:xfrm>
                        <a:off x="5038980" y="2348456"/>
                        <a:ext cx="812175" cy="100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9045106" y="2141008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NULL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7469672" y="3099293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p:txBody>
                </p: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>
                      <a:off x="8276957" y="3278550"/>
                      <a:ext cx="770114" cy="10000"/>
                    </a:xfrm>
                    <a:prstGeom prst="straightConnector1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7774472" y="2362693"/>
                  <a:ext cx="7874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88</a:t>
                  </a:r>
                  <a:endParaRPr lang="en-US" dirty="0"/>
                </a:p>
              </p:txBody>
            </p: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8543657" y="2529250"/>
                  <a:ext cx="770114" cy="10000"/>
                </a:xfrm>
                <a:prstGeom prst="straightConnector1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/>
              <p:cNvSpPr txBox="1"/>
              <p:nvPr/>
            </p:nvSpPr>
            <p:spPr>
              <a:xfrm>
                <a:off x="975823" y="5028403"/>
                <a:ext cx="903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 3 :</a:t>
                </a:r>
                <a:endParaRPr lang="en-US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967422" y="5396703"/>
              <a:ext cx="156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Found ?   Yes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109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Operations – Insert</a:t>
            </a:r>
            <a:br>
              <a:rPr lang="en-US" sz="3200" dirty="0" smtClean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14" y="1435188"/>
            <a:ext cx="10515600" cy="542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Inserting an item at the beginning of the list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909635" y="5872036"/>
            <a:ext cx="1451543" cy="511946"/>
            <a:chOff x="2909635" y="5872036"/>
            <a:chExt cx="1451543" cy="511946"/>
          </a:xfrm>
        </p:grpSpPr>
        <p:sp>
          <p:nvSpPr>
            <p:cNvPr id="9" name="TextBox 8"/>
            <p:cNvSpPr txBox="1"/>
            <p:nvPr/>
          </p:nvSpPr>
          <p:spPr>
            <a:xfrm>
              <a:off x="2909635" y="5872036"/>
              <a:ext cx="78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3374330" y="6078977"/>
              <a:ext cx="986848" cy="305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50441" y="1885927"/>
            <a:ext cx="5376885" cy="431798"/>
            <a:chOff x="1336417" y="2111533"/>
            <a:chExt cx="5376885" cy="431798"/>
          </a:xfrm>
          <a:solidFill>
            <a:schemeClr val="bg2">
              <a:lumMod val="90000"/>
            </a:schemeClr>
          </a:solidFill>
        </p:grpSpPr>
        <p:sp>
          <p:nvSpPr>
            <p:cNvPr id="27" name="TextBox 26"/>
            <p:cNvSpPr txBox="1"/>
            <p:nvPr/>
          </p:nvSpPr>
          <p:spPr>
            <a:xfrm>
              <a:off x="2578100" y="2124023"/>
              <a:ext cx="78740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4521" y="2141513"/>
              <a:ext cx="78740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6417" y="2111533"/>
              <a:ext cx="78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357588" y="2315976"/>
              <a:ext cx="812175" cy="100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01112" y="2318474"/>
              <a:ext cx="812175" cy="100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038980" y="2348456"/>
              <a:ext cx="812175" cy="100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25902" y="2173999"/>
              <a:ext cx="78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769704" y="1872166"/>
            <a:ext cx="272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 inserting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86923" y="2835636"/>
            <a:ext cx="4062323" cy="468387"/>
            <a:chOff x="886923" y="2835636"/>
            <a:chExt cx="4062323" cy="468387"/>
          </a:xfrm>
        </p:grpSpPr>
        <p:sp>
          <p:nvSpPr>
            <p:cNvPr id="38" name="TextBox 37"/>
            <p:cNvSpPr txBox="1"/>
            <p:nvPr/>
          </p:nvSpPr>
          <p:spPr>
            <a:xfrm>
              <a:off x="4019650" y="2934691"/>
              <a:ext cx="929596" cy="36933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6923" y="2835636"/>
              <a:ext cx="3132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Step 1 : create a new link</a:t>
              </a:r>
              <a:endParaRPr lang="en-US" sz="2000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4963926" y="4596970"/>
            <a:ext cx="627192" cy="318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86923" y="3529803"/>
            <a:ext cx="8704487" cy="1603794"/>
            <a:chOff x="886923" y="3529803"/>
            <a:chExt cx="8704487" cy="1603794"/>
          </a:xfrm>
        </p:grpSpPr>
        <p:sp>
          <p:nvSpPr>
            <p:cNvPr id="43" name="TextBox 42"/>
            <p:cNvSpPr txBox="1"/>
            <p:nvPr/>
          </p:nvSpPr>
          <p:spPr>
            <a:xfrm>
              <a:off x="4197036" y="4764265"/>
              <a:ext cx="787400" cy="36933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86923" y="3529803"/>
              <a:ext cx="8704487" cy="1067167"/>
              <a:chOff x="886923" y="3529803"/>
              <a:chExt cx="8704487" cy="106716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886923" y="3529803"/>
                <a:ext cx="6594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Step 2 : ‘next’ field of the new link points to the old first link 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43712" y="4212128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120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37602" y="4212128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77355" y="4198128"/>
                <a:ext cx="78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first</a:t>
                </a:r>
                <a:endParaRPr lang="en-US" dirty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4586779" y="4386591"/>
                <a:ext cx="812175" cy="1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268171" y="4419071"/>
                <a:ext cx="812175" cy="1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7949569" y="4404601"/>
                <a:ext cx="812175" cy="1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8804010" y="4227638"/>
                <a:ext cx="78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93" y="5331119"/>
            <a:ext cx="8986053" cy="1237529"/>
            <a:chOff x="934393" y="5331119"/>
            <a:chExt cx="8986053" cy="1237529"/>
          </a:xfrm>
        </p:grpSpPr>
        <p:sp>
          <p:nvSpPr>
            <p:cNvPr id="4" name="TextBox 3"/>
            <p:cNvSpPr txBox="1"/>
            <p:nvPr/>
          </p:nvSpPr>
          <p:spPr>
            <a:xfrm>
              <a:off x="4361178" y="6199316"/>
              <a:ext cx="787400" cy="36933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87739" y="5902016"/>
              <a:ext cx="78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81629" y="5902016"/>
              <a:ext cx="78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4" idx="3"/>
            </p:cNvCxnSpPr>
            <p:nvPr/>
          </p:nvCxnSpPr>
          <p:spPr>
            <a:xfrm flipV="1">
              <a:off x="5148578" y="6086479"/>
              <a:ext cx="594403" cy="297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612198" y="6108959"/>
              <a:ext cx="812175" cy="1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93596" y="6094489"/>
              <a:ext cx="812175" cy="1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133046" y="5917526"/>
              <a:ext cx="78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34393" y="5331119"/>
              <a:ext cx="5933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Step 3 : ‘first’ points to the newly created link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22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109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Operations - Insert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14" y="1435188"/>
            <a:ext cx="10515600" cy="542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Inserting an item in the middle of the list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47201" y="2210504"/>
            <a:ext cx="237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 inserting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75502" y="3858144"/>
            <a:ext cx="993633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Question:</a:t>
            </a:r>
          </a:p>
          <a:p>
            <a:endParaRPr lang="en-US" sz="2400" dirty="0"/>
          </a:p>
          <a:p>
            <a:r>
              <a:rPr lang="en-US" sz="2400" dirty="0" smtClean="0"/>
              <a:t>What steps need to  be followed if a new link is inserted after the link  ‘17’ ? 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443562" y="2190727"/>
            <a:ext cx="6704872" cy="434298"/>
            <a:chOff x="3026242" y="1885927"/>
            <a:chExt cx="6704872" cy="434298"/>
          </a:xfrm>
        </p:grpSpPr>
        <p:sp>
          <p:nvSpPr>
            <p:cNvPr id="27" name="TextBox 26"/>
            <p:cNvSpPr txBox="1"/>
            <p:nvPr/>
          </p:nvSpPr>
          <p:spPr>
            <a:xfrm>
              <a:off x="4203621" y="1898417"/>
              <a:ext cx="74662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5295" y="1915907"/>
              <a:ext cx="74662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6242" y="1885927"/>
              <a:ext cx="74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942741" y="2090370"/>
              <a:ext cx="770114" cy="10000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66871" y="2092868"/>
              <a:ext cx="770114" cy="10000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37057" y="2122850"/>
              <a:ext cx="770114" cy="10000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78048" y="1948393"/>
              <a:ext cx="74662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63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84492" y="1950893"/>
              <a:ext cx="74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8158490" y="2125350"/>
              <a:ext cx="770114" cy="10000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5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109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Operations - Delete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14" y="1435188"/>
            <a:ext cx="10515600" cy="542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Deleting an item from the beginning of the list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5793" y="5976279"/>
            <a:ext cx="593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3 : </a:t>
            </a:r>
            <a:r>
              <a:rPr lang="en-US" sz="2400" dirty="0" smtClean="0"/>
              <a:t>Return </a:t>
            </a:r>
            <a:r>
              <a:rPr lang="en-US" sz="2400" dirty="0" smtClean="0"/>
              <a:t>the deleted link (temp)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39405" y="1986619"/>
            <a:ext cx="10719425" cy="1359457"/>
            <a:chOff x="739405" y="1986619"/>
            <a:chExt cx="10719425" cy="1359457"/>
          </a:xfrm>
        </p:grpSpPr>
        <p:sp>
          <p:nvSpPr>
            <p:cNvPr id="40" name="TextBox 39"/>
            <p:cNvSpPr txBox="1"/>
            <p:nvPr/>
          </p:nvSpPr>
          <p:spPr>
            <a:xfrm>
              <a:off x="739405" y="1986619"/>
              <a:ext cx="5682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Step 1 : </a:t>
              </a:r>
              <a:r>
                <a:rPr lang="en-US" sz="2400" dirty="0" smtClean="0"/>
                <a:t>Save </a:t>
              </a:r>
              <a:r>
                <a:rPr lang="en-US" sz="2400" dirty="0" smtClean="0"/>
                <a:t>reference to first link</a:t>
              </a:r>
              <a:endParaRPr lang="en-US" sz="24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6741" y="2330427"/>
              <a:ext cx="6972089" cy="1015649"/>
              <a:chOff x="2911941" y="3079727"/>
              <a:chExt cx="6972089" cy="1015649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3637299" y="3726044"/>
                <a:ext cx="78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temp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63" idx="0"/>
              </p:cNvCxnSpPr>
              <p:nvPr/>
            </p:nvCxnSpPr>
            <p:spPr>
              <a:xfrm flipV="1">
                <a:off x="4030999" y="3498914"/>
                <a:ext cx="393700" cy="2271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2911941" y="3079727"/>
                <a:ext cx="6972089" cy="399312"/>
                <a:chOff x="2911941" y="3079727"/>
                <a:chExt cx="6972089" cy="39931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911941" y="3079727"/>
                  <a:ext cx="6972089" cy="399312"/>
                  <a:chOff x="1336417" y="2111533"/>
                  <a:chExt cx="6972089" cy="399312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578100" y="2124023"/>
                    <a:ext cx="787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120</a:t>
                    </a:r>
                    <a:endParaRPr lang="en-US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214521" y="2141513"/>
                    <a:ext cx="787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17</a:t>
                    </a:r>
                    <a:endParaRPr lang="en-US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336417" y="2111533"/>
                    <a:ext cx="7874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first</a:t>
                    </a:r>
                    <a:endParaRPr lang="en-US" dirty="0"/>
                  </a:p>
                </p:txBody>
              </p: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3357588" y="2315976"/>
                    <a:ext cx="812175" cy="1000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>
                    <a:off x="1801112" y="2318474"/>
                    <a:ext cx="812175" cy="1000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>
                    <a:off x="5038980" y="2348456"/>
                    <a:ext cx="812175" cy="1000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521106" y="2128308"/>
                    <a:ext cx="7874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NULL</a:t>
                    </a:r>
                    <a:endParaRPr lang="en-US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7469672" y="3099293"/>
                  <a:ext cx="7874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35</a:t>
                  </a:r>
                  <a:endParaRPr lang="en-US" dirty="0"/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8276957" y="3278550"/>
                  <a:ext cx="770114" cy="10000"/>
                </a:xfrm>
                <a:prstGeom prst="straightConnector1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oup 4"/>
          <p:cNvGrpSpPr/>
          <p:nvPr/>
        </p:nvGrpSpPr>
        <p:grpSpPr>
          <a:xfrm>
            <a:off x="722289" y="3502717"/>
            <a:ext cx="10726388" cy="2142607"/>
            <a:chOff x="722289" y="3502717"/>
            <a:chExt cx="10726388" cy="2142607"/>
          </a:xfrm>
        </p:grpSpPr>
        <p:sp>
          <p:nvSpPr>
            <p:cNvPr id="41" name="TextBox 40"/>
            <p:cNvSpPr txBox="1"/>
            <p:nvPr/>
          </p:nvSpPr>
          <p:spPr>
            <a:xfrm>
              <a:off x="722289" y="3502717"/>
              <a:ext cx="10263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Step 2 : </a:t>
              </a:r>
              <a:r>
                <a:rPr lang="en-US" sz="2400" dirty="0" smtClean="0"/>
                <a:t>Disconnect </a:t>
              </a:r>
              <a:r>
                <a:rPr lang="en-US" sz="2400" dirty="0" smtClean="0"/>
                <a:t>the first link by rerouting first to point to the second link </a:t>
              </a:r>
              <a:endParaRPr lang="en-US" sz="24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986970" y="4187903"/>
              <a:ext cx="7461707" cy="1457421"/>
              <a:chOff x="2173410" y="3944063"/>
              <a:chExt cx="7461707" cy="1457421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2173410" y="3944063"/>
                <a:ext cx="7461707" cy="1457421"/>
                <a:chOff x="2173410" y="3944063"/>
                <a:chExt cx="7461707" cy="145742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173410" y="4401394"/>
                  <a:ext cx="7461707" cy="1000090"/>
                  <a:chOff x="2128441" y="4218324"/>
                  <a:chExt cx="7461707" cy="1108210"/>
                </a:xfrm>
              </p:grpSpPr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856766" y="4957202"/>
                    <a:ext cx="7874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temp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2128441" y="4218324"/>
                    <a:ext cx="7461707" cy="717073"/>
                    <a:chOff x="2128441" y="4218324"/>
                    <a:chExt cx="7461707" cy="717073"/>
                  </a:xfrm>
                </p:grpSpPr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2128441" y="4218324"/>
                      <a:ext cx="7461707" cy="717073"/>
                      <a:chOff x="2395764" y="4030737"/>
                      <a:chExt cx="7461707" cy="717073"/>
                    </a:xfrm>
                  </p:grpSpPr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4062121" y="4044737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120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756011" y="4044737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17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2395764" y="4030737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first</a:t>
                        </a:r>
                        <a:endParaRPr lang="en-US" dirty="0"/>
                      </a:p>
                    </p:txBody>
                  </p:sp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V="1">
                        <a:off x="3582335" y="4429579"/>
                        <a:ext cx="627192" cy="318231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>
                        <a:off x="4886580" y="4251680"/>
                        <a:ext cx="812175" cy="1000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6567978" y="4237210"/>
                        <a:ext cx="812175" cy="1000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9070071" y="4044737"/>
                        <a:ext cx="7874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NULL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7138222" y="4241249"/>
                      <a:ext cx="7874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p:txBody>
                </p: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7945507" y="4405516"/>
                      <a:ext cx="770114" cy="10000"/>
                    </a:xfrm>
                    <a:prstGeom prst="straightConnector1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1" name="Arc 80"/>
                <p:cNvSpPr/>
                <p:nvPr/>
              </p:nvSpPr>
              <p:spPr>
                <a:xfrm>
                  <a:off x="2489200" y="3944063"/>
                  <a:ext cx="3101918" cy="673232"/>
                </a:xfrm>
                <a:prstGeom prst="arc">
                  <a:avLst>
                    <a:gd name="adj1" fmla="val 10978633"/>
                    <a:gd name="adj2" fmla="val 26703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>
                <a:off x="5640926" y="4318119"/>
                <a:ext cx="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029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05" y="109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Operations - Delete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14" y="1435188"/>
            <a:ext cx="10515600" cy="542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Deleting a given item from the 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6922" y="3976843"/>
            <a:ext cx="8316303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Question:</a:t>
            </a:r>
          </a:p>
          <a:p>
            <a:endParaRPr lang="en-US" sz="2400" dirty="0"/>
          </a:p>
          <a:p>
            <a:r>
              <a:rPr lang="en-US" sz="2400" dirty="0"/>
              <a:t>What steps need to  be followed </a:t>
            </a:r>
            <a:r>
              <a:rPr lang="en-US" sz="2400" dirty="0" smtClean="0"/>
              <a:t>to delete the link ‘17’ ? 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53141" y="2330427"/>
            <a:ext cx="6972089" cy="399312"/>
            <a:chOff x="2911941" y="3079727"/>
            <a:chExt cx="6972089" cy="399312"/>
          </a:xfrm>
        </p:grpSpPr>
        <p:grpSp>
          <p:nvGrpSpPr>
            <p:cNvPr id="54" name="Group 53"/>
            <p:cNvGrpSpPr/>
            <p:nvPr/>
          </p:nvGrpSpPr>
          <p:grpSpPr>
            <a:xfrm>
              <a:off x="2911941" y="3079727"/>
              <a:ext cx="6972089" cy="399312"/>
              <a:chOff x="1336417" y="2111533"/>
              <a:chExt cx="6972089" cy="399312"/>
            </a:xfrm>
            <a:solidFill>
              <a:schemeClr val="bg2">
                <a:lumMod val="90000"/>
              </a:schemeClr>
            </a:solidFill>
          </p:grpSpPr>
          <p:sp>
            <p:nvSpPr>
              <p:cNvPr id="56" name="TextBox 55"/>
              <p:cNvSpPr txBox="1"/>
              <p:nvPr/>
            </p:nvSpPr>
            <p:spPr>
              <a:xfrm>
                <a:off x="2578100" y="2124023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120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214521" y="2141513"/>
                <a:ext cx="787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36417" y="2111533"/>
                <a:ext cx="78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first</a:t>
                </a:r>
                <a:endParaRPr lang="en-US" dirty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3357588" y="2315976"/>
                <a:ext cx="812175" cy="1000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801112" y="2318474"/>
                <a:ext cx="812175" cy="1000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5038980" y="2348456"/>
                <a:ext cx="812175" cy="1000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521106" y="2128308"/>
                <a:ext cx="78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469672" y="3099293"/>
              <a:ext cx="78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8276957" y="3278550"/>
              <a:ext cx="770114" cy="10000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2.xml><?xml version="1.0" encoding="utf-8"?>
<a:theme xmlns:a="http://schemas.openxmlformats.org/drawingml/2006/main" name="Custom Desig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16074</TotalTime>
  <Words>1113</Words>
  <Application>Microsoft Office PowerPoint</Application>
  <PresentationFormat>Widescreen</PresentationFormat>
  <Paragraphs>386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lecture</vt:lpstr>
      <vt:lpstr>Custom Design</vt:lpstr>
      <vt:lpstr>Linked Lists</vt:lpstr>
      <vt:lpstr>Ways in which linked lists differ from arrays</vt:lpstr>
      <vt:lpstr>Linked List</vt:lpstr>
      <vt:lpstr>Operations</vt:lpstr>
      <vt:lpstr>Operations - Find</vt:lpstr>
      <vt:lpstr>Operations – Insert </vt:lpstr>
      <vt:lpstr>Operations - Insert</vt:lpstr>
      <vt:lpstr>Operations - Delete</vt:lpstr>
      <vt:lpstr>Operations - Delete</vt:lpstr>
      <vt:lpstr>Linked List - Implementation</vt:lpstr>
      <vt:lpstr>Question</vt:lpstr>
      <vt:lpstr>Linked List - Implementation</vt:lpstr>
      <vt:lpstr>Question</vt:lpstr>
      <vt:lpstr>Linked List - Implementation</vt:lpstr>
      <vt:lpstr>Linked List - Implementation</vt:lpstr>
      <vt:lpstr>Linked List - Implementation</vt:lpstr>
      <vt:lpstr>Question 1</vt:lpstr>
      <vt:lpstr>Answer1</vt:lpstr>
      <vt:lpstr>Question 2</vt:lpstr>
      <vt:lpstr>Double-Ended List</vt:lpstr>
      <vt:lpstr>Double-Ended List - Implementation</vt:lpstr>
      <vt:lpstr>Doubly Linked List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Namalie Walgampaya</dc:creator>
  <cp:lastModifiedBy>Namalie Walgampaya</cp:lastModifiedBy>
  <cp:revision>114</cp:revision>
  <dcterms:created xsi:type="dcterms:W3CDTF">2018-04-13T17:33:15Z</dcterms:created>
  <dcterms:modified xsi:type="dcterms:W3CDTF">2018-07-11T05:47:28Z</dcterms:modified>
</cp:coreProperties>
</file>