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306" y="407670"/>
            <a:ext cx="1074338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291" y="68960"/>
            <a:ext cx="28867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2730246"/>
            <a:ext cx="10529570" cy="2165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2323922"/>
            <a:ext cx="104070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Lead</a:t>
            </a:r>
            <a:r>
              <a:rPr sz="7200" spc="-125" dirty="0"/>
              <a:t> </a:t>
            </a:r>
            <a:r>
              <a:rPr sz="7200" dirty="0"/>
              <a:t>Scoring</a:t>
            </a:r>
            <a:r>
              <a:rPr sz="7200" spc="-175" dirty="0"/>
              <a:t> </a:t>
            </a:r>
            <a:r>
              <a:rPr sz="7200" dirty="0"/>
              <a:t>Case</a:t>
            </a:r>
            <a:r>
              <a:rPr sz="7200" spc="270" dirty="0"/>
              <a:t> </a:t>
            </a:r>
            <a:r>
              <a:rPr sz="7200" dirty="0"/>
              <a:t>Study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09396" y="3570554"/>
            <a:ext cx="219329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smtClean="0">
                <a:latin typeface="Calibri"/>
                <a:cs typeface="Calibri"/>
              </a:rPr>
              <a:t>-</a:t>
            </a:r>
            <a:r>
              <a:rPr lang="en-US" sz="2000" spc="-10" dirty="0" err="1" smtClean="0">
                <a:latin typeface="Calibri"/>
                <a:cs typeface="Calibri"/>
              </a:rPr>
              <a:t>Ishan</a:t>
            </a:r>
            <a:r>
              <a:rPr lang="en-US" sz="2000" spc="-10" dirty="0" smtClean="0">
                <a:latin typeface="Calibri"/>
                <a:cs typeface="Calibri"/>
              </a:rPr>
              <a:t> Singh </a:t>
            </a:r>
            <a:r>
              <a:rPr lang="en-US" sz="2000" spc="-10" smtClean="0">
                <a:latin typeface="Calibri"/>
                <a:cs typeface="Calibri"/>
              </a:rPr>
              <a:t>Rawat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DSC-47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0"/>
            <a:ext cx="2514598" cy="17434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0703" y="5090159"/>
            <a:ext cx="9232900" cy="1308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3200" b="1" spc="-15" dirty="0">
                <a:latin typeface="Arial"/>
                <a:cs typeface="Arial"/>
              </a:rPr>
              <a:t>Assignment</a:t>
            </a:r>
            <a:r>
              <a:rPr sz="3200" b="1" spc="9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upGrad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&amp;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IIIT </a:t>
            </a:r>
            <a:r>
              <a:rPr sz="3200" b="1" spc="-10" dirty="0">
                <a:latin typeface="Arial"/>
                <a:cs typeface="Arial"/>
              </a:rPr>
              <a:t>Bangalore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te</a:t>
            </a:r>
            <a:r>
              <a:rPr spc="-20" dirty="0"/>
              <a:t>g</a:t>
            </a:r>
            <a:r>
              <a:rPr dirty="0"/>
              <a:t>o</a:t>
            </a:r>
            <a:r>
              <a:rPr spc="-5" dirty="0"/>
              <a:t>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a</a:t>
            </a:r>
            <a:r>
              <a:rPr spc="-5" dirty="0"/>
              <a:t>l</a:t>
            </a:r>
            <a:r>
              <a:rPr spc="-130" dirty="0"/>
              <a:t> </a:t>
            </a:r>
            <a:r>
              <a:rPr spc="-165" dirty="0"/>
              <a:t>V</a:t>
            </a:r>
            <a:r>
              <a:rPr dirty="0"/>
              <a:t>a</a:t>
            </a:r>
            <a:r>
              <a:rPr spc="-5" dirty="0"/>
              <a:t>r</a:t>
            </a:r>
            <a:r>
              <a:rPr spc="-20" dirty="0"/>
              <a:t>i</a:t>
            </a:r>
            <a:r>
              <a:rPr dirty="0"/>
              <a:t>ab</a:t>
            </a:r>
            <a:r>
              <a:rPr spc="-5" dirty="0"/>
              <a:t>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92" y="375723"/>
            <a:ext cx="5568950" cy="29260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sz="2400" spc="-25" dirty="0">
                <a:solidFill>
                  <a:srgbClr val="00AEEE"/>
                </a:solidFill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299085" marR="21590" indent="-28702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Leads </a:t>
            </a:r>
            <a:r>
              <a:rPr sz="1600" spc="1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are </a:t>
            </a:r>
            <a:r>
              <a:rPr sz="1600" spc="-35" dirty="0">
                <a:latin typeface="Calibri"/>
                <a:cs typeface="Calibri"/>
              </a:rPr>
              <a:t>generated </a:t>
            </a:r>
            <a:r>
              <a:rPr sz="1600" spc="-30" dirty="0">
                <a:latin typeface="Calibri"/>
                <a:cs typeface="Calibri"/>
              </a:rPr>
              <a:t>from </a:t>
            </a:r>
            <a:r>
              <a:rPr sz="1600" spc="-35" dirty="0">
                <a:latin typeface="Calibri"/>
                <a:cs typeface="Calibri"/>
              </a:rPr>
              <a:t>`reference`, </a:t>
            </a:r>
            <a:r>
              <a:rPr sz="1600" spc="-30" dirty="0">
                <a:latin typeface="Calibri"/>
                <a:cs typeface="Calibri"/>
              </a:rPr>
              <a:t>`Welingak </a:t>
            </a:r>
            <a:r>
              <a:rPr sz="1600" spc="-35" dirty="0">
                <a:latin typeface="Calibri"/>
                <a:cs typeface="Calibri"/>
              </a:rPr>
              <a:t>Website` 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`Lead Add </a:t>
            </a:r>
            <a:r>
              <a:rPr sz="1600" spc="-25" dirty="0">
                <a:latin typeface="Calibri"/>
                <a:cs typeface="Calibri"/>
              </a:rPr>
              <a:t>Form </a:t>
            </a:r>
            <a:r>
              <a:rPr sz="1600" spc="-5" dirty="0">
                <a:latin typeface="Calibri"/>
                <a:cs typeface="Calibri"/>
              </a:rPr>
              <a:t>Lead Origin`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considered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5" dirty="0">
                <a:latin typeface="Calibri"/>
                <a:cs typeface="Calibri"/>
              </a:rPr>
              <a:t>hot leads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conversion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more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90%</a:t>
            </a:r>
            <a:endParaRPr sz="1600">
              <a:latin typeface="Calibri"/>
              <a:cs typeface="Calibri"/>
            </a:endParaRPr>
          </a:p>
          <a:p>
            <a:pPr marL="299085" marR="665480" indent="-287020" algn="just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15" dirty="0">
                <a:latin typeface="Calibri"/>
                <a:cs typeface="Calibri"/>
              </a:rPr>
              <a:t>recommendation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other </a:t>
            </a:r>
            <a:r>
              <a:rPr sz="1600" spc="-30" dirty="0">
                <a:latin typeface="Calibri"/>
                <a:cs typeface="Calibri"/>
              </a:rPr>
              <a:t>customers </a:t>
            </a:r>
            <a:r>
              <a:rPr sz="1600" spc="5" dirty="0">
                <a:latin typeface="Calibri"/>
                <a:cs typeface="Calibri"/>
              </a:rPr>
              <a:t>there is </a:t>
            </a:r>
            <a:r>
              <a:rPr sz="1600" spc="15" dirty="0">
                <a:latin typeface="Calibri"/>
                <a:cs typeface="Calibri"/>
              </a:rPr>
              <a:t>high 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probability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spc="10" dirty="0">
                <a:latin typeface="Calibri"/>
                <a:cs typeface="Calibri"/>
              </a:rPr>
              <a:t>becoming </a:t>
            </a:r>
            <a:r>
              <a:rPr sz="1600" dirty="0">
                <a:latin typeface="Calibri"/>
                <a:cs typeface="Calibri"/>
              </a:rPr>
              <a:t>converted </a:t>
            </a:r>
            <a:r>
              <a:rPr sz="1600" spc="10" dirty="0">
                <a:latin typeface="Calibri"/>
                <a:cs typeface="Calibri"/>
              </a:rPr>
              <a:t>lead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due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high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conversion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</a:t>
            </a:r>
            <a:r>
              <a:rPr sz="1600" spc="-15" dirty="0">
                <a:latin typeface="Calibri"/>
                <a:cs typeface="Calibri"/>
              </a:rPr>
              <a:t> and</a:t>
            </a:r>
            <a:r>
              <a:rPr sz="1600" spc="-30" dirty="0">
                <a:latin typeface="Calibri"/>
                <a:cs typeface="Calibri"/>
              </a:rPr>
              <a:t> 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termed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hot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leads.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In </a:t>
            </a:r>
            <a:r>
              <a:rPr sz="1600" spc="-20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column </a:t>
            </a:r>
            <a:r>
              <a:rPr sz="1600" spc="-1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`Through </a:t>
            </a:r>
            <a:r>
              <a:rPr sz="1600" spc="-15" dirty="0">
                <a:latin typeface="Calibri"/>
                <a:cs typeface="Calibri"/>
              </a:rPr>
              <a:t>Recommendations’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45" dirty="0">
                <a:latin typeface="Calibri"/>
                <a:cs typeface="Calibri"/>
              </a:rPr>
              <a:t>`Yes` </a:t>
            </a:r>
            <a:r>
              <a:rPr sz="1600" spc="-15" dirty="0">
                <a:latin typeface="Calibri"/>
                <a:cs typeface="Calibri"/>
              </a:rPr>
              <a:t>category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although </a:t>
            </a:r>
            <a:r>
              <a:rPr sz="1600" spc="-10" dirty="0">
                <a:latin typeface="Calibri"/>
                <a:cs typeface="Calibri"/>
              </a:rPr>
              <a:t>having </a:t>
            </a:r>
            <a:r>
              <a:rPr sz="1600" spc="-5" dirty="0">
                <a:latin typeface="Calibri"/>
                <a:cs typeface="Calibri"/>
              </a:rPr>
              <a:t>less </a:t>
            </a:r>
            <a:r>
              <a:rPr sz="1600" spc="-10" dirty="0">
                <a:latin typeface="Calibri"/>
                <a:cs typeface="Calibri"/>
              </a:rPr>
              <a:t>entries,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10" dirty="0">
                <a:latin typeface="Calibri"/>
                <a:cs typeface="Calibri"/>
              </a:rPr>
              <a:t> highest </a:t>
            </a:r>
            <a:r>
              <a:rPr sz="1600" spc="-35" dirty="0">
                <a:latin typeface="Calibri"/>
                <a:cs typeface="Calibri"/>
              </a:rPr>
              <a:t>conversion rate,which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more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83%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3429000"/>
            <a:ext cx="5846063" cy="3179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76200"/>
            <a:ext cx="5980176" cy="3252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581400"/>
            <a:ext cx="5114544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189357"/>
            <a:ext cx="431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Categorical</a:t>
            </a:r>
            <a:r>
              <a:rPr sz="3600" spc="-180" dirty="0"/>
              <a:t> </a:t>
            </a:r>
            <a:r>
              <a:rPr sz="3600" spc="-3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0491" y="845312"/>
            <a:ext cx="11394440" cy="1823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libri"/>
                <a:cs typeface="Calibri"/>
              </a:rPr>
              <a:t>Analysis: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`Last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Activity`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`SMS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Sent`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category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highest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63%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In which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categories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namely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`Olark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Conversation`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`Email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Bounced`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lowest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9%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5" dirty="0">
                <a:latin typeface="Calibri"/>
                <a:cs typeface="Calibri"/>
              </a:rPr>
              <a:t>8% </a:t>
            </a:r>
            <a:r>
              <a:rPr sz="1600" spc="-20" dirty="0">
                <a:latin typeface="Calibri"/>
                <a:cs typeface="Calibri"/>
              </a:rPr>
              <a:t>respectively.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`Last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Notable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Activity`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highest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70%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category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lowest </a:t>
            </a:r>
            <a:r>
              <a:rPr sz="1600" spc="-15" dirty="0">
                <a:latin typeface="Calibri"/>
                <a:cs typeface="Calibri"/>
              </a:rPr>
              <a:t>conversion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“Modified,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“Email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opened”.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743200"/>
            <a:ext cx="5385816" cy="3947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819398"/>
            <a:ext cx="5385815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283286"/>
            <a:ext cx="2887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</a:t>
            </a:r>
            <a:r>
              <a:rPr spc="10" dirty="0"/>
              <a:t>e</a:t>
            </a:r>
            <a:r>
              <a:rPr spc="-20" dirty="0"/>
              <a:t>g</a:t>
            </a:r>
            <a:r>
              <a:rPr dirty="0"/>
              <a:t>o</a:t>
            </a:r>
            <a:r>
              <a:rPr spc="-10" dirty="0"/>
              <a:t>r</a:t>
            </a:r>
            <a:r>
              <a:rPr dirty="0"/>
              <a:t>ical</a:t>
            </a:r>
            <a:r>
              <a:rPr spc="-135" dirty="0"/>
              <a:t> </a:t>
            </a:r>
            <a:r>
              <a:rPr spc="-165" dirty="0"/>
              <a:t>V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ia</a:t>
            </a:r>
            <a:r>
              <a:rPr spc="5" dirty="0"/>
              <a:t>b</a:t>
            </a:r>
            <a:r>
              <a:rPr dirty="0"/>
              <a:t>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580" y="212547"/>
            <a:ext cx="7423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sis</a:t>
            </a:r>
            <a:r>
              <a:rPr sz="160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580" y="456945"/>
            <a:ext cx="68281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Around </a:t>
            </a:r>
            <a:r>
              <a:rPr sz="1600" dirty="0">
                <a:latin typeface="Calibri"/>
                <a:cs typeface="Calibri"/>
              </a:rPr>
              <a:t>99%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customers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haven’t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seen </a:t>
            </a:r>
            <a:r>
              <a:rPr sz="1600" spc="-25" dirty="0">
                <a:latin typeface="Calibri"/>
                <a:cs typeface="Calibri"/>
              </a:rPr>
              <a:t>any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</a:t>
            </a:r>
            <a:r>
              <a:rPr sz="1600" spc="-10" dirty="0">
                <a:latin typeface="Calibri"/>
                <a:cs typeface="Calibri"/>
              </a:rPr>
              <a:t> through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mentioned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channels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All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columns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category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'No'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around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38%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conversion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82039"/>
            <a:ext cx="4965192" cy="2700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944880"/>
            <a:ext cx="5626608" cy="28102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3886198"/>
            <a:ext cx="5346192" cy="29077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7400" y="3880102"/>
            <a:ext cx="5385815" cy="2929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189357"/>
            <a:ext cx="431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Categorical</a:t>
            </a:r>
            <a:r>
              <a:rPr sz="3600" spc="-180" dirty="0"/>
              <a:t> </a:t>
            </a:r>
            <a:r>
              <a:rPr sz="3600" spc="-3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6595" y="1124838"/>
            <a:ext cx="5259070" cy="265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alibri"/>
                <a:cs typeface="Calibri"/>
              </a:rPr>
              <a:t>Insights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`</a:t>
            </a:r>
            <a:r>
              <a:rPr sz="1500" spc="5" dirty="0">
                <a:latin typeface="Calibri"/>
                <a:cs typeface="Calibri"/>
              </a:rPr>
              <a:t>Do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ot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m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`</a:t>
            </a:r>
            <a:r>
              <a:rPr sz="1500" spc="-10" dirty="0">
                <a:latin typeface="Calibri"/>
                <a:cs typeface="Calibri"/>
              </a:rPr>
              <a:t> 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jo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40%)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pe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w</a:t>
            </a:r>
            <a:r>
              <a:rPr sz="1500" spc="-5" dirty="0">
                <a:latin typeface="Calibri"/>
                <a:cs typeface="Calibri"/>
              </a:rPr>
              <a:t>he</a:t>
            </a:r>
            <a:r>
              <a:rPr sz="1500" spc="5" dirty="0">
                <a:latin typeface="Calibri"/>
                <a:cs typeface="Calibri"/>
              </a:rPr>
              <a:t>n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500" spc="1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ome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5" dirty="0">
                <a:latin typeface="Calibri"/>
                <a:cs typeface="Calibri"/>
              </a:rPr>
              <a:t>f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it</a:t>
            </a:r>
            <a:endParaRPr sz="1500">
              <a:latin typeface="Calibri"/>
              <a:cs typeface="Calibri"/>
            </a:endParaRPr>
          </a:p>
          <a:p>
            <a:pPr marL="299085" marR="25272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In `Do </a:t>
            </a:r>
            <a:r>
              <a:rPr sz="1500" spc="5" dirty="0">
                <a:latin typeface="Calibri"/>
                <a:cs typeface="Calibri"/>
              </a:rPr>
              <a:t>Not </a:t>
            </a:r>
            <a:r>
              <a:rPr sz="1500" spc="-10" dirty="0">
                <a:latin typeface="Calibri"/>
                <a:cs typeface="Calibri"/>
              </a:rPr>
              <a:t>call` </a:t>
            </a:r>
            <a:r>
              <a:rPr sz="1500" spc="-5" dirty="0">
                <a:latin typeface="Calibri"/>
                <a:cs typeface="Calibri"/>
              </a:rPr>
              <a:t>column major </a:t>
            </a:r>
            <a:r>
              <a:rPr sz="1500" spc="-15" dirty="0">
                <a:latin typeface="Calibri"/>
                <a:cs typeface="Calibri"/>
              </a:rPr>
              <a:t>conversion(about </a:t>
            </a:r>
            <a:r>
              <a:rPr sz="1500" spc="5" dirty="0">
                <a:latin typeface="Calibri"/>
                <a:cs typeface="Calibri"/>
              </a:rPr>
              <a:t>38%) </a:t>
            </a:r>
            <a:r>
              <a:rPr sz="1500" dirty="0">
                <a:latin typeface="Calibri"/>
                <a:cs typeface="Calibri"/>
              </a:rPr>
              <a:t>has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happened </a:t>
            </a: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5" dirty="0">
                <a:latin typeface="Calibri"/>
                <a:cs typeface="Calibri"/>
              </a:rPr>
              <a:t>customer </a:t>
            </a:r>
            <a:r>
              <a:rPr sz="1500" spc="-10" dirty="0">
                <a:latin typeface="Calibri"/>
                <a:cs typeface="Calibri"/>
              </a:rPr>
              <a:t>opted </a:t>
            </a:r>
            <a:r>
              <a:rPr sz="1500" spc="-2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it. Also </a:t>
            </a:r>
            <a:r>
              <a:rPr sz="1500" dirty="0">
                <a:latin typeface="Calibri"/>
                <a:cs typeface="Calibri"/>
              </a:rPr>
              <a:t>though </a:t>
            </a:r>
            <a:r>
              <a:rPr sz="1500" spc="-5" dirty="0">
                <a:latin typeface="Calibri"/>
                <a:cs typeface="Calibri"/>
              </a:rPr>
              <a:t>only </a:t>
            </a:r>
            <a:r>
              <a:rPr sz="1500" spc="5" dirty="0">
                <a:latin typeface="Calibri"/>
                <a:cs typeface="Calibri"/>
              </a:rPr>
              <a:t>2 </a:t>
            </a:r>
            <a:r>
              <a:rPr sz="1500" spc="10" dirty="0">
                <a:latin typeface="Calibri"/>
                <a:cs typeface="Calibri"/>
              </a:rPr>
              <a:t> c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ome</a:t>
            </a:r>
            <a:r>
              <a:rPr sz="1500" spc="-5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g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th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g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Calibri"/>
                <a:cs typeface="Calibri"/>
              </a:rPr>
              <a:t>In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`Current_Occupation`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`Working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Professional`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category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 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rat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at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67%</a:t>
            </a:r>
            <a:r>
              <a:rPr sz="1500" spc="-30" dirty="0">
                <a:latin typeface="Calibri"/>
                <a:cs typeface="Calibri"/>
              </a:rPr>
              <a:t> f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ll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`</a:t>
            </a:r>
            <a:r>
              <a:rPr sz="1500" spc="10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r`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0" dirty="0">
                <a:latin typeface="Calibri"/>
                <a:cs typeface="Calibri"/>
              </a:rPr>
              <a:t>at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g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y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vi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g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rat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60%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733800"/>
            <a:ext cx="5385816" cy="2935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533400"/>
            <a:ext cx="5385815" cy="29291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3657600"/>
            <a:ext cx="5504688" cy="29961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345440"/>
            <a:ext cx="7513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Variables</a:t>
            </a:r>
            <a:r>
              <a:rPr sz="3600" spc="-30" dirty="0"/>
              <a:t> </a:t>
            </a:r>
            <a:r>
              <a:rPr sz="3600" spc="-5" dirty="0"/>
              <a:t>Impacting</a:t>
            </a:r>
            <a:r>
              <a:rPr sz="3600" spc="-60" dirty="0"/>
              <a:t> </a:t>
            </a:r>
            <a:r>
              <a:rPr sz="3600" spc="-10" dirty="0"/>
              <a:t>Conversion</a:t>
            </a:r>
            <a:r>
              <a:rPr sz="3600" dirty="0"/>
              <a:t> </a:t>
            </a:r>
            <a:r>
              <a:rPr sz="3600" spc="-10" dirty="0"/>
              <a:t>Rate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16726" y="1305813"/>
            <a:ext cx="5763260" cy="111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Sales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Team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Variables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Impact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Conversion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Rate</a:t>
            </a:r>
            <a:endParaRPr sz="1600">
              <a:latin typeface="Arial MT"/>
              <a:cs typeface="Arial MT"/>
            </a:endParaRPr>
          </a:p>
          <a:p>
            <a:pPr marL="414655" indent="-402590">
              <a:lnSpc>
                <a:spcPct val="100000"/>
              </a:lnSpc>
              <a:spcBef>
                <a:spcPts val="1395"/>
              </a:spcBef>
              <a:buChar char="•"/>
              <a:tabLst>
                <a:tab pos="414655" algn="l"/>
                <a:tab pos="415290" algn="l"/>
              </a:tabLst>
            </a:pPr>
            <a:r>
              <a:rPr sz="1600" spc="-10" dirty="0">
                <a:latin typeface="Arial MT"/>
                <a:cs typeface="Arial MT"/>
              </a:rPr>
              <a:t>La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1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Act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i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15" dirty="0">
                <a:latin typeface="Arial MT"/>
                <a:cs typeface="Arial MT"/>
              </a:rPr>
              <a:t>y</a:t>
            </a:r>
            <a:r>
              <a:rPr sz="1600" spc="-10" dirty="0">
                <a:latin typeface="Arial MT"/>
                <a:cs typeface="Arial MT"/>
              </a:rPr>
              <a:t>_</a:t>
            </a:r>
            <a:r>
              <a:rPr sz="1600" spc="-15" dirty="0">
                <a:latin typeface="Arial MT"/>
                <a:cs typeface="Arial MT"/>
              </a:rPr>
              <a:t>SM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S</a:t>
            </a:r>
            <a:r>
              <a:rPr sz="1600" spc="-10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  <a:p>
            <a:pPr marL="414655" indent="-402590">
              <a:lnSpc>
                <a:spcPct val="100000"/>
              </a:lnSpc>
              <a:spcBef>
                <a:spcPts val="1420"/>
              </a:spcBef>
              <a:buChar char="•"/>
              <a:tabLst>
                <a:tab pos="414655" algn="l"/>
                <a:tab pos="415290" algn="l"/>
              </a:tabLst>
            </a:pP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10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ab</a:t>
            </a:r>
            <a:r>
              <a:rPr sz="1600" dirty="0">
                <a:latin typeface="Arial MT"/>
                <a:cs typeface="Arial MT"/>
              </a:rPr>
              <a:t>le</a:t>
            </a:r>
            <a:r>
              <a:rPr sz="1600" spc="-14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v</a:t>
            </a:r>
            <a:r>
              <a:rPr sz="1600" spc="-25" dirty="0">
                <a:latin typeface="Arial MT"/>
                <a:cs typeface="Arial MT"/>
              </a:rPr>
              <a:t>i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1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_</a:t>
            </a:r>
            <a:r>
              <a:rPr sz="1600" spc="-15" dirty="0">
                <a:latin typeface="Arial MT"/>
                <a:cs typeface="Arial MT"/>
              </a:rPr>
              <a:t>S</a:t>
            </a:r>
            <a:r>
              <a:rPr sz="1600" spc="-20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1220165"/>
            <a:ext cx="523748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420"/>
              </a:spcBef>
              <a:buChar char="•"/>
              <a:tabLst>
                <a:tab pos="177165" algn="l"/>
              </a:tabLst>
            </a:pP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395"/>
              </a:spcBef>
              <a:buChar char="•"/>
              <a:tabLst>
                <a:tab pos="177165" algn="l"/>
              </a:tabLst>
            </a:pPr>
            <a:r>
              <a:rPr sz="1800" spc="-20" dirty="0">
                <a:latin typeface="Calibri"/>
                <a:cs typeface="Calibri"/>
              </a:rPr>
              <a:t>Totalvisits</a:t>
            </a:r>
            <a:endParaRPr sz="1800">
              <a:latin typeface="Calibri"/>
              <a:cs typeface="Calibri"/>
            </a:endParaRPr>
          </a:p>
          <a:p>
            <a:pPr marL="177165" indent="-165100">
              <a:lnSpc>
                <a:spcPct val="100000"/>
              </a:lnSpc>
              <a:spcBef>
                <a:spcPts val="1390"/>
              </a:spcBef>
              <a:buChar char="•"/>
              <a:tabLst>
                <a:tab pos="177800" algn="l"/>
              </a:tabLst>
            </a:pP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420"/>
              </a:spcBef>
              <a:buChar char="•"/>
              <a:tabLst>
                <a:tab pos="177165" algn="l"/>
              </a:tabLst>
            </a:pPr>
            <a:r>
              <a:rPr sz="1800" dirty="0">
                <a:latin typeface="Calibri"/>
                <a:cs typeface="Calibri"/>
              </a:rPr>
              <a:t>Lead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Origin_lead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395"/>
              </a:spcBef>
              <a:buChar char="•"/>
              <a:tabLst>
                <a:tab pos="177165" algn="l"/>
              </a:tabLst>
            </a:pPr>
            <a:r>
              <a:rPr sz="1800" dirty="0">
                <a:latin typeface="Calibri"/>
                <a:cs typeface="Calibri"/>
              </a:rPr>
              <a:t>Lead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Source_Direct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177165" indent="-165100">
              <a:lnSpc>
                <a:spcPct val="100000"/>
              </a:lnSpc>
              <a:spcBef>
                <a:spcPts val="1390"/>
              </a:spcBef>
              <a:buChar char="•"/>
              <a:tabLst>
                <a:tab pos="177800" algn="l"/>
              </a:tabLst>
            </a:pP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Source_Google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420"/>
              </a:spcBef>
              <a:buChar char="•"/>
              <a:tabLst>
                <a:tab pos="177165" algn="l"/>
              </a:tabLst>
            </a:pPr>
            <a:r>
              <a:rPr sz="1800" dirty="0">
                <a:latin typeface="Calibri"/>
                <a:cs typeface="Calibri"/>
              </a:rPr>
              <a:t>Lead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Source_Organic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176530" indent="-164465">
              <a:lnSpc>
                <a:spcPct val="100000"/>
              </a:lnSpc>
              <a:spcBef>
                <a:spcPts val="1395"/>
              </a:spcBef>
              <a:buChar char="•"/>
              <a:tabLst>
                <a:tab pos="177165" algn="l"/>
              </a:tabLst>
            </a:pPr>
            <a:r>
              <a:rPr sz="1800" dirty="0">
                <a:latin typeface="Calibri"/>
                <a:cs typeface="Calibri"/>
              </a:rPr>
              <a:t>Lead</a:t>
            </a:r>
            <a:r>
              <a:rPr sz="1800" spc="-20" dirty="0">
                <a:latin typeface="Calibri"/>
                <a:cs typeface="Calibri"/>
              </a:rPr>
              <a:t> Source_Referral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Sites</a:t>
            </a:r>
            <a:endParaRPr sz="1800">
              <a:latin typeface="Calibri"/>
              <a:cs typeface="Calibri"/>
            </a:endParaRPr>
          </a:p>
          <a:p>
            <a:pPr marL="177165" indent="-165100">
              <a:lnSpc>
                <a:spcPct val="100000"/>
              </a:lnSpc>
              <a:spcBef>
                <a:spcPts val="1390"/>
              </a:spcBef>
              <a:buChar char="•"/>
              <a:tabLst>
                <a:tab pos="177800" algn="l"/>
              </a:tabLst>
            </a:pP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Source_Welingak </a:t>
            </a:r>
            <a:r>
              <a:rPr sz="1800" spc="-20" dirty="0"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77165" indent="-165100">
              <a:lnSpc>
                <a:spcPct val="100000"/>
              </a:lnSpc>
              <a:spcBef>
                <a:spcPts val="1420"/>
              </a:spcBef>
              <a:buChar char="•"/>
              <a:tabLst>
                <a:tab pos="177800" algn="l"/>
              </a:tabLst>
            </a:pPr>
            <a:r>
              <a:rPr sz="1800" spc="-15" dirty="0">
                <a:latin typeface="Calibri"/>
                <a:cs typeface="Calibri"/>
              </a:rPr>
              <a:t>Current_Occupation_Working</a:t>
            </a:r>
            <a:r>
              <a:rPr sz="1800" spc="-10" dirty="0">
                <a:latin typeface="Calibri"/>
                <a:cs typeface="Calibri"/>
              </a:rPr>
              <a:t> Professional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306" y="407670"/>
            <a:ext cx="7429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sz="4200" spc="-5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EBEBEB"/>
                </a:solidFill>
                <a:latin typeface="Calibri"/>
                <a:cs typeface="Calibri"/>
              </a:rPr>
              <a:t>Evaluation </a:t>
            </a:r>
            <a:r>
              <a:rPr sz="4200" spc="-5" dirty="0">
                <a:solidFill>
                  <a:srgbClr val="EBEBEB"/>
                </a:solidFill>
                <a:latin typeface="Calibri"/>
                <a:cs typeface="Calibri"/>
              </a:rPr>
              <a:t>on</a:t>
            </a:r>
            <a:r>
              <a:rPr sz="4200" spc="-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4200" spc="-75" dirty="0">
                <a:solidFill>
                  <a:srgbClr val="EBEBEB"/>
                </a:solidFill>
                <a:latin typeface="Calibri"/>
                <a:cs typeface="Calibri"/>
              </a:rPr>
              <a:t>Train</a:t>
            </a:r>
            <a:r>
              <a:rPr sz="42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EBEBEB"/>
                </a:solidFill>
                <a:latin typeface="Calibri"/>
                <a:cs typeface="Calibri"/>
              </a:rPr>
              <a:t>Dataset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111" y="1819655"/>
            <a:ext cx="4818888" cy="4733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18609" y="1281125"/>
            <a:ext cx="15443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8996" y="525271"/>
            <a:ext cx="428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 MT"/>
                <a:cs typeface="Arial MT"/>
              </a:rPr>
              <a:t>Sensitivity-Specificity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4751832" cy="3907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5146" y="5521553"/>
            <a:ext cx="57677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Sensitivity-Specificity-Accuracy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found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optimal</a:t>
            </a:r>
            <a:r>
              <a:rPr sz="2000" spc="-15" dirty="0">
                <a:latin typeface="Calibri"/>
                <a:cs typeface="Calibri"/>
              </a:rPr>
              <a:t> cutoff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0.3.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58911" y="880872"/>
            <a:ext cx="1956435" cy="1953895"/>
            <a:chOff x="8058911" y="880872"/>
            <a:chExt cx="1956435" cy="1953895"/>
          </a:xfrm>
        </p:grpSpPr>
        <p:sp>
          <p:nvSpPr>
            <p:cNvPr id="6" name="object 6"/>
            <p:cNvSpPr/>
            <p:nvPr/>
          </p:nvSpPr>
          <p:spPr>
            <a:xfrm>
              <a:off x="8058912" y="880871"/>
              <a:ext cx="1956435" cy="1953895"/>
            </a:xfrm>
            <a:custGeom>
              <a:avLst/>
              <a:gdLst/>
              <a:ahLst/>
              <a:cxnLst/>
              <a:rect l="l" t="t" r="r" b="b"/>
              <a:pathLst>
                <a:path w="1956434" h="1953895">
                  <a:moveTo>
                    <a:pt x="1956308" y="976757"/>
                  </a:moveTo>
                  <a:lnTo>
                    <a:pt x="978154" y="0"/>
                  </a:lnTo>
                  <a:lnTo>
                    <a:pt x="791959" y="185928"/>
                  </a:lnTo>
                  <a:lnTo>
                    <a:pt x="315976" y="185928"/>
                  </a:lnTo>
                  <a:lnTo>
                    <a:pt x="266573" y="195961"/>
                  </a:lnTo>
                  <a:lnTo>
                    <a:pt x="226187" y="223139"/>
                  </a:lnTo>
                  <a:lnTo>
                    <a:pt x="199009" y="263525"/>
                  </a:lnTo>
                  <a:lnTo>
                    <a:pt x="188976" y="312928"/>
                  </a:lnTo>
                  <a:lnTo>
                    <a:pt x="188976" y="788060"/>
                  </a:lnTo>
                  <a:lnTo>
                    <a:pt x="0" y="976757"/>
                  </a:lnTo>
                  <a:lnTo>
                    <a:pt x="978154" y="1953641"/>
                  </a:lnTo>
                  <a:lnTo>
                    <a:pt x="1956308" y="97675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7887" y="10668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0" y="37211"/>
                  </a:lnTo>
                  <a:lnTo>
                    <a:pt x="77596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6" y="684402"/>
                  </a:lnTo>
                  <a:lnTo>
                    <a:pt x="724788" y="724788"/>
                  </a:lnTo>
                  <a:lnTo>
                    <a:pt x="684402" y="751966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6" y="751966"/>
                  </a:lnTo>
                  <a:lnTo>
                    <a:pt x="37210" y="724788"/>
                  </a:lnTo>
                  <a:lnTo>
                    <a:pt x="1003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7800" y="10667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127000"/>
                  </a:moveTo>
                  <a:lnTo>
                    <a:pt x="751967" y="77597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10033" y="684403"/>
                  </a:lnTo>
                  <a:lnTo>
                    <a:pt x="37211" y="724789"/>
                  </a:lnTo>
                  <a:lnTo>
                    <a:pt x="77597" y="751967"/>
                  </a:lnTo>
                  <a:lnTo>
                    <a:pt x="127000" y="762000"/>
                  </a:lnTo>
                  <a:lnTo>
                    <a:pt x="635000" y="762000"/>
                  </a:lnTo>
                  <a:lnTo>
                    <a:pt x="684403" y="751967"/>
                  </a:lnTo>
                  <a:lnTo>
                    <a:pt x="724789" y="724789"/>
                  </a:lnTo>
                  <a:lnTo>
                    <a:pt x="751967" y="684403"/>
                  </a:lnTo>
                  <a:lnTo>
                    <a:pt x="762000" y="635000"/>
                  </a:lnTo>
                  <a:lnTo>
                    <a:pt x="762000" y="127000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7800" y="10668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7" y="684402"/>
                  </a:lnTo>
                  <a:lnTo>
                    <a:pt x="724789" y="724788"/>
                  </a:lnTo>
                  <a:lnTo>
                    <a:pt x="684402" y="751966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7" y="751966"/>
                  </a:lnTo>
                  <a:lnTo>
                    <a:pt x="37210" y="724788"/>
                  </a:lnTo>
                  <a:lnTo>
                    <a:pt x="1003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7888" y="1886711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47887" y="1886711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2" y="77724"/>
                  </a:lnTo>
                  <a:lnTo>
                    <a:pt x="37210" y="37211"/>
                  </a:lnTo>
                  <a:lnTo>
                    <a:pt x="77596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724"/>
                  </a:lnTo>
                  <a:lnTo>
                    <a:pt x="762000" y="127126"/>
                  </a:lnTo>
                  <a:lnTo>
                    <a:pt x="762000" y="637539"/>
                  </a:lnTo>
                  <a:lnTo>
                    <a:pt x="751966" y="686942"/>
                  </a:lnTo>
                  <a:lnTo>
                    <a:pt x="724788" y="727455"/>
                  </a:lnTo>
                  <a:lnTo>
                    <a:pt x="684402" y="754634"/>
                  </a:lnTo>
                  <a:lnTo>
                    <a:pt x="635000" y="764666"/>
                  </a:lnTo>
                  <a:lnTo>
                    <a:pt x="127000" y="764666"/>
                  </a:lnTo>
                  <a:lnTo>
                    <a:pt x="77596" y="754634"/>
                  </a:lnTo>
                  <a:lnTo>
                    <a:pt x="37210" y="727455"/>
                  </a:lnTo>
                  <a:lnTo>
                    <a:pt x="10032" y="686942"/>
                  </a:lnTo>
                  <a:lnTo>
                    <a:pt x="0" y="637539"/>
                  </a:lnTo>
                  <a:lnTo>
                    <a:pt x="0" y="127126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7800" y="1886711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7800" y="1886711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2" y="77724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724"/>
                  </a:lnTo>
                  <a:lnTo>
                    <a:pt x="762000" y="127126"/>
                  </a:lnTo>
                  <a:lnTo>
                    <a:pt x="762000" y="637539"/>
                  </a:lnTo>
                  <a:lnTo>
                    <a:pt x="751967" y="686942"/>
                  </a:lnTo>
                  <a:lnTo>
                    <a:pt x="724789" y="727455"/>
                  </a:lnTo>
                  <a:lnTo>
                    <a:pt x="684402" y="754634"/>
                  </a:lnTo>
                  <a:lnTo>
                    <a:pt x="635000" y="764666"/>
                  </a:lnTo>
                  <a:lnTo>
                    <a:pt x="127000" y="764666"/>
                  </a:lnTo>
                  <a:lnTo>
                    <a:pt x="77597" y="754634"/>
                  </a:lnTo>
                  <a:lnTo>
                    <a:pt x="37210" y="727455"/>
                  </a:lnTo>
                  <a:lnTo>
                    <a:pt x="10032" y="686942"/>
                  </a:lnTo>
                  <a:lnTo>
                    <a:pt x="0" y="637539"/>
                  </a:lnTo>
                  <a:lnTo>
                    <a:pt x="0" y="127126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08746" y="362457"/>
            <a:ext cx="20828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3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x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4986" y="1326006"/>
            <a:ext cx="1324610" cy="114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3176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734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1570"/>
              </a:spcBef>
              <a:tabLst>
                <a:tab pos="77406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596	1773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7869" y="3186810"/>
            <a:ext cx="32988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Accuracy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Score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78.8%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Specificity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81.2%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ivi</a:t>
            </a:r>
            <a:r>
              <a:rPr sz="1800" b="1" dirty="0">
                <a:latin typeface="Calibri"/>
                <a:cs typeface="Calibri"/>
              </a:rPr>
              <a:t>ty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74.8%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False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Positive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18%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35" dirty="0">
                <a:latin typeface="Calibri"/>
                <a:cs typeface="Calibri"/>
              </a:rPr>
              <a:t>Positive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Predictive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70.7%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35" dirty="0">
                <a:latin typeface="Calibri"/>
                <a:cs typeface="Calibri"/>
              </a:rPr>
              <a:t>Negative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Predictive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84%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438988"/>
            <a:ext cx="510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</a:t>
            </a:r>
            <a:r>
              <a:rPr sz="3600" spc="-15" dirty="0"/>
              <a:t>e</a:t>
            </a:r>
            <a:r>
              <a:rPr sz="3600" dirty="0"/>
              <a:t>cis</a:t>
            </a:r>
            <a:r>
              <a:rPr sz="3600" spc="-20" dirty="0"/>
              <a:t>i</a:t>
            </a:r>
            <a:r>
              <a:rPr sz="3600" spc="-15" dirty="0"/>
              <a:t>o</a:t>
            </a:r>
            <a:r>
              <a:rPr sz="3600" spc="-10" dirty="0"/>
              <a:t>n</a:t>
            </a:r>
            <a:r>
              <a:rPr sz="3600" dirty="0"/>
              <a:t>-R</a:t>
            </a:r>
            <a:r>
              <a:rPr sz="3600" spc="-15" dirty="0"/>
              <a:t>e</a:t>
            </a:r>
            <a:r>
              <a:rPr sz="3600" dirty="0"/>
              <a:t>ca</a:t>
            </a:r>
            <a:r>
              <a:rPr sz="3600" spc="-15" dirty="0"/>
              <a:t>l</a:t>
            </a:r>
            <a:r>
              <a:rPr sz="3600" spc="-5" dirty="0"/>
              <a:t>l</a:t>
            </a:r>
            <a:r>
              <a:rPr sz="3600" spc="-180" dirty="0"/>
              <a:t> </a:t>
            </a:r>
            <a:r>
              <a:rPr sz="3600" spc="-114" dirty="0"/>
              <a:t>T</a:t>
            </a:r>
            <a:r>
              <a:rPr sz="3600" dirty="0"/>
              <a:t>ra</a:t>
            </a:r>
            <a:r>
              <a:rPr sz="3600" spc="-25" dirty="0"/>
              <a:t>d</a:t>
            </a:r>
            <a:r>
              <a:rPr sz="3600" spc="-15" dirty="0"/>
              <a:t>eo</a:t>
            </a:r>
            <a:r>
              <a:rPr sz="3600" spc="-65" dirty="0"/>
              <a:t>f</a:t>
            </a:r>
            <a:r>
              <a:rPr sz="3600" dirty="0"/>
              <a:t>f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5181600" cy="38983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57871" y="1572767"/>
            <a:ext cx="2061845" cy="2059305"/>
            <a:chOff x="7357871" y="1572767"/>
            <a:chExt cx="2061845" cy="2059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871" y="1572767"/>
              <a:ext cx="2061845" cy="20587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85304" y="1600199"/>
              <a:ext cx="1956435" cy="1953895"/>
            </a:xfrm>
            <a:custGeom>
              <a:avLst/>
              <a:gdLst/>
              <a:ahLst/>
              <a:cxnLst/>
              <a:rect l="l" t="t" r="r" b="b"/>
              <a:pathLst>
                <a:path w="1956434" h="1953895">
                  <a:moveTo>
                    <a:pt x="1956308" y="976757"/>
                  </a:moveTo>
                  <a:lnTo>
                    <a:pt x="978154" y="0"/>
                  </a:lnTo>
                  <a:lnTo>
                    <a:pt x="791959" y="185928"/>
                  </a:lnTo>
                  <a:lnTo>
                    <a:pt x="312928" y="185928"/>
                  </a:lnTo>
                  <a:lnTo>
                    <a:pt x="263525" y="195961"/>
                  </a:lnTo>
                  <a:lnTo>
                    <a:pt x="223139" y="223139"/>
                  </a:lnTo>
                  <a:lnTo>
                    <a:pt x="195961" y="263525"/>
                  </a:lnTo>
                  <a:lnTo>
                    <a:pt x="185928" y="312928"/>
                  </a:lnTo>
                  <a:lnTo>
                    <a:pt x="185928" y="791095"/>
                  </a:lnTo>
                  <a:lnTo>
                    <a:pt x="0" y="976757"/>
                  </a:lnTo>
                  <a:lnTo>
                    <a:pt x="978154" y="1953641"/>
                  </a:lnTo>
                  <a:lnTo>
                    <a:pt x="1956308" y="97675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1231" y="178612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3" y="77597"/>
                  </a:lnTo>
                  <a:lnTo>
                    <a:pt x="37211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7" y="684402"/>
                  </a:lnTo>
                  <a:lnTo>
                    <a:pt x="724789" y="724788"/>
                  </a:lnTo>
                  <a:lnTo>
                    <a:pt x="684402" y="751967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7" y="751967"/>
                  </a:lnTo>
                  <a:lnTo>
                    <a:pt x="37211" y="724788"/>
                  </a:lnTo>
                  <a:lnTo>
                    <a:pt x="10033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94192" y="178612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127000"/>
                  </a:moveTo>
                  <a:lnTo>
                    <a:pt x="751967" y="77597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10033" y="684403"/>
                  </a:lnTo>
                  <a:lnTo>
                    <a:pt x="37211" y="724789"/>
                  </a:lnTo>
                  <a:lnTo>
                    <a:pt x="77597" y="751967"/>
                  </a:lnTo>
                  <a:lnTo>
                    <a:pt x="127000" y="762000"/>
                  </a:lnTo>
                  <a:lnTo>
                    <a:pt x="635000" y="762000"/>
                  </a:lnTo>
                  <a:lnTo>
                    <a:pt x="684403" y="751967"/>
                  </a:lnTo>
                  <a:lnTo>
                    <a:pt x="724789" y="724789"/>
                  </a:lnTo>
                  <a:lnTo>
                    <a:pt x="751967" y="684403"/>
                  </a:lnTo>
                  <a:lnTo>
                    <a:pt x="762000" y="635000"/>
                  </a:lnTo>
                  <a:lnTo>
                    <a:pt x="762000" y="127000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94191" y="178612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6" y="684402"/>
                  </a:lnTo>
                  <a:lnTo>
                    <a:pt x="724788" y="724788"/>
                  </a:lnTo>
                  <a:lnTo>
                    <a:pt x="684402" y="751967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7" y="751967"/>
                  </a:lnTo>
                  <a:lnTo>
                    <a:pt x="37210" y="724788"/>
                  </a:lnTo>
                  <a:lnTo>
                    <a:pt x="1003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1232" y="26060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1231" y="26060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3" y="77724"/>
                  </a:lnTo>
                  <a:lnTo>
                    <a:pt x="37211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724"/>
                  </a:lnTo>
                  <a:lnTo>
                    <a:pt x="762000" y="127126"/>
                  </a:lnTo>
                  <a:lnTo>
                    <a:pt x="762000" y="637539"/>
                  </a:lnTo>
                  <a:lnTo>
                    <a:pt x="751967" y="686943"/>
                  </a:lnTo>
                  <a:lnTo>
                    <a:pt x="724789" y="727456"/>
                  </a:lnTo>
                  <a:lnTo>
                    <a:pt x="684402" y="754634"/>
                  </a:lnTo>
                  <a:lnTo>
                    <a:pt x="635000" y="764667"/>
                  </a:lnTo>
                  <a:lnTo>
                    <a:pt x="127000" y="764667"/>
                  </a:lnTo>
                  <a:lnTo>
                    <a:pt x="77597" y="754634"/>
                  </a:lnTo>
                  <a:lnTo>
                    <a:pt x="37211" y="727456"/>
                  </a:lnTo>
                  <a:lnTo>
                    <a:pt x="10033" y="686943"/>
                  </a:lnTo>
                  <a:lnTo>
                    <a:pt x="0" y="637539"/>
                  </a:lnTo>
                  <a:lnTo>
                    <a:pt x="0" y="12712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94192" y="26060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85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4191" y="26060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2" y="77724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724"/>
                  </a:lnTo>
                  <a:lnTo>
                    <a:pt x="762000" y="127126"/>
                  </a:lnTo>
                  <a:lnTo>
                    <a:pt x="762000" y="637539"/>
                  </a:lnTo>
                  <a:lnTo>
                    <a:pt x="751966" y="686943"/>
                  </a:lnTo>
                  <a:lnTo>
                    <a:pt x="724788" y="727456"/>
                  </a:lnTo>
                  <a:lnTo>
                    <a:pt x="684402" y="754634"/>
                  </a:lnTo>
                  <a:lnTo>
                    <a:pt x="635000" y="764667"/>
                  </a:lnTo>
                  <a:lnTo>
                    <a:pt x="127000" y="764667"/>
                  </a:lnTo>
                  <a:lnTo>
                    <a:pt x="77597" y="754634"/>
                  </a:lnTo>
                  <a:lnTo>
                    <a:pt x="37210" y="727456"/>
                  </a:lnTo>
                  <a:lnTo>
                    <a:pt x="10032" y="686943"/>
                  </a:lnTo>
                  <a:lnTo>
                    <a:pt x="0" y="637539"/>
                  </a:lnTo>
                  <a:lnTo>
                    <a:pt x="0" y="12712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99146" y="1200353"/>
            <a:ext cx="19640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sio</a:t>
            </a:r>
            <a:r>
              <a:rPr sz="2200" spc="5" dirty="0">
                <a:latin typeface="Calibri"/>
                <a:cs typeface="Calibri"/>
              </a:rPr>
              <a:t>n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3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234" y="2164461"/>
            <a:ext cx="1355090" cy="114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9794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3265	645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spcBef>
                <a:spcPts val="1570"/>
              </a:spcBef>
              <a:tabLst>
                <a:tab pos="8293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1727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546" y="4329760"/>
            <a:ext cx="867410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63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396355" algn="l"/>
                <a:tab pos="6396990" algn="l"/>
              </a:tabLst>
            </a:pPr>
            <a:r>
              <a:rPr sz="1800" b="1" spc="-15" dirty="0">
                <a:latin typeface="Calibri"/>
                <a:cs typeface="Calibri"/>
              </a:rPr>
              <a:t>Accuracy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Score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79.5%</a:t>
            </a:r>
            <a:endParaRPr sz="1800">
              <a:latin typeface="Calibri"/>
              <a:cs typeface="Calibri"/>
            </a:endParaRPr>
          </a:p>
          <a:p>
            <a:pPr marL="63963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396355" algn="l"/>
                <a:tab pos="6396990" algn="l"/>
              </a:tabLst>
            </a:pPr>
            <a:r>
              <a:rPr sz="1800" b="1" spc="-10" dirty="0">
                <a:latin typeface="Calibri"/>
                <a:cs typeface="Calibri"/>
              </a:rPr>
              <a:t>Precision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72.8%</a:t>
            </a:r>
            <a:endParaRPr sz="1800">
              <a:latin typeface="Calibri"/>
              <a:cs typeface="Calibri"/>
            </a:endParaRPr>
          </a:p>
          <a:p>
            <a:pPr marL="6396355" indent="-287020">
              <a:lnSpc>
                <a:spcPct val="100000"/>
              </a:lnSpc>
              <a:buFont typeface="Arial MT"/>
              <a:buChar char="•"/>
              <a:tabLst>
                <a:tab pos="6396355" algn="l"/>
                <a:tab pos="6396990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72%</a:t>
            </a:r>
            <a:endParaRPr sz="1800">
              <a:latin typeface="Calibri"/>
              <a:cs typeface="Calibri"/>
            </a:endParaRPr>
          </a:p>
          <a:p>
            <a:pPr marL="6396355" indent="-28702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396355" algn="l"/>
                <a:tab pos="6396990" algn="l"/>
              </a:tabLst>
            </a:pPr>
            <a:r>
              <a:rPr sz="1800" b="1" spc="-10" dirty="0">
                <a:latin typeface="Calibri"/>
                <a:cs typeface="Calibri"/>
              </a:rPr>
              <a:t>Specificity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83.5%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Precision-Recall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Tradeoff,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found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optimal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cutoff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0.35.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704" y="387553"/>
            <a:ext cx="6914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Model</a:t>
            </a:r>
            <a:r>
              <a:rPr sz="3600" spc="15" dirty="0"/>
              <a:t> </a:t>
            </a:r>
            <a:r>
              <a:rPr sz="3600" spc="-10" dirty="0"/>
              <a:t>Evaluation</a:t>
            </a:r>
            <a:r>
              <a:rPr sz="3600" spc="-35" dirty="0"/>
              <a:t> </a:t>
            </a:r>
            <a:r>
              <a:rPr sz="3600" dirty="0"/>
              <a:t>On</a:t>
            </a:r>
            <a:r>
              <a:rPr sz="3600" spc="-75" dirty="0"/>
              <a:t> </a:t>
            </a:r>
            <a:r>
              <a:rPr sz="3600" spc="-100" dirty="0"/>
              <a:t>Test</a:t>
            </a:r>
            <a:r>
              <a:rPr sz="3600" spc="-45" dirty="0"/>
              <a:t> </a:t>
            </a:r>
            <a:r>
              <a:rPr sz="3600" spc="-5" dirty="0"/>
              <a:t>Dataset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635" y="1422019"/>
            <a:ext cx="68802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sensitivity-specificity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optimal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cutoff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was</a:t>
            </a:r>
            <a:endParaRPr sz="1800">
              <a:latin typeface="Calibri"/>
              <a:cs typeface="Calibri"/>
            </a:endParaRPr>
          </a:p>
          <a:p>
            <a:pPr marL="12700" marR="241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0.3. </a:t>
            </a: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35" dirty="0">
                <a:latin typeface="Calibri"/>
                <a:cs typeface="Calibri"/>
              </a:rPr>
              <a:t>plotted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precision-recall </a:t>
            </a:r>
            <a:r>
              <a:rPr sz="1800" spc="-50" dirty="0">
                <a:latin typeface="Calibri"/>
                <a:cs typeface="Calibri"/>
              </a:rPr>
              <a:t>tradeoff, </a:t>
            </a:r>
            <a:r>
              <a:rPr sz="1800" spc="-10" dirty="0">
                <a:latin typeface="Calibri"/>
                <a:cs typeface="Calibri"/>
              </a:rPr>
              <a:t>we got </a:t>
            </a:r>
            <a:r>
              <a:rPr sz="1800" spc="-5" dirty="0">
                <a:latin typeface="Calibri"/>
                <a:cs typeface="Calibri"/>
              </a:rPr>
              <a:t>the optimal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cutoff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0.35,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emphasis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sensitivity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inorder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“hot </a:t>
            </a:r>
            <a:r>
              <a:rPr sz="1800" spc="-10" dirty="0">
                <a:latin typeface="Calibri"/>
                <a:cs typeface="Calibri"/>
              </a:rPr>
              <a:t>leads”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henceforth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0.3 as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cutoff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25128" y="2057400"/>
            <a:ext cx="1953260" cy="1953895"/>
            <a:chOff x="9025128" y="2057400"/>
            <a:chExt cx="1953260" cy="1953895"/>
          </a:xfrm>
        </p:grpSpPr>
        <p:sp>
          <p:nvSpPr>
            <p:cNvPr id="5" name="object 5"/>
            <p:cNvSpPr/>
            <p:nvPr/>
          </p:nvSpPr>
          <p:spPr>
            <a:xfrm>
              <a:off x="9025128" y="2057399"/>
              <a:ext cx="1953260" cy="1953895"/>
            </a:xfrm>
            <a:custGeom>
              <a:avLst/>
              <a:gdLst/>
              <a:ahLst/>
              <a:cxnLst/>
              <a:rect l="l" t="t" r="r" b="b"/>
              <a:pathLst>
                <a:path w="1953259" h="1953895">
                  <a:moveTo>
                    <a:pt x="1953260" y="976757"/>
                  </a:moveTo>
                  <a:lnTo>
                    <a:pt x="976630" y="0"/>
                  </a:lnTo>
                  <a:lnTo>
                    <a:pt x="790714" y="185928"/>
                  </a:lnTo>
                  <a:lnTo>
                    <a:pt x="312928" y="185928"/>
                  </a:lnTo>
                  <a:lnTo>
                    <a:pt x="263525" y="195961"/>
                  </a:lnTo>
                  <a:lnTo>
                    <a:pt x="223139" y="223139"/>
                  </a:lnTo>
                  <a:lnTo>
                    <a:pt x="195961" y="263525"/>
                  </a:lnTo>
                  <a:lnTo>
                    <a:pt x="185928" y="312928"/>
                  </a:lnTo>
                  <a:lnTo>
                    <a:pt x="185928" y="790816"/>
                  </a:lnTo>
                  <a:lnTo>
                    <a:pt x="0" y="976757"/>
                  </a:lnTo>
                  <a:lnTo>
                    <a:pt x="976630" y="1953641"/>
                  </a:lnTo>
                  <a:lnTo>
                    <a:pt x="1953260" y="976757"/>
                  </a:lnTo>
                  <a:close/>
                </a:path>
              </a:pathLst>
            </a:custGeom>
            <a:solidFill>
              <a:srgbClr val="5F7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11056" y="2243328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3" y="77597"/>
                  </a:lnTo>
                  <a:lnTo>
                    <a:pt x="37211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7" y="684402"/>
                  </a:lnTo>
                  <a:lnTo>
                    <a:pt x="724789" y="724788"/>
                  </a:lnTo>
                  <a:lnTo>
                    <a:pt x="684402" y="751967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7" y="751967"/>
                  </a:lnTo>
                  <a:lnTo>
                    <a:pt x="37211" y="724788"/>
                  </a:lnTo>
                  <a:lnTo>
                    <a:pt x="10033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0968" y="224332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127000"/>
                  </a:moveTo>
                  <a:lnTo>
                    <a:pt x="751967" y="77597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10033" y="684403"/>
                  </a:lnTo>
                  <a:lnTo>
                    <a:pt x="37211" y="724789"/>
                  </a:lnTo>
                  <a:lnTo>
                    <a:pt x="77597" y="751967"/>
                  </a:lnTo>
                  <a:lnTo>
                    <a:pt x="127000" y="762000"/>
                  </a:lnTo>
                  <a:lnTo>
                    <a:pt x="635000" y="762000"/>
                  </a:lnTo>
                  <a:lnTo>
                    <a:pt x="684403" y="751967"/>
                  </a:lnTo>
                  <a:lnTo>
                    <a:pt x="724789" y="724789"/>
                  </a:lnTo>
                  <a:lnTo>
                    <a:pt x="751967" y="684403"/>
                  </a:lnTo>
                  <a:lnTo>
                    <a:pt x="762000" y="635000"/>
                  </a:lnTo>
                  <a:lnTo>
                    <a:pt x="762000" y="127000"/>
                  </a:lnTo>
                  <a:close/>
                </a:path>
              </a:pathLst>
            </a:custGeom>
            <a:solidFill>
              <a:srgbClr val="5F7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0968" y="2243328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597"/>
                  </a:lnTo>
                  <a:lnTo>
                    <a:pt x="762000" y="127000"/>
                  </a:lnTo>
                  <a:lnTo>
                    <a:pt x="762000" y="635000"/>
                  </a:lnTo>
                  <a:lnTo>
                    <a:pt x="751966" y="684402"/>
                  </a:lnTo>
                  <a:lnTo>
                    <a:pt x="724788" y="724788"/>
                  </a:lnTo>
                  <a:lnTo>
                    <a:pt x="684402" y="751967"/>
                  </a:lnTo>
                  <a:lnTo>
                    <a:pt x="635000" y="762000"/>
                  </a:lnTo>
                  <a:lnTo>
                    <a:pt x="127000" y="762000"/>
                  </a:lnTo>
                  <a:lnTo>
                    <a:pt x="77597" y="751967"/>
                  </a:lnTo>
                  <a:lnTo>
                    <a:pt x="37210" y="724788"/>
                  </a:lnTo>
                  <a:lnTo>
                    <a:pt x="1003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19641" y="2577845"/>
            <a:ext cx="1296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916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138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98864" y="3051048"/>
            <a:ext cx="1606550" cy="789305"/>
            <a:chOff x="9198864" y="3051048"/>
            <a:chExt cx="1606550" cy="789305"/>
          </a:xfrm>
        </p:grpSpPr>
        <p:sp>
          <p:nvSpPr>
            <p:cNvPr id="11" name="object 11"/>
            <p:cNvSpPr/>
            <p:nvPr/>
          </p:nvSpPr>
          <p:spPr>
            <a:xfrm>
              <a:off x="9211056" y="30632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5F7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11056" y="3063240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3" y="77724"/>
                  </a:lnTo>
                  <a:lnTo>
                    <a:pt x="37211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9" y="37211"/>
                  </a:lnTo>
                  <a:lnTo>
                    <a:pt x="751967" y="77724"/>
                  </a:lnTo>
                  <a:lnTo>
                    <a:pt x="762000" y="127126"/>
                  </a:lnTo>
                  <a:lnTo>
                    <a:pt x="762000" y="637540"/>
                  </a:lnTo>
                  <a:lnTo>
                    <a:pt x="751967" y="686943"/>
                  </a:lnTo>
                  <a:lnTo>
                    <a:pt x="724789" y="727456"/>
                  </a:lnTo>
                  <a:lnTo>
                    <a:pt x="684402" y="754634"/>
                  </a:lnTo>
                  <a:lnTo>
                    <a:pt x="635000" y="764667"/>
                  </a:lnTo>
                  <a:lnTo>
                    <a:pt x="127000" y="764667"/>
                  </a:lnTo>
                  <a:lnTo>
                    <a:pt x="77597" y="754634"/>
                  </a:lnTo>
                  <a:lnTo>
                    <a:pt x="37211" y="727456"/>
                  </a:lnTo>
                  <a:lnTo>
                    <a:pt x="10033" y="686943"/>
                  </a:lnTo>
                  <a:lnTo>
                    <a:pt x="0" y="637540"/>
                  </a:lnTo>
                  <a:lnTo>
                    <a:pt x="0" y="12712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30968" y="3063239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762000" y="127127"/>
                  </a:moveTo>
                  <a:lnTo>
                    <a:pt x="751967" y="77724"/>
                  </a:lnTo>
                  <a:lnTo>
                    <a:pt x="724789" y="37211"/>
                  </a:lnTo>
                  <a:lnTo>
                    <a:pt x="684403" y="10033"/>
                  </a:lnTo>
                  <a:lnTo>
                    <a:pt x="635000" y="0"/>
                  </a:ln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3" y="77724"/>
                  </a:lnTo>
                  <a:lnTo>
                    <a:pt x="0" y="127127"/>
                  </a:lnTo>
                  <a:lnTo>
                    <a:pt x="0" y="637540"/>
                  </a:lnTo>
                  <a:lnTo>
                    <a:pt x="10033" y="686943"/>
                  </a:lnTo>
                  <a:lnTo>
                    <a:pt x="37211" y="727456"/>
                  </a:lnTo>
                  <a:lnTo>
                    <a:pt x="77597" y="754634"/>
                  </a:lnTo>
                  <a:lnTo>
                    <a:pt x="127000" y="764667"/>
                  </a:lnTo>
                  <a:lnTo>
                    <a:pt x="635000" y="764667"/>
                  </a:lnTo>
                  <a:lnTo>
                    <a:pt x="684403" y="754634"/>
                  </a:lnTo>
                  <a:lnTo>
                    <a:pt x="724789" y="727456"/>
                  </a:lnTo>
                  <a:lnTo>
                    <a:pt x="751967" y="686943"/>
                  </a:lnTo>
                  <a:lnTo>
                    <a:pt x="762000" y="637540"/>
                  </a:lnTo>
                  <a:lnTo>
                    <a:pt x="762000" y="127127"/>
                  </a:lnTo>
                  <a:close/>
                </a:path>
              </a:pathLst>
            </a:custGeom>
            <a:solidFill>
              <a:srgbClr val="5F7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30968" y="3063240"/>
              <a:ext cx="762000" cy="765175"/>
            </a:xfrm>
            <a:custGeom>
              <a:avLst/>
              <a:gdLst/>
              <a:ahLst/>
              <a:cxnLst/>
              <a:rect l="l" t="t" r="r" b="b"/>
              <a:pathLst>
                <a:path w="762000" h="765175">
                  <a:moveTo>
                    <a:pt x="0" y="127126"/>
                  </a:moveTo>
                  <a:lnTo>
                    <a:pt x="10032" y="77724"/>
                  </a:lnTo>
                  <a:lnTo>
                    <a:pt x="37210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02" y="10033"/>
                  </a:lnTo>
                  <a:lnTo>
                    <a:pt x="724788" y="37211"/>
                  </a:lnTo>
                  <a:lnTo>
                    <a:pt x="751966" y="77724"/>
                  </a:lnTo>
                  <a:lnTo>
                    <a:pt x="762000" y="127126"/>
                  </a:lnTo>
                  <a:lnTo>
                    <a:pt x="762000" y="637540"/>
                  </a:lnTo>
                  <a:lnTo>
                    <a:pt x="751966" y="686943"/>
                  </a:lnTo>
                  <a:lnTo>
                    <a:pt x="724788" y="727456"/>
                  </a:lnTo>
                  <a:lnTo>
                    <a:pt x="684402" y="754634"/>
                  </a:lnTo>
                  <a:lnTo>
                    <a:pt x="635000" y="764667"/>
                  </a:lnTo>
                  <a:lnTo>
                    <a:pt x="127000" y="764667"/>
                  </a:lnTo>
                  <a:lnTo>
                    <a:pt x="77597" y="754634"/>
                  </a:lnTo>
                  <a:lnTo>
                    <a:pt x="37210" y="727456"/>
                  </a:lnTo>
                  <a:lnTo>
                    <a:pt x="10032" y="686943"/>
                  </a:lnTo>
                  <a:lnTo>
                    <a:pt x="0" y="637540"/>
                  </a:lnTo>
                  <a:lnTo>
                    <a:pt x="0" y="12712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86061" y="3331209"/>
            <a:ext cx="1229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248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777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501" y="3187141"/>
            <a:ext cx="2576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Accuracy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Score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80.2%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ty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82.9%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Sensitivity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75.8%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9088" y="1209878"/>
            <a:ext cx="2138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800600"/>
            <a:ext cx="8915400" cy="859790"/>
          </a:xfrm>
          <a:prstGeom prst="rect">
            <a:avLst/>
          </a:prstGeom>
          <a:ln w="24384">
            <a:solidFill>
              <a:srgbClr val="385D88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 marR="229235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Considering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Cutoff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</a:t>
            </a:r>
            <a:r>
              <a:rPr sz="1800" spc="-10" dirty="0">
                <a:latin typeface="Calibri"/>
                <a:cs typeface="Calibri"/>
              </a:rPr>
              <a:t> score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</a:t>
            </a:r>
            <a:r>
              <a:rPr sz="1800" dirty="0">
                <a:latin typeface="Calibri"/>
                <a:cs typeface="Calibri"/>
              </a:rPr>
              <a:t> or</a:t>
            </a:r>
            <a:r>
              <a:rPr sz="1800" spc="-5" dirty="0">
                <a:latin typeface="Calibri"/>
                <a:cs typeface="Calibri"/>
              </a:rPr>
              <a:t> above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then, that </a:t>
            </a:r>
            <a:r>
              <a:rPr sz="1800" spc="-5" dirty="0">
                <a:latin typeface="Calibri"/>
                <a:cs typeface="Calibri"/>
              </a:rPr>
              <a:t>lead has </a:t>
            </a:r>
            <a:r>
              <a:rPr sz="1800" spc="-10" dirty="0">
                <a:latin typeface="Calibri"/>
                <a:cs typeface="Calibri"/>
              </a:rPr>
              <a:t>high probability </a:t>
            </a:r>
            <a:r>
              <a:rPr sz="1800" spc="5" dirty="0">
                <a:latin typeface="Calibri"/>
                <a:cs typeface="Calibri"/>
              </a:rPr>
              <a:t>of getting </a:t>
            </a:r>
            <a:r>
              <a:rPr sz="1800" spc="-30" dirty="0">
                <a:latin typeface="Calibri"/>
                <a:cs typeface="Calibri"/>
              </a:rPr>
              <a:t>converting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should be </a:t>
            </a:r>
            <a:r>
              <a:rPr sz="1800" spc="-10" dirty="0">
                <a:latin typeface="Calibri"/>
                <a:cs typeface="Calibri"/>
              </a:rPr>
              <a:t>considered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“hot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lead”.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4" y="676783"/>
            <a:ext cx="228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59586" y="1787474"/>
            <a:ext cx="9425305" cy="387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conversion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rate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before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building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was </a:t>
            </a:r>
            <a:r>
              <a:rPr sz="1800" spc="-10" dirty="0">
                <a:latin typeface="Calibri"/>
                <a:cs typeface="Calibri"/>
              </a:rPr>
              <a:t>merely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38%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building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80%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making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conversion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rate 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about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80%,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incrementof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42%.</a:t>
            </a:r>
            <a:endParaRPr sz="180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10"/>
              </a:spcBef>
            </a:pP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possesing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greater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endParaRPr sz="1800">
              <a:latin typeface="Calibri"/>
              <a:cs typeface="Calibri"/>
            </a:endParaRPr>
          </a:p>
          <a:p>
            <a:pPr marL="299085" marR="336550" indent="-28702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Customers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</a:t>
            </a:r>
            <a:r>
              <a:rPr sz="1800" spc="-10" dirty="0">
                <a:latin typeface="Calibri"/>
                <a:cs typeface="Calibri"/>
              </a:rPr>
              <a:t> spend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minutes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'Lead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form'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potentail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high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getting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299085" marR="263525" indent="-287020">
              <a:lnSpc>
                <a:spcPct val="99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Clients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'Reference'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'Wellingak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Website'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customers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working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professional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generally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considered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Customers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often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(5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good chance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getting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converted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inorder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increase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790" y="480517"/>
            <a:ext cx="3914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Problem</a:t>
            </a:r>
            <a:r>
              <a:rPr sz="3600" spc="-190" dirty="0"/>
              <a:t> </a:t>
            </a:r>
            <a:r>
              <a:rPr sz="3600" spc="-5" dirty="0"/>
              <a:t>Statement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023872"/>
            <a:ext cx="371856" cy="228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456688"/>
            <a:ext cx="371856" cy="225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4108703"/>
            <a:ext cx="371856" cy="225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4846320"/>
            <a:ext cx="371856" cy="2255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5857" y="1796418"/>
            <a:ext cx="8136890" cy="3888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Education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sells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-15" dirty="0">
                <a:latin typeface="Calibri"/>
                <a:cs typeface="Calibri"/>
              </a:rPr>
              <a:t> courses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industry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professionals.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company </a:t>
            </a:r>
            <a:r>
              <a:rPr sz="2000" spc="-35" dirty="0">
                <a:latin typeface="Calibri"/>
                <a:cs typeface="Calibri"/>
              </a:rPr>
              <a:t>markets </a:t>
            </a:r>
            <a:r>
              <a:rPr sz="2000" spc="-5" dirty="0">
                <a:latin typeface="Calibri"/>
                <a:cs typeface="Calibri"/>
              </a:rPr>
              <a:t>its </a:t>
            </a:r>
            <a:r>
              <a:rPr sz="2000" spc="-15" dirty="0">
                <a:latin typeface="Calibri"/>
                <a:cs typeface="Calibri"/>
              </a:rPr>
              <a:t>courses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40" dirty="0">
                <a:latin typeface="Calibri"/>
                <a:cs typeface="Calibri"/>
              </a:rPr>
              <a:t>several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websites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gets </a:t>
            </a:r>
            <a:r>
              <a:rPr sz="2000" spc="-5" dirty="0">
                <a:latin typeface="Calibri"/>
                <a:cs typeface="Calibri"/>
              </a:rPr>
              <a:t>a lot of </a:t>
            </a:r>
            <a:r>
              <a:rPr sz="2000" spc="-10" dirty="0">
                <a:latin typeface="Calibri"/>
                <a:cs typeface="Calibri"/>
              </a:rPr>
              <a:t>leads, </a:t>
            </a:r>
            <a:r>
              <a:rPr sz="2000" spc="-5" dirty="0">
                <a:latin typeface="Calibri"/>
                <a:cs typeface="Calibri"/>
              </a:rPr>
              <a:t> Once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acquired,</a:t>
            </a:r>
            <a:r>
              <a:rPr sz="2000" spc="-10" dirty="0">
                <a:latin typeface="Calibri"/>
                <a:cs typeface="Calibri"/>
              </a:rPr>
              <a:t> employees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from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sales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team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start </a:t>
            </a:r>
            <a:r>
              <a:rPr sz="2000" spc="-5" dirty="0">
                <a:latin typeface="Calibri"/>
                <a:cs typeface="Calibri"/>
              </a:rPr>
              <a:t>making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emails,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converted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spc="-20" dirty="0">
                <a:latin typeface="Calibri"/>
                <a:cs typeface="Calibri"/>
              </a:rPr>
              <a:t>most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dirty="0">
                <a:latin typeface="Calibri"/>
                <a:cs typeface="Calibri"/>
              </a:rPr>
              <a:t>not. </a:t>
            </a:r>
            <a:r>
              <a:rPr sz="2000" spc="-10" dirty="0">
                <a:latin typeface="Calibri"/>
                <a:cs typeface="Calibri"/>
              </a:rPr>
              <a:t>The typical lead </a:t>
            </a:r>
            <a:r>
              <a:rPr sz="2000" spc="-40" dirty="0">
                <a:latin typeface="Calibri"/>
                <a:cs typeface="Calibri"/>
              </a:rPr>
              <a:t>conversion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rate </a:t>
            </a:r>
            <a:r>
              <a:rPr sz="2000" spc="-3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education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around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30%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poor.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145" dirty="0">
                <a:latin typeface="Calibri"/>
                <a:cs typeface="Calibri"/>
              </a:rPr>
              <a:t>To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make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efficient,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wishes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ow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‘Ho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ad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220" dirty="0">
                <a:latin typeface="Calibri"/>
                <a:cs typeface="Calibri"/>
              </a:rPr>
              <a:t>’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61594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they successfully </a:t>
            </a:r>
            <a:r>
              <a:rPr sz="2000" spc="-5" dirty="0">
                <a:latin typeface="Calibri"/>
                <a:cs typeface="Calibri"/>
              </a:rPr>
              <a:t>identify this </a:t>
            </a:r>
            <a:r>
              <a:rPr sz="2000" spc="-15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leads,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lead </a:t>
            </a:r>
            <a:r>
              <a:rPr sz="2000" spc="-40" dirty="0">
                <a:latin typeface="Calibri"/>
                <a:cs typeface="Calibri"/>
              </a:rPr>
              <a:t>conversion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20" dirty="0">
                <a:latin typeface="Calibri"/>
                <a:cs typeface="Calibri"/>
              </a:rPr>
              <a:t>go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sales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team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focusing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communicating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calls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everyone.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4180" y="269240"/>
            <a:ext cx="3827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Recommendations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191" y="1356487"/>
            <a:ext cx="1140777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While surveying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found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lot of leads </a:t>
            </a:r>
            <a:r>
              <a:rPr sz="1600" dirty="0">
                <a:latin typeface="Calibri"/>
                <a:cs typeface="Calibri"/>
              </a:rPr>
              <a:t>which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spc="-15" dirty="0">
                <a:latin typeface="Calibri"/>
                <a:cs typeface="Calibri"/>
              </a:rPr>
              <a:t>generated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spc="-10" dirty="0">
                <a:latin typeface="Calibri"/>
                <a:cs typeface="Calibri"/>
              </a:rPr>
              <a:t>initial </a:t>
            </a:r>
            <a:r>
              <a:rPr sz="1600" spc="-15" dirty="0">
                <a:latin typeface="Calibri"/>
                <a:cs typeface="Calibri"/>
              </a:rPr>
              <a:t>stage </a:t>
            </a:r>
            <a:r>
              <a:rPr sz="1600" spc="-5" dirty="0">
                <a:latin typeface="Calibri"/>
                <a:cs typeface="Calibri"/>
              </a:rPr>
              <a:t>out of which </a:t>
            </a:r>
            <a:r>
              <a:rPr sz="1600" spc="-10" dirty="0">
                <a:latin typeface="Calibri"/>
                <a:cs typeface="Calibri"/>
              </a:rPr>
              <a:t>very </a:t>
            </a:r>
            <a:r>
              <a:rPr sz="1600" spc="-25" dirty="0">
                <a:latin typeface="Calibri"/>
                <a:cs typeface="Calibri"/>
              </a:rPr>
              <a:t>few </a:t>
            </a:r>
            <a:r>
              <a:rPr sz="1600" spc="-5" dirty="0">
                <a:latin typeface="Calibri"/>
                <a:cs typeface="Calibri"/>
              </a:rPr>
              <a:t>of them come out as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customers.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intermediate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stage,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cater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</a:t>
            </a:r>
            <a:r>
              <a:rPr sz="1600" spc="-5" dirty="0">
                <a:latin typeface="Calibri"/>
                <a:cs typeface="Calibri"/>
              </a:rPr>
              <a:t> (i.e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via.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sharing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knowledge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product, </a:t>
            </a:r>
            <a:r>
              <a:rPr sz="1600" spc="-20" dirty="0">
                <a:latin typeface="Calibri"/>
                <a:cs typeface="Calibri"/>
              </a:rPr>
              <a:t>constantly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communicating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etc.)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which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will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ultimately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lead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us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increase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the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conversion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rate.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91" y="2716530"/>
            <a:ext cx="11614785" cy="299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Customers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score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(30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more)are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join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5" dirty="0">
                <a:latin typeface="Calibri"/>
                <a:cs typeface="Calibri"/>
              </a:rPr>
              <a:t> sales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team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actively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looking</a:t>
            </a:r>
            <a:r>
              <a:rPr sz="1600" spc="-10" dirty="0">
                <a:latin typeface="Calibri"/>
                <a:cs typeface="Calibri"/>
              </a:rPr>
              <a:t> after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 </a:t>
            </a:r>
            <a:r>
              <a:rPr sz="1600" spc="-55" dirty="0">
                <a:latin typeface="Calibri"/>
                <a:cs typeface="Calibri"/>
              </a:rPr>
              <a:t>leads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don’t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customer.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Once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lead_score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5" dirty="0">
                <a:latin typeface="Calibri"/>
                <a:cs typeface="Calibri"/>
              </a:rPr>
              <a:t> been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catered,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team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spc="-5" dirty="0">
                <a:latin typeface="Calibri"/>
                <a:cs typeface="Calibri"/>
              </a:rPr>
              <a:t> also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consider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lead_score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20 and </a:t>
            </a:r>
            <a:r>
              <a:rPr sz="1600" spc="-5" dirty="0">
                <a:latin typeface="Calibri"/>
                <a:cs typeface="Calibri"/>
              </a:rPr>
              <a:t>above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there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possibility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too.</a:t>
            </a:r>
            <a:endParaRPr sz="16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strategy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minimize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rate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useless </a:t>
            </a:r>
            <a:r>
              <a:rPr sz="1600" spc="-15" dirty="0">
                <a:latin typeface="Calibri"/>
                <a:cs typeface="Calibri"/>
              </a:rPr>
              <a:t>call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pick</a:t>
            </a:r>
            <a:r>
              <a:rPr sz="1600" spc="-5" dirty="0">
                <a:latin typeface="Calibri"/>
                <a:cs typeface="Calibri"/>
              </a:rPr>
              <a:t> those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lead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60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above,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since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most </a:t>
            </a:r>
            <a:r>
              <a:rPr sz="1600" spc="-15" dirty="0">
                <a:latin typeface="Calibri"/>
                <a:cs typeface="Calibri"/>
              </a:rPr>
              <a:t>likely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join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course,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regular </a:t>
            </a:r>
            <a:r>
              <a:rPr sz="1600" spc="-10" dirty="0">
                <a:latin typeface="Calibri"/>
                <a:cs typeface="Calibri"/>
              </a:rPr>
              <a:t>follow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increase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chances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conversion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904240" indent="2095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having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lead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 </a:t>
            </a:r>
            <a:r>
              <a:rPr sz="1600" dirty="0">
                <a:latin typeface="Calibri"/>
                <a:cs typeface="Calibri"/>
              </a:rPr>
              <a:t>60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combination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attributes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10" dirty="0">
                <a:latin typeface="Calibri"/>
                <a:cs typeface="Calibri"/>
              </a:rPr>
              <a:t>are,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visits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website,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spending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 </a:t>
            </a:r>
            <a:r>
              <a:rPr sz="1600" spc="5" dirty="0">
                <a:latin typeface="Calibri"/>
                <a:cs typeface="Calibri"/>
              </a:rPr>
              <a:t>10 </a:t>
            </a:r>
            <a:r>
              <a:rPr sz="1600" spc="-10" dirty="0">
                <a:latin typeface="Calibri"/>
                <a:cs typeface="Calibri"/>
              </a:rPr>
              <a:t>minutes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 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website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surfing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regarding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course,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working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professional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 Lead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‘Welingak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Website’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has Lead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Origin </a:t>
            </a:r>
            <a:r>
              <a:rPr sz="1600" dirty="0">
                <a:latin typeface="Calibri"/>
                <a:cs typeface="Calibri"/>
              </a:rPr>
              <a:t>as ‘Lead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Form’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visited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fellow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students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most </a:t>
            </a: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potential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target.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480517"/>
            <a:ext cx="3890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Business</a:t>
            </a:r>
            <a:r>
              <a:rPr sz="3600" spc="-175" dirty="0"/>
              <a:t> </a:t>
            </a:r>
            <a:r>
              <a:rPr sz="3600" spc="-5" dirty="0"/>
              <a:t>Objective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2151888"/>
            <a:ext cx="371856" cy="2255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2581655"/>
            <a:ext cx="371856" cy="228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928871"/>
            <a:ext cx="371856" cy="228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4087" y="1920652"/>
            <a:ext cx="7930515" cy="254190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Education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information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promising</a:t>
            </a:r>
            <a:r>
              <a:rPr sz="2000" spc="-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assigned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leads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have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 </a:t>
            </a:r>
            <a:r>
              <a:rPr sz="2000" spc="-40" dirty="0">
                <a:latin typeface="Calibri"/>
                <a:cs typeface="Calibri"/>
              </a:rPr>
              <a:t>conversion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chance and the </a:t>
            </a:r>
            <a:r>
              <a:rPr sz="2000" spc="-15" dirty="0">
                <a:latin typeface="Calibri"/>
                <a:cs typeface="Calibri"/>
              </a:rPr>
              <a:t>customers </a:t>
            </a:r>
            <a:r>
              <a:rPr sz="2000" spc="-10" dirty="0">
                <a:latin typeface="Calibri"/>
                <a:cs typeface="Calibri"/>
              </a:rPr>
              <a:t>with lower lead </a:t>
            </a:r>
            <a:r>
              <a:rPr sz="2000" spc="-20" dirty="0">
                <a:latin typeface="Calibri"/>
                <a:cs typeface="Calibri"/>
              </a:rPr>
              <a:t>score </a:t>
            </a:r>
            <a:r>
              <a:rPr sz="2000" spc="-35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lower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conversion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chance..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Calibri"/>
                <a:cs typeface="Calibri"/>
              </a:rPr>
              <a:t>ballpark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target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conversion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around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80%.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CEO,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particular.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95" y="387172"/>
            <a:ext cx="6733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Methodology</a:t>
            </a:r>
            <a:r>
              <a:rPr sz="3600" spc="-5" dirty="0"/>
              <a:t> </a:t>
            </a:r>
            <a:r>
              <a:rPr sz="3600" dirty="0"/>
              <a:t>for</a:t>
            </a:r>
            <a:r>
              <a:rPr sz="3600" spc="-50" dirty="0"/>
              <a:t> </a:t>
            </a:r>
            <a:r>
              <a:rPr sz="3600" spc="-10" dirty="0"/>
              <a:t>Problem</a:t>
            </a:r>
            <a:r>
              <a:rPr sz="3600" spc="-50" dirty="0"/>
              <a:t> </a:t>
            </a:r>
            <a:r>
              <a:rPr sz="3600" spc="-10" dirty="0"/>
              <a:t>Solving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249680"/>
            <a:ext cx="371856" cy="228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667255"/>
            <a:ext cx="371856" cy="228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49879"/>
            <a:ext cx="371856" cy="225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97552"/>
            <a:ext cx="371856" cy="2255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12079"/>
            <a:ext cx="371856" cy="2255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0955" y="1014034"/>
            <a:ext cx="6249035" cy="56254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270"/>
              </a:spcBef>
            </a:pPr>
            <a:r>
              <a:rPr sz="1900" dirty="0">
                <a:latin typeface="Calibri"/>
                <a:cs typeface="Calibri"/>
              </a:rPr>
              <a:t>Loading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Datasets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3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  <a:p>
            <a:pPr marL="655955" indent="-461009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655955" algn="l"/>
                <a:tab pos="656590" algn="l"/>
              </a:tabLst>
            </a:pPr>
            <a:r>
              <a:rPr sz="160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ct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655955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55955" algn="l"/>
                <a:tab pos="656590" algn="l"/>
              </a:tabLst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hec</a:t>
            </a:r>
            <a:r>
              <a:rPr sz="1600" spc="-15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ribu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li</a:t>
            </a:r>
            <a:r>
              <a:rPr sz="1600" spc="-85" dirty="0">
                <a:latin typeface="Calibri"/>
                <a:cs typeface="Calibri"/>
              </a:rPr>
              <a:t>k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60" dirty="0">
                <a:latin typeface="Calibri"/>
                <a:cs typeface="Calibri"/>
              </a:rPr>
              <a:t>f</a:t>
            </a:r>
            <a:r>
              <a:rPr sz="1600" spc="-35" dirty="0">
                <a:latin typeface="Calibri"/>
                <a:cs typeface="Calibri"/>
              </a:rPr>
              <a:t>o()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describe()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35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Cleaning</a:t>
            </a:r>
            <a:endParaRPr sz="1800">
              <a:latin typeface="Calibri"/>
              <a:cs typeface="Calibri"/>
            </a:endParaRPr>
          </a:p>
          <a:p>
            <a:pPr marL="539750" indent="-34480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1600" spc="-10" dirty="0">
                <a:latin typeface="Calibri"/>
                <a:cs typeface="Calibri"/>
              </a:rPr>
              <a:t>Dele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edund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olu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588645" indent="-3937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sz="1600" spc="-10" dirty="0">
                <a:latin typeface="Calibri"/>
                <a:cs typeface="Calibri"/>
              </a:rPr>
              <a:t>Analyzing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all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improper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data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types,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duplicated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rows</a:t>
            </a:r>
            <a:endParaRPr sz="1600">
              <a:latin typeface="Calibri"/>
              <a:cs typeface="Calibri"/>
            </a:endParaRPr>
          </a:p>
          <a:p>
            <a:pPr marL="539750" indent="-34480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539750" indent="-34480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1600" spc="-85" dirty="0">
                <a:latin typeface="Calibri"/>
                <a:cs typeface="Calibri"/>
              </a:rPr>
              <a:t>R</a:t>
            </a:r>
            <a:r>
              <a:rPr sz="1600" spc="-60" dirty="0">
                <a:latin typeface="Calibri"/>
                <a:cs typeface="Calibri"/>
              </a:rPr>
              <a:t>ectifyi</a:t>
            </a:r>
            <a:r>
              <a:rPr sz="1600" spc="-5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t</a:t>
            </a:r>
            <a:r>
              <a:rPr sz="1600" spc="-5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d</a:t>
            </a: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treatment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1440"/>
              </a:spcBef>
            </a:pPr>
            <a:r>
              <a:rPr sz="1800" spc="-35" dirty="0">
                <a:latin typeface="Calibri"/>
                <a:cs typeface="Calibri"/>
              </a:rPr>
              <a:t>Data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(EDA)</a:t>
            </a:r>
            <a:endParaRPr sz="1800">
              <a:latin typeface="Calibri"/>
              <a:cs typeface="Calibri"/>
            </a:endParaRPr>
          </a:p>
          <a:p>
            <a:pPr marL="655955" indent="-461009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655955" algn="l"/>
                <a:tab pos="656590" algn="l"/>
              </a:tabLst>
            </a:pPr>
            <a:r>
              <a:rPr sz="1600" spc="-5" dirty="0">
                <a:latin typeface="Calibri"/>
                <a:cs typeface="Calibri"/>
              </a:rPr>
              <a:t>Imbalance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655955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55955" algn="l"/>
                <a:tab pos="656590" algn="l"/>
              </a:tabLst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fi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tio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f</a:t>
            </a:r>
            <a:r>
              <a:rPr sz="1600" spc="-3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2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655955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55955" algn="l"/>
                <a:tab pos="656590" algn="l"/>
              </a:tabLst>
            </a:pPr>
            <a:r>
              <a:rPr sz="1600" spc="-15" dirty="0">
                <a:latin typeface="Calibri"/>
                <a:cs typeface="Calibri"/>
              </a:rPr>
              <a:t>Univariate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analysis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055" y="566911"/>
            <a:ext cx="5582920" cy="58248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3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Preparation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endParaRPr sz="1800">
              <a:latin typeface="Calibri"/>
              <a:cs typeface="Calibri"/>
            </a:endParaRPr>
          </a:p>
          <a:p>
            <a:pPr marL="689610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88975" algn="l"/>
                <a:tab pos="690245" algn="l"/>
              </a:tabLst>
            </a:pPr>
            <a:r>
              <a:rPr sz="1800" spc="-10" dirty="0">
                <a:latin typeface="Calibri"/>
                <a:cs typeface="Calibri"/>
              </a:rPr>
              <a:t>Dummy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Variable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endParaRPr sz="1800">
              <a:latin typeface="Calibri"/>
              <a:cs typeface="Calibri"/>
            </a:endParaRPr>
          </a:p>
          <a:p>
            <a:pPr marL="689610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88975" algn="l"/>
                <a:tab pos="690245" algn="l"/>
              </a:tabLst>
            </a:pPr>
            <a:r>
              <a:rPr sz="1800" spc="-35" dirty="0">
                <a:latin typeface="Calibri"/>
                <a:cs typeface="Calibri"/>
              </a:rPr>
              <a:t>sp</a:t>
            </a:r>
            <a:r>
              <a:rPr sz="1800" spc="-30" dirty="0">
                <a:latin typeface="Calibri"/>
                <a:cs typeface="Calibri"/>
              </a:rPr>
              <a:t>li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ti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35" dirty="0">
                <a:latin typeface="Calibri"/>
                <a:cs typeface="Calibri"/>
              </a:rPr>
              <a:t>T</a:t>
            </a:r>
            <a:r>
              <a:rPr sz="1800" spc="-7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e</a:t>
            </a:r>
            <a:r>
              <a:rPr sz="1800" spc="-8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689610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88975" algn="l"/>
                <a:tab pos="690245" algn="l"/>
              </a:tabLst>
            </a:pPr>
            <a:r>
              <a:rPr sz="1800" spc="-10" dirty="0">
                <a:latin typeface="Calibri"/>
                <a:cs typeface="Calibri"/>
              </a:rPr>
              <a:t>Scaling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  <a:p>
            <a:pPr marL="689610" indent="-461009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88975" algn="l"/>
                <a:tab pos="690245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he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ki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7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ti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lli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Model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  <a:p>
            <a:pPr marL="573405" indent="-34480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674370">
              <a:lnSpc>
                <a:spcPct val="100000"/>
              </a:lnSpc>
              <a:spcBef>
                <a:spcPts val="1105"/>
              </a:spcBef>
            </a:pPr>
            <a:r>
              <a:rPr sz="1800" spc="-35" dirty="0">
                <a:latin typeface="Calibri"/>
                <a:cs typeface="Calibri"/>
              </a:rPr>
              <a:t>(sensitivity,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specificity,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recall,</a:t>
            </a:r>
            <a:r>
              <a:rPr sz="1800" spc="-10" dirty="0">
                <a:latin typeface="Calibri"/>
                <a:cs typeface="Calibri"/>
              </a:rPr>
              <a:t> precision,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F1-score,</a:t>
            </a:r>
            <a:r>
              <a:rPr sz="1800" spc="-30" dirty="0">
                <a:latin typeface="Calibri"/>
                <a:cs typeface="Calibri"/>
              </a:rPr>
              <a:t> etc.)</a:t>
            </a:r>
            <a:endParaRPr sz="1800">
              <a:latin typeface="Calibri"/>
              <a:cs typeface="Calibri"/>
            </a:endParaRPr>
          </a:p>
          <a:p>
            <a:pPr marL="573405" indent="-344805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sz="1800" dirty="0">
                <a:latin typeface="Calibri"/>
                <a:cs typeface="Calibri"/>
              </a:rPr>
              <a:t>Pl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573405" indent="-344805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sz="1800" spc="-10" dirty="0">
                <a:latin typeface="Calibri"/>
                <a:cs typeface="Calibri"/>
              </a:rPr>
              <a:t>Plotting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precision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trade </a:t>
            </a:r>
            <a:r>
              <a:rPr sz="1800" spc="-10" dirty="0"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  <a:p>
            <a:pPr marL="573405" indent="-344805">
              <a:lnSpc>
                <a:spcPct val="100000"/>
              </a:lnSpc>
              <a:spcBef>
                <a:spcPts val="1085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sz="1800" spc="-10" dirty="0">
                <a:latin typeface="Calibri"/>
                <a:cs typeface="Calibri"/>
              </a:rPr>
              <a:t>Finding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cut </a:t>
            </a:r>
            <a:r>
              <a:rPr sz="1800" spc="-10" dirty="0">
                <a:latin typeface="Calibri"/>
                <a:cs typeface="Calibri"/>
              </a:rPr>
              <a:t>off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  <a:p>
            <a:pPr marL="573405" indent="-344805">
              <a:lnSpc>
                <a:spcPct val="100000"/>
              </a:lnSpc>
              <a:spcBef>
                <a:spcPts val="1100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spc="-10" dirty="0">
                <a:latin typeface="Calibri"/>
                <a:cs typeface="Calibri"/>
              </a:rPr>
              <a:t> predictions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test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10" dirty="0">
                <a:latin typeface="Calibri"/>
                <a:cs typeface="Calibri"/>
              </a:rPr>
              <a:t>Final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497585"/>
            <a:ext cx="315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Data</a:t>
            </a:r>
            <a:r>
              <a:rPr sz="3600" spc="-95" dirty="0"/>
              <a:t> </a:t>
            </a:r>
            <a:r>
              <a:rPr sz="3600" spc="-10" dirty="0"/>
              <a:t>Cleaning</a:t>
            </a:r>
            <a:r>
              <a:rPr sz="3600" spc="-90" dirty="0"/>
              <a:t> </a:t>
            </a:r>
            <a:r>
              <a:rPr sz="360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644" y="1137475"/>
            <a:ext cx="10674985" cy="12890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Initial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step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duplicate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15" dirty="0">
                <a:latin typeface="Calibri"/>
                <a:cs typeface="Calibri"/>
              </a:rPr>
              <a:t>Next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checked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threshold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35%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dirty="0">
                <a:latin typeface="Calibri"/>
                <a:cs typeface="Calibri"/>
              </a:rPr>
              <a:t> 40%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missing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 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35%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dropped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imputing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068" y="2400376"/>
            <a:ext cx="2473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deprecate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1399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pc="-15" dirty="0"/>
              <a:t>For</a:t>
            </a:r>
            <a:r>
              <a:rPr dirty="0"/>
              <a:t> </a:t>
            </a:r>
            <a:r>
              <a:rPr spc="-10" dirty="0"/>
              <a:t>columns</a:t>
            </a:r>
            <a:r>
              <a:rPr spc="40" dirty="0"/>
              <a:t> </a:t>
            </a:r>
            <a:r>
              <a:rPr spc="-10" dirty="0"/>
              <a:t>having</a:t>
            </a:r>
            <a:r>
              <a:rPr spc="20" dirty="0"/>
              <a:t> </a:t>
            </a:r>
            <a:r>
              <a:rPr spc="-10" dirty="0"/>
              <a:t>less</a:t>
            </a:r>
            <a:r>
              <a:rPr spc="15" dirty="0"/>
              <a:t> </a:t>
            </a:r>
            <a:r>
              <a:rPr spc="-5" dirty="0"/>
              <a:t>than</a:t>
            </a:r>
            <a:r>
              <a:rPr spc="40" dirty="0"/>
              <a:t> </a:t>
            </a:r>
            <a:r>
              <a:rPr dirty="0"/>
              <a:t>2%</a:t>
            </a:r>
            <a:r>
              <a:rPr spc="-15" dirty="0"/>
              <a:t> </a:t>
            </a:r>
            <a:r>
              <a:rPr spc="-10" dirty="0"/>
              <a:t>missing</a:t>
            </a:r>
            <a:r>
              <a:rPr spc="40" dirty="0"/>
              <a:t> </a:t>
            </a:r>
            <a:r>
              <a:rPr spc="-20" dirty="0"/>
              <a:t>data</a:t>
            </a:r>
            <a:r>
              <a:rPr spc="30" dirty="0"/>
              <a:t> </a:t>
            </a:r>
            <a:r>
              <a:rPr spc="-10" dirty="0"/>
              <a:t>we</a:t>
            </a:r>
            <a:r>
              <a:rPr spc="20" dirty="0"/>
              <a:t> </a:t>
            </a:r>
            <a:r>
              <a:rPr spc="-15" dirty="0"/>
              <a:t>have</a:t>
            </a:r>
            <a:r>
              <a:rPr spc="15" dirty="0"/>
              <a:t> </a:t>
            </a:r>
            <a:r>
              <a:rPr spc="-10" dirty="0"/>
              <a:t>dropped</a:t>
            </a:r>
            <a:r>
              <a:rPr spc="40" dirty="0"/>
              <a:t> </a:t>
            </a:r>
            <a:r>
              <a:rPr spc="-5" dirty="0"/>
              <a:t>the</a:t>
            </a:r>
            <a:r>
              <a:rPr spc="40" dirty="0"/>
              <a:t> </a:t>
            </a:r>
            <a:r>
              <a:rPr spc="-10" dirty="0"/>
              <a:t>rows,</a:t>
            </a:r>
            <a:r>
              <a:rPr spc="-20" dirty="0"/>
              <a:t> </a:t>
            </a:r>
            <a:r>
              <a:rPr spc="-10" dirty="0"/>
              <a:t>after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spc="15" dirty="0"/>
              <a:t> </a:t>
            </a:r>
            <a:r>
              <a:rPr dirty="0"/>
              <a:t>98%</a:t>
            </a:r>
            <a:r>
              <a:rPr spc="5" dirty="0"/>
              <a:t> of</a:t>
            </a:r>
            <a:r>
              <a:rPr dirty="0"/>
              <a:t> </a:t>
            </a:r>
            <a:r>
              <a:rPr spc="-10" dirty="0"/>
              <a:t>total</a:t>
            </a:r>
            <a:r>
              <a:rPr dirty="0"/>
              <a:t> </a:t>
            </a:r>
            <a:r>
              <a:rPr spc="-20" dirty="0"/>
              <a:t>data</a:t>
            </a:r>
            <a:r>
              <a:rPr spc="25" dirty="0"/>
              <a:t> </a:t>
            </a:r>
            <a:r>
              <a:rPr spc="-5" dirty="0"/>
              <a:t>was </a:t>
            </a:r>
            <a:r>
              <a:rPr spc="-390" dirty="0"/>
              <a:t> </a:t>
            </a:r>
            <a:r>
              <a:rPr spc="-15" dirty="0"/>
              <a:t>retained.</a:t>
            </a: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Since</a:t>
            </a:r>
            <a:r>
              <a:rPr spc="4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numeric</a:t>
            </a:r>
            <a:r>
              <a:rPr spc="55" dirty="0"/>
              <a:t> </a:t>
            </a:r>
            <a:r>
              <a:rPr spc="-10" dirty="0"/>
              <a:t>columns</a:t>
            </a:r>
            <a:r>
              <a:rPr spc="20" dirty="0"/>
              <a:t> </a:t>
            </a:r>
            <a:r>
              <a:rPr spc="-5" dirty="0"/>
              <a:t>had</a:t>
            </a:r>
            <a:r>
              <a:rPr spc="40" dirty="0"/>
              <a:t> </a:t>
            </a:r>
            <a:r>
              <a:rPr spc="-10" dirty="0"/>
              <a:t>less</a:t>
            </a:r>
            <a:r>
              <a:rPr spc="20" dirty="0"/>
              <a:t> </a:t>
            </a:r>
            <a:r>
              <a:rPr spc="-5" dirty="0"/>
              <a:t>than</a:t>
            </a:r>
            <a:r>
              <a:rPr spc="20" dirty="0"/>
              <a:t> </a:t>
            </a:r>
            <a:r>
              <a:rPr dirty="0"/>
              <a:t>2%</a:t>
            </a:r>
            <a:r>
              <a:rPr spc="10" dirty="0"/>
              <a:t> </a:t>
            </a:r>
            <a:r>
              <a:rPr spc="-20" dirty="0"/>
              <a:t>data</a:t>
            </a:r>
            <a:r>
              <a:rPr spc="30" dirty="0"/>
              <a:t> </a:t>
            </a:r>
            <a:r>
              <a:rPr spc="-5" dirty="0"/>
              <a:t>so</a:t>
            </a:r>
            <a:r>
              <a:rPr spc="10" dirty="0"/>
              <a:t> </a:t>
            </a:r>
            <a:r>
              <a:rPr spc="-10" dirty="0"/>
              <a:t>we</a:t>
            </a:r>
            <a:r>
              <a:rPr spc="20" dirty="0"/>
              <a:t> </a:t>
            </a:r>
            <a:r>
              <a:rPr spc="-15" dirty="0"/>
              <a:t>have</a:t>
            </a:r>
            <a:r>
              <a:rPr spc="20" dirty="0"/>
              <a:t> </a:t>
            </a:r>
            <a:r>
              <a:rPr spc="-10" dirty="0"/>
              <a:t>handled</a:t>
            </a:r>
            <a:r>
              <a:rPr spc="65" dirty="0"/>
              <a:t> </a:t>
            </a:r>
            <a:r>
              <a:rPr spc="-10" dirty="0"/>
              <a:t>them</a:t>
            </a:r>
            <a:r>
              <a:rPr spc="30" dirty="0"/>
              <a:t> </a:t>
            </a:r>
            <a:r>
              <a:rPr spc="-10" dirty="0"/>
              <a:t>during</a:t>
            </a:r>
            <a:r>
              <a:rPr spc="7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above</a:t>
            </a:r>
            <a:r>
              <a:rPr spc="20" dirty="0"/>
              <a:t> </a:t>
            </a:r>
            <a:r>
              <a:rPr spc="-10" dirty="0"/>
              <a:t>process.</a:t>
            </a: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remaining</a:t>
            </a:r>
            <a:r>
              <a:rPr spc="45" dirty="0"/>
              <a:t> </a:t>
            </a:r>
            <a:r>
              <a:rPr spc="-15" dirty="0"/>
              <a:t>categorical</a:t>
            </a:r>
            <a:r>
              <a:rPr spc="70" dirty="0"/>
              <a:t> </a:t>
            </a:r>
            <a:r>
              <a:rPr spc="-10" dirty="0"/>
              <a:t>columns,</a:t>
            </a:r>
            <a:r>
              <a:rPr spc="30" dirty="0"/>
              <a:t> </a:t>
            </a:r>
            <a:r>
              <a:rPr spc="-5" dirty="0"/>
              <a:t>which</a:t>
            </a:r>
            <a:r>
              <a:rPr spc="10" dirty="0"/>
              <a:t> </a:t>
            </a:r>
            <a:r>
              <a:rPr spc="-5" dirty="0"/>
              <a:t>had</a:t>
            </a:r>
            <a:r>
              <a:rPr spc="20" dirty="0"/>
              <a:t> </a:t>
            </a:r>
            <a:r>
              <a:rPr spc="-10" dirty="0"/>
              <a:t>null</a:t>
            </a:r>
            <a:r>
              <a:rPr spc="45" dirty="0"/>
              <a:t> </a:t>
            </a:r>
            <a:r>
              <a:rPr spc="-10" dirty="0"/>
              <a:t>values</a:t>
            </a:r>
            <a:r>
              <a:rPr spc="15" dirty="0"/>
              <a:t> </a:t>
            </a:r>
            <a:r>
              <a:rPr spc="-10" dirty="0"/>
              <a:t>between</a:t>
            </a:r>
            <a:r>
              <a:rPr spc="40" dirty="0"/>
              <a:t> </a:t>
            </a:r>
            <a:r>
              <a:rPr dirty="0"/>
              <a:t>15%</a:t>
            </a:r>
            <a:r>
              <a:rPr spc="5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30%</a:t>
            </a:r>
            <a:r>
              <a:rPr spc="5" dirty="0"/>
              <a:t> of</a:t>
            </a:r>
            <a:r>
              <a:rPr dirty="0"/>
              <a:t> </a:t>
            </a:r>
            <a:r>
              <a:rPr spc="-5" dirty="0"/>
              <a:t>missing</a:t>
            </a:r>
            <a:r>
              <a:rPr spc="45" dirty="0"/>
              <a:t> </a:t>
            </a:r>
            <a:r>
              <a:rPr spc="-10" dirty="0"/>
              <a:t>values</a:t>
            </a:r>
            <a:r>
              <a:rPr spc="20" dirty="0"/>
              <a:t> </a:t>
            </a:r>
            <a:r>
              <a:rPr spc="-10" dirty="0"/>
              <a:t>but</a:t>
            </a:r>
            <a:r>
              <a:rPr spc="15" dirty="0"/>
              <a:t> </a:t>
            </a:r>
            <a:r>
              <a:rPr spc="-5" dirty="0"/>
              <a:t>also</a:t>
            </a:r>
            <a:r>
              <a:rPr spc="15" dirty="0"/>
              <a:t> </a:t>
            </a:r>
            <a:r>
              <a:rPr spc="-15" dirty="0"/>
              <a:t>were</a:t>
            </a:r>
          </a:p>
          <a:p>
            <a:pPr marL="356870">
              <a:lnSpc>
                <a:spcPct val="100000"/>
              </a:lnSpc>
            </a:pPr>
            <a:r>
              <a:rPr spc="-10" dirty="0"/>
              <a:t>highly</a:t>
            </a:r>
            <a:r>
              <a:rPr spc="45" dirty="0"/>
              <a:t> </a:t>
            </a:r>
            <a:r>
              <a:rPr spc="-20" dirty="0"/>
              <a:t>skewed</a:t>
            </a:r>
            <a:r>
              <a:rPr spc="10" dirty="0"/>
              <a:t> </a:t>
            </a:r>
            <a:r>
              <a:rPr spc="-20" dirty="0"/>
              <a:t>data</a:t>
            </a:r>
            <a:r>
              <a:rPr spc="20" dirty="0"/>
              <a:t> </a:t>
            </a:r>
            <a:r>
              <a:rPr spc="-10" dirty="0"/>
              <a:t>was </a:t>
            </a:r>
            <a:r>
              <a:rPr spc="-5" dirty="0"/>
              <a:t>also</a:t>
            </a:r>
            <a:r>
              <a:rPr spc="5" dirty="0"/>
              <a:t> </a:t>
            </a:r>
            <a:r>
              <a:rPr spc="-15" dirty="0"/>
              <a:t>dropped.</a:t>
            </a: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Those</a:t>
            </a:r>
            <a:r>
              <a:rPr spc="-10" dirty="0"/>
              <a:t> </a:t>
            </a:r>
            <a:r>
              <a:rPr spc="-5" dirty="0"/>
              <a:t>Columns</a:t>
            </a:r>
            <a:r>
              <a:rPr spc="40" dirty="0"/>
              <a:t>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10" dirty="0"/>
              <a:t>having</a:t>
            </a:r>
            <a:r>
              <a:rPr spc="45" dirty="0"/>
              <a:t> </a:t>
            </a:r>
            <a:r>
              <a:rPr spc="-10" dirty="0"/>
              <a:t>highly</a:t>
            </a:r>
            <a:r>
              <a:rPr spc="50" dirty="0"/>
              <a:t> </a:t>
            </a:r>
            <a:r>
              <a:rPr spc="-20" dirty="0"/>
              <a:t>skewed</a:t>
            </a:r>
            <a:r>
              <a:rPr spc="15" dirty="0"/>
              <a:t> </a:t>
            </a:r>
            <a:r>
              <a:rPr spc="-20" dirty="0"/>
              <a:t>data</a:t>
            </a:r>
            <a:r>
              <a:rPr spc="30" dirty="0"/>
              <a:t> </a:t>
            </a:r>
            <a:r>
              <a:rPr spc="-15" dirty="0"/>
              <a:t>were</a:t>
            </a:r>
            <a:r>
              <a:rPr spc="20" dirty="0"/>
              <a:t> </a:t>
            </a:r>
            <a:r>
              <a:rPr spc="-10" dirty="0"/>
              <a:t>imputed</a:t>
            </a:r>
            <a:r>
              <a:rPr spc="65" dirty="0"/>
              <a:t> </a:t>
            </a:r>
            <a:r>
              <a:rPr spc="-10" dirty="0"/>
              <a:t>using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dirty="0"/>
              <a:t>modal </a:t>
            </a:r>
            <a:r>
              <a:rPr spc="-10" dirty="0"/>
              <a:t>value</a:t>
            </a:r>
            <a:r>
              <a:rPr spc="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spc="-10" dirty="0"/>
              <a:t>column.</a:t>
            </a: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Columns</a:t>
            </a:r>
            <a:r>
              <a:rPr spc="5" dirty="0"/>
              <a:t> </a:t>
            </a:r>
            <a:r>
              <a:rPr spc="-10" dirty="0"/>
              <a:t>having</a:t>
            </a:r>
            <a:r>
              <a:rPr spc="30" dirty="0"/>
              <a:t> </a:t>
            </a:r>
            <a:r>
              <a:rPr spc="-10" dirty="0"/>
              <a:t>incorrect</a:t>
            </a:r>
            <a:r>
              <a:rPr spc="15" dirty="0"/>
              <a:t> </a:t>
            </a:r>
            <a:r>
              <a:rPr spc="-20" dirty="0"/>
              <a:t>data</a:t>
            </a:r>
            <a:r>
              <a:rPr spc="20" dirty="0"/>
              <a:t> </a:t>
            </a:r>
            <a:r>
              <a:rPr spc="-5" dirty="0"/>
              <a:t>type</a:t>
            </a:r>
            <a:r>
              <a:rPr spc="10" dirty="0"/>
              <a:t> </a:t>
            </a:r>
            <a:r>
              <a:rPr spc="-15" dirty="0"/>
              <a:t>were</a:t>
            </a:r>
            <a:r>
              <a:rPr spc="10" dirty="0"/>
              <a:t> </a:t>
            </a:r>
            <a:r>
              <a:rPr spc="-5" dirty="0"/>
              <a:t>also</a:t>
            </a:r>
            <a:r>
              <a:rPr dirty="0"/>
              <a:t> </a:t>
            </a:r>
            <a:r>
              <a:rPr spc="-10" dirty="0"/>
              <a:t>rectified.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30082" y="2526919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6305" y="4563871"/>
            <a:ext cx="109029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rows)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06" y="566750"/>
            <a:ext cx="4111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D</a:t>
            </a:r>
            <a:r>
              <a:rPr sz="3600" spc="-40" dirty="0"/>
              <a:t>a</a:t>
            </a:r>
            <a:r>
              <a:rPr sz="3600" spc="-20" dirty="0"/>
              <a:t>t</a:t>
            </a:r>
            <a:r>
              <a:rPr sz="3600" dirty="0"/>
              <a:t>a</a:t>
            </a:r>
            <a:r>
              <a:rPr sz="3600" spc="-290" dirty="0"/>
              <a:t> </a:t>
            </a:r>
            <a:r>
              <a:rPr sz="3600" dirty="0"/>
              <a:t>A</a:t>
            </a:r>
            <a:r>
              <a:rPr sz="3600" spc="-15" dirty="0"/>
              <a:t>na</a:t>
            </a:r>
            <a:r>
              <a:rPr sz="3600" dirty="0"/>
              <a:t>l</a:t>
            </a:r>
            <a:r>
              <a:rPr sz="3600" spc="-60" dirty="0"/>
              <a:t>y</a:t>
            </a:r>
            <a:r>
              <a:rPr sz="3600" dirty="0"/>
              <a:t>sis</a:t>
            </a:r>
            <a:r>
              <a:rPr sz="3600" spc="-100" dirty="0"/>
              <a:t> </a:t>
            </a:r>
            <a:r>
              <a:rPr sz="3600" spc="-25" dirty="0"/>
              <a:t>(</a:t>
            </a:r>
            <a:r>
              <a:rPr sz="3600" spc="-30" dirty="0"/>
              <a:t>EDA</a:t>
            </a:r>
            <a:r>
              <a:rPr sz="3600" dirty="0"/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3795" y="1873271"/>
            <a:ext cx="6716395" cy="229362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Imbalance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Converted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524510" indent="-51244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524510" algn="l"/>
                <a:tab pos="525145" algn="l"/>
              </a:tabLst>
            </a:pP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Numerical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Variables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5" dirty="0">
                <a:latin typeface="Calibri"/>
                <a:cs typeface="Calibri"/>
              </a:rPr>
              <a:t>Respect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2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Categorical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Variables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Respect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Converted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306" y="313766"/>
            <a:ext cx="41186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Calibri"/>
                <a:cs typeface="Calibri"/>
              </a:rPr>
              <a:t>Imbalance</a:t>
            </a:r>
            <a:r>
              <a:rPr sz="4200" spc="-16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4200" spc="-15" dirty="0">
                <a:solidFill>
                  <a:srgbClr val="EBEBEB"/>
                </a:solidFill>
                <a:latin typeface="Calibri"/>
                <a:cs typeface="Calibri"/>
              </a:rPr>
              <a:t>Analysis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7467600" cy="4532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435" y="1319225"/>
            <a:ext cx="89719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F0F0F0"/>
                </a:solidFill>
                <a:latin typeface="Calibri"/>
                <a:cs typeface="Calibri"/>
              </a:rPr>
              <a:t>Only</a:t>
            </a:r>
            <a:r>
              <a:rPr sz="2200" spc="-4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0F0F0"/>
                </a:solidFill>
                <a:latin typeface="Calibri"/>
                <a:cs typeface="Calibri"/>
              </a:rPr>
              <a:t>38%</a:t>
            </a:r>
            <a:r>
              <a:rPr sz="22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0F0F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-80" dirty="0">
                <a:solidFill>
                  <a:srgbClr val="F0F0F0"/>
                </a:solidFill>
                <a:latin typeface="Calibri"/>
                <a:cs typeface="Calibri"/>
              </a:rPr>
              <a:t>Total</a:t>
            </a:r>
            <a:r>
              <a:rPr sz="2200" spc="-7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F0F0"/>
                </a:solidFill>
                <a:latin typeface="Calibri"/>
                <a:cs typeface="Calibri"/>
              </a:rPr>
              <a:t>Leads</a:t>
            </a:r>
            <a:r>
              <a:rPr sz="2200" spc="-4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0F0F0"/>
                </a:solidFill>
                <a:latin typeface="Calibri"/>
                <a:cs typeface="Calibri"/>
              </a:rPr>
              <a:t>Have</a:t>
            </a:r>
            <a:r>
              <a:rPr sz="2200" spc="-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0F0F0"/>
                </a:solidFill>
                <a:latin typeface="Calibri"/>
                <a:cs typeface="Calibri"/>
              </a:rPr>
              <a:t>Been </a:t>
            </a:r>
            <a:r>
              <a:rPr sz="2200" spc="-30" dirty="0">
                <a:solidFill>
                  <a:srgbClr val="F0F0F0"/>
                </a:solidFill>
                <a:latin typeface="Calibri"/>
                <a:cs typeface="Calibri"/>
              </a:rPr>
              <a:t>Converted</a:t>
            </a:r>
            <a:r>
              <a:rPr sz="2200" spc="2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F0F0"/>
                </a:solidFill>
                <a:latin typeface="Calibri"/>
                <a:cs typeface="Calibri"/>
              </a:rPr>
              <a:t>Whereas</a:t>
            </a:r>
            <a:r>
              <a:rPr sz="2200" spc="-6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0F0F0"/>
                </a:solidFill>
                <a:latin typeface="Calibri"/>
                <a:cs typeface="Calibri"/>
              </a:rPr>
              <a:t>62%</a:t>
            </a:r>
            <a:r>
              <a:rPr sz="2200" spc="-3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0F0F0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F0F0"/>
                </a:solidFill>
                <a:latin typeface="Calibri"/>
                <a:cs typeface="Calibri"/>
              </a:rPr>
              <a:t>Not</a:t>
            </a:r>
            <a:r>
              <a:rPr sz="2200" spc="-10" dirty="0">
                <a:solidFill>
                  <a:srgbClr val="F0F0F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0F0F0"/>
                </a:solidFill>
                <a:latin typeface="Calibri"/>
                <a:cs typeface="Calibri"/>
              </a:rPr>
              <a:t>Converted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213105"/>
            <a:ext cx="406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Numerical</a:t>
            </a:r>
            <a:r>
              <a:rPr sz="3600" spc="-114" dirty="0"/>
              <a:t> </a:t>
            </a:r>
            <a:r>
              <a:rPr sz="3600" spc="-40" dirty="0"/>
              <a:t>Variables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5303520" cy="31394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71144"/>
            <a:ext cx="5193792" cy="2700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3429000"/>
            <a:ext cx="5105400" cy="30601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31251" y="439292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5453" y="1139190"/>
            <a:ext cx="5880100" cy="1857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500" spc="-15" dirty="0">
                <a:latin typeface="Calibri"/>
                <a:cs typeface="Calibri"/>
              </a:rPr>
              <a:t>Those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customers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who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spend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more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than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10</a:t>
            </a:r>
            <a:r>
              <a:rPr sz="1500" spc="-25" dirty="0">
                <a:latin typeface="Calibri"/>
                <a:cs typeface="Calibri"/>
              </a:rPr>
              <a:t> mins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website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more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likely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be </a:t>
            </a:r>
            <a:r>
              <a:rPr sz="1500" spc="-35" dirty="0">
                <a:latin typeface="Calibri"/>
                <a:cs typeface="Calibri"/>
              </a:rPr>
              <a:t>converted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leads</a:t>
            </a:r>
            <a:r>
              <a:rPr sz="1500" spc="-20" dirty="0">
                <a:latin typeface="Calibri"/>
                <a:cs typeface="Calibri"/>
              </a:rPr>
              <a:t> than those </a:t>
            </a:r>
            <a:r>
              <a:rPr sz="1500" spc="-15" dirty="0">
                <a:latin typeface="Calibri"/>
                <a:cs typeface="Calibri"/>
              </a:rPr>
              <a:t>who </a:t>
            </a:r>
            <a:r>
              <a:rPr sz="1500" spc="-20" dirty="0">
                <a:latin typeface="Calibri"/>
                <a:cs typeface="Calibri"/>
              </a:rPr>
              <a:t>spends less than </a:t>
            </a:r>
            <a:r>
              <a:rPr sz="1500" spc="-10" dirty="0">
                <a:latin typeface="Calibri"/>
                <a:cs typeface="Calibri"/>
              </a:rPr>
              <a:t>10 </a:t>
            </a:r>
            <a:r>
              <a:rPr sz="1500" spc="-20" dirty="0">
                <a:latin typeface="Calibri"/>
                <a:cs typeface="Calibri"/>
              </a:rPr>
              <a:t>mins 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surfing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the </a:t>
            </a:r>
            <a:r>
              <a:rPr sz="1500" spc="-30" dirty="0">
                <a:latin typeface="Calibri"/>
                <a:cs typeface="Calibri"/>
              </a:rPr>
              <a:t>website.</a:t>
            </a:r>
            <a:endParaRPr sz="1500">
              <a:latin typeface="Calibri"/>
              <a:cs typeface="Calibri"/>
            </a:endParaRPr>
          </a:p>
          <a:p>
            <a:pPr marL="356870" marR="22225" indent="-344805">
              <a:lnSpc>
                <a:spcPct val="100000"/>
              </a:lnSpc>
              <a:buFont typeface="Calibri"/>
              <a:buAutoNum type="arabicPeriod"/>
              <a:tabLst>
                <a:tab pos="396240" algn="l"/>
                <a:tab pos="396875" algn="l"/>
              </a:tabLst>
            </a:pPr>
            <a:r>
              <a:rPr dirty="0"/>
              <a:t>	</a:t>
            </a:r>
            <a:r>
              <a:rPr sz="1500" spc="-10" dirty="0">
                <a:latin typeface="Calibri"/>
                <a:cs typeface="Calibri"/>
              </a:rPr>
              <a:t>In </a:t>
            </a:r>
            <a:r>
              <a:rPr sz="1500" spc="-20" dirty="0">
                <a:latin typeface="Calibri"/>
                <a:cs typeface="Calibri"/>
              </a:rPr>
              <a:t>case </a:t>
            </a:r>
            <a:r>
              <a:rPr sz="1500" spc="-10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other </a:t>
            </a:r>
            <a:r>
              <a:rPr sz="1500" spc="-5" dirty="0">
                <a:latin typeface="Calibri"/>
                <a:cs typeface="Calibri"/>
              </a:rPr>
              <a:t>numerical </a:t>
            </a:r>
            <a:r>
              <a:rPr sz="1500" spc="-35" dirty="0">
                <a:latin typeface="Calibri"/>
                <a:cs typeface="Calibri"/>
              </a:rPr>
              <a:t>features </a:t>
            </a:r>
            <a:r>
              <a:rPr sz="1500" spc="-15" dirty="0">
                <a:latin typeface="Calibri"/>
                <a:cs typeface="Calibri"/>
              </a:rPr>
              <a:t>such </a:t>
            </a:r>
            <a:r>
              <a:rPr sz="1500" spc="-35" dirty="0">
                <a:latin typeface="Calibri"/>
                <a:cs typeface="Calibri"/>
              </a:rPr>
              <a:t>as(`TotalVisits`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`Page </a:t>
            </a:r>
            <a:r>
              <a:rPr sz="1500" spc="-10" dirty="0">
                <a:latin typeface="Calibri"/>
                <a:cs typeface="Calibri"/>
              </a:rPr>
              <a:t>Views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 Visit`), there is </a:t>
            </a:r>
            <a:r>
              <a:rPr sz="1500" dirty="0">
                <a:latin typeface="Calibri"/>
                <a:cs typeface="Calibri"/>
              </a:rPr>
              <a:t>no </a:t>
            </a:r>
            <a:r>
              <a:rPr sz="1500" spc="-10" dirty="0">
                <a:latin typeface="Calibri"/>
                <a:cs typeface="Calibri"/>
              </a:rPr>
              <a:t>proper</a:t>
            </a:r>
            <a:r>
              <a:rPr sz="1500" spc="-5" dirty="0">
                <a:latin typeface="Calibri"/>
                <a:cs typeface="Calibri"/>
              </a:rPr>
              <a:t> distinction between </a:t>
            </a:r>
            <a:r>
              <a:rPr sz="1500" spc="-10" dirty="0">
                <a:latin typeface="Calibri"/>
                <a:cs typeface="Calibri"/>
              </a:rPr>
              <a:t>converted </a:t>
            </a:r>
            <a:r>
              <a:rPr sz="1500" dirty="0">
                <a:latin typeface="Calibri"/>
                <a:cs typeface="Calibri"/>
              </a:rPr>
              <a:t>and not-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customers, </a:t>
            </a:r>
            <a:r>
              <a:rPr sz="1500" dirty="0">
                <a:latin typeface="Calibri"/>
                <a:cs typeface="Calibri"/>
              </a:rPr>
              <a:t>but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-5" dirty="0">
                <a:latin typeface="Calibri"/>
                <a:cs typeface="Calibri"/>
              </a:rPr>
              <a:t>say that, </a:t>
            </a:r>
            <a:r>
              <a:rPr sz="1500" dirty="0">
                <a:latin typeface="Calibri"/>
                <a:cs typeface="Calibri"/>
              </a:rPr>
              <a:t>those </a:t>
            </a:r>
            <a:r>
              <a:rPr sz="1500" spc="-10" dirty="0">
                <a:latin typeface="Calibri"/>
                <a:cs typeface="Calibri"/>
              </a:rPr>
              <a:t>customers </a:t>
            </a:r>
            <a:r>
              <a:rPr sz="1500" spc="5" dirty="0">
                <a:latin typeface="Calibri"/>
                <a:cs typeface="Calibri"/>
              </a:rPr>
              <a:t>who </a:t>
            </a:r>
            <a:r>
              <a:rPr sz="1500" spc="-5" dirty="0">
                <a:latin typeface="Calibri"/>
                <a:cs typeface="Calibri"/>
              </a:rPr>
              <a:t>view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 pages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10" dirty="0">
                <a:latin typeface="Calibri"/>
                <a:cs typeface="Calibri"/>
              </a:rPr>
              <a:t>well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visit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website </a:t>
            </a:r>
            <a:r>
              <a:rPr sz="1500" spc="-5" dirty="0">
                <a:latin typeface="Calibri"/>
                <a:cs typeface="Calibri"/>
              </a:rPr>
              <a:t>more times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15" dirty="0">
                <a:latin typeface="Calibri"/>
                <a:cs typeface="Calibri"/>
              </a:rPr>
              <a:t>likely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converted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leads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1651</Words>
  <Application>Microsoft Office PowerPoint</Application>
  <PresentationFormat>Custom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Lead Scoring Case Study</vt:lpstr>
      <vt:lpstr>Problem Statement</vt:lpstr>
      <vt:lpstr>Business Objective</vt:lpstr>
      <vt:lpstr>Methodology for Problem Solving</vt:lpstr>
      <vt:lpstr>Slide 5</vt:lpstr>
      <vt:lpstr>Data Cleaning :</vt:lpstr>
      <vt:lpstr>Data Analysis (EDA)</vt:lpstr>
      <vt:lpstr>Slide 8</vt:lpstr>
      <vt:lpstr>Numerical Variables</vt:lpstr>
      <vt:lpstr>Categorical Variables</vt:lpstr>
      <vt:lpstr>Categorical Variables</vt:lpstr>
      <vt:lpstr>Categorical Variables</vt:lpstr>
      <vt:lpstr>Categorical Variables</vt:lpstr>
      <vt:lpstr>Variables Impacting Conversion Rate</vt:lpstr>
      <vt:lpstr>Slide 15</vt:lpstr>
      <vt:lpstr>Confusion Matrixx</vt:lpstr>
      <vt:lpstr>Precision-Recall Tradeoff</vt:lpstr>
      <vt:lpstr>Model Evaluation On Test Dataset</vt:lpstr>
      <vt:lpstr>Conclusion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cp:lastModifiedBy>rawat</cp:lastModifiedBy>
  <cp:revision>1</cp:revision>
  <dcterms:created xsi:type="dcterms:W3CDTF">2023-06-27T04:23:00Z</dcterms:created>
  <dcterms:modified xsi:type="dcterms:W3CDTF">2023-06-27T04:23:29Z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2023-06-27T00:00:00Z</vt:filetime>
  </property>
</Properties>
</file>