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0194300-1028-4DB9-9328-7395EE74FC49}" type="datetimeFigureOut">
              <a:rPr lang="en-US" smtClean="0"/>
              <a:t>2/11/2021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911FF0A-99A1-4416-881A-E99CD30A562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194300-1028-4DB9-9328-7395EE74FC4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1FF0A-99A1-4416-881A-E99CD30A56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194300-1028-4DB9-9328-7395EE74FC4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1FF0A-99A1-4416-881A-E99CD30A56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194300-1028-4DB9-9328-7395EE74FC4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1FF0A-99A1-4416-881A-E99CD30A56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0194300-1028-4DB9-9328-7395EE74FC4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1FF0A-99A1-4416-881A-E99CD30A562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194300-1028-4DB9-9328-7395EE74FC49}"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1FF0A-99A1-4416-881A-E99CD30A56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194300-1028-4DB9-9328-7395EE74FC49}"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1FF0A-99A1-4416-881A-E99CD30A56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194300-1028-4DB9-9328-7395EE74FC49}"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1FF0A-99A1-4416-881A-E99CD30A56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94300-1028-4DB9-9328-7395EE74FC49}"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1FF0A-99A1-4416-881A-E99CD30A56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194300-1028-4DB9-9328-7395EE74FC49}"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1FF0A-99A1-4416-881A-E99CD30A56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0194300-1028-4DB9-9328-7395EE74FC49}"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911FF0A-99A1-4416-881A-E99CD30A562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0194300-1028-4DB9-9328-7395EE74FC49}" type="datetimeFigureOut">
              <a:rPr lang="en-US" smtClean="0"/>
              <a:t>2/11/2021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11FF0A-99A1-4416-881A-E99CD30A562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8458200" cy="6096000"/>
          </a:xfrm>
        </p:spPr>
        <p:txBody>
          <a:bodyPr>
            <a:noAutofit/>
          </a:bodyPr>
          <a:lstStyle/>
          <a:p>
            <a:pPr algn="ctr"/>
            <a:r>
              <a:rPr lang="en-US" sz="11000" dirty="0" smtClean="0">
                <a:solidFill>
                  <a:schemeClr val="tx1"/>
                </a:solidFill>
                <a:effectLst/>
              </a:rPr>
              <a:t/>
            </a:r>
            <a:br>
              <a:rPr lang="en-US" sz="11000" dirty="0" smtClean="0">
                <a:solidFill>
                  <a:schemeClr val="tx1"/>
                </a:solidFill>
                <a:effectLst/>
              </a:rPr>
            </a:br>
            <a:r>
              <a:rPr lang="en-US" sz="11000" dirty="0">
                <a:solidFill>
                  <a:schemeClr val="tx1"/>
                </a:solidFill>
                <a:effectLst/>
              </a:rPr>
              <a:t/>
            </a:r>
            <a:br>
              <a:rPr lang="en-US" sz="11000" dirty="0">
                <a:solidFill>
                  <a:schemeClr val="tx1"/>
                </a:solidFill>
                <a:effectLst/>
              </a:rPr>
            </a:br>
            <a:r>
              <a:rPr lang="en-US" sz="11000" dirty="0" smtClean="0">
                <a:solidFill>
                  <a:schemeClr val="tx1"/>
                </a:solidFill>
                <a:effectLst/>
              </a:rPr>
              <a:t/>
            </a:r>
            <a:br>
              <a:rPr lang="en-US" sz="11000" dirty="0" smtClean="0">
                <a:solidFill>
                  <a:schemeClr val="tx1"/>
                </a:solidFill>
                <a:effectLst/>
              </a:rPr>
            </a:br>
            <a:r>
              <a:rPr lang="en-US" sz="11000" dirty="0">
                <a:solidFill>
                  <a:schemeClr val="tx1"/>
                </a:solidFill>
                <a:effectLst/>
              </a:rPr>
              <a:t/>
            </a:r>
            <a:br>
              <a:rPr lang="en-US" sz="11000" dirty="0">
                <a:solidFill>
                  <a:schemeClr val="tx1"/>
                </a:solidFill>
                <a:effectLst/>
              </a:rPr>
            </a:br>
            <a:r>
              <a:rPr lang="en-US" sz="11000" dirty="0" smtClean="0">
                <a:solidFill>
                  <a:schemeClr val="tx1"/>
                </a:solidFill>
                <a:effectLst/>
              </a:rPr>
              <a:t/>
            </a:r>
            <a:br>
              <a:rPr lang="en-US" sz="11000" dirty="0" smtClean="0">
                <a:solidFill>
                  <a:schemeClr val="tx1"/>
                </a:solidFill>
                <a:effectLst/>
              </a:rPr>
            </a:br>
            <a:r>
              <a:rPr lang="en-US" sz="11000" dirty="0">
                <a:solidFill>
                  <a:schemeClr val="tx1"/>
                </a:solidFill>
                <a:effectLst/>
              </a:rPr>
              <a:t/>
            </a:r>
            <a:br>
              <a:rPr lang="en-US" sz="11000" dirty="0">
                <a:solidFill>
                  <a:schemeClr val="tx1"/>
                </a:solidFill>
                <a:effectLst/>
              </a:rPr>
            </a:br>
            <a:r>
              <a:rPr lang="en-US" sz="11000" dirty="0" smtClean="0">
                <a:solidFill>
                  <a:schemeClr val="tx1"/>
                </a:solidFill>
                <a:effectLst/>
              </a:rPr>
              <a:t/>
            </a:r>
            <a:br>
              <a:rPr lang="en-US" sz="11000" dirty="0" smtClean="0">
                <a:solidFill>
                  <a:schemeClr val="tx1"/>
                </a:solidFill>
                <a:effectLst/>
              </a:rPr>
            </a:br>
            <a:r>
              <a:rPr lang="en-US" sz="11000" dirty="0">
                <a:solidFill>
                  <a:schemeClr val="tx1"/>
                </a:solidFill>
                <a:effectLst/>
              </a:rPr>
              <a:t/>
            </a:r>
            <a:br>
              <a:rPr lang="en-US" sz="11000" dirty="0">
                <a:solidFill>
                  <a:schemeClr val="tx1"/>
                </a:solidFill>
                <a:effectLst/>
              </a:rPr>
            </a:br>
            <a:r>
              <a:rPr lang="en-US" sz="11000" dirty="0" smtClean="0">
                <a:solidFill>
                  <a:schemeClr val="tx1"/>
                </a:solidFill>
                <a:effectLst/>
              </a:rPr>
              <a:t/>
            </a:r>
            <a:br>
              <a:rPr lang="en-US" sz="11000" dirty="0" smtClean="0">
                <a:solidFill>
                  <a:schemeClr val="tx1"/>
                </a:solidFill>
                <a:effectLst/>
              </a:rPr>
            </a:br>
            <a:r>
              <a:rPr lang="en-US" sz="11000" dirty="0">
                <a:solidFill>
                  <a:schemeClr val="tx1"/>
                </a:solidFill>
                <a:effectLst/>
              </a:rPr>
              <a:t/>
            </a:r>
            <a:br>
              <a:rPr lang="en-US" sz="11000" dirty="0">
                <a:solidFill>
                  <a:schemeClr val="tx1"/>
                </a:solidFill>
                <a:effectLst/>
              </a:rPr>
            </a:br>
            <a:r>
              <a:rPr lang="en-US" sz="8800" dirty="0" smtClean="0">
                <a:solidFill>
                  <a:schemeClr val="tx1"/>
                </a:solidFill>
                <a:effectLst/>
              </a:rPr>
              <a:t>Fake  News </a:t>
            </a:r>
            <a:r>
              <a:rPr lang="en-US" sz="8800" dirty="0">
                <a:solidFill>
                  <a:schemeClr val="tx1"/>
                </a:solidFill>
                <a:effectLst/>
              </a:rPr>
              <a:t>Detection </a:t>
            </a:r>
            <a:r>
              <a:rPr lang="en-US" sz="8800" dirty="0" smtClean="0">
                <a:solidFill>
                  <a:schemeClr val="tx1"/>
                </a:solidFill>
                <a:effectLst/>
              </a:rPr>
              <a:t/>
            </a:r>
            <a:br>
              <a:rPr lang="en-US" sz="8800" dirty="0" smtClean="0">
                <a:solidFill>
                  <a:schemeClr val="tx1"/>
                </a:solidFill>
                <a:effectLst/>
              </a:rPr>
            </a:br>
            <a:r>
              <a:rPr lang="en-US" sz="8800" dirty="0" smtClean="0">
                <a:solidFill>
                  <a:schemeClr val="tx1"/>
                </a:solidFill>
                <a:effectLst/>
              </a:rPr>
              <a:t>Model</a:t>
            </a:r>
            <a:r>
              <a:rPr lang="en-US" sz="9000" dirty="0">
                <a:effectLst/>
              </a:rPr>
              <a:t/>
            </a:r>
            <a:br>
              <a:rPr lang="en-US" sz="9000" dirty="0">
                <a:effectLst/>
              </a:rPr>
            </a:br>
            <a:endParaRPr lang="en-US" sz="9000" dirty="0"/>
          </a:p>
        </p:txBody>
      </p:sp>
      <p:sp>
        <p:nvSpPr>
          <p:cNvPr id="3" name="Subtitle 2"/>
          <p:cNvSpPr>
            <a:spLocks noGrp="1"/>
          </p:cNvSpPr>
          <p:nvPr>
            <p:ph type="subTitle" idx="1"/>
          </p:nvPr>
        </p:nvSpPr>
        <p:spPr>
          <a:xfrm flipV="1">
            <a:off x="5334000" y="8382000"/>
            <a:ext cx="4343400" cy="304800"/>
          </a:xfrm>
        </p:spPr>
        <p:txBody>
          <a:bodyPr>
            <a:normAutofit fontScale="62500" lnSpcReduction="20000"/>
          </a:bodyPr>
          <a:lstStyle/>
          <a:p>
            <a:endParaRPr lang="en-US" dirty="0"/>
          </a:p>
        </p:txBody>
      </p:sp>
    </p:spTree>
    <p:extLst>
      <p:ext uri="{BB962C8B-B14F-4D97-AF65-F5344CB8AC3E}">
        <p14:creationId xmlns:p14="http://schemas.microsoft.com/office/powerpoint/2010/main" val="64782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85800"/>
            <a:ext cx="7851648" cy="1905000"/>
          </a:xfrm>
        </p:spPr>
        <p:txBody>
          <a:bodyPr>
            <a:normAutofit fontScale="90000"/>
          </a:bodyPr>
          <a:lstStyle/>
          <a:p>
            <a:pPr algn="l"/>
            <a:r>
              <a:rPr lang="en-US" dirty="0">
                <a:effectLst/>
              </a:rPr>
              <a:t> </a:t>
            </a:r>
            <a:r>
              <a:rPr lang="en-US" sz="4400" dirty="0">
                <a:solidFill>
                  <a:schemeClr val="tx1"/>
                </a:solidFill>
                <a:effectLst/>
              </a:rPr>
              <a:t>Now we will  make </a:t>
            </a:r>
            <a:r>
              <a:rPr lang="en-US" sz="4400" dirty="0" err="1">
                <a:solidFill>
                  <a:schemeClr val="tx1"/>
                </a:solidFill>
                <a:effectLst/>
              </a:rPr>
              <a:t>countplot</a:t>
            </a:r>
            <a:r>
              <a:rPr lang="en-US" sz="4400" dirty="0">
                <a:solidFill>
                  <a:schemeClr val="tx1"/>
                </a:solidFill>
                <a:effectLst/>
              </a:rPr>
              <a:t> of  fake and Not fake news and will  see their count.</a:t>
            </a:r>
            <a:endParaRPr lang="en-US" sz="4400" dirty="0">
              <a:solidFill>
                <a:schemeClr val="tx1"/>
              </a:solidFill>
            </a:endParaRPr>
          </a:p>
        </p:txBody>
      </p:sp>
      <p:sp>
        <p:nvSpPr>
          <p:cNvPr id="5" name="Subtitle 4"/>
          <p:cNvSpPr>
            <a:spLocks noGrp="1"/>
          </p:cNvSpPr>
          <p:nvPr>
            <p:ph type="subTitle" idx="1"/>
          </p:nvPr>
        </p:nvSpPr>
        <p:spPr>
          <a:xfrm>
            <a:off x="533400" y="3228536"/>
            <a:ext cx="5943600" cy="1800664"/>
          </a:xfrm>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90800"/>
            <a:ext cx="6629401"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949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85800"/>
            <a:ext cx="7851648" cy="1600200"/>
          </a:xfrm>
        </p:spPr>
        <p:txBody>
          <a:bodyPr>
            <a:normAutofit fontScale="90000"/>
          </a:bodyPr>
          <a:lstStyle/>
          <a:p>
            <a:pPr algn="l"/>
            <a:r>
              <a:rPr lang="en-US" dirty="0" smtClean="0">
                <a:solidFill>
                  <a:schemeClr val="tx1"/>
                </a:solidFill>
                <a:effectLst/>
              </a:rPr>
              <a:t>Now </a:t>
            </a:r>
            <a:r>
              <a:rPr lang="en-US" dirty="0">
                <a:solidFill>
                  <a:schemeClr val="tx1"/>
                </a:solidFill>
                <a:effectLst/>
              </a:rPr>
              <a:t>we will  see distribution  of the data before and after  cleaning</a:t>
            </a:r>
            <a:endParaRPr lang="en-US" dirty="0">
              <a:solidFill>
                <a:schemeClr val="tx1"/>
              </a:solidFill>
            </a:endParaRPr>
          </a:p>
        </p:txBody>
      </p:sp>
      <p:sp>
        <p:nvSpPr>
          <p:cNvPr id="5" name="Subtitle 4"/>
          <p:cNvSpPr>
            <a:spLocks noGrp="1"/>
          </p:cNvSpPr>
          <p:nvPr>
            <p:ph type="subTitle"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514600"/>
            <a:ext cx="4571999"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514600"/>
            <a:ext cx="40386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8895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76200"/>
            <a:ext cx="4191000" cy="1600200"/>
          </a:xfrm>
        </p:spPr>
        <p:txBody>
          <a:bodyPr>
            <a:normAutofit/>
          </a:bodyPr>
          <a:lstStyle/>
          <a:p>
            <a:pPr algn="l"/>
            <a:r>
              <a:rPr lang="en-US" sz="2800" dirty="0" smtClean="0">
                <a:solidFill>
                  <a:schemeClr val="tx1"/>
                </a:solidFill>
                <a:effectLst/>
              </a:rPr>
              <a:t> </a:t>
            </a:r>
            <a:r>
              <a:rPr lang="en-US" sz="2800" dirty="0">
                <a:solidFill>
                  <a:schemeClr val="tx1"/>
                </a:solidFill>
                <a:effectLst/>
              </a:rPr>
              <a:t>loud </a:t>
            </a:r>
            <a:r>
              <a:rPr lang="en-US" sz="2800" dirty="0" smtClean="0">
                <a:solidFill>
                  <a:schemeClr val="tx1"/>
                </a:solidFill>
                <a:effectLst/>
              </a:rPr>
              <a:t>words</a:t>
            </a:r>
            <a:r>
              <a:rPr lang="en-US" sz="2800" dirty="0">
                <a:solidFill>
                  <a:schemeClr val="tx1"/>
                </a:solidFill>
                <a:effectLst/>
              </a:rPr>
              <a:t> </a:t>
            </a:r>
            <a:r>
              <a:rPr lang="en-US" sz="2800" dirty="0" smtClean="0">
                <a:solidFill>
                  <a:schemeClr val="tx1"/>
                </a:solidFill>
                <a:effectLst/>
              </a:rPr>
              <a:t>  in </a:t>
            </a:r>
            <a:r>
              <a:rPr lang="en-US" sz="2800" dirty="0">
                <a:solidFill>
                  <a:schemeClr val="tx1"/>
                </a:solidFill>
                <a:effectLst/>
              </a:rPr>
              <a:t>fake news</a:t>
            </a:r>
            <a:r>
              <a:rPr lang="en-US" dirty="0">
                <a:effectLst/>
              </a:rPr>
              <a:t/>
            </a:r>
            <a:br>
              <a:rPr lang="en-US" dirty="0">
                <a:effectLst/>
              </a:rPr>
            </a:br>
            <a:endParaRPr lang="en-US" dirty="0"/>
          </a:p>
        </p:txBody>
      </p:sp>
      <p:sp>
        <p:nvSpPr>
          <p:cNvPr id="5" name="Subtitle 4"/>
          <p:cNvSpPr>
            <a:spLocks noGrp="1"/>
          </p:cNvSpPr>
          <p:nvPr>
            <p:ph type="subTitle" idx="1"/>
          </p:nvPr>
        </p:nvSpPr>
        <p:spPr>
          <a:xfrm>
            <a:off x="5029200" y="457200"/>
            <a:ext cx="4114800" cy="1143000"/>
          </a:xfrm>
        </p:spPr>
        <p:txBody>
          <a:bodyPr/>
          <a:lstStyle/>
          <a:p>
            <a:pPr algn="l"/>
            <a:r>
              <a:rPr lang="en-US" sz="2400" dirty="0"/>
              <a:t>loud words   in </a:t>
            </a:r>
            <a:r>
              <a:rPr lang="en-US" sz="2400" dirty="0" smtClean="0"/>
              <a:t>Not fake news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4495800"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38207"/>
            <a:ext cx="4272466" cy="495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5205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219200"/>
            <a:ext cx="7851648" cy="914400"/>
          </a:xfrm>
        </p:spPr>
        <p:txBody>
          <a:bodyPr>
            <a:normAutofit fontScale="90000"/>
          </a:bodyPr>
          <a:lstStyle/>
          <a:p>
            <a:pPr lvl="0" algn="l"/>
            <a:r>
              <a:rPr lang="en-IN" dirty="0">
                <a:solidFill>
                  <a:schemeClr val="tx1"/>
                </a:solidFill>
                <a:effectLst/>
              </a:rPr>
              <a:t>Data Inputs- Logic- Output Relationships</a:t>
            </a:r>
            <a:r>
              <a:rPr lang="en-US" dirty="0">
                <a:effectLst/>
              </a:rPr>
              <a:t/>
            </a:r>
            <a:br>
              <a:rPr lang="en-US" dirty="0">
                <a:effectLst/>
              </a:rPr>
            </a:br>
            <a:endParaRPr lang="en-US" dirty="0"/>
          </a:p>
        </p:txBody>
      </p:sp>
      <p:sp>
        <p:nvSpPr>
          <p:cNvPr id="5" name="Subtitle 4"/>
          <p:cNvSpPr>
            <a:spLocks noGrp="1"/>
          </p:cNvSpPr>
          <p:nvPr>
            <p:ph type="subTitle" idx="1"/>
          </p:nvPr>
        </p:nvSpPr>
        <p:spPr>
          <a:xfrm>
            <a:off x="533400" y="1524000"/>
            <a:ext cx="7854696" cy="2209800"/>
          </a:xfrm>
        </p:spPr>
        <p:txBody>
          <a:bodyPr/>
          <a:lstStyle/>
          <a:p>
            <a:pPr algn="just"/>
            <a:r>
              <a:rPr lang="en-US" dirty="0"/>
              <a:t>Now will  divide the data into  input  and output  , input will  be  ‘</a:t>
            </a:r>
            <a:r>
              <a:rPr lang="en-US" dirty="0" err="1"/>
              <a:t>All_Data</a:t>
            </a:r>
            <a:r>
              <a:rPr lang="en-US" dirty="0"/>
              <a:t>’ column and output data will  be ‘Label’  column and we will  also import </a:t>
            </a:r>
            <a:r>
              <a:rPr lang="en-US" dirty="0" err="1"/>
              <a:t>TfidfVectorizer</a:t>
            </a:r>
            <a:r>
              <a:rPr lang="en-US" dirty="0"/>
              <a:t>  to convert alphabets into  vectors which will  be required to build the model.</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86200"/>
            <a:ext cx="7620000" cy="2944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3181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762000"/>
            <a:ext cx="7851648" cy="1676400"/>
          </a:xfrm>
        </p:spPr>
        <p:txBody>
          <a:bodyPr>
            <a:normAutofit fontScale="90000"/>
          </a:bodyPr>
          <a:lstStyle/>
          <a:p>
            <a:pPr algn="l"/>
            <a:r>
              <a:rPr lang="en-US" sz="4000" dirty="0" smtClean="0">
                <a:solidFill>
                  <a:schemeClr val="tx1"/>
                </a:solidFill>
              </a:rPr>
              <a:t>Now we will  run  different algorithm and check which  </a:t>
            </a:r>
            <a:r>
              <a:rPr lang="en-US" sz="4000" dirty="0" err="1" smtClean="0">
                <a:solidFill>
                  <a:schemeClr val="tx1"/>
                </a:solidFill>
              </a:rPr>
              <a:t>algorithim</a:t>
            </a:r>
            <a:r>
              <a:rPr lang="en-US" sz="4000" dirty="0" smtClean="0">
                <a:solidFill>
                  <a:schemeClr val="tx1"/>
                </a:solidFill>
              </a:rPr>
              <a:t> is performing best </a:t>
            </a:r>
            <a:endParaRPr lang="en-US" sz="4000" dirty="0">
              <a:solidFill>
                <a:schemeClr val="tx1"/>
              </a:solidFill>
            </a:endParaRPr>
          </a:p>
        </p:txBody>
      </p:sp>
      <p:sp>
        <p:nvSpPr>
          <p:cNvPr id="5" name="Subtitle 4"/>
          <p:cNvSpPr>
            <a:spLocks noGrp="1"/>
          </p:cNvSpPr>
          <p:nvPr>
            <p:ph type="subTitle"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2743200"/>
            <a:ext cx="837247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271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00200" y="1371600"/>
            <a:ext cx="5181600" cy="1828800"/>
          </a:xfrm>
        </p:spPr>
        <p:txBody>
          <a:bodyPr/>
          <a:lstStyle/>
          <a:p>
            <a:endParaRPr lang="en-US" dirty="0"/>
          </a:p>
        </p:txBody>
      </p:sp>
      <p:sp>
        <p:nvSpPr>
          <p:cNvPr id="5" name="Subtitle 4"/>
          <p:cNvSpPr>
            <a:spLocks noGrp="1"/>
          </p:cNvSpPr>
          <p:nvPr>
            <p:ph type="subTitle" idx="1"/>
          </p:nvPr>
        </p:nvSpPr>
        <p:spPr>
          <a:xfrm>
            <a:off x="1752600" y="3228536"/>
            <a:ext cx="5295900" cy="1752600"/>
          </a:xfrm>
        </p:spPr>
        <p:txBody>
          <a:bodyPr/>
          <a:lstStyle/>
          <a:p>
            <a:endParaRPr lang="en-US"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7766"/>
            <a:ext cx="65151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868" y="4063016"/>
            <a:ext cx="6525832"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271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57400" y="1371600"/>
            <a:ext cx="3962400" cy="1828800"/>
          </a:xfrm>
        </p:spPr>
        <p:txBody>
          <a:bodyPr/>
          <a:lstStyle/>
          <a:p>
            <a:endParaRPr lang="en-US" dirty="0"/>
          </a:p>
        </p:txBody>
      </p:sp>
      <p:sp>
        <p:nvSpPr>
          <p:cNvPr id="5" name="Subtitle 4"/>
          <p:cNvSpPr>
            <a:spLocks noGrp="1"/>
          </p:cNvSpPr>
          <p:nvPr>
            <p:ph type="subTitle" idx="1"/>
          </p:nvPr>
        </p:nvSpPr>
        <p:spPr>
          <a:xfrm>
            <a:off x="2133600" y="3228536"/>
            <a:ext cx="3886200" cy="1752600"/>
          </a:xfrm>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1"/>
            <a:ext cx="6810375" cy="3505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665113"/>
            <a:ext cx="684847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271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81200" y="1371600"/>
            <a:ext cx="4419600" cy="1828800"/>
          </a:xfrm>
        </p:spPr>
        <p:txBody>
          <a:bodyPr/>
          <a:lstStyle/>
          <a:p>
            <a:endParaRPr lang="en-US" dirty="0"/>
          </a:p>
        </p:txBody>
      </p:sp>
      <p:sp>
        <p:nvSpPr>
          <p:cNvPr id="5" name="Subtitle 4"/>
          <p:cNvSpPr>
            <a:spLocks noGrp="1"/>
          </p:cNvSpPr>
          <p:nvPr>
            <p:ph type="subTitle" idx="1"/>
          </p:nvPr>
        </p:nvSpPr>
        <p:spPr>
          <a:xfrm>
            <a:off x="1981200" y="3228536"/>
            <a:ext cx="4572000" cy="1752600"/>
          </a:xfrm>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6301"/>
            <a:ext cx="6781800" cy="2987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124200"/>
            <a:ext cx="67818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271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1371600"/>
            <a:ext cx="5486400" cy="1828800"/>
          </a:xfrm>
        </p:spPr>
        <p:txBody>
          <a:bodyPr/>
          <a:lstStyle/>
          <a:p>
            <a:endParaRPr lang="en-US" dirty="0"/>
          </a:p>
        </p:txBody>
      </p:sp>
      <p:sp>
        <p:nvSpPr>
          <p:cNvPr id="5" name="Subtitle 4"/>
          <p:cNvSpPr>
            <a:spLocks noGrp="1"/>
          </p:cNvSpPr>
          <p:nvPr>
            <p:ph type="subTitle" idx="1"/>
          </p:nvPr>
        </p:nvSpPr>
        <p:spPr>
          <a:xfrm>
            <a:off x="2286000" y="3228536"/>
            <a:ext cx="5486400" cy="1752600"/>
          </a:xfrm>
        </p:spPr>
        <p:txBody>
          <a:bodyPr/>
          <a:lstStyle/>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
            <a:ext cx="73152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0"/>
            <a:ext cx="73152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271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1371600"/>
            <a:ext cx="4038600" cy="1828800"/>
          </a:xfrm>
        </p:spPr>
        <p:txBody>
          <a:bodyPr/>
          <a:lstStyle/>
          <a:p>
            <a:endParaRPr lang="en-US" dirty="0"/>
          </a:p>
        </p:txBody>
      </p:sp>
      <p:sp>
        <p:nvSpPr>
          <p:cNvPr id="5" name="Subtitle 4"/>
          <p:cNvSpPr>
            <a:spLocks noGrp="1"/>
          </p:cNvSpPr>
          <p:nvPr>
            <p:ph type="subTitle" idx="1"/>
          </p:nvPr>
        </p:nvSpPr>
        <p:spPr>
          <a:xfrm>
            <a:off x="1828800" y="3228536"/>
            <a:ext cx="5029200" cy="1752600"/>
          </a:xfrm>
        </p:spPr>
        <p:txBody>
          <a:bodyPr/>
          <a:lstStyle/>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465"/>
            <a:ext cx="6705600" cy="3712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560" y="3733800"/>
            <a:ext cx="671204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271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09600"/>
            <a:ext cx="7851648" cy="1143000"/>
          </a:xfrm>
        </p:spPr>
        <p:txBody>
          <a:bodyPr/>
          <a:lstStyle/>
          <a:p>
            <a:pPr algn="ctr"/>
            <a:r>
              <a:rPr lang="en-US" dirty="0" smtClean="0">
                <a:solidFill>
                  <a:schemeClr val="tx1"/>
                </a:solidFill>
              </a:rPr>
              <a:t>Problem Statement</a:t>
            </a:r>
            <a:endParaRPr lang="en-US" dirty="0">
              <a:solidFill>
                <a:schemeClr val="tx1"/>
              </a:solidFill>
            </a:endParaRPr>
          </a:p>
        </p:txBody>
      </p:sp>
      <p:sp>
        <p:nvSpPr>
          <p:cNvPr id="5" name="Subtitle 4"/>
          <p:cNvSpPr>
            <a:spLocks noGrp="1"/>
          </p:cNvSpPr>
          <p:nvPr>
            <p:ph type="subTitle" idx="1"/>
          </p:nvPr>
        </p:nvSpPr>
        <p:spPr>
          <a:xfrm>
            <a:off x="533400" y="1981200"/>
            <a:ext cx="8229600" cy="4876800"/>
          </a:xfrm>
        </p:spPr>
        <p:txBody>
          <a:bodyPr>
            <a:normAutofit fontScale="77500" lnSpcReduction="20000"/>
          </a:bodyPr>
          <a:lstStyle/>
          <a:p>
            <a:pPr algn="just"/>
            <a:r>
              <a:rPr lang="en-US" dirty="0"/>
              <a:t>In Today’s World  information can easily be accessible from        anywhere ,Today  individual can access the happenings of various events around the world in the comfort of his/her own home. It has resulted in the inaccuracy and irrelevancy in updating information by people which is commonly known as fake news which can cause real-world impacts, within minutes, for millions of users. Since a large proportion of the population uses social media for updating themselves with news, delivering accurate and altruistic information to them is of </a:t>
            </a:r>
            <a:r>
              <a:rPr lang="en-US" dirty="0" smtClean="0"/>
              <a:t>most </a:t>
            </a:r>
            <a:r>
              <a:rPr lang="en-US" dirty="0"/>
              <a:t>importance. Due to the increasing number of users in social media, news can be quickly published by anybody, and its credibility stands compromised, As fake news is written to mislead readers, it makes it a difficult task to detect based on the content of the news only. The news content is diverse in terms of styles, the subject in which it is written, it becomes essential to bring an efficient system for its detection. Fake news detection has recently garnered much attention from researchers and developers . This work proposes to detect fake news using various methods using NLP  and machine learning.</a:t>
            </a:r>
          </a:p>
          <a:p>
            <a:endParaRPr lang="en-US" dirty="0"/>
          </a:p>
        </p:txBody>
      </p:sp>
    </p:spTree>
    <p:extLst>
      <p:ext uri="{BB962C8B-B14F-4D97-AF65-F5344CB8AC3E}">
        <p14:creationId xmlns:p14="http://schemas.microsoft.com/office/powerpoint/2010/main" val="4278128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914400"/>
            <a:ext cx="7772400" cy="2133600"/>
          </a:xfrm>
        </p:spPr>
        <p:txBody>
          <a:bodyPr>
            <a:normAutofit fontScale="90000"/>
          </a:bodyPr>
          <a:lstStyle/>
          <a:p>
            <a:pPr algn="l"/>
            <a:r>
              <a:rPr lang="en-US" sz="4400" dirty="0">
                <a:solidFill>
                  <a:schemeClr val="tx1"/>
                </a:solidFill>
                <a:effectLst/>
              </a:rPr>
              <a:t>Since logistic Regression is giving better result so we choose it as final model</a:t>
            </a:r>
            <a:r>
              <a:rPr lang="en-US" dirty="0">
                <a:effectLst/>
              </a:rPr>
              <a:t/>
            </a:r>
            <a:br>
              <a:rPr lang="en-US" dirty="0">
                <a:effectLst/>
              </a:rPr>
            </a:br>
            <a:endParaRPr lang="en-US" dirty="0"/>
          </a:p>
        </p:txBody>
      </p:sp>
      <p:sp>
        <p:nvSpPr>
          <p:cNvPr id="5" name="Subtitle 4"/>
          <p:cNvSpPr>
            <a:spLocks noGrp="1"/>
          </p:cNvSpPr>
          <p:nvPr>
            <p:ph type="subTitle" idx="1"/>
          </p:nvPr>
        </p:nvSpPr>
        <p:spPr>
          <a:xfrm>
            <a:off x="533400" y="3228536"/>
            <a:ext cx="6324600" cy="1724464"/>
          </a:xfrm>
        </p:spPr>
        <p:txBody>
          <a:bodyPr/>
          <a:lstStyle/>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655320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271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914400"/>
            <a:ext cx="7772400" cy="1981200"/>
          </a:xfrm>
        </p:spPr>
        <p:txBody>
          <a:bodyPr>
            <a:normAutofit fontScale="90000"/>
          </a:bodyPr>
          <a:lstStyle/>
          <a:p>
            <a:pPr algn="ctr"/>
            <a:r>
              <a:rPr lang="en-US" sz="8000" dirty="0" smtClean="0">
                <a:solidFill>
                  <a:schemeClr val="tx1"/>
                </a:solidFill>
                <a:effectLst/>
              </a:rPr>
              <a:t>Conclusion</a:t>
            </a:r>
            <a:r>
              <a:rPr lang="en-US" dirty="0">
                <a:effectLst/>
              </a:rPr>
              <a:t/>
            </a:r>
            <a:br>
              <a:rPr lang="en-US" dirty="0">
                <a:effectLst/>
              </a:rPr>
            </a:br>
            <a:endParaRPr lang="en-US" dirty="0"/>
          </a:p>
        </p:txBody>
      </p:sp>
      <p:sp>
        <p:nvSpPr>
          <p:cNvPr id="5" name="Subtitle 4"/>
          <p:cNvSpPr>
            <a:spLocks noGrp="1"/>
          </p:cNvSpPr>
          <p:nvPr>
            <p:ph type="subTitle" idx="1"/>
          </p:nvPr>
        </p:nvSpPr>
        <p:spPr>
          <a:xfrm>
            <a:off x="533400" y="2590800"/>
            <a:ext cx="8153400" cy="3276600"/>
          </a:xfrm>
        </p:spPr>
        <p:txBody>
          <a:bodyPr>
            <a:normAutofit fontScale="92500" lnSpcReduction="20000"/>
          </a:bodyPr>
          <a:lstStyle/>
          <a:p>
            <a:pPr lvl="0" algn="just"/>
            <a:r>
              <a:rPr lang="en-IN" sz="2800" dirty="0" smtClean="0"/>
              <a:t>From the whole evaluation we can see that the maximum number of words are related to Trump and </a:t>
            </a:r>
            <a:r>
              <a:rPr lang="en-IN" sz="2800" dirty="0" err="1" smtClean="0"/>
              <a:t>clinton</a:t>
            </a:r>
            <a:r>
              <a:rPr lang="en-IN" sz="2800" dirty="0" smtClean="0"/>
              <a:t> and we can interpret that it was due to election campaign which was held during US presidential election  and these fake news adversely effect the opinion of the voters . Most of these fake news related to  trump were cleared by  trump campaign  but their was hardly any clarity or real news from the side of </a:t>
            </a:r>
            <a:r>
              <a:rPr lang="en-IN" sz="2800" dirty="0" err="1" smtClean="0"/>
              <a:t>clinton</a:t>
            </a:r>
            <a:r>
              <a:rPr lang="en-IN" sz="2800" dirty="0" smtClean="0"/>
              <a:t> and </a:t>
            </a:r>
            <a:r>
              <a:rPr lang="en-IN" sz="2800" smtClean="0"/>
              <a:t>due to which  </a:t>
            </a:r>
            <a:r>
              <a:rPr lang="en-IN" sz="2800" dirty="0" smtClean="0"/>
              <a:t>it  impacted the election  result . Thus we can  get  idea how serious is Fake news Problem .</a:t>
            </a:r>
          </a:p>
          <a:p>
            <a:pPr lvl="0"/>
            <a:endParaRPr lang="en-IN" sz="2800" dirty="0"/>
          </a:p>
          <a:p>
            <a:pPr lvl="0"/>
            <a:endParaRPr lang="en-IN" sz="2800" dirty="0" smtClean="0"/>
          </a:p>
          <a:p>
            <a:endParaRPr lang="en-US" dirty="0"/>
          </a:p>
        </p:txBody>
      </p:sp>
    </p:spTree>
    <p:extLst>
      <p:ext uri="{BB962C8B-B14F-4D97-AF65-F5344CB8AC3E}">
        <p14:creationId xmlns:p14="http://schemas.microsoft.com/office/powerpoint/2010/main" val="65350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914400"/>
            <a:ext cx="7851648" cy="1371600"/>
          </a:xfrm>
        </p:spPr>
        <p:txBody>
          <a:bodyPr>
            <a:normAutofit fontScale="90000"/>
          </a:bodyPr>
          <a:lstStyle/>
          <a:p>
            <a:pPr algn="l"/>
            <a:r>
              <a:rPr lang="en-US" dirty="0" smtClean="0">
                <a:solidFill>
                  <a:schemeClr val="tx1"/>
                </a:solidFill>
              </a:rPr>
              <a:t>Loading Necessary  Database and loading  libraries</a:t>
            </a:r>
            <a:r>
              <a:rPr lang="en-US" dirty="0" smtClean="0"/>
              <a:t> </a:t>
            </a:r>
            <a:endParaRPr lang="en-US" dirty="0"/>
          </a:p>
        </p:txBody>
      </p:sp>
      <p:sp>
        <p:nvSpPr>
          <p:cNvPr id="5" name="Subtitle 4"/>
          <p:cNvSpPr>
            <a:spLocks noGrp="1"/>
          </p:cNvSpPr>
          <p:nvPr>
            <p:ph type="subTitle" idx="1"/>
          </p:nvPr>
        </p:nvSpPr>
        <p:spPr>
          <a:xfrm>
            <a:off x="533400" y="2590800"/>
            <a:ext cx="7854696" cy="2390336"/>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30" y="2438400"/>
            <a:ext cx="85344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941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838200"/>
            <a:ext cx="7851648" cy="2362200"/>
          </a:xfrm>
        </p:spPr>
        <p:txBody>
          <a:bodyPr>
            <a:normAutofit fontScale="90000"/>
          </a:bodyPr>
          <a:lstStyle/>
          <a:p>
            <a:pPr algn="l"/>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effectLst/>
              </a:rPr>
              <a:t/>
            </a:r>
            <a:br>
              <a:rPr lang="en-US" dirty="0">
                <a:effectLst/>
              </a:rPr>
            </a:br>
            <a:r>
              <a:rPr lang="en-US" sz="4400" dirty="0" smtClean="0">
                <a:solidFill>
                  <a:schemeClr val="tx1"/>
                </a:solidFill>
                <a:effectLst/>
              </a:rPr>
              <a:t>Now </a:t>
            </a:r>
            <a:r>
              <a:rPr lang="en-US" sz="4400" dirty="0">
                <a:solidFill>
                  <a:schemeClr val="tx1"/>
                </a:solidFill>
                <a:effectLst/>
              </a:rPr>
              <a:t>will  check the name of the columns , shape of the database and information  about the database</a:t>
            </a:r>
            <a:r>
              <a:rPr lang="en-US" dirty="0">
                <a:effectLst/>
              </a:rPr>
              <a:t>.</a:t>
            </a:r>
            <a:br>
              <a:rPr lang="en-US" dirty="0">
                <a:effectLst/>
              </a:rPr>
            </a:br>
            <a:endParaRPr lang="en-US" dirty="0"/>
          </a:p>
        </p:txBody>
      </p:sp>
      <p:sp>
        <p:nvSpPr>
          <p:cNvPr id="5" name="Subtitle 4"/>
          <p:cNvSpPr>
            <a:spLocks noGrp="1"/>
          </p:cNvSpPr>
          <p:nvPr>
            <p:ph type="subTitle" idx="1"/>
          </p:nvPr>
        </p:nvSpPr>
        <p:spPr>
          <a:xfrm>
            <a:off x="762000" y="4572000"/>
            <a:ext cx="7854696" cy="1752600"/>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01960"/>
            <a:ext cx="845820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313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04800"/>
            <a:ext cx="7851648" cy="838200"/>
          </a:xfrm>
        </p:spPr>
        <p:txBody>
          <a:bodyPr>
            <a:normAutofit fontScale="90000"/>
          </a:bodyPr>
          <a:lstStyle/>
          <a:p>
            <a:pPr lvl="0" algn="ctr"/>
            <a:r>
              <a:rPr lang="en-IN" dirty="0">
                <a:solidFill>
                  <a:schemeClr val="tx1"/>
                </a:solidFill>
                <a:effectLst/>
              </a:rPr>
              <a:t>Data </a:t>
            </a:r>
            <a:r>
              <a:rPr lang="en-IN" dirty="0" smtClean="0">
                <a:solidFill>
                  <a:schemeClr val="tx1"/>
                </a:solidFill>
                <a:effectLst/>
              </a:rPr>
              <a:t>Pre-processing</a:t>
            </a:r>
            <a:endParaRPr lang="en-US" dirty="0">
              <a:solidFill>
                <a:schemeClr val="tx1"/>
              </a:solidFill>
              <a:effectLst/>
            </a:endParaRPr>
          </a:p>
        </p:txBody>
      </p:sp>
      <p:sp>
        <p:nvSpPr>
          <p:cNvPr id="5" name="Subtitle 4"/>
          <p:cNvSpPr>
            <a:spLocks noGrp="1"/>
          </p:cNvSpPr>
          <p:nvPr>
            <p:ph type="subTitle" idx="1"/>
          </p:nvPr>
        </p:nvSpPr>
        <p:spPr>
          <a:xfrm>
            <a:off x="228600" y="1524000"/>
            <a:ext cx="8159496" cy="838200"/>
          </a:xfrm>
        </p:spPr>
        <p:txBody>
          <a:bodyPr>
            <a:normAutofit lnSpcReduction="10000"/>
          </a:bodyPr>
          <a:lstStyle/>
          <a:p>
            <a:pPr algn="l"/>
            <a:r>
              <a:rPr lang="en-US" dirty="0"/>
              <a:t> Now will  check   how many </a:t>
            </a:r>
            <a:r>
              <a:rPr lang="en-US" dirty="0" smtClean="0"/>
              <a:t> null  </a:t>
            </a:r>
            <a:r>
              <a:rPr lang="en-US" dirty="0"/>
              <a:t>value are their  in the  </a:t>
            </a:r>
            <a:r>
              <a:rPr lang="en-US" dirty="0" smtClean="0"/>
              <a:t>database </a:t>
            </a:r>
            <a:r>
              <a:rPr lang="en-US" dirty="0"/>
              <a:t>and  we will  fill  these null values.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90" y="2590801"/>
            <a:ext cx="552611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5889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838200"/>
            <a:ext cx="7851648" cy="1371600"/>
          </a:xfrm>
        </p:spPr>
        <p:txBody>
          <a:bodyPr>
            <a:normAutofit fontScale="90000"/>
          </a:bodyPr>
          <a:lstStyle/>
          <a:p>
            <a:pPr algn="l"/>
            <a:r>
              <a:rPr lang="en-US" dirty="0" smtClean="0">
                <a:solidFill>
                  <a:schemeClr val="tx1"/>
                </a:solidFill>
              </a:rPr>
              <a:t>Now we will rename and drop  some of the columns</a:t>
            </a:r>
            <a:endParaRPr lang="en-US" dirty="0">
              <a:solidFill>
                <a:schemeClr val="tx1"/>
              </a:solidFill>
            </a:endParaRPr>
          </a:p>
        </p:txBody>
      </p:sp>
      <p:sp>
        <p:nvSpPr>
          <p:cNvPr id="5" name="Subtitle 4"/>
          <p:cNvSpPr>
            <a:spLocks noGrp="1"/>
          </p:cNvSpPr>
          <p:nvPr>
            <p:ph type="subTitle"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55048"/>
            <a:ext cx="891540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3232597"/>
            <a:ext cx="896302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3547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762000"/>
            <a:ext cx="7851648" cy="2438400"/>
          </a:xfrm>
        </p:spPr>
        <p:txBody>
          <a:bodyPr>
            <a:normAutofit fontScale="90000"/>
          </a:bodyPr>
          <a:lstStyle/>
          <a:p>
            <a:pPr algn="l"/>
            <a:r>
              <a:rPr lang="en-US" sz="4000" dirty="0">
                <a:solidFill>
                  <a:schemeClr val="tx1"/>
                </a:solidFill>
                <a:effectLst/>
              </a:rPr>
              <a:t>Now we will  make a new column name ‘</a:t>
            </a:r>
            <a:r>
              <a:rPr lang="en-US" sz="4000" dirty="0" err="1">
                <a:solidFill>
                  <a:schemeClr val="tx1"/>
                </a:solidFill>
                <a:effectLst/>
              </a:rPr>
              <a:t>All_Data</a:t>
            </a:r>
            <a:r>
              <a:rPr lang="en-US" sz="4000" dirty="0">
                <a:solidFill>
                  <a:schemeClr val="tx1"/>
                </a:solidFill>
                <a:effectLst/>
              </a:rPr>
              <a:t>’ which will  contain all  data of columns ‘Headline’ , ‘Written By’, ‘Label’ </a:t>
            </a:r>
            <a:r>
              <a:rPr lang="en-US" dirty="0">
                <a:effectLst/>
              </a:rPr>
              <a:t>.</a:t>
            </a:r>
          </a:p>
        </p:txBody>
      </p:sp>
      <p:sp>
        <p:nvSpPr>
          <p:cNvPr id="5" name="Subtitle 4"/>
          <p:cNvSpPr>
            <a:spLocks noGrp="1"/>
          </p:cNvSpPr>
          <p:nvPr>
            <p:ph type="subTitle" idx="1"/>
          </p:nvPr>
        </p:nvSpPr>
        <p:spPr>
          <a:xfrm>
            <a:off x="533400" y="3228536"/>
            <a:ext cx="7848600" cy="1876864"/>
          </a:xfrm>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06" y="2667000"/>
            <a:ext cx="9019504"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2743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914400"/>
            <a:ext cx="7851648" cy="3048000"/>
          </a:xfrm>
        </p:spPr>
        <p:txBody>
          <a:bodyPr>
            <a:normAutofit fontScale="90000"/>
          </a:bodyPr>
          <a:lstStyle/>
          <a:p>
            <a:pPr algn="l"/>
            <a:r>
              <a:rPr lang="en-US" sz="4400" dirty="0">
                <a:solidFill>
                  <a:schemeClr val="tx1"/>
                </a:solidFill>
                <a:effectLst/>
              </a:rPr>
              <a:t>Now will  drop  some of the columns which  are not required later on.</a:t>
            </a:r>
            <a:br>
              <a:rPr lang="en-US" sz="4400" dirty="0">
                <a:solidFill>
                  <a:schemeClr val="tx1"/>
                </a:solidFill>
                <a:effectLst/>
              </a:rPr>
            </a:br>
            <a:r>
              <a:rPr lang="en-US" dirty="0">
                <a:effectLst/>
              </a:rPr>
              <a:t> </a:t>
            </a:r>
            <a:br>
              <a:rPr lang="en-US" dirty="0">
                <a:effectLst/>
              </a:rPr>
            </a:br>
            <a:endParaRPr lang="en-US" dirty="0"/>
          </a:p>
        </p:txBody>
      </p:sp>
      <p:sp>
        <p:nvSpPr>
          <p:cNvPr id="5" name="Subtitle 4"/>
          <p:cNvSpPr>
            <a:spLocks noGrp="1"/>
          </p:cNvSpPr>
          <p:nvPr>
            <p:ph type="subTitle"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8153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68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09600"/>
            <a:ext cx="7851648" cy="2438400"/>
          </a:xfrm>
        </p:spPr>
        <p:txBody>
          <a:bodyPr>
            <a:normAutofit fontScale="90000"/>
          </a:bodyPr>
          <a:lstStyle/>
          <a:p>
            <a:pPr algn="just"/>
            <a:r>
              <a:rPr lang="en-US" sz="3100" dirty="0">
                <a:solidFill>
                  <a:schemeClr val="tx1"/>
                </a:solidFill>
                <a:effectLst/>
              </a:rPr>
              <a:t>Now will  replace some of the words in  database with  some other </a:t>
            </a:r>
            <a:r>
              <a:rPr lang="en-US" sz="3100" dirty="0" smtClean="0">
                <a:solidFill>
                  <a:schemeClr val="tx1"/>
                </a:solidFill>
                <a:effectLst/>
              </a:rPr>
              <a:t>words and </a:t>
            </a:r>
            <a:r>
              <a:rPr lang="en-US" sz="3100" dirty="0">
                <a:solidFill>
                  <a:schemeClr val="tx1"/>
                </a:solidFill>
                <a:effectLst/>
              </a:rPr>
              <a:t>we will  remove </a:t>
            </a:r>
            <a:r>
              <a:rPr lang="en-US" sz="3100" dirty="0" err="1">
                <a:solidFill>
                  <a:schemeClr val="tx1"/>
                </a:solidFill>
                <a:effectLst/>
              </a:rPr>
              <a:t>stopwords</a:t>
            </a:r>
            <a:r>
              <a:rPr lang="en-US" sz="3100" dirty="0">
                <a:solidFill>
                  <a:schemeClr val="tx1"/>
                </a:solidFill>
                <a:effectLst/>
              </a:rPr>
              <a:t> and make database much  more smaller  and this reduce time required for processing</a:t>
            </a:r>
            <a:r>
              <a:rPr lang="en-US" dirty="0">
                <a:solidFill>
                  <a:schemeClr val="tx1"/>
                </a:solidFill>
                <a:effectLst/>
              </a:rPr>
              <a:t/>
            </a:r>
            <a:br>
              <a:rPr lang="en-US" dirty="0">
                <a:solidFill>
                  <a:schemeClr val="tx1"/>
                </a:solidFill>
                <a:effectLst/>
              </a:rPr>
            </a:br>
            <a:endParaRPr lang="en-US" dirty="0">
              <a:solidFill>
                <a:schemeClr val="tx1"/>
              </a:solidFill>
            </a:endParaRPr>
          </a:p>
        </p:txBody>
      </p:sp>
      <p:sp>
        <p:nvSpPr>
          <p:cNvPr id="5" name="Subtitle 4"/>
          <p:cNvSpPr>
            <a:spLocks noGrp="1"/>
          </p:cNvSpPr>
          <p:nvPr>
            <p:ph type="subTitle"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90800"/>
            <a:ext cx="8610600" cy="424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70904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TotalTime>
  <Words>538</Words>
  <Application>Microsoft Office PowerPoint</Application>
  <PresentationFormat>On-screen Show (4:3)</PresentationFormat>
  <Paragraphs>22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          Fake  News Detection  Model </vt:lpstr>
      <vt:lpstr>Problem Statement</vt:lpstr>
      <vt:lpstr>Loading Necessary  Database and loading  libraries </vt:lpstr>
      <vt:lpstr>    Now will  check the name of the columns , shape of the database and information  about the database. </vt:lpstr>
      <vt:lpstr>Data Pre-processing</vt:lpstr>
      <vt:lpstr>Now we will rename and drop  some of the columns</vt:lpstr>
      <vt:lpstr>Now we will  make a new column name ‘All_Data’ which will  contain all  data of columns ‘Headline’ , ‘Written By’, ‘Label’ .</vt:lpstr>
      <vt:lpstr>Now will  drop  some of the columns which  are not required later on.   </vt:lpstr>
      <vt:lpstr>Now will  replace some of the words in  database with  some other words and we will  remove stopwords and make database much  more smaller  and this reduce time required for processing </vt:lpstr>
      <vt:lpstr> Now we will  make countplot of  fake and Not fake news and will  see their count.</vt:lpstr>
      <vt:lpstr>Now we will  see distribution  of the data before and after  cleaning</vt:lpstr>
      <vt:lpstr> loud words   in fake news </vt:lpstr>
      <vt:lpstr>Data Inputs- Logic- Output Relationships </vt:lpstr>
      <vt:lpstr>Now we will  run  different algorithm and check which  algorithim is performing best </vt:lpstr>
      <vt:lpstr>PowerPoint Presentation</vt:lpstr>
      <vt:lpstr>PowerPoint Presentation</vt:lpstr>
      <vt:lpstr>PowerPoint Presentation</vt:lpstr>
      <vt:lpstr>PowerPoint Presentation</vt:lpstr>
      <vt:lpstr>PowerPoint Presentation</vt:lpstr>
      <vt:lpstr>Since logistic Regression is giving better result so we choose it as final model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Model</dc:title>
  <dc:creator>thunderbolt</dc:creator>
  <cp:lastModifiedBy>thunderbolt</cp:lastModifiedBy>
  <cp:revision>14</cp:revision>
  <dcterms:created xsi:type="dcterms:W3CDTF">2021-02-11T12:52:54Z</dcterms:created>
  <dcterms:modified xsi:type="dcterms:W3CDTF">2021-02-11T16:58:31Z</dcterms:modified>
</cp:coreProperties>
</file>