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18"/>
  </p:notesMasterIdLst>
  <p:sldIdLst>
    <p:sldId id="272" r:id="rId2"/>
    <p:sldId id="273" r:id="rId3"/>
    <p:sldId id="274" r:id="rId4"/>
    <p:sldId id="275" r:id="rId5"/>
    <p:sldId id="276" r:id="rId6"/>
    <p:sldId id="277" r:id="rId7"/>
    <p:sldId id="281" r:id="rId8"/>
    <p:sldId id="280" r:id="rId9"/>
    <p:sldId id="278" r:id="rId10"/>
    <p:sldId id="279" r:id="rId11"/>
    <p:sldId id="282" r:id="rId12"/>
    <p:sldId id="283" r:id="rId13"/>
    <p:sldId id="284" r:id="rId14"/>
    <p:sldId id="285" r:id="rId15"/>
    <p:sldId id="286" r:id="rId16"/>
    <p:sldId id="28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79139F-DF3D-493B-A8E0-D0E0A9ADD553}" v="6273" dt="2021-07-13T11:28:45.170"/>
  </p1510:revLst>
</p1510:revInfo>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4573-58E7-4156-A133-2731F5F8D1A6}" type="datetimeFigureOut">
              <a:rPr lang="en-US" smtClean="0"/>
              <a:t>7/13/2021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t>‹#›</a:t>
            </a:fld>
            <a:endParaRPr lang="en-US"/>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t>1</a:t>
            </a:fld>
            <a:endParaRPr lang="en-US"/>
          </a:p>
        </p:txBody>
      </p:sp>
    </p:spTree>
    <p:extLst>
      <p:ext uri="{BB962C8B-B14F-4D97-AF65-F5344CB8AC3E}">
        <p14:creationId xmlns:p14="http://schemas.microsoft.com/office/powerpoint/2010/main" val="1495133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7/13/2021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37139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34889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08867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08287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7/13/2021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43707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7/13/2021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91825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7/13/2021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41085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7/13/2021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81886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7/13/2021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19319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83833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49106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7/13/2021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830780609"/>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1">
            <a:extLst>
              <a:ext uri="{FF2B5EF4-FFF2-40B4-BE49-F238E27FC236}">
                <a16:creationId xmlns:a16="http://schemas.microsoft.com/office/drawing/2014/main" id="{6FD2B106-31C7-446F-B4D3-C9EE8CEB5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1996" cy="6858000"/>
          </a:xfrm>
          <a:prstGeom prst="rect">
            <a:avLst/>
          </a:prstGeom>
          <a:ln w="0">
            <a:noFill/>
            <a:prstDash val="solid"/>
            <a:round/>
            <a:headEnd/>
            <a:tailEnd/>
          </a:ln>
        </p:spPr>
        <p:txBody>
          <a:bodyPr rtlCol="0" anchor="ctr"/>
          <a:lstStyle/>
          <a:p>
            <a:pPr algn="ctr" defTabSz="457200"/>
            <a:endParaRPr lang="en-US">
              <a:solidFill>
                <a:schemeClr val="tx1"/>
              </a:solidFill>
            </a:endParaRPr>
          </a:p>
        </p:txBody>
      </p:sp>
      <p:sp>
        <p:nvSpPr>
          <p:cNvPr id="17" name="Rectangle 13">
            <a:extLst>
              <a:ext uri="{FF2B5EF4-FFF2-40B4-BE49-F238E27FC236}">
                <a16:creationId xmlns:a16="http://schemas.microsoft.com/office/drawing/2014/main" id="{1D7678B8-0AAC-460B-8CDB-C43156BB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1996" cy="6858000"/>
          </a:xfrm>
          <a:prstGeom prst="rect">
            <a:avLst/>
          </a:prstGeom>
          <a:solidFill>
            <a:schemeClr val="accent1">
              <a:lumMod val="50000"/>
              <a:alpha val="25000"/>
            </a:schemeClr>
          </a:solidFill>
          <a:ln w="0">
            <a:noFill/>
            <a:prstDash val="solid"/>
            <a:round/>
            <a:headEnd/>
            <a:tailEnd/>
          </a:ln>
        </p:spPr>
        <p:txBody>
          <a:bodyPr rtlCol="0" anchor="ctr"/>
          <a:lstStyle/>
          <a:p>
            <a:pPr algn="ctr" defTabSz="457200"/>
            <a:endParaRPr lang="en-US" dirty="0">
              <a:solidFill>
                <a:schemeClr val="tx1"/>
              </a:solidFill>
            </a:endParaRPr>
          </a:p>
        </p:txBody>
      </p:sp>
      <p:sp>
        <p:nvSpPr>
          <p:cNvPr id="4" name="Title 3"/>
          <p:cNvSpPr>
            <a:spLocks noGrp="1"/>
          </p:cNvSpPr>
          <p:nvPr>
            <p:ph type="ctrTitle"/>
          </p:nvPr>
        </p:nvSpPr>
        <p:spPr>
          <a:xfrm>
            <a:off x="766761" y="614714"/>
            <a:ext cx="5321481" cy="3768405"/>
          </a:xfrm>
        </p:spPr>
        <p:txBody>
          <a:bodyPr vert="horz" lIns="91440" tIns="45720" rIns="91440" bIns="45720" rtlCol="0" anchor="b">
            <a:normAutofit/>
          </a:bodyPr>
          <a:lstStyle/>
          <a:p>
            <a:pPr algn="l"/>
            <a:r>
              <a:rPr lang="en-US" sz="8800">
                <a:effectLst>
                  <a:glow rad="38100">
                    <a:schemeClr val="bg1">
                      <a:lumMod val="65000"/>
                      <a:lumOff val="35000"/>
                      <a:alpha val="40000"/>
                    </a:schemeClr>
                  </a:glow>
                  <a:outerShdw blurRad="28575" dist="38100" dir="14040000" algn="tl" rotWithShape="0">
                    <a:srgbClr val="000000">
                      <a:alpha val="25000"/>
                    </a:srgbClr>
                  </a:outerShdw>
                </a:effectLst>
              </a:rPr>
              <a:t>HOSPITAL WEBSITE</a:t>
            </a:r>
          </a:p>
        </p:txBody>
      </p:sp>
      <p:sp>
        <p:nvSpPr>
          <p:cNvPr id="5" name="Subtitle 4"/>
          <p:cNvSpPr>
            <a:spLocks noGrp="1"/>
          </p:cNvSpPr>
          <p:nvPr>
            <p:ph type="subTitle" idx="1"/>
          </p:nvPr>
        </p:nvSpPr>
        <p:spPr>
          <a:xfrm>
            <a:off x="766761" y="4545224"/>
            <a:ext cx="6054727" cy="2087590"/>
          </a:xfrm>
        </p:spPr>
        <p:txBody>
          <a:bodyPr vert="horz" lIns="91440" tIns="45720" rIns="91440" bIns="45720" rtlCol="0" anchor="t">
            <a:noAutofit/>
          </a:bodyPr>
          <a:lstStyle/>
          <a:p>
            <a:pPr algn="l">
              <a:buFont typeface="Arial"/>
              <a:buChar char="•"/>
            </a:pPr>
            <a:r>
              <a:rPr lang="en-US" sz="2000" b="1">
                <a:solidFill>
                  <a:schemeClr val="tx1">
                    <a:alpha val="60000"/>
                  </a:schemeClr>
                </a:solidFill>
                <a:latin typeface="Sylfaen"/>
              </a:rPr>
              <a:t>PRESENTED BY:</a:t>
            </a:r>
            <a:endParaRPr lang="en-US" sz="2000" b="1">
              <a:solidFill>
                <a:schemeClr val="tx1">
                  <a:alpha val="60000"/>
                </a:schemeClr>
              </a:solidFill>
              <a:latin typeface="Sylfaen"/>
              <a:cs typeface="Calibri"/>
            </a:endParaRPr>
          </a:p>
          <a:p>
            <a:pPr algn="l">
              <a:buFont typeface="Arial"/>
              <a:buChar char="•"/>
            </a:pPr>
            <a:r>
              <a:rPr lang="en-US" sz="2000" b="1">
                <a:solidFill>
                  <a:schemeClr val="tx1">
                    <a:alpha val="60000"/>
                  </a:schemeClr>
                </a:solidFill>
                <a:latin typeface="Sylfaen"/>
              </a:rPr>
              <a:t>DEEPAK</a:t>
            </a:r>
            <a:endParaRPr lang="en-US" sz="2000" b="1">
              <a:solidFill>
                <a:schemeClr val="tx1">
                  <a:alpha val="60000"/>
                </a:schemeClr>
              </a:solidFill>
              <a:latin typeface="Sylfaen"/>
              <a:cs typeface="Calibri"/>
            </a:endParaRPr>
          </a:p>
          <a:p>
            <a:pPr algn="l">
              <a:buFont typeface="Arial"/>
              <a:buChar char="•"/>
            </a:pPr>
            <a:r>
              <a:rPr lang="en-US" sz="2000" b="1">
                <a:solidFill>
                  <a:schemeClr val="tx1">
                    <a:alpha val="60000"/>
                  </a:schemeClr>
                </a:solidFill>
                <a:latin typeface="Sylfaen"/>
              </a:rPr>
              <a:t>ISHANT SHUKLA</a:t>
            </a:r>
            <a:endParaRPr lang="en-US" sz="2000" b="1">
              <a:solidFill>
                <a:schemeClr val="tx1">
                  <a:alpha val="60000"/>
                </a:schemeClr>
              </a:solidFill>
              <a:latin typeface="Sylfaen"/>
              <a:cs typeface="Calibri"/>
            </a:endParaRPr>
          </a:p>
          <a:p>
            <a:pPr algn="l">
              <a:buFont typeface="Arial"/>
              <a:buChar char="•"/>
            </a:pPr>
            <a:r>
              <a:rPr lang="en-US" sz="2000" b="1">
                <a:solidFill>
                  <a:schemeClr val="tx1">
                    <a:alpha val="60000"/>
                  </a:schemeClr>
                </a:solidFill>
                <a:latin typeface="Sylfaen"/>
              </a:rPr>
              <a:t>KARANVIR SINGH</a:t>
            </a:r>
            <a:endParaRPr lang="en-US" sz="2000" b="1">
              <a:solidFill>
                <a:schemeClr val="tx1">
                  <a:alpha val="60000"/>
                </a:schemeClr>
              </a:solidFill>
              <a:latin typeface="Sylfaen"/>
              <a:cs typeface="Calibri"/>
            </a:endParaRPr>
          </a:p>
          <a:p>
            <a:pPr algn="l">
              <a:buFont typeface="Arial"/>
              <a:buChar char="•"/>
            </a:pPr>
            <a:r>
              <a:rPr lang="en-US" sz="2000" b="1">
                <a:solidFill>
                  <a:schemeClr val="tx1">
                    <a:alpha val="60000"/>
                  </a:schemeClr>
                </a:solidFill>
                <a:latin typeface="Sylfaen"/>
              </a:rPr>
              <a:t>GUNN SON</a:t>
            </a:r>
            <a:r>
              <a:rPr lang="en-US" sz="2000" b="1">
                <a:solidFill>
                  <a:schemeClr val="tx1">
                    <a:alpha val="60000"/>
                  </a:schemeClr>
                </a:solidFill>
              </a:rPr>
              <a:t>I</a:t>
            </a:r>
            <a:endParaRPr lang="en-US" sz="2000" b="1">
              <a:solidFill>
                <a:schemeClr val="tx1">
                  <a:alpha val="60000"/>
                </a:schemeClr>
              </a:solidFill>
              <a:cs typeface="Calibri"/>
            </a:endParaRPr>
          </a:p>
          <a:p>
            <a:pPr algn="l">
              <a:buFont typeface="Arial"/>
              <a:buChar char="•"/>
            </a:pPr>
            <a:endParaRPr lang="en-US" sz="500">
              <a:solidFill>
                <a:schemeClr val="tx1">
                  <a:alpha val="60000"/>
                </a:schemeClr>
              </a:solidFill>
            </a:endParaRPr>
          </a:p>
        </p:txBody>
      </p:sp>
      <p:sp>
        <p:nvSpPr>
          <p:cNvPr id="19" name="Freeform 6">
            <a:extLst>
              <a:ext uri="{FF2B5EF4-FFF2-40B4-BE49-F238E27FC236}">
                <a16:creationId xmlns:a16="http://schemas.microsoft.com/office/drawing/2014/main" id="{1F0D9B0E-E48B-450C-9134-0435D96D0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02207" y="61344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rgbClr val="FFFFFF"/>
          </a:solidFill>
          <a:ln w="0">
            <a:noFill/>
            <a:prstDash val="solid"/>
            <a:round/>
            <a:headEnd/>
            <a:tailEnd/>
          </a:ln>
        </p:spPr>
      </p:sp>
      <p:pic>
        <p:nvPicPr>
          <p:cNvPr id="21" name="Graphic 8" descr="Stethoscope">
            <a:extLst>
              <a:ext uri="{FF2B5EF4-FFF2-40B4-BE49-F238E27FC236}">
                <a16:creationId xmlns:a16="http://schemas.microsoft.com/office/drawing/2014/main" id="{B9234ADA-4E3F-4C6D-98F9-C5AF80DB352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99994" y="1608058"/>
            <a:ext cx="3240000" cy="3240000"/>
          </a:xfrm>
          <a:prstGeom prst="rect">
            <a:avLst/>
          </a:prstGeom>
        </p:spPr>
      </p:pic>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7">
            <a:extLst>
              <a:ext uri="{FF2B5EF4-FFF2-40B4-BE49-F238E27FC236}">
                <a16:creationId xmlns:a16="http://schemas.microsoft.com/office/drawing/2014/main" id="{19245A10-7F37-4569-80D2-2F692931E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8">
            <a:extLst>
              <a:ext uri="{FF2B5EF4-FFF2-40B4-BE49-F238E27FC236}">
                <a16:creationId xmlns:a16="http://schemas.microsoft.com/office/drawing/2014/main" id="{9267F70F-11C6-4597-9381-D0D80FC18F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06152" y="2355786"/>
            <a:ext cx="498574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Title 2"/>
          <p:cNvSpPr>
            <a:spLocks noGrp="1"/>
          </p:cNvSpPr>
          <p:nvPr>
            <p:ph type="title"/>
          </p:nvPr>
        </p:nvSpPr>
        <p:spPr>
          <a:xfrm>
            <a:off x="7559812" y="2723322"/>
            <a:ext cx="3510355" cy="2236738"/>
          </a:xfrm>
        </p:spPr>
        <p:txBody>
          <a:bodyPr vert="horz" lIns="91440" tIns="45720" rIns="91440" bIns="45720" rtlCol="0" anchor="b">
            <a:normAutofit/>
          </a:bodyPr>
          <a:lstStyle/>
          <a:p>
            <a:r>
              <a:rPr lang="en-US">
                <a:solidFill>
                  <a:srgbClr val="FFFFFF"/>
                </a:solidFill>
              </a:rPr>
              <a:t>Results:</a:t>
            </a:r>
          </a:p>
        </p:txBody>
      </p:sp>
      <p:sp>
        <p:nvSpPr>
          <p:cNvPr id="51" name="Freeform 5">
            <a:extLst>
              <a:ext uri="{FF2B5EF4-FFF2-40B4-BE49-F238E27FC236}">
                <a16:creationId xmlns:a16="http://schemas.microsoft.com/office/drawing/2014/main" id="{2C20A93E-E407-4683-A405-147DE26132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09782" y="1654168"/>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6">
            <a:extLst>
              <a:ext uri="{FF2B5EF4-FFF2-40B4-BE49-F238E27FC236}">
                <a16:creationId xmlns:a16="http://schemas.microsoft.com/office/drawing/2014/main" id="{9E8E3DD9-D235-48D9-A0EC-D6817EC84B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44520" y="1311136"/>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7">
            <a:extLst>
              <a:ext uri="{FF2B5EF4-FFF2-40B4-BE49-F238E27FC236}">
                <a16:creationId xmlns:a16="http://schemas.microsoft.com/office/drawing/2014/main" id="{EA83A145-578D-4A0B-94A7-AEAB2027D7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44520" y="1126737"/>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pic>
        <p:nvPicPr>
          <p:cNvPr id="33" name="Picture 33" descr="Graphical user interface, website&#10;&#10;Description automatically generated">
            <a:extLst>
              <a:ext uri="{FF2B5EF4-FFF2-40B4-BE49-F238E27FC236}">
                <a16:creationId xmlns:a16="http://schemas.microsoft.com/office/drawing/2014/main" id="{0C33BC87-B7ED-47DA-81CE-D6C39DB5CBC0}"/>
              </a:ext>
            </a:extLst>
          </p:cNvPr>
          <p:cNvPicPr>
            <a:picLocks noChangeAspect="1"/>
          </p:cNvPicPr>
          <p:nvPr/>
        </p:nvPicPr>
        <p:blipFill rotWithShape="1">
          <a:blip r:embed="rId2"/>
          <a:srcRect r="9671" b="1"/>
          <a:stretch/>
        </p:blipFill>
        <p:spPr>
          <a:xfrm>
            <a:off x="1258859" y="1120046"/>
            <a:ext cx="5635819" cy="3509504"/>
          </a:xfrm>
          <a:prstGeom prst="rect">
            <a:avLst/>
          </a:prstGeom>
        </p:spPr>
      </p:pic>
    </p:spTree>
    <p:extLst>
      <p:ext uri="{BB962C8B-B14F-4D97-AF65-F5344CB8AC3E}">
        <p14:creationId xmlns:p14="http://schemas.microsoft.com/office/powerpoint/2010/main" val="112606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7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0E9C5405-4A49-4E12-98FD-8966C1118F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5B9823A-85C3-4837-8700-3D94F9B36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7235" y="0"/>
            <a:ext cx="789032" cy="6865831"/>
          </a:xfrm>
          <a:custGeom>
            <a:avLst/>
            <a:gdLst>
              <a:gd name="connsiteX0" fmla="*/ 2648 w 789032"/>
              <a:gd name="connsiteY0" fmla="*/ 0 h 6865831"/>
              <a:gd name="connsiteX1" fmla="*/ 789032 w 789032"/>
              <a:gd name="connsiteY1" fmla="*/ 0 h 6865831"/>
              <a:gd name="connsiteX2" fmla="*/ 789032 w 789032"/>
              <a:gd name="connsiteY2" fmla="*/ 1621639 h 6865831"/>
              <a:gd name="connsiteX3" fmla="*/ 789032 w 789032"/>
              <a:gd name="connsiteY3" fmla="*/ 1900580 h 6865831"/>
              <a:gd name="connsiteX4" fmla="*/ 789032 w 789032"/>
              <a:gd name="connsiteY4" fmla="*/ 6865831 h 6865831"/>
              <a:gd name="connsiteX5" fmla="*/ 0 w 789032"/>
              <a:gd name="connsiteY5" fmla="*/ 6399058 h 6865831"/>
              <a:gd name="connsiteX6" fmla="*/ 0 w 789032"/>
              <a:gd name="connsiteY6" fmla="*/ 1154866 h 6865831"/>
              <a:gd name="connsiteX7" fmla="*/ 2648 w 789032"/>
              <a:gd name="connsiteY7" fmla="*/ 1156433 h 6865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9032" h="6865831">
                <a:moveTo>
                  <a:pt x="2648" y="0"/>
                </a:moveTo>
                <a:lnTo>
                  <a:pt x="789032" y="0"/>
                </a:lnTo>
                <a:lnTo>
                  <a:pt x="789032" y="1621639"/>
                </a:lnTo>
                <a:lnTo>
                  <a:pt x="789032" y="1900580"/>
                </a:lnTo>
                <a:lnTo>
                  <a:pt x="789032" y="6865831"/>
                </a:lnTo>
                <a:lnTo>
                  <a:pt x="0" y="6399058"/>
                </a:lnTo>
                <a:lnTo>
                  <a:pt x="0" y="1154866"/>
                </a:lnTo>
                <a:lnTo>
                  <a:pt x="2648" y="1156433"/>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noAutofit/>
          </a:bodyPr>
          <a:lstStyle/>
          <a:p>
            <a:endParaRPr lang="en-US">
              <a:solidFill>
                <a:schemeClr val="tx1"/>
              </a:solidFill>
            </a:endParaRPr>
          </a:p>
        </p:txBody>
      </p:sp>
      <p:sp>
        <p:nvSpPr>
          <p:cNvPr id="14" name="Freeform 7">
            <a:extLst>
              <a:ext uri="{FF2B5EF4-FFF2-40B4-BE49-F238E27FC236}">
                <a16:creationId xmlns:a16="http://schemas.microsoft.com/office/drawing/2014/main" id="{5BAFBDD6-35EA-4318-81BD-034C73032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17236" y="887217"/>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useBgFill="1">
        <p:nvSpPr>
          <p:cNvPr id="16" name="Rectangle 15">
            <a:extLst>
              <a:ext uri="{FF2B5EF4-FFF2-40B4-BE49-F238E27FC236}">
                <a16:creationId xmlns:a16="http://schemas.microsoft.com/office/drawing/2014/main" id="{9668AFA7-0343-4462-B952-29775C02D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498749" cy="6150193"/>
          </a:xfrm>
          <a:prstGeom prst="rect">
            <a:avLst/>
          </a:prstGeom>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Graphical user interface&#10;&#10;Description automatically generated">
            <a:extLst>
              <a:ext uri="{FF2B5EF4-FFF2-40B4-BE49-F238E27FC236}">
                <a16:creationId xmlns:a16="http://schemas.microsoft.com/office/drawing/2014/main" id="{4526F143-C4DB-4316-B397-B73DD21554C6}"/>
              </a:ext>
            </a:extLst>
          </p:cNvPr>
          <p:cNvPicPr>
            <a:picLocks noChangeAspect="1"/>
          </p:cNvPicPr>
          <p:nvPr/>
        </p:nvPicPr>
        <p:blipFill rotWithShape="1">
          <a:blip r:embed="rId2"/>
          <a:srcRect r="-150" b="5621"/>
          <a:stretch/>
        </p:blipFill>
        <p:spPr>
          <a:xfrm>
            <a:off x="643467" y="1548250"/>
            <a:ext cx="6686077" cy="3544200"/>
          </a:xfrm>
          <a:prstGeom prst="rect">
            <a:avLst/>
          </a:prstGeom>
        </p:spPr>
      </p:pic>
      <p:sp>
        <p:nvSpPr>
          <p:cNvPr id="18" name="Rectangle 8">
            <a:extLst>
              <a:ext uri="{FF2B5EF4-FFF2-40B4-BE49-F238E27FC236}">
                <a16:creationId xmlns:a16="http://schemas.microsoft.com/office/drawing/2014/main" id="{FABAF75E-3794-4E38-AFE5-55C2624475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804744" y="0"/>
            <a:ext cx="4384208" cy="6858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Title 2"/>
          <p:cNvSpPr>
            <a:spLocks noGrp="1"/>
          </p:cNvSpPr>
          <p:nvPr>
            <p:ph type="title"/>
          </p:nvPr>
        </p:nvSpPr>
        <p:spPr>
          <a:xfrm>
            <a:off x="8129872" y="1062401"/>
            <a:ext cx="3262028" cy="2733881"/>
          </a:xfrm>
        </p:spPr>
        <p:txBody>
          <a:bodyPr vert="horz" lIns="91440" tIns="45720" rIns="91440" bIns="45720" rtlCol="0" anchor="b">
            <a:normAutofit/>
          </a:bodyPr>
          <a:lstStyle/>
          <a:p>
            <a:r>
              <a:rPr lang="en-US" kern="1200">
                <a:solidFill>
                  <a:srgbClr val="FFFFFF"/>
                </a:solidFill>
                <a:latin typeface="+mj-lt"/>
                <a:ea typeface="+mj-ea"/>
                <a:cs typeface="+mj-cs"/>
              </a:rPr>
              <a:t>Results:</a:t>
            </a:r>
          </a:p>
        </p:txBody>
      </p:sp>
    </p:spTree>
    <p:extLst>
      <p:ext uri="{BB962C8B-B14F-4D97-AF65-F5344CB8AC3E}">
        <p14:creationId xmlns:p14="http://schemas.microsoft.com/office/powerpoint/2010/main" val="1664800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E6760941-EF99-4F61-A95D-3C3E7C08D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5">
            <a:extLst>
              <a:ext uri="{FF2B5EF4-FFF2-40B4-BE49-F238E27FC236}">
                <a16:creationId xmlns:a16="http://schemas.microsoft.com/office/drawing/2014/main" id="{44D9B9FF-D6DA-4F69-B4A0-BA1550D65C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84269" y="1756600"/>
            <a:ext cx="1080325" cy="4736395"/>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6">
            <a:extLst>
              <a:ext uri="{FF2B5EF4-FFF2-40B4-BE49-F238E27FC236}">
                <a16:creationId xmlns:a16="http://schemas.microsoft.com/office/drawing/2014/main" id="{A7DC0AF9-0747-4070-A6D7-DF3681B9E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76839" y="1357766"/>
            <a:ext cx="687754" cy="430312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7">
            <a:extLst>
              <a:ext uri="{FF2B5EF4-FFF2-40B4-BE49-F238E27FC236}">
                <a16:creationId xmlns:a16="http://schemas.microsoft.com/office/drawing/2014/main" id="{74612EAD-0A8C-4C44-AFE1-3DF0669AC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78850" y="1135060"/>
            <a:ext cx="409371" cy="416921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8">
            <a:extLst>
              <a:ext uri="{FF2B5EF4-FFF2-40B4-BE49-F238E27FC236}">
                <a16:creationId xmlns:a16="http://schemas.microsoft.com/office/drawing/2014/main" id="{C2D46295-4D0D-487B-8972-141A047FB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1124043"/>
            <a:ext cx="5288862" cy="3978121"/>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Title 2"/>
          <p:cNvSpPr>
            <a:spLocks noGrp="1"/>
          </p:cNvSpPr>
          <p:nvPr>
            <p:ph type="title"/>
          </p:nvPr>
        </p:nvSpPr>
        <p:spPr>
          <a:xfrm>
            <a:off x="795342" y="1357766"/>
            <a:ext cx="4322204" cy="3541334"/>
          </a:xfrm>
        </p:spPr>
        <p:txBody>
          <a:bodyPr vert="horz" lIns="91440" tIns="45720" rIns="91440" bIns="45720" rtlCol="0" anchor="b">
            <a:normAutofit/>
          </a:bodyPr>
          <a:lstStyle/>
          <a:p>
            <a:r>
              <a:rPr lang="en-US" sz="5400" kern="1200">
                <a:solidFill>
                  <a:srgbClr val="FFFFFF"/>
                </a:solidFill>
                <a:latin typeface="+mj-lt"/>
                <a:ea typeface="+mj-ea"/>
                <a:cs typeface="+mj-cs"/>
              </a:rPr>
              <a:t>Results:</a:t>
            </a:r>
          </a:p>
        </p:txBody>
      </p:sp>
      <p:pic>
        <p:nvPicPr>
          <p:cNvPr id="5" name="Picture 5" descr="Graphical user interface, application&#10;&#10;Description automatically generated">
            <a:extLst>
              <a:ext uri="{FF2B5EF4-FFF2-40B4-BE49-F238E27FC236}">
                <a16:creationId xmlns:a16="http://schemas.microsoft.com/office/drawing/2014/main" id="{BE8A35B6-6B96-4680-B0ED-68AEED321062}"/>
              </a:ext>
            </a:extLst>
          </p:cNvPr>
          <p:cNvPicPr>
            <a:picLocks noChangeAspect="1"/>
          </p:cNvPicPr>
          <p:nvPr/>
        </p:nvPicPr>
        <p:blipFill rotWithShape="1">
          <a:blip r:embed="rId2"/>
          <a:srcRect r="-153" b="6269"/>
          <a:stretch/>
        </p:blipFill>
        <p:spPr>
          <a:xfrm>
            <a:off x="5912889" y="1357766"/>
            <a:ext cx="5629754" cy="3946509"/>
          </a:xfrm>
          <a:prstGeom prst="rect">
            <a:avLst/>
          </a:prstGeom>
        </p:spPr>
      </p:pic>
    </p:spTree>
    <p:extLst>
      <p:ext uri="{BB962C8B-B14F-4D97-AF65-F5344CB8AC3E}">
        <p14:creationId xmlns:p14="http://schemas.microsoft.com/office/powerpoint/2010/main" val="1307262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Title 2"/>
          <p:cNvSpPr>
            <a:spLocks noGrp="1"/>
          </p:cNvSpPr>
          <p:nvPr>
            <p:ph type="title"/>
          </p:nvPr>
        </p:nvSpPr>
        <p:spPr>
          <a:xfrm>
            <a:off x="958506" y="800392"/>
            <a:ext cx="10264697" cy="1212102"/>
          </a:xfrm>
        </p:spPr>
        <p:txBody>
          <a:bodyPr>
            <a:normAutofit/>
          </a:bodyPr>
          <a:lstStyle/>
          <a:p>
            <a:r>
              <a:rPr lang="en-US" sz="4000">
                <a:solidFill>
                  <a:srgbClr val="FFFFFF"/>
                </a:solidFill>
                <a:latin typeface="Times"/>
                <a:cs typeface="Times"/>
              </a:rPr>
              <a:t>Conclusion:</a:t>
            </a:r>
          </a:p>
        </p:txBody>
      </p:sp>
      <p:sp>
        <p:nvSpPr>
          <p:cNvPr id="4" name="Content Placeholder 3">
            <a:extLst>
              <a:ext uri="{FF2B5EF4-FFF2-40B4-BE49-F238E27FC236}">
                <a16:creationId xmlns:a16="http://schemas.microsoft.com/office/drawing/2014/main" id="{C3E919BD-7016-4E26-801E-AACC0E10738C}"/>
              </a:ext>
            </a:extLst>
          </p:cNvPr>
          <p:cNvSpPr>
            <a:spLocks noGrp="1"/>
          </p:cNvSpPr>
          <p:nvPr>
            <p:ph idx="1"/>
          </p:nvPr>
        </p:nvSpPr>
        <p:spPr>
          <a:xfrm>
            <a:off x="1367624" y="2490436"/>
            <a:ext cx="9708995" cy="3567173"/>
          </a:xfrm>
        </p:spPr>
        <p:txBody>
          <a:bodyPr vert="horz" lIns="0" tIns="45720" rIns="0" bIns="45720" rtlCol="0" anchor="ctr">
            <a:normAutofit/>
          </a:bodyPr>
          <a:lstStyle/>
          <a:p>
            <a:r>
              <a:rPr lang="en-US" sz="1900">
                <a:latin typeface="Aharoni"/>
                <a:ea typeface="+mn-lt"/>
                <a:cs typeface="+mn-lt"/>
              </a:rPr>
              <a:t>Taking into account all the mentioned details, we can make the conclusion that the hospital Website is the inevitable part of the lifecycle of the modern medical institution. It automates numerous daily operations and enables smooth interactions of the users. Developing the hospital system software is a great opportunity to create the distinct, efficient and fast delivering healthcare model. Implementation of hospital website project helps to store all the kinds of records, provide coordination and user communication, implement policies, improve day-to-day operations, arrange the supply chain, manage financial and human resources, and market hospital services. This beneficial decision covers the needs of the patients, staff and hospital authorities and simplifies their interactions. It has become the usual approach to manage the hospital. Many clinics have already experienced its advantages and continue developing new hospital website project modules</a:t>
            </a:r>
            <a:endParaRPr lang="en-US" sz="1900">
              <a:latin typeface="Aharoni"/>
            </a:endParaRPr>
          </a:p>
        </p:txBody>
      </p:sp>
    </p:spTree>
    <p:extLst>
      <p:ext uri="{BB962C8B-B14F-4D97-AF65-F5344CB8AC3E}">
        <p14:creationId xmlns:p14="http://schemas.microsoft.com/office/powerpoint/2010/main" val="3748501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91C6979-50E4-4EE2-898F-C6C12778BD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5">
            <a:extLst>
              <a:ext uri="{FF2B5EF4-FFF2-40B4-BE49-F238E27FC236}">
                <a16:creationId xmlns:a16="http://schemas.microsoft.com/office/drawing/2014/main" id="{72E44FCB-1CD3-4165-BB80-B9725454FF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789091" y="4356610"/>
            <a:ext cx="542047" cy="1997228"/>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6">
            <a:extLst>
              <a:ext uri="{FF2B5EF4-FFF2-40B4-BE49-F238E27FC236}">
                <a16:creationId xmlns:a16="http://schemas.microsoft.com/office/drawing/2014/main" id="{81089C96-ABA7-4974-ACD5-74686A5534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783841" y="4214478"/>
            <a:ext cx="369761" cy="1783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Freeform 7">
            <a:extLst>
              <a:ext uri="{FF2B5EF4-FFF2-40B4-BE49-F238E27FC236}">
                <a16:creationId xmlns:a16="http://schemas.microsoft.com/office/drawing/2014/main" id="{6FA230C2-E9CA-4943-A930-10AA88473A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951746" y="4122187"/>
            <a:ext cx="201857" cy="1727743"/>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6">
            <a:extLst>
              <a:ext uri="{FF2B5EF4-FFF2-40B4-BE49-F238E27FC236}">
                <a16:creationId xmlns:a16="http://schemas.microsoft.com/office/drawing/2014/main" id="{CC988297-7FEA-4B53-AC29-C3E10B38F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6820" y="4214478"/>
            <a:ext cx="339126" cy="1783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7">
            <a:extLst>
              <a:ext uri="{FF2B5EF4-FFF2-40B4-BE49-F238E27FC236}">
                <a16:creationId xmlns:a16="http://schemas.microsoft.com/office/drawing/2014/main" id="{3932437D-69C7-41AF-8DA3-28AE212E1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8739" y="4122188"/>
            <a:ext cx="201857" cy="1727743"/>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Rectangle 8">
            <a:extLst>
              <a:ext uri="{FF2B5EF4-FFF2-40B4-BE49-F238E27FC236}">
                <a16:creationId xmlns:a16="http://schemas.microsoft.com/office/drawing/2014/main" id="{47C5A609-4AC8-4DED-80A9-530364356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51447" y="4122189"/>
            <a:ext cx="7978524" cy="1647878"/>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Title 2"/>
          <p:cNvSpPr>
            <a:spLocks noGrp="1"/>
          </p:cNvSpPr>
          <p:nvPr>
            <p:ph type="title"/>
          </p:nvPr>
        </p:nvSpPr>
        <p:spPr>
          <a:xfrm>
            <a:off x="1315959" y="4327936"/>
            <a:ext cx="7450586" cy="1212102"/>
          </a:xfrm>
        </p:spPr>
        <p:txBody>
          <a:bodyPr>
            <a:normAutofit/>
          </a:bodyPr>
          <a:lstStyle/>
          <a:p>
            <a:r>
              <a:rPr lang="en-US" sz="4000">
                <a:solidFill>
                  <a:srgbClr val="FFFFFF"/>
                </a:solidFill>
                <a:latin typeface="Times"/>
                <a:cs typeface="Times"/>
              </a:rPr>
              <a:t>FUTURE SCOPE:</a:t>
            </a:r>
          </a:p>
        </p:txBody>
      </p:sp>
      <p:sp>
        <p:nvSpPr>
          <p:cNvPr id="4" name="Content Placeholder 3">
            <a:extLst>
              <a:ext uri="{FF2B5EF4-FFF2-40B4-BE49-F238E27FC236}">
                <a16:creationId xmlns:a16="http://schemas.microsoft.com/office/drawing/2014/main" id="{C3E919BD-7016-4E26-801E-AACC0E10738C}"/>
              </a:ext>
            </a:extLst>
          </p:cNvPr>
          <p:cNvSpPr>
            <a:spLocks noGrp="1"/>
          </p:cNvSpPr>
          <p:nvPr>
            <p:ph idx="1"/>
          </p:nvPr>
        </p:nvSpPr>
        <p:spPr>
          <a:xfrm>
            <a:off x="1367625" y="839354"/>
            <a:ext cx="7562972" cy="2972941"/>
          </a:xfrm>
        </p:spPr>
        <p:txBody>
          <a:bodyPr vert="horz" lIns="0" tIns="45720" rIns="0" bIns="45720" rtlCol="0" anchor="ctr">
            <a:normAutofit/>
          </a:bodyPr>
          <a:lstStyle/>
          <a:p>
            <a:pPr marL="0" indent="0">
              <a:buNone/>
            </a:pPr>
            <a:r>
              <a:rPr lang="en-US" sz="2400" b="1">
                <a:effectLst>
                  <a:glow rad="38100">
                    <a:prstClr val="black">
                      <a:lumMod val="50000"/>
                      <a:lumOff val="50000"/>
                      <a:alpha val="20000"/>
                    </a:prstClr>
                  </a:glow>
                  <a:outerShdw blurRad="44450" dist="12700" dir="13860000" algn="tl" rotWithShape="0">
                    <a:srgbClr val="000000">
                      <a:alpha val="20000"/>
                    </a:srgbClr>
                  </a:outerShdw>
                </a:effectLst>
                <a:latin typeface="Aharoni"/>
                <a:ea typeface="+mn-lt"/>
                <a:cs typeface="+mn-lt"/>
              </a:rPr>
              <a:t>Hospital website</a:t>
            </a:r>
            <a:r>
              <a:rPr lang="en-US" sz="2400">
                <a:effectLst>
                  <a:glow rad="38100">
                    <a:prstClr val="black">
                      <a:lumMod val="50000"/>
                      <a:lumOff val="50000"/>
                      <a:alpha val="20000"/>
                    </a:prstClr>
                  </a:glow>
                  <a:outerShdw blurRad="44450" dist="12700" dir="13860000" algn="tl" rotWithShape="0">
                    <a:srgbClr val="000000">
                      <a:alpha val="20000"/>
                    </a:srgbClr>
                  </a:outerShdw>
                </a:effectLst>
                <a:latin typeface="Aharoni"/>
                <a:ea typeface="+mn-lt"/>
                <a:cs typeface="+mn-lt"/>
              </a:rPr>
              <a:t> is a computer </a:t>
            </a:r>
            <a:r>
              <a:rPr lang="en-US" sz="2400" b="1">
                <a:effectLst>
                  <a:glow rad="38100">
                    <a:prstClr val="black">
                      <a:lumMod val="50000"/>
                      <a:lumOff val="50000"/>
                      <a:alpha val="20000"/>
                    </a:prstClr>
                  </a:glow>
                  <a:outerShdw blurRad="44450" dist="12700" dir="13860000" algn="tl" rotWithShape="0">
                    <a:srgbClr val="000000">
                      <a:alpha val="20000"/>
                    </a:srgbClr>
                  </a:outerShdw>
                </a:effectLst>
                <a:latin typeface="Aharoni"/>
                <a:ea typeface="+mn-lt"/>
                <a:cs typeface="+mn-lt"/>
              </a:rPr>
              <a:t>system</a:t>
            </a:r>
            <a:r>
              <a:rPr lang="en-US" sz="2400">
                <a:effectLst>
                  <a:glow rad="38100">
                    <a:prstClr val="black">
                      <a:lumMod val="50000"/>
                      <a:lumOff val="50000"/>
                      <a:alpha val="20000"/>
                    </a:prstClr>
                  </a:glow>
                  <a:outerShdw blurRad="44450" dist="12700" dir="13860000" algn="tl" rotWithShape="0">
                    <a:srgbClr val="000000">
                      <a:alpha val="20000"/>
                    </a:srgbClr>
                  </a:outerShdw>
                </a:effectLst>
                <a:latin typeface="Aharoni"/>
                <a:ea typeface="+mn-lt"/>
                <a:cs typeface="+mn-lt"/>
              </a:rPr>
              <a:t> that helps manage the information related to health care and aids in the job completion of health care providers effectively. They manage the data related to all departments of </a:t>
            </a:r>
            <a:r>
              <a:rPr lang="en-US" sz="2400" b="1">
                <a:effectLst>
                  <a:glow rad="38100">
                    <a:prstClr val="black">
                      <a:lumMod val="50000"/>
                      <a:lumOff val="50000"/>
                      <a:alpha val="20000"/>
                    </a:prstClr>
                  </a:glow>
                  <a:outerShdw blurRad="44450" dist="12700" dir="13860000" algn="tl" rotWithShape="0">
                    <a:srgbClr val="000000">
                      <a:alpha val="20000"/>
                    </a:srgbClr>
                  </a:outerShdw>
                </a:effectLst>
                <a:latin typeface="Aharoni"/>
                <a:ea typeface="+mn-lt"/>
                <a:cs typeface="+mn-lt"/>
              </a:rPr>
              <a:t>healthcare</a:t>
            </a:r>
            <a:r>
              <a:rPr lang="en-US" sz="2400">
                <a:effectLst>
                  <a:glow rad="38100">
                    <a:prstClr val="black">
                      <a:lumMod val="50000"/>
                      <a:lumOff val="50000"/>
                      <a:alpha val="20000"/>
                    </a:prstClr>
                  </a:glow>
                  <a:outerShdw blurRad="44450" dist="12700" dir="13860000" algn="tl" rotWithShape="0">
                    <a:srgbClr val="000000">
                      <a:alpha val="20000"/>
                    </a:srgbClr>
                  </a:outerShdw>
                </a:effectLst>
                <a:latin typeface="Aharoni"/>
                <a:ea typeface="+mn-lt"/>
                <a:cs typeface="+mn-lt"/>
              </a:rPr>
              <a:t> such as, Clinical. Financial.</a:t>
            </a:r>
            <a:endParaRPr lang="en-US" sz="2400">
              <a:latin typeface="Aharoni"/>
            </a:endParaRPr>
          </a:p>
        </p:txBody>
      </p:sp>
      <p:sp>
        <p:nvSpPr>
          <p:cNvPr id="23" name="Rectangle 8">
            <a:extLst>
              <a:ext uri="{FF2B5EF4-FFF2-40B4-BE49-F238E27FC236}">
                <a16:creationId xmlns:a16="http://schemas.microsoft.com/office/drawing/2014/main" id="{13581BFA-99C5-4E44-9DE8-D2609F862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065946" y="4356610"/>
            <a:ext cx="3122079" cy="1641104"/>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31287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Title 2"/>
          <p:cNvSpPr>
            <a:spLocks noGrp="1"/>
          </p:cNvSpPr>
          <p:nvPr>
            <p:ph type="title"/>
          </p:nvPr>
        </p:nvSpPr>
        <p:spPr>
          <a:xfrm>
            <a:off x="958506" y="800392"/>
            <a:ext cx="10264697" cy="1212102"/>
          </a:xfrm>
        </p:spPr>
        <p:txBody>
          <a:bodyPr>
            <a:normAutofit/>
          </a:bodyPr>
          <a:lstStyle/>
          <a:p>
            <a:r>
              <a:rPr lang="en-US" sz="4000">
                <a:solidFill>
                  <a:srgbClr val="FFFFFF"/>
                </a:solidFill>
                <a:latin typeface="Times"/>
                <a:cs typeface="Times"/>
              </a:rPr>
              <a:t>FUTURE ENHANCEMENTS:</a:t>
            </a:r>
          </a:p>
        </p:txBody>
      </p:sp>
      <p:sp>
        <p:nvSpPr>
          <p:cNvPr id="4" name="Content Placeholder 3">
            <a:extLst>
              <a:ext uri="{FF2B5EF4-FFF2-40B4-BE49-F238E27FC236}">
                <a16:creationId xmlns:a16="http://schemas.microsoft.com/office/drawing/2014/main" id="{C3E919BD-7016-4E26-801E-AACC0E10738C}"/>
              </a:ext>
            </a:extLst>
          </p:cNvPr>
          <p:cNvSpPr>
            <a:spLocks noGrp="1"/>
          </p:cNvSpPr>
          <p:nvPr>
            <p:ph idx="1"/>
          </p:nvPr>
        </p:nvSpPr>
        <p:spPr>
          <a:xfrm>
            <a:off x="1367624" y="2490436"/>
            <a:ext cx="9708995" cy="3567173"/>
          </a:xfrm>
        </p:spPr>
        <p:txBody>
          <a:bodyPr vert="horz" lIns="0" tIns="45720" rIns="0" bIns="45720" rtlCol="0" anchor="ctr">
            <a:normAutofit/>
          </a:bodyPr>
          <a:lstStyle/>
          <a:p>
            <a:r>
              <a:rPr lang="en-US" sz="2400">
                <a:effectLst>
                  <a:glow rad="38100">
                    <a:prstClr val="black">
                      <a:lumMod val="50000"/>
                      <a:lumOff val="50000"/>
                      <a:alpha val="20000"/>
                    </a:prstClr>
                  </a:glow>
                  <a:outerShdw blurRad="44450" dist="12700" dir="13860000" algn="tl" rotWithShape="0">
                    <a:srgbClr val="000000">
                      <a:alpha val="20000"/>
                    </a:srgbClr>
                  </a:outerShdw>
                </a:effectLst>
                <a:latin typeface="Aharoni"/>
                <a:cs typeface="Aharoni"/>
              </a:rPr>
              <a:t>The proposed system is hopital website. We enhanced this system by including more facilities like making a practical online payement option.And including a chat option for in the website for patients to get information about any query.We can also include the appointment schedule of a particular doctor so that patient could easily get to know the appointment timing of a specific doctor.</a:t>
            </a:r>
            <a:endParaRPr lang="en-US" sz="2400">
              <a:effectLst>
                <a:glow rad="38100">
                  <a:prstClr val="black">
                    <a:lumMod val="50000"/>
                    <a:lumOff val="50000"/>
                    <a:alpha val="20000"/>
                  </a:prstClr>
                </a:glow>
                <a:outerShdw blurRad="44450" dist="12700" dir="13860000" algn="tl" rotWithShape="0">
                  <a:srgbClr val="000000">
                    <a:alpha val="20000"/>
                  </a:srgbClr>
                </a:outerShdw>
              </a:effectLst>
              <a:latin typeface="Aharoni"/>
            </a:endParaRPr>
          </a:p>
        </p:txBody>
      </p:sp>
    </p:spTree>
    <p:extLst>
      <p:ext uri="{BB962C8B-B14F-4D97-AF65-F5344CB8AC3E}">
        <p14:creationId xmlns:p14="http://schemas.microsoft.com/office/powerpoint/2010/main" val="1954799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91C6979-50E4-4EE2-898F-C6C12778BD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5">
            <a:extLst>
              <a:ext uri="{FF2B5EF4-FFF2-40B4-BE49-F238E27FC236}">
                <a16:creationId xmlns:a16="http://schemas.microsoft.com/office/drawing/2014/main" id="{72E44FCB-1CD3-4165-BB80-B9725454FF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789091" y="4356610"/>
            <a:ext cx="542047" cy="1997228"/>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81089C96-ABA7-4974-ACD5-74686A5534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783841" y="4214478"/>
            <a:ext cx="369761" cy="1783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6FA230C2-E9CA-4943-A930-10AA88473A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951746" y="4122187"/>
            <a:ext cx="201857" cy="1727743"/>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6">
            <a:extLst>
              <a:ext uri="{FF2B5EF4-FFF2-40B4-BE49-F238E27FC236}">
                <a16:creationId xmlns:a16="http://schemas.microsoft.com/office/drawing/2014/main" id="{CC988297-7FEA-4B53-AC29-C3E10B38F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6820" y="4214478"/>
            <a:ext cx="339126" cy="1783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7">
            <a:extLst>
              <a:ext uri="{FF2B5EF4-FFF2-40B4-BE49-F238E27FC236}">
                <a16:creationId xmlns:a16="http://schemas.microsoft.com/office/drawing/2014/main" id="{3932437D-69C7-41AF-8DA3-28AE212E1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8739" y="4122188"/>
            <a:ext cx="201857" cy="1727743"/>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Rectangle 8">
            <a:extLst>
              <a:ext uri="{FF2B5EF4-FFF2-40B4-BE49-F238E27FC236}">
                <a16:creationId xmlns:a16="http://schemas.microsoft.com/office/drawing/2014/main" id="{47C5A609-4AC8-4DED-80A9-530364356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51447" y="4122189"/>
            <a:ext cx="7978524" cy="1647878"/>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5FF749DA-5147-4E04-AA10-A40115A19140}"/>
              </a:ext>
            </a:extLst>
          </p:cNvPr>
          <p:cNvSpPr>
            <a:spLocks noGrp="1"/>
          </p:cNvSpPr>
          <p:nvPr>
            <p:ph idx="1"/>
          </p:nvPr>
        </p:nvSpPr>
        <p:spPr>
          <a:xfrm>
            <a:off x="1367625" y="839354"/>
            <a:ext cx="7562972" cy="2972941"/>
          </a:xfrm>
        </p:spPr>
        <p:txBody>
          <a:bodyPr anchor="ctr">
            <a:normAutofit/>
          </a:bodyPr>
          <a:lstStyle/>
          <a:p>
            <a:pPr marL="0" indent="0">
              <a:buNone/>
            </a:pPr>
            <a:r>
              <a:rPr lang="en-US" sz="2400">
                <a:effectLst>
                  <a:glow rad="38100">
                    <a:prstClr val="black">
                      <a:lumMod val="50000"/>
                      <a:lumOff val="50000"/>
                      <a:alpha val="20000"/>
                    </a:prstClr>
                  </a:glow>
                  <a:outerShdw blurRad="44450" dist="12700" dir="13860000" algn="tl" rotWithShape="0">
                    <a:srgbClr val="000000">
                      <a:alpha val="20000"/>
                    </a:srgbClr>
                  </a:outerShdw>
                </a:effectLst>
                <a:latin typeface="Franklin Gothic Medium"/>
              </a:rPr>
              <a:t>                       THANK YOU!!</a:t>
            </a:r>
            <a:endParaRPr lang="en-US" sz="2400">
              <a:effectLst>
                <a:glow rad="38100">
                  <a:prstClr val="black">
                    <a:lumMod val="50000"/>
                    <a:lumOff val="50000"/>
                    <a:alpha val="20000"/>
                  </a:prstClr>
                </a:glow>
                <a:outerShdw blurRad="44450" dist="12700" dir="13860000" algn="tl" rotWithShape="0">
                  <a:srgbClr val="000000">
                    <a:alpha val="20000"/>
                  </a:srgbClr>
                </a:outerShdw>
              </a:effectLst>
            </a:endParaRPr>
          </a:p>
        </p:txBody>
      </p:sp>
      <p:sp>
        <p:nvSpPr>
          <p:cNvPr id="22" name="Rectangle 8">
            <a:extLst>
              <a:ext uri="{FF2B5EF4-FFF2-40B4-BE49-F238E27FC236}">
                <a16:creationId xmlns:a16="http://schemas.microsoft.com/office/drawing/2014/main" id="{13581BFA-99C5-4E44-9DE8-D2609F862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065946" y="4356610"/>
            <a:ext cx="3122079" cy="1641104"/>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95390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Title 2"/>
          <p:cNvSpPr>
            <a:spLocks noGrp="1"/>
          </p:cNvSpPr>
          <p:nvPr>
            <p:ph type="title"/>
          </p:nvPr>
        </p:nvSpPr>
        <p:spPr>
          <a:xfrm>
            <a:off x="958506" y="800392"/>
            <a:ext cx="10264697" cy="1212102"/>
          </a:xfrm>
        </p:spPr>
        <p:txBody>
          <a:bodyPr>
            <a:normAutofit/>
          </a:bodyPr>
          <a:lstStyle/>
          <a:p>
            <a:r>
              <a:rPr lang="en-US" sz="4000">
                <a:solidFill>
                  <a:srgbClr val="FFFFFF"/>
                </a:solidFill>
                <a:latin typeface="Times New Roman" panose="02020603050405020304" pitchFamily="18" charset="0"/>
                <a:cs typeface="Times New Roman" panose="02020603050405020304" pitchFamily="18" charset="0"/>
              </a:rPr>
              <a:t>INTRODUCTION</a:t>
            </a:r>
          </a:p>
        </p:txBody>
      </p:sp>
      <p:sp>
        <p:nvSpPr>
          <p:cNvPr id="2" name="Content Placeholder 1"/>
          <p:cNvSpPr>
            <a:spLocks noGrp="1"/>
          </p:cNvSpPr>
          <p:nvPr>
            <p:ph idx="1"/>
          </p:nvPr>
        </p:nvSpPr>
        <p:spPr>
          <a:xfrm>
            <a:off x="1367624" y="2490436"/>
            <a:ext cx="9855579" cy="4095894"/>
          </a:xfrm>
        </p:spPr>
        <p:txBody>
          <a:bodyPr vert="horz" lIns="0" tIns="45720" rIns="0" bIns="45720" rtlCol="0" anchor="ctr">
            <a:normAutofit/>
          </a:bodyPr>
          <a:lstStyle/>
          <a:p>
            <a:r>
              <a:rPr lang="en-US" sz="1300" dirty="0">
                <a:latin typeface="Times New Roman" panose="02020603050405020304" pitchFamily="18" charset="0"/>
                <a:cs typeface="Times New Roman" panose="02020603050405020304" pitchFamily="18" charset="0"/>
              </a:rPr>
              <a:t>HOW IDEA CAME?</a:t>
            </a:r>
          </a:p>
          <a:p>
            <a:r>
              <a:rPr lang="en-US" sz="1300" dirty="0">
                <a:latin typeface="Aharoni"/>
                <a:cs typeface="Aharoni"/>
              </a:rPr>
              <a:t>There are patients who are handicapped or are people nowadays with busy schedule cannot afford to stand in line for appointment or pay </a:t>
            </a:r>
            <a:r>
              <a:rPr lang="en-US" sz="1300" dirty="0" err="1">
                <a:latin typeface="Aharoni"/>
                <a:cs typeface="Aharoni"/>
              </a:rPr>
              <a:t>bills.The</a:t>
            </a:r>
            <a:r>
              <a:rPr lang="en-US" sz="1300" dirty="0">
                <a:latin typeface="Aharoni"/>
                <a:cs typeface="Aharoni"/>
              </a:rPr>
              <a:t> website would help to make it easier for handicapped as well as save time. </a:t>
            </a:r>
          </a:p>
          <a:p>
            <a:r>
              <a:rPr lang="en-US" sz="1300" dirty="0">
                <a:latin typeface="Times New Roman" panose="02020603050405020304" pitchFamily="18" charset="0"/>
                <a:cs typeface="Times New Roman" panose="02020603050405020304" pitchFamily="18" charset="0"/>
              </a:rPr>
              <a:t>WHAT’S NEW?</a:t>
            </a:r>
          </a:p>
          <a:p>
            <a:r>
              <a:rPr lang="en-US" sz="1300" dirty="0">
                <a:latin typeface="Aharoni"/>
                <a:cs typeface="Aharoni"/>
              </a:rPr>
              <a:t>It basically consists of appointment system and online payment </a:t>
            </a:r>
            <a:r>
              <a:rPr lang="en-US" sz="1300" dirty="0" err="1">
                <a:latin typeface="Aharoni"/>
                <a:cs typeface="Aharoni"/>
              </a:rPr>
              <a:t>option.As</a:t>
            </a:r>
            <a:r>
              <a:rPr lang="en-US" sz="1300" dirty="0">
                <a:latin typeface="Aharoni"/>
                <a:cs typeface="Aharoni"/>
              </a:rPr>
              <a:t> soon as an appointment or payment is </a:t>
            </a:r>
            <a:r>
              <a:rPr lang="en-US" sz="1300" dirty="0" err="1">
                <a:latin typeface="Aharoni"/>
                <a:cs typeface="Aharoni"/>
              </a:rPr>
              <a:t>made,we</a:t>
            </a:r>
            <a:r>
              <a:rPr lang="en-US" sz="1300" dirty="0">
                <a:latin typeface="Aharoni"/>
                <a:cs typeface="Aharoni"/>
              </a:rPr>
              <a:t> get a popup and the details of the user gets stored in backend that is handled by an administrator.</a:t>
            </a:r>
          </a:p>
          <a:p>
            <a:r>
              <a:rPr lang="en-US" sz="1300" dirty="0">
                <a:latin typeface="Times New Roman" panose="02020603050405020304" pitchFamily="18" charset="0"/>
                <a:cs typeface="Times New Roman" panose="02020603050405020304" pitchFamily="18" charset="0"/>
              </a:rPr>
              <a:t>WHY THIS SITE?</a:t>
            </a:r>
          </a:p>
          <a:p>
            <a:r>
              <a:rPr lang="en-US" sz="1300" dirty="0">
                <a:latin typeface="Aharoni"/>
                <a:cs typeface="Aharoni"/>
              </a:rPr>
              <a:t>This site is responsive and provides the information about the </a:t>
            </a:r>
            <a:r>
              <a:rPr lang="en-US" sz="1300" dirty="0" err="1">
                <a:latin typeface="Aharoni"/>
                <a:cs typeface="Aharoni"/>
              </a:rPr>
              <a:t>Hospital.User</a:t>
            </a:r>
            <a:r>
              <a:rPr lang="en-US" sz="1300" dirty="0">
                <a:latin typeface="Aharoni"/>
                <a:cs typeface="Aharoni"/>
              </a:rPr>
              <a:t> can know about the </a:t>
            </a:r>
            <a:r>
              <a:rPr lang="en-US" sz="1300" dirty="0" err="1">
                <a:latin typeface="Aharoni"/>
                <a:cs typeface="Aharoni"/>
              </a:rPr>
              <a:t>facilities,reviews</a:t>
            </a:r>
            <a:r>
              <a:rPr lang="en-US" sz="1300" dirty="0">
                <a:latin typeface="Aharoni"/>
                <a:cs typeface="Aharoni"/>
              </a:rPr>
              <a:t> of </a:t>
            </a:r>
            <a:r>
              <a:rPr lang="en-US" sz="1300" dirty="0" err="1">
                <a:latin typeface="Aharoni"/>
                <a:cs typeface="Aharoni"/>
              </a:rPr>
              <a:t>person,can</a:t>
            </a:r>
            <a:r>
              <a:rPr lang="en-US" sz="1300" dirty="0">
                <a:latin typeface="Aharoni"/>
                <a:cs typeface="Aharoni"/>
              </a:rPr>
              <a:t> book appointment online and can make payment </a:t>
            </a:r>
            <a:r>
              <a:rPr lang="en-US" sz="1300" dirty="0" err="1">
                <a:latin typeface="Aharoni"/>
                <a:cs typeface="Aharoni"/>
              </a:rPr>
              <a:t>online.</a:t>
            </a:r>
            <a:r>
              <a:rPr lang="en-US" sz="1300" dirty="0" err="1">
                <a:latin typeface="Aharoni"/>
                <a:ea typeface="+mn-lt"/>
                <a:cs typeface="+mn-lt"/>
              </a:rPr>
              <a:t>hospital</a:t>
            </a:r>
            <a:r>
              <a:rPr lang="en-US" sz="1300" dirty="0">
                <a:latin typeface="Aharoni"/>
                <a:ea typeface="+mn-lt"/>
                <a:cs typeface="+mn-lt"/>
              </a:rPr>
              <a:t> website can replace the existing manual ,paper based </a:t>
            </a:r>
            <a:r>
              <a:rPr lang="en-US" sz="1300" dirty="0" err="1">
                <a:latin typeface="Aharoni"/>
                <a:ea typeface="+mn-lt"/>
                <a:cs typeface="+mn-lt"/>
              </a:rPr>
              <a:t>system.The</a:t>
            </a:r>
            <a:r>
              <a:rPr lang="en-US" sz="1300" dirty="0">
                <a:latin typeface="Aharoni"/>
                <a:ea typeface="+mn-lt"/>
                <a:cs typeface="+mn-lt"/>
              </a:rPr>
              <a:t> time and resources can be reduced.</a:t>
            </a:r>
          </a:p>
          <a:p>
            <a:r>
              <a:rPr lang="en-US" sz="1300" dirty="0">
                <a:latin typeface="Times New Roman" panose="02020603050405020304" pitchFamily="18" charset="0"/>
                <a:cs typeface="Times New Roman" panose="02020603050405020304" pitchFamily="18" charset="0"/>
              </a:rPr>
              <a:t>ABOUT SITE?</a:t>
            </a:r>
          </a:p>
          <a:p>
            <a:r>
              <a:rPr lang="en-US" sz="1300" dirty="0">
                <a:latin typeface="Aharoni"/>
                <a:cs typeface="Aharoni"/>
              </a:rPr>
              <a:t>This site provides user friendly environment to the </a:t>
            </a:r>
            <a:r>
              <a:rPr lang="en-US" sz="1300" dirty="0" err="1">
                <a:latin typeface="Aharoni"/>
                <a:cs typeface="Aharoni"/>
              </a:rPr>
              <a:t>patient.Hospital</a:t>
            </a:r>
            <a:r>
              <a:rPr lang="en-US" sz="1300" dirty="0">
                <a:latin typeface="Aharoni"/>
                <a:cs typeface="Aharoni"/>
              </a:rPr>
              <a:t> website is </a:t>
            </a:r>
            <a:r>
              <a:rPr lang="en-US" sz="1300" dirty="0" err="1">
                <a:latin typeface="Aharoni"/>
                <a:cs typeface="Aharoni"/>
              </a:rPr>
              <a:t>poweful</a:t>
            </a:r>
            <a:r>
              <a:rPr lang="en-US" sz="1300" dirty="0">
                <a:latin typeface="Aharoni"/>
                <a:cs typeface="Aharoni"/>
              </a:rPr>
              <a:t> flexible and easy to use and is designed and developed to deliver real conceivable benefits to hospitals</a:t>
            </a:r>
          </a:p>
          <a:p>
            <a:endParaRPr lang="en-US" sz="1300" dirty="0"/>
          </a:p>
        </p:txBody>
      </p:sp>
    </p:spTree>
    <p:extLst>
      <p:ext uri="{BB962C8B-B14F-4D97-AF65-F5344CB8AC3E}">
        <p14:creationId xmlns:p14="http://schemas.microsoft.com/office/powerpoint/2010/main" val="1508910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8"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 name="Title 2"/>
          <p:cNvSpPr>
            <a:spLocks noGrp="1"/>
          </p:cNvSpPr>
          <p:nvPr>
            <p:ph type="title"/>
          </p:nvPr>
        </p:nvSpPr>
        <p:spPr>
          <a:xfrm>
            <a:off x="1098468" y="885651"/>
            <a:ext cx="3229803" cy="4624603"/>
          </a:xfrm>
        </p:spPr>
        <p:txBody>
          <a:bodyPr>
            <a:normAutofit/>
          </a:bodyPr>
          <a:lstStyle/>
          <a:p>
            <a:r>
              <a:rPr lang="en-US">
                <a:solidFill>
                  <a:srgbClr val="FFFFFF"/>
                </a:solidFill>
                <a:latin typeface="Times"/>
                <a:cs typeface="Times"/>
              </a:rPr>
              <a:t>Overview</a:t>
            </a:r>
          </a:p>
        </p:txBody>
      </p:sp>
      <p:sp>
        <p:nvSpPr>
          <p:cNvPr id="2" name="Content Placeholder 1"/>
          <p:cNvSpPr>
            <a:spLocks noGrp="1"/>
          </p:cNvSpPr>
          <p:nvPr>
            <p:ph idx="1"/>
          </p:nvPr>
        </p:nvSpPr>
        <p:spPr>
          <a:xfrm>
            <a:off x="4978708" y="885651"/>
            <a:ext cx="6525220" cy="4616849"/>
          </a:xfrm>
        </p:spPr>
        <p:txBody>
          <a:bodyPr vert="horz" lIns="0" tIns="45720" rIns="0" bIns="45720" rtlCol="0" anchor="ctr">
            <a:normAutofit/>
          </a:bodyPr>
          <a:lstStyle/>
          <a:p>
            <a:pPr>
              <a:spcBef>
                <a:spcPts val="0"/>
              </a:spcBef>
              <a:spcAft>
                <a:spcPts val="600"/>
              </a:spcAft>
            </a:pPr>
            <a:r>
              <a:rPr lang="en-US" sz="1700">
                <a:latin typeface="Aharoni"/>
                <a:ea typeface="+mn-lt"/>
                <a:cs typeface="+mn-lt"/>
              </a:rPr>
              <a:t>The booking of appointment offline, it  always create a variety of problems, both for our patients and staff. </a:t>
            </a:r>
          </a:p>
          <a:p>
            <a:pPr>
              <a:spcBef>
                <a:spcPts val="0"/>
              </a:spcBef>
              <a:spcAft>
                <a:spcPts val="600"/>
              </a:spcAft>
            </a:pPr>
            <a:r>
              <a:rPr lang="en-US" sz="1700">
                <a:latin typeface="Aharoni"/>
                <a:ea typeface="+mn-lt"/>
                <a:cs typeface="+mn-lt"/>
              </a:rPr>
              <a:t>Offline appointment booking have reduced the ability for patients to choose their suitable timming.  At the same time,  it is hard to see the details on the performance of the appointment booking and bill payment .  The online portal of the Hospital is a set of operations for booking appintment and paying  bills online, which will offer all of the benefits of the company's internal control bus schedules,  and other business-related functions in connection with the sale of the tickets.  It also provides its patients with the ability to make decisions about how to book appointment on the account of when the slot is available . This is a very reliable online booking system and pay bills online</a:t>
            </a:r>
          </a:p>
          <a:p>
            <a:pPr>
              <a:spcBef>
                <a:spcPts val="0"/>
              </a:spcBef>
              <a:spcAft>
                <a:spcPts val="600"/>
              </a:spcAft>
            </a:pPr>
            <a:r>
              <a:rPr lang="en-US" sz="1700">
                <a:latin typeface="Aharoni"/>
                <a:ea typeface="+mn-lt"/>
                <a:cs typeface="+mn-lt"/>
              </a:rPr>
              <a:t>not only reduce the mass in hospital ,  but also the content on the site provides all the relevant information of the hospital.</a:t>
            </a:r>
            <a:endParaRPr lang="en-US" sz="1700">
              <a:latin typeface="Aharoni"/>
            </a:endParaRPr>
          </a:p>
        </p:txBody>
      </p:sp>
    </p:spTree>
    <p:extLst>
      <p:ext uri="{BB962C8B-B14F-4D97-AF65-F5344CB8AC3E}">
        <p14:creationId xmlns:p14="http://schemas.microsoft.com/office/powerpoint/2010/main" val="3339554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Title 2"/>
          <p:cNvSpPr>
            <a:spLocks noGrp="1"/>
          </p:cNvSpPr>
          <p:nvPr>
            <p:ph type="title"/>
          </p:nvPr>
        </p:nvSpPr>
        <p:spPr>
          <a:xfrm>
            <a:off x="958506" y="800392"/>
            <a:ext cx="10264697" cy="1212102"/>
          </a:xfrm>
        </p:spPr>
        <p:txBody>
          <a:bodyPr>
            <a:normAutofit/>
          </a:bodyPr>
          <a:lstStyle/>
          <a:p>
            <a:r>
              <a:rPr lang="en-US" sz="4000">
                <a:solidFill>
                  <a:srgbClr val="FFFFFF"/>
                </a:solidFill>
                <a:latin typeface="Times"/>
                <a:cs typeface="Times"/>
              </a:rPr>
              <a:t>Software Used:</a:t>
            </a:r>
            <a:endParaRPr lang="en-US" sz="4000">
              <a:solidFill>
                <a:srgbClr val="FFFFFF"/>
              </a:solidFill>
            </a:endParaRPr>
          </a:p>
        </p:txBody>
      </p:sp>
      <p:sp>
        <p:nvSpPr>
          <p:cNvPr id="2" name="Content Placeholder 1"/>
          <p:cNvSpPr>
            <a:spLocks noGrp="1"/>
          </p:cNvSpPr>
          <p:nvPr>
            <p:ph idx="1"/>
          </p:nvPr>
        </p:nvSpPr>
        <p:spPr>
          <a:xfrm>
            <a:off x="1367624" y="2490436"/>
            <a:ext cx="9708995" cy="3567173"/>
          </a:xfrm>
        </p:spPr>
        <p:txBody>
          <a:bodyPr vert="horz" lIns="0" tIns="45720" rIns="0" bIns="45720" rtlCol="0" anchor="ctr">
            <a:normAutofit/>
          </a:bodyPr>
          <a:lstStyle/>
          <a:p>
            <a:r>
              <a:rPr lang="en-US" sz="2400">
                <a:latin typeface="Aharoni"/>
                <a:ea typeface="+mn-lt"/>
                <a:cs typeface="+mn-lt"/>
              </a:rPr>
              <a:t>OPERATING SYSTEM   :     Windows 10</a:t>
            </a:r>
            <a:endParaRPr lang="en-US" sz="2400">
              <a:latin typeface="Aharoni"/>
              <a:cs typeface="Calibri" panose="020F0502020204030204"/>
            </a:endParaRPr>
          </a:p>
          <a:p>
            <a:r>
              <a:rPr lang="en-US" sz="2400">
                <a:latin typeface="Aharoni"/>
                <a:ea typeface="+mn-lt"/>
                <a:cs typeface="+mn-lt"/>
              </a:rPr>
              <a:t>FRONT END                 :     Html,css,java script. </a:t>
            </a:r>
            <a:endParaRPr lang="en-US" sz="2400">
              <a:latin typeface="Aharoni"/>
              <a:cs typeface="Aharoni"/>
            </a:endParaRPr>
          </a:p>
          <a:p>
            <a:r>
              <a:rPr lang="en-US" sz="2400">
                <a:latin typeface="Aharoni"/>
                <a:ea typeface="+mn-lt"/>
                <a:cs typeface="+mn-lt"/>
              </a:rPr>
              <a:t>SERVER SIDE SCRIPT   :     Php </a:t>
            </a:r>
            <a:endParaRPr lang="en-US" sz="2400">
              <a:latin typeface="Aharoni"/>
              <a:cs typeface="Aharoni"/>
            </a:endParaRPr>
          </a:p>
          <a:p>
            <a:r>
              <a:rPr lang="en-US" sz="2400">
                <a:latin typeface="Aharoni"/>
                <a:ea typeface="+mn-lt"/>
                <a:cs typeface="+mn-lt"/>
              </a:rPr>
              <a:t>DATABASE                  :     Mysql </a:t>
            </a:r>
            <a:endParaRPr lang="en-US" sz="2400"/>
          </a:p>
        </p:txBody>
      </p:sp>
    </p:spTree>
    <p:extLst>
      <p:ext uri="{BB962C8B-B14F-4D97-AF65-F5344CB8AC3E}">
        <p14:creationId xmlns:p14="http://schemas.microsoft.com/office/powerpoint/2010/main" val="115085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7">
            <a:extLst>
              <a:ext uri="{FF2B5EF4-FFF2-40B4-BE49-F238E27FC236}">
                <a16:creationId xmlns:a16="http://schemas.microsoft.com/office/drawing/2014/main" id="{C2F4CBFA-B385-4B16-B63B-29D40EBF73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9">
            <a:extLst>
              <a:ext uri="{FF2B5EF4-FFF2-40B4-BE49-F238E27FC236}">
                <a16:creationId xmlns:a16="http://schemas.microsoft.com/office/drawing/2014/main" id="{F698CE04-5039-4B4D-B676-5DDF9467EA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13372" y="563918"/>
            <a:ext cx="4163968" cy="5978614"/>
            <a:chOff x="7513372" y="803186"/>
            <a:chExt cx="4163968" cy="5978614"/>
          </a:xfrm>
        </p:grpSpPr>
        <p:sp>
          <p:nvSpPr>
            <p:cNvPr id="11" name="Freeform 6">
              <a:extLst>
                <a:ext uri="{FF2B5EF4-FFF2-40B4-BE49-F238E27FC236}">
                  <a16:creationId xmlns:a16="http://schemas.microsoft.com/office/drawing/2014/main" id="{A5B7FFC8-6FAA-4120-AC51-F1C9C825A0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FF5B224B-4446-4B75-8B12-7FAFA8ED83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807611F-497E-428E-9B8B-0192C78970C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 name="Title 2"/>
          <p:cNvSpPr>
            <a:spLocks noGrp="1"/>
          </p:cNvSpPr>
          <p:nvPr>
            <p:ph type="title"/>
          </p:nvPr>
        </p:nvSpPr>
        <p:spPr>
          <a:xfrm>
            <a:off x="7835106" y="1132517"/>
            <a:ext cx="3246509" cy="4367531"/>
          </a:xfrm>
        </p:spPr>
        <p:txBody>
          <a:bodyPr>
            <a:normAutofit/>
          </a:bodyPr>
          <a:lstStyle/>
          <a:p>
            <a:r>
              <a:rPr lang="en-US" sz="4100">
                <a:solidFill>
                  <a:srgbClr val="FFFFFF"/>
                </a:solidFill>
                <a:latin typeface="Times"/>
                <a:cs typeface="Times"/>
              </a:rPr>
              <a:t>Methodology:</a:t>
            </a:r>
            <a:endParaRPr lang="en-US" sz="4100">
              <a:solidFill>
                <a:srgbClr val="FFFFFF"/>
              </a:solidFill>
            </a:endParaRPr>
          </a:p>
        </p:txBody>
      </p:sp>
      <p:sp>
        <p:nvSpPr>
          <p:cNvPr id="2" name="Content Placeholder 1"/>
          <p:cNvSpPr>
            <a:spLocks noGrp="1"/>
          </p:cNvSpPr>
          <p:nvPr>
            <p:ph idx="1"/>
          </p:nvPr>
        </p:nvSpPr>
        <p:spPr>
          <a:xfrm>
            <a:off x="838200" y="1132519"/>
            <a:ext cx="6300975" cy="4367530"/>
          </a:xfrm>
        </p:spPr>
        <p:txBody>
          <a:bodyPr vert="horz" lIns="0" tIns="45720" rIns="0" bIns="45720" rtlCol="0" anchor="ctr">
            <a:normAutofit/>
          </a:bodyPr>
          <a:lstStyle/>
          <a:p>
            <a:r>
              <a:rPr lang="en-US" sz="1700" b="1" dirty="0">
                <a:latin typeface="Times"/>
                <a:cs typeface="Times"/>
              </a:rPr>
              <a:t>WORKING:</a:t>
            </a:r>
          </a:p>
          <a:p>
            <a:r>
              <a:rPr lang="en-US" sz="1700" dirty="0">
                <a:latin typeface="Aharoni"/>
                <a:cs typeface="Times"/>
              </a:rPr>
              <a:t>Hospital website is quite responsive. The front end consists of home page, </a:t>
            </a:r>
            <a:r>
              <a:rPr lang="en-US" sz="1700" dirty="0" err="1">
                <a:latin typeface="Aharoni"/>
                <a:cs typeface="Times"/>
              </a:rPr>
              <a:t>about,facilities,review,posts,footer</a:t>
            </a:r>
            <a:r>
              <a:rPr lang="en-US" sz="1700" dirty="0">
                <a:latin typeface="Aharoni"/>
                <a:cs typeface="Times"/>
              </a:rPr>
              <a:t> </a:t>
            </a:r>
            <a:r>
              <a:rPr lang="en-US" sz="1700" dirty="0" err="1">
                <a:latin typeface="Aharoni"/>
                <a:cs typeface="Times"/>
              </a:rPr>
              <a:t>part.It</a:t>
            </a:r>
            <a:r>
              <a:rPr lang="en-US" sz="1700" dirty="0">
                <a:latin typeface="Aharoni"/>
                <a:cs typeface="Times"/>
              </a:rPr>
              <a:t> consists of media queries as well that makes the website suitable for mobile screens as </a:t>
            </a:r>
            <a:r>
              <a:rPr lang="en-US" sz="1700" dirty="0" err="1">
                <a:latin typeface="Aharoni"/>
                <a:cs typeface="Times"/>
              </a:rPr>
              <a:t>well.As</a:t>
            </a:r>
            <a:r>
              <a:rPr lang="en-US" sz="1700" dirty="0">
                <a:latin typeface="Aharoni"/>
                <a:cs typeface="Times"/>
              </a:rPr>
              <a:t> soon as the navigation bar  any part </a:t>
            </a:r>
            <a:r>
              <a:rPr lang="en-US" sz="1700" dirty="0">
                <a:latin typeface="Aharoni"/>
                <a:ea typeface="+mn-lt"/>
                <a:cs typeface="+mn-lt"/>
              </a:rPr>
              <a:t>(</a:t>
            </a:r>
            <a:r>
              <a:rPr lang="en-US" sz="1700" dirty="0" err="1">
                <a:latin typeface="Aharoni"/>
                <a:ea typeface="+mn-lt"/>
                <a:cs typeface="+mn-lt"/>
              </a:rPr>
              <a:t>facilities,about,review,posts</a:t>
            </a:r>
            <a:r>
              <a:rPr lang="en-US" sz="1700" dirty="0">
                <a:latin typeface="Aharoni"/>
                <a:ea typeface="+mn-lt"/>
                <a:cs typeface="+mn-lt"/>
              </a:rPr>
              <a:t>) is clicked, the responsive website take the patient to the corresponding page.</a:t>
            </a:r>
          </a:p>
          <a:p>
            <a:r>
              <a:rPr lang="en-US" sz="1700" dirty="0">
                <a:latin typeface="Aharoni"/>
                <a:cs typeface="Calibri"/>
              </a:rPr>
              <a:t>1)HTML     2)CSS    3)JAVACRIPT   </a:t>
            </a:r>
          </a:p>
          <a:p>
            <a:r>
              <a:rPr lang="en-US" sz="1700" dirty="0">
                <a:latin typeface="Aharoni"/>
                <a:cs typeface="Calibri"/>
              </a:rPr>
              <a:t>The backend consists of appointment and online payment </a:t>
            </a:r>
            <a:r>
              <a:rPr lang="en-US" sz="1700" dirty="0" err="1">
                <a:latin typeface="Aharoni"/>
                <a:cs typeface="Calibri"/>
              </a:rPr>
              <a:t>option.As</a:t>
            </a:r>
            <a:r>
              <a:rPr lang="en-US" sz="1700" dirty="0">
                <a:latin typeface="Aharoni"/>
                <a:cs typeface="Calibri"/>
              </a:rPr>
              <a:t> the details of patient gets entered in appointment and billing </a:t>
            </a:r>
            <a:r>
              <a:rPr lang="en-US" sz="1700" dirty="0" err="1">
                <a:latin typeface="Aharoni"/>
                <a:cs typeface="Calibri"/>
              </a:rPr>
              <a:t>parts.The</a:t>
            </a:r>
            <a:r>
              <a:rPr lang="en-US" sz="1700" dirty="0">
                <a:latin typeface="Aharoni"/>
                <a:cs typeface="Calibri"/>
              </a:rPr>
              <a:t> information of the patient get stored that is handled by an administrator or the hospital staff.</a:t>
            </a:r>
          </a:p>
          <a:p>
            <a:r>
              <a:rPr lang="en-US" sz="1700" dirty="0">
                <a:latin typeface="Aharoni"/>
                <a:cs typeface="Calibri"/>
              </a:rPr>
              <a:t>4)PHP</a:t>
            </a:r>
          </a:p>
          <a:p>
            <a:endParaRPr lang="en-US" sz="1700" dirty="0">
              <a:latin typeface="Aharoni"/>
              <a:cs typeface="Calibri"/>
            </a:endParaRPr>
          </a:p>
        </p:txBody>
      </p:sp>
    </p:spTree>
    <p:extLst>
      <p:ext uri="{BB962C8B-B14F-4D97-AF65-F5344CB8AC3E}">
        <p14:creationId xmlns:p14="http://schemas.microsoft.com/office/powerpoint/2010/main" val="3252008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20"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 name="Title 2"/>
          <p:cNvSpPr>
            <a:spLocks noGrp="1"/>
          </p:cNvSpPr>
          <p:nvPr>
            <p:ph type="title"/>
          </p:nvPr>
        </p:nvSpPr>
        <p:spPr>
          <a:xfrm>
            <a:off x="1098468" y="885651"/>
            <a:ext cx="2612141" cy="4624603"/>
          </a:xfrm>
        </p:spPr>
        <p:txBody>
          <a:bodyPr>
            <a:normAutofit/>
          </a:bodyPr>
          <a:lstStyle/>
          <a:p>
            <a:r>
              <a:rPr lang="en-US">
                <a:solidFill>
                  <a:srgbClr val="FFFFFF"/>
                </a:solidFill>
                <a:latin typeface="Times"/>
                <a:cs typeface="Calibri Light"/>
              </a:rPr>
              <a:t>Flowchart</a:t>
            </a:r>
            <a:endParaRPr lang="en-US">
              <a:solidFill>
                <a:srgbClr val="FFFFFF"/>
              </a:solidFill>
              <a:cs typeface="Calibri Light"/>
            </a:endParaRPr>
          </a:p>
        </p:txBody>
      </p:sp>
      <p:pic>
        <p:nvPicPr>
          <p:cNvPr id="1026" name="Picture 2">
            <a:extLst>
              <a:ext uri="{FF2B5EF4-FFF2-40B4-BE49-F238E27FC236}">
                <a16:creationId xmlns:a16="http://schemas.microsoft.com/office/drawing/2014/main" id="{B27291AF-7CB7-465D-BADE-FBBBE2EBAF5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50690" y="0"/>
            <a:ext cx="7129275" cy="6758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9453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Title 2"/>
          <p:cNvSpPr>
            <a:spLocks noGrp="1"/>
          </p:cNvSpPr>
          <p:nvPr>
            <p:ph type="title"/>
          </p:nvPr>
        </p:nvSpPr>
        <p:spPr>
          <a:xfrm>
            <a:off x="958506" y="800392"/>
            <a:ext cx="10264697" cy="1212102"/>
          </a:xfrm>
        </p:spPr>
        <p:txBody>
          <a:bodyPr>
            <a:normAutofit/>
          </a:bodyPr>
          <a:lstStyle/>
          <a:p>
            <a:r>
              <a:rPr lang="en-US" sz="4000">
                <a:solidFill>
                  <a:srgbClr val="FFFFFF"/>
                </a:solidFill>
                <a:latin typeface="Times"/>
                <a:cs typeface="Calibri Light"/>
              </a:rPr>
              <a:t>Elements</a:t>
            </a:r>
          </a:p>
        </p:txBody>
      </p:sp>
      <p:sp>
        <p:nvSpPr>
          <p:cNvPr id="2" name="Content Placeholder 1"/>
          <p:cNvSpPr>
            <a:spLocks noGrp="1"/>
          </p:cNvSpPr>
          <p:nvPr>
            <p:ph idx="1"/>
          </p:nvPr>
        </p:nvSpPr>
        <p:spPr>
          <a:xfrm>
            <a:off x="1367624" y="2490436"/>
            <a:ext cx="9708995" cy="3567173"/>
          </a:xfrm>
        </p:spPr>
        <p:txBody>
          <a:bodyPr vert="horz" lIns="0" tIns="45720" rIns="0" bIns="45720" rtlCol="0" anchor="ctr">
            <a:normAutofit/>
          </a:bodyPr>
          <a:lstStyle/>
          <a:p>
            <a:r>
              <a:rPr lang="en-US" sz="1700">
                <a:latin typeface="Aharoni"/>
                <a:cs typeface="Calibri"/>
              </a:rPr>
              <a:t>Home- .it is the start page of the website.It consists of logo of the website and also has naviagtion bar which helps us to navigate to different pages in a website.The name of hospital is also displayed in Home page of website.It also consists of fas-fa bars that are needed in small screens like that of mobile phones</a:t>
            </a:r>
            <a:endParaRPr lang="en-US" sz="1700"/>
          </a:p>
          <a:p>
            <a:r>
              <a:rPr lang="en-US" sz="1700">
                <a:latin typeface="Aharoni"/>
                <a:cs typeface="Calibri"/>
              </a:rPr>
              <a:t>About- The about part of website consists of fas fa-ambulance,fas fa procedures,fas fa-stethescope that are  done with the help of bootstrap.The fas fa stethescope tells about free checkups, fas fa ambulance tells about ambulance services provided by the hospital,fas fa procedures tell us about availability of emergency rooms.</a:t>
            </a:r>
          </a:p>
          <a:p>
            <a:r>
              <a:rPr lang="en-US" sz="1700">
                <a:latin typeface="Aharoni"/>
                <a:cs typeface="Calibri"/>
              </a:rPr>
              <a:t>Facility: The facility part consists of various images that indicates the availability of expert doctors,enough rooms,lab of hospital,emergency rooms,team of doctors.</a:t>
            </a:r>
          </a:p>
          <a:p>
            <a:r>
              <a:rPr lang="en-US" sz="1700">
                <a:latin typeface="Aharoni"/>
                <a:cs typeface="Calibri"/>
              </a:rPr>
              <a:t>Review: this part tells us about the reviews about the hospital given by various patients or people.</a:t>
            </a:r>
          </a:p>
        </p:txBody>
      </p:sp>
    </p:spTree>
    <p:extLst>
      <p:ext uri="{BB962C8B-B14F-4D97-AF65-F5344CB8AC3E}">
        <p14:creationId xmlns:p14="http://schemas.microsoft.com/office/powerpoint/2010/main" val="597786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Content Placeholder 1"/>
          <p:cNvSpPr>
            <a:spLocks noGrp="1"/>
          </p:cNvSpPr>
          <p:nvPr>
            <p:ph idx="1"/>
          </p:nvPr>
        </p:nvSpPr>
        <p:spPr>
          <a:xfrm>
            <a:off x="1367624" y="2490436"/>
            <a:ext cx="9708995" cy="3567173"/>
          </a:xfrm>
        </p:spPr>
        <p:txBody>
          <a:bodyPr vert="horz" lIns="0" tIns="45720" rIns="0" bIns="45720" rtlCol="0" anchor="ctr">
            <a:normAutofit/>
          </a:bodyPr>
          <a:lstStyle/>
          <a:p>
            <a:r>
              <a:rPr lang="en-US" sz="2400">
                <a:latin typeface="Aharoni"/>
                <a:cs typeface="Aharoni"/>
              </a:rPr>
              <a:t>Contact:It is basically back end part,that includes online payment and online appointment booking option.The details entered,get stored at the administartor side.</a:t>
            </a:r>
          </a:p>
          <a:p>
            <a:r>
              <a:rPr lang="en-US" sz="2400">
                <a:latin typeface="Aharoni"/>
                <a:cs typeface="Aharoni"/>
              </a:rPr>
              <a:t>Posts: It consists of various posts posted by people or staff of the hospital at social networking sites.</a:t>
            </a:r>
          </a:p>
          <a:p>
            <a:r>
              <a:rPr lang="en-US" sz="2400">
                <a:latin typeface="Aharoni"/>
                <a:cs typeface="Aharoni"/>
              </a:rPr>
              <a:t>Footer:I t provides the address of the hospital and link of hospital's page at facebook,instagram,github </a:t>
            </a:r>
          </a:p>
        </p:txBody>
      </p:sp>
    </p:spTree>
    <p:extLst>
      <p:ext uri="{BB962C8B-B14F-4D97-AF65-F5344CB8AC3E}">
        <p14:creationId xmlns:p14="http://schemas.microsoft.com/office/powerpoint/2010/main" val="136384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a:latin typeface="Times"/>
                <a:cs typeface="Calibri Light"/>
              </a:rPr>
              <a:t> Implementation</a:t>
            </a:r>
            <a:endParaRPr lang="en-US" dirty="0">
              <a:cs typeface="Calibri Light"/>
            </a:endParaRPr>
          </a:p>
        </p:txBody>
      </p:sp>
      <p:sp>
        <p:nvSpPr>
          <p:cNvPr id="2" name="Content Placeholder 1"/>
          <p:cNvSpPr>
            <a:spLocks noGrp="1"/>
          </p:cNvSpPr>
          <p:nvPr>
            <p:ph idx="1"/>
          </p:nvPr>
        </p:nvSpPr>
        <p:spPr>
          <a:xfrm flipV="1">
            <a:off x="1141413" y="7027652"/>
            <a:ext cx="9905998" cy="513271"/>
          </a:xfrm>
        </p:spPr>
        <p:style>
          <a:lnRef idx="2">
            <a:schemeClr val="accent4"/>
          </a:lnRef>
          <a:fillRef idx="1">
            <a:schemeClr val="lt1"/>
          </a:fillRef>
          <a:effectRef idx="0">
            <a:schemeClr val="accent4"/>
          </a:effectRef>
          <a:fontRef idx="minor">
            <a:schemeClr val="dk1"/>
          </a:fontRef>
        </p:style>
        <p:txBody>
          <a:bodyPr vert="horz" lIns="0" tIns="45720" rIns="0" bIns="45720" rtlCol="0" anchor="t">
            <a:normAutofit/>
          </a:bodyPr>
          <a:lstStyle/>
          <a:p>
            <a:endParaRPr lang="en-US" dirty="0"/>
          </a:p>
        </p:txBody>
      </p:sp>
      <p:sp>
        <p:nvSpPr>
          <p:cNvPr id="5" name="Rectangle: Rounded Corners 4">
            <a:extLst>
              <a:ext uri="{FF2B5EF4-FFF2-40B4-BE49-F238E27FC236}">
                <a16:creationId xmlns:a16="http://schemas.microsoft.com/office/drawing/2014/main" id="{5A9D2D75-D85E-45AC-BF90-8BA095C8B252}"/>
              </a:ext>
            </a:extLst>
          </p:cNvPr>
          <p:cNvSpPr/>
          <p:nvPr/>
        </p:nvSpPr>
        <p:spPr>
          <a:xfrm>
            <a:off x="1209676" y="2252034"/>
            <a:ext cx="1624641" cy="12220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UI DESIGN</a:t>
            </a:r>
            <a:endParaRPr lang="en-US"/>
          </a:p>
        </p:txBody>
      </p:sp>
      <p:sp>
        <p:nvSpPr>
          <p:cNvPr id="6" name="Arrow: Right 5">
            <a:extLst>
              <a:ext uri="{FF2B5EF4-FFF2-40B4-BE49-F238E27FC236}">
                <a16:creationId xmlns:a16="http://schemas.microsoft.com/office/drawing/2014/main" id="{0F9FD27B-C262-489C-923E-A9024B985D59}"/>
              </a:ext>
            </a:extLst>
          </p:cNvPr>
          <p:cNvSpPr/>
          <p:nvPr/>
        </p:nvSpPr>
        <p:spPr>
          <a:xfrm>
            <a:off x="2830171" y="2307868"/>
            <a:ext cx="948905" cy="948906"/>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5D3B53C6-CAE0-4528-9BD6-EDD4C438488E}"/>
              </a:ext>
            </a:extLst>
          </p:cNvPr>
          <p:cNvSpPr/>
          <p:nvPr/>
        </p:nvSpPr>
        <p:spPr>
          <a:xfrm>
            <a:off x="3781426" y="2250236"/>
            <a:ext cx="1523999" cy="12220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DATABASE CREATION</a:t>
            </a:r>
            <a:endParaRPr lang="en-US"/>
          </a:p>
        </p:txBody>
      </p:sp>
      <p:sp>
        <p:nvSpPr>
          <p:cNvPr id="8" name="Arrow: Right 7">
            <a:extLst>
              <a:ext uri="{FF2B5EF4-FFF2-40B4-BE49-F238E27FC236}">
                <a16:creationId xmlns:a16="http://schemas.microsoft.com/office/drawing/2014/main" id="{8C93C066-E157-4AB9-BE5C-61937419EC36}"/>
              </a:ext>
            </a:extLst>
          </p:cNvPr>
          <p:cNvSpPr/>
          <p:nvPr/>
        </p:nvSpPr>
        <p:spPr>
          <a:xfrm>
            <a:off x="5301278" y="2306071"/>
            <a:ext cx="1092678" cy="948906"/>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2EF60459-4B5D-4DFD-B7C7-11600A35B09B}"/>
              </a:ext>
            </a:extLst>
          </p:cNvPr>
          <p:cNvSpPr/>
          <p:nvPr/>
        </p:nvSpPr>
        <p:spPr>
          <a:xfrm>
            <a:off x="6396307" y="2248439"/>
            <a:ext cx="1509622" cy="12220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cs typeface="Calibri"/>
              </a:rPr>
              <a:t>DATABASE </a:t>
            </a:r>
            <a:r>
              <a:rPr lang="en-US">
                <a:cs typeface="Calibri"/>
              </a:rPr>
              <a:t>CONNECTIO-N USING </a:t>
            </a:r>
            <a:r>
              <a:rPr lang="en-US" dirty="0">
                <a:cs typeface="Calibri"/>
              </a:rPr>
              <a:t>PHP</a:t>
            </a:r>
            <a:endParaRPr lang="en-US" dirty="0"/>
          </a:p>
        </p:txBody>
      </p:sp>
      <p:sp>
        <p:nvSpPr>
          <p:cNvPr id="10" name="Arrow: Right 9">
            <a:extLst>
              <a:ext uri="{FF2B5EF4-FFF2-40B4-BE49-F238E27FC236}">
                <a16:creationId xmlns:a16="http://schemas.microsoft.com/office/drawing/2014/main" id="{01AC653C-BAAA-4359-B099-6F60D311BD6F}"/>
              </a:ext>
            </a:extLst>
          </p:cNvPr>
          <p:cNvSpPr/>
          <p:nvPr/>
        </p:nvSpPr>
        <p:spPr>
          <a:xfrm>
            <a:off x="7901782" y="2304275"/>
            <a:ext cx="1049547" cy="94890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8438FD21-2632-4E4D-B7DD-0C5391E5E78B}"/>
              </a:ext>
            </a:extLst>
          </p:cNvPr>
          <p:cNvSpPr/>
          <p:nvPr/>
        </p:nvSpPr>
        <p:spPr>
          <a:xfrm>
            <a:off x="8953679" y="2246642"/>
            <a:ext cx="1538377" cy="12220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RESPONSIVE DESIGN</a:t>
            </a:r>
            <a:endParaRPr lang="en-US"/>
          </a:p>
        </p:txBody>
      </p:sp>
    </p:spTree>
    <p:extLst>
      <p:ext uri="{BB962C8B-B14F-4D97-AF65-F5344CB8AC3E}">
        <p14:creationId xmlns:p14="http://schemas.microsoft.com/office/powerpoint/2010/main" val="2054880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701</TotalTime>
  <Words>1083</Words>
  <Application>Microsoft Office PowerPoint</Application>
  <PresentationFormat>Widescreen</PresentationFormat>
  <Paragraphs>55</Paragraphs>
  <Slides>16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Aharoni</vt:lpstr>
      <vt:lpstr>Arial</vt:lpstr>
      <vt:lpstr>Calibri</vt:lpstr>
      <vt:lpstr>Calibri Light</vt:lpstr>
      <vt:lpstr>Franklin Gothic Medium</vt:lpstr>
      <vt:lpstr>Sylfaen</vt:lpstr>
      <vt:lpstr>Times</vt:lpstr>
      <vt:lpstr>Times New Roman</vt:lpstr>
      <vt:lpstr>Office Theme</vt:lpstr>
      <vt:lpstr>HOSPITAL WEBSITE</vt:lpstr>
      <vt:lpstr>INTRODUCTION</vt:lpstr>
      <vt:lpstr>Overview</vt:lpstr>
      <vt:lpstr>Software Used:</vt:lpstr>
      <vt:lpstr>Methodology:</vt:lpstr>
      <vt:lpstr>Flowchart</vt:lpstr>
      <vt:lpstr>Elements</vt:lpstr>
      <vt:lpstr>PowerPoint Presentation</vt:lpstr>
      <vt:lpstr> Implementation</vt:lpstr>
      <vt:lpstr>Results:</vt:lpstr>
      <vt:lpstr>Results:</vt:lpstr>
      <vt:lpstr>Results:</vt:lpstr>
      <vt:lpstr>Conclusion:</vt:lpstr>
      <vt:lpstr>FUTURE SCOPE:</vt:lpstr>
      <vt:lpstr>FUTURE ENHANCEMENTS: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WEBSITE</dc:title>
  <dc:creator>Gunn Soni</dc:creator>
  <cp:lastModifiedBy>Gunn Soni</cp:lastModifiedBy>
  <cp:revision>605</cp:revision>
  <dcterms:created xsi:type="dcterms:W3CDTF">2021-07-12T13:58:22Z</dcterms:created>
  <dcterms:modified xsi:type="dcterms:W3CDTF">2021-07-13T17:31:28Z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