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77" r:id="rId2"/>
    <p:sldId id="378" r:id="rId3"/>
    <p:sldId id="320" r:id="rId4"/>
    <p:sldId id="376" r:id="rId5"/>
    <p:sldId id="359" r:id="rId6"/>
    <p:sldId id="358" r:id="rId7"/>
    <p:sldId id="366" r:id="rId8"/>
    <p:sldId id="356" r:id="rId9"/>
    <p:sldId id="332" r:id="rId10"/>
    <p:sldId id="365" r:id="rId11"/>
    <p:sldId id="360" r:id="rId12"/>
    <p:sldId id="363" r:id="rId13"/>
    <p:sldId id="361" r:id="rId14"/>
    <p:sldId id="364" r:id="rId15"/>
    <p:sldId id="367" r:id="rId16"/>
    <p:sldId id="368" r:id="rId17"/>
    <p:sldId id="362" r:id="rId18"/>
    <p:sldId id="369" r:id="rId19"/>
    <p:sldId id="372" r:id="rId20"/>
    <p:sldId id="371" r:id="rId21"/>
    <p:sldId id="375" r:id="rId22"/>
    <p:sldId id="374" r:id="rId23"/>
    <p:sldId id="373" r:id="rId24"/>
    <p:sldId id="370" r:id="rId25"/>
    <p:sldId id="355" r:id="rId26"/>
    <p:sldId id="288" r:id="rId27"/>
    <p:sldId id="289" r:id="rId28"/>
    <p:sldId id="290" r:id="rId29"/>
    <p:sldId id="291" r:id="rId30"/>
    <p:sldId id="292" r:id="rId31"/>
    <p:sldId id="304" r:id="rId32"/>
    <p:sldId id="305" r:id="rId33"/>
    <p:sldId id="349" r:id="rId34"/>
    <p:sldId id="379" r:id="rId35"/>
    <p:sldId id="339" r:id="rId36"/>
    <p:sldId id="340" r:id="rId37"/>
    <p:sldId id="341" r:id="rId38"/>
    <p:sldId id="342" r:id="rId39"/>
    <p:sldId id="350" r:id="rId40"/>
    <p:sldId id="343" r:id="rId41"/>
    <p:sldId id="352" r:id="rId42"/>
    <p:sldId id="351" r:id="rId43"/>
    <p:sldId id="345" r:id="rId44"/>
    <p:sldId id="353" r:id="rId45"/>
    <p:sldId id="328" r:id="rId46"/>
    <p:sldId id="329" r:id="rId47"/>
    <p:sldId id="330" r:id="rId4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A300"/>
    <a:srgbClr val="262626"/>
    <a:srgbClr val="215968"/>
    <a:srgbClr val="990000"/>
    <a:srgbClr val="993300"/>
    <a:srgbClr val="E4E4E4"/>
    <a:srgbClr val="EAEAEA"/>
    <a:srgbClr val="FFFFFF"/>
    <a:srgbClr val="92BCD6"/>
    <a:srgbClr val="D1D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8" autoAdjust="0"/>
    <p:restoredTop sz="97956" autoAdjust="0"/>
  </p:normalViewPr>
  <p:slideViewPr>
    <p:cSldViewPr snapToGrid="0">
      <p:cViewPr>
        <p:scale>
          <a:sx n="80" d="100"/>
          <a:sy n="80" d="100"/>
        </p:scale>
        <p:origin x="-1224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628" y="-72"/>
      </p:cViewPr>
      <p:guideLst>
        <p:guide orient="horz" pos="3127"/>
        <p:guide pos="214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436C-BB19-4F88-9436-EB05319B8FA4}" type="datetimeFigureOut">
              <a:rPr lang="en-GB" smtClean="0"/>
              <a:pPr/>
              <a:t>02/09/2016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BA81-A4E1-4D99-8536-3ED7D774795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2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7E2A-E17C-47F1-956D-203F3246E7A2}" type="datetimeFigureOut">
              <a:rPr lang="en-GB" smtClean="0"/>
              <a:pPr/>
              <a:t>02/09/2016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A4DC7-FEF7-441E-8726-674264728D9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1578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812" y="2398816"/>
            <a:ext cx="7772400" cy="1911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70120"/>
            <a:ext cx="6400800" cy="1078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2505693" y="545671"/>
            <a:ext cx="3277591" cy="14853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647709" y="0"/>
            <a:ext cx="1496291" cy="843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78473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7512" y="6457250"/>
            <a:ext cx="8098972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655528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0909962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826" y="899555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25542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79857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14497"/>
            <a:ext cx="7220198" cy="4735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140" y="6402184"/>
            <a:ext cx="8478985" cy="365125"/>
          </a:xfrm>
        </p:spPr>
        <p:txBody>
          <a:bodyPr/>
          <a:lstStyle>
            <a:lvl1pPr>
              <a:defRPr sz="1400">
                <a:latin typeface="Imprint MT Shadow" panose="04020605060303030202" pitchFamily="82" charset="0"/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078824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387" y="5192049"/>
            <a:ext cx="8478985" cy="365125"/>
          </a:xfrm>
        </p:spPr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38375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51177" y="6425935"/>
            <a:ext cx="385948" cy="365125"/>
          </a:xfrm>
          <a:prstGeom prst="rect">
            <a:avLst/>
          </a:prstGeom>
        </p:spPr>
        <p:txBody>
          <a:bodyPr/>
          <a:lstStyle/>
          <a:p>
            <a:fld id="{4469C331-51D3-44F3-9700-988298E4F6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02421" y="5374612"/>
            <a:ext cx="73864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>
              <a:ea typeface="ＭＳ Ｐゴシック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77994" y="6457250"/>
            <a:ext cx="1460796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18226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265" y="887559"/>
            <a:ext cx="8229600" cy="522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140" y="6423024"/>
            <a:ext cx="8478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73" r="9189" b="33449"/>
          <a:stretch/>
        </p:blipFill>
        <p:spPr bwMode="auto">
          <a:xfrm>
            <a:off x="7972599" y="118007"/>
            <a:ext cx="1064526" cy="482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9082" y="6423024"/>
            <a:ext cx="7304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69829B-7244-4119-A08A-7E4189FF9392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0" name="Picture 9" descr="C:\Users\sibylle\Desktop\Capture1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69" y="154993"/>
            <a:ext cx="760238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0" y="6423024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415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WP3/git/dev-runtime-core/Do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 </a:t>
            </a:r>
            <a:endParaRPr lang="en-GB" dirty="0"/>
          </a:p>
        </p:txBody>
      </p:sp>
      <p:pic>
        <p:nvPicPr>
          <p:cNvPr id="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34432" y="2992314"/>
            <a:ext cx="2574403" cy="2413504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80484" y="1639903"/>
            <a:ext cx="7974419" cy="1230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959623" y="2293048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Message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Parchemin vertical 39"/>
          <p:cNvSpPr/>
          <p:nvPr/>
        </p:nvSpPr>
        <p:spPr>
          <a:xfrm>
            <a:off x="2622514" y="1728027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789108" y="222179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Cylindre 33"/>
          <p:cNvSpPr/>
          <p:nvPr/>
        </p:nvSpPr>
        <p:spPr>
          <a:xfrm>
            <a:off x="4426951" y="1363483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5" name="Elbow Connector 13"/>
          <p:cNvCxnSpPr>
            <a:stCxn id="44" idx="3"/>
            <a:endCxn id="41" idx="0"/>
          </p:cNvCxnSpPr>
          <p:nvPr/>
        </p:nvCxnSpPr>
        <p:spPr>
          <a:xfrm rot="5400000">
            <a:off x="4696595" y="2148645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50269" y="223169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51802" y="1695488"/>
            <a:ext cx="2269183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Edge</a:t>
            </a:r>
            <a:r>
              <a:rPr lang="pt-PT" sz="1600" b="1" dirty="0" smtClean="0">
                <a:solidFill>
                  <a:schemeClr val="tx1"/>
                </a:solidFill>
              </a:rPr>
              <a:t> Server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2325" y="197218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54384" y="213454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0418" y="4360899"/>
            <a:ext cx="533400" cy="609600"/>
            <a:chOff x="6503894" y="4397188"/>
            <a:chExt cx="533400" cy="609600"/>
          </a:xfrm>
        </p:grpSpPr>
        <p:sp>
          <p:nvSpPr>
            <p:cNvPr id="51" name="Isosceles Triangle 5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038712" y="3548769"/>
            <a:ext cx="1337164" cy="1510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01401" y="3825465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494725" y="391096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388053" y="3330926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62" name="Block Arc 61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4" name="Elbow Connector 13"/>
          <p:cNvCxnSpPr>
            <a:stCxn id="41" idx="2"/>
            <a:endCxn id="61" idx="0"/>
          </p:cNvCxnSpPr>
          <p:nvPr/>
        </p:nvCxnSpPr>
        <p:spPr>
          <a:xfrm rot="5400000">
            <a:off x="3325361" y="1861630"/>
            <a:ext cx="813037" cy="216909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63868" y="2887065"/>
            <a:ext cx="67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Load</a:t>
            </a:r>
            <a: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pt-PT" sz="12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3">
                    <a:lumMod val="50000"/>
                  </a:schemeClr>
                </a:solidFill>
              </a:rPr>
              <a:t>Hyperty</a:t>
            </a:r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738565" y="40503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42" idx="1"/>
          </p:cNvCxnSpPr>
          <p:nvPr/>
        </p:nvCxnSpPr>
        <p:spPr>
          <a:xfrm flipH="1">
            <a:off x="2078182" y="2171844"/>
            <a:ext cx="655286" cy="1319501"/>
          </a:xfrm>
          <a:prstGeom prst="bentConnector4">
            <a:avLst>
              <a:gd name="adj1" fmla="val 101032"/>
              <a:gd name="adj2" fmla="val 66818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76"/>
          <p:cNvCxnSpPr>
            <a:stCxn id="57" idx="1"/>
            <a:endCxn id="44" idx="1"/>
          </p:cNvCxnSpPr>
          <p:nvPr/>
        </p:nvCxnSpPr>
        <p:spPr>
          <a:xfrm rot="10800000" flipH="1">
            <a:off x="2201401" y="1363484"/>
            <a:ext cx="2639596" cy="2775491"/>
          </a:xfrm>
          <a:prstGeom prst="bentConnector4">
            <a:avLst>
              <a:gd name="adj1" fmla="val -64897"/>
              <a:gd name="adj2" fmla="val 10823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83811" y="847088"/>
            <a:ext cx="1777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Register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Hyperty</a:t>
            </a:r>
            <a:r>
              <a:rPr lang="pt-PT" sz="12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9" name="Elbow Connector 13"/>
          <p:cNvCxnSpPr/>
          <p:nvPr/>
        </p:nvCxnSpPr>
        <p:spPr>
          <a:xfrm rot="10800000" flipV="1">
            <a:off x="5709685" y="2381694"/>
            <a:ext cx="552895" cy="212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3"/>
          <p:cNvCxnSpPr>
            <a:stCxn id="41" idx="2"/>
            <a:endCxn id="115" idx="0"/>
          </p:cNvCxnSpPr>
          <p:nvPr/>
        </p:nvCxnSpPr>
        <p:spPr>
          <a:xfrm rot="16200000" flipH="1">
            <a:off x="4656115" y="2699971"/>
            <a:ext cx="1971472" cy="1650849"/>
          </a:xfrm>
          <a:prstGeom prst="bentConnector3">
            <a:avLst>
              <a:gd name="adj1" fmla="val 21087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000424" y="4310016"/>
            <a:ext cx="975360" cy="914400"/>
          </a:xfrm>
          <a:prstGeom prst="rect">
            <a:avLst/>
          </a:prstGeom>
          <a:noFill/>
        </p:spPr>
      </p:pic>
      <p:sp>
        <p:nvSpPr>
          <p:cNvPr id="115" name="Oval 114"/>
          <p:cNvSpPr/>
          <p:nvPr/>
        </p:nvSpPr>
        <p:spPr>
          <a:xfrm>
            <a:off x="6238676" y="451113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2718987" y="2998911"/>
            <a:ext cx="3724940" cy="1252870"/>
          </a:xfrm>
          <a:custGeom>
            <a:avLst/>
            <a:gdLst>
              <a:gd name="connsiteX0" fmla="*/ 3654056 w 3724940"/>
              <a:gd name="connsiteY0" fmla="*/ 1252870 h 1252870"/>
              <a:gd name="connsiteX1" fmla="*/ 3643424 w 3724940"/>
              <a:gd name="connsiteY1" fmla="*/ 476693 h 1252870"/>
              <a:gd name="connsiteX2" fmla="*/ 3164959 w 3724940"/>
              <a:gd name="connsiteY2" fmla="*/ 72656 h 1252870"/>
              <a:gd name="connsiteX3" fmla="*/ 708838 w 3724940"/>
              <a:gd name="connsiteY3" fmla="*/ 40758 h 1252870"/>
              <a:gd name="connsiteX4" fmla="*/ 92149 w 3724940"/>
              <a:gd name="connsiteY4" fmla="*/ 264042 h 1252870"/>
              <a:gd name="connsiteX5" fmla="*/ 155945 w 3724940"/>
              <a:gd name="connsiteY5" fmla="*/ 965791 h 125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4940" h="1252870">
                <a:moveTo>
                  <a:pt x="3654056" y="1252870"/>
                </a:moveTo>
                <a:cubicBezTo>
                  <a:pt x="3689498" y="963132"/>
                  <a:pt x="3724940" y="673395"/>
                  <a:pt x="3643424" y="476693"/>
                </a:cubicBezTo>
                <a:cubicBezTo>
                  <a:pt x="3561908" y="279991"/>
                  <a:pt x="3654057" y="145312"/>
                  <a:pt x="3164959" y="72656"/>
                </a:cubicBezTo>
                <a:cubicBezTo>
                  <a:pt x="2675861" y="0"/>
                  <a:pt x="1220973" y="8860"/>
                  <a:pt x="708838" y="40758"/>
                </a:cubicBezTo>
                <a:cubicBezTo>
                  <a:pt x="196703" y="72656"/>
                  <a:pt x="184298" y="109870"/>
                  <a:pt x="92149" y="264042"/>
                </a:cubicBezTo>
                <a:cubicBezTo>
                  <a:pt x="0" y="418214"/>
                  <a:pt x="155945" y="965791"/>
                  <a:pt x="155945" y="965791"/>
                </a:cubicBezTo>
              </a:path>
            </a:pathLst>
          </a:cu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7216062" y="4496316"/>
            <a:ext cx="533400" cy="609600"/>
            <a:chOff x="6503894" y="4397188"/>
            <a:chExt cx="533400" cy="609600"/>
          </a:xfrm>
        </p:grpSpPr>
        <p:sp>
          <p:nvSpPr>
            <p:cNvPr id="131" name="Isosceles Triangle 13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082257" y="3127242"/>
            <a:ext cx="18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err="1" smtClean="0">
                <a:solidFill>
                  <a:srgbClr val="D6A300"/>
                </a:solidFill>
              </a:rPr>
              <a:t>Messaging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Communication</a:t>
            </a:r>
            <a:r>
              <a:rPr lang="pt-PT" sz="1200" dirty="0" smtClean="0">
                <a:solidFill>
                  <a:srgbClr val="D6A300"/>
                </a:solidFill>
              </a:rPr>
              <a:t/>
            </a:r>
            <a:br>
              <a:rPr lang="pt-PT" sz="1200" dirty="0" smtClean="0">
                <a:solidFill>
                  <a:srgbClr val="D6A300"/>
                </a:solidFill>
              </a:rPr>
            </a:b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between</a:t>
            </a:r>
            <a:r>
              <a:rPr lang="pt-PT" sz="1200" dirty="0" smtClean="0">
                <a:solidFill>
                  <a:srgbClr val="D6A300"/>
                </a:solidFill>
              </a:rPr>
              <a:t> </a:t>
            </a:r>
            <a:r>
              <a:rPr lang="pt-PT" sz="1200" dirty="0" err="1" smtClean="0">
                <a:solidFill>
                  <a:srgbClr val="D6A300"/>
                </a:solidFill>
              </a:rPr>
              <a:t>Hyperties</a:t>
            </a:r>
            <a:endParaRPr lang="en-US" sz="1200" dirty="0">
              <a:solidFill>
                <a:srgbClr val="D6A300"/>
              </a:solidFill>
            </a:endParaRPr>
          </a:p>
        </p:txBody>
      </p:sp>
      <p:cxnSp>
        <p:nvCxnSpPr>
          <p:cNvPr id="135" name="Straight Arrow Connector 134"/>
          <p:cNvCxnSpPr>
            <a:stCxn id="114" idx="1"/>
            <a:endCxn id="6" idx="3"/>
          </p:cNvCxnSpPr>
          <p:nvPr/>
        </p:nvCxnSpPr>
        <p:spPr>
          <a:xfrm flipH="1" flipV="1">
            <a:off x="3992429" y="4403926"/>
            <a:ext cx="2014211" cy="285675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465986">
            <a:off x="3808947" y="4775106"/>
            <a:ext cx="2090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Media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Stream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Communication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between</a:t>
            </a:r>
            <a:r>
              <a:rPr lang="pt-PT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bg2">
                    <a:lumMod val="25000"/>
                  </a:schemeClr>
                </a:solidFill>
              </a:rPr>
              <a:t>Hyperties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610100" y="5566855"/>
            <a:ext cx="2173183" cy="727067"/>
          </a:xfrm>
          <a:prstGeom prst="ellipse">
            <a:avLst/>
          </a:prstGeom>
          <a:solidFill>
            <a:srgbClr val="7030A0">
              <a:alpha val="61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Identity</a:t>
            </a:r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</a:t>
            </a:r>
            <a:r>
              <a:rPr lang="pt-PT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Provider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787237" y="4412121"/>
            <a:ext cx="1787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 smtClean="0"/>
              <a:t>User</a:t>
            </a:r>
            <a:r>
              <a:rPr lang="pt-PT" sz="1400" b="1" dirty="0" smtClean="0"/>
              <a:t/>
            </a:r>
            <a:br>
              <a:rPr lang="pt-PT" sz="1400" b="1" dirty="0" smtClean="0"/>
            </a:br>
            <a:r>
              <a:rPr lang="pt-PT" sz="1400" b="1" dirty="0" err="1" smtClean="0"/>
              <a:t>Device</a:t>
            </a:r>
            <a:r>
              <a:rPr lang="pt-PT" sz="1400" b="1" dirty="0" smtClean="0"/>
              <a:t> </a:t>
            </a:r>
            <a:r>
              <a:rPr lang="pt-PT" sz="1400" b="1" dirty="0" err="1" smtClean="0"/>
              <a:t>Runtime</a:t>
            </a:r>
            <a:endParaRPr lang="en-US" sz="1400" b="1" dirty="0" smtClean="0"/>
          </a:p>
        </p:txBody>
      </p:sp>
      <p:sp>
        <p:nvSpPr>
          <p:cNvPr id="145" name="Oval 144"/>
          <p:cNvSpPr/>
          <p:nvPr/>
        </p:nvSpPr>
        <p:spPr>
          <a:xfrm>
            <a:off x="2422358" y="5026930"/>
            <a:ext cx="659959" cy="421420"/>
          </a:xfrm>
          <a:prstGeom prst="ellipse">
            <a:avLst/>
          </a:prstGeom>
          <a:solidFill>
            <a:srgbClr val="7030A0">
              <a:alpha val="63000"/>
            </a:srgb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46" name="Block Arc 145"/>
          <p:cNvSpPr/>
          <p:nvPr/>
        </p:nvSpPr>
        <p:spPr>
          <a:xfrm>
            <a:off x="2346874" y="4942305"/>
            <a:ext cx="788211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7" name="Elbow Connector 13"/>
          <p:cNvCxnSpPr>
            <a:stCxn id="143" idx="2"/>
            <a:endCxn id="145" idx="4"/>
          </p:cNvCxnSpPr>
          <p:nvPr/>
        </p:nvCxnSpPr>
        <p:spPr>
          <a:xfrm rot="10800000">
            <a:off x="2752338" y="5448351"/>
            <a:ext cx="857762" cy="482039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3"/>
          <p:cNvCxnSpPr>
            <a:stCxn id="114" idx="2"/>
            <a:endCxn id="143" idx="6"/>
          </p:cNvCxnSpPr>
          <p:nvPr/>
        </p:nvCxnSpPr>
        <p:spPr>
          <a:xfrm rot="5400000">
            <a:off x="5743412" y="5258461"/>
            <a:ext cx="711800" cy="632057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reeform 158"/>
          <p:cNvSpPr/>
          <p:nvPr/>
        </p:nvSpPr>
        <p:spPr>
          <a:xfrm>
            <a:off x="5747657" y="5082640"/>
            <a:ext cx="841168" cy="969817"/>
          </a:xfrm>
          <a:custGeom>
            <a:avLst/>
            <a:gdLst>
              <a:gd name="connsiteX0" fmla="*/ 0 w 841168"/>
              <a:gd name="connsiteY0" fmla="*/ 938150 h 969817"/>
              <a:gd name="connsiteX1" fmla="*/ 475013 w 841168"/>
              <a:gd name="connsiteY1" fmla="*/ 938150 h 969817"/>
              <a:gd name="connsiteX2" fmla="*/ 783771 w 841168"/>
              <a:gd name="connsiteY2" fmla="*/ 748145 h 969817"/>
              <a:gd name="connsiteX3" fmla="*/ 819397 w 841168"/>
              <a:gd name="connsiteY3" fmla="*/ 0 h 9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168" h="969817">
                <a:moveTo>
                  <a:pt x="0" y="938150"/>
                </a:moveTo>
                <a:cubicBezTo>
                  <a:pt x="172192" y="953983"/>
                  <a:pt x="344385" y="969817"/>
                  <a:pt x="475013" y="938150"/>
                </a:cubicBezTo>
                <a:cubicBezTo>
                  <a:pt x="605641" y="906483"/>
                  <a:pt x="726374" y="904503"/>
                  <a:pt x="783771" y="748145"/>
                </a:cubicBezTo>
                <a:cubicBezTo>
                  <a:pt x="841168" y="591787"/>
                  <a:pt x="830282" y="295893"/>
                  <a:pt x="819397" y="0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587031" y="5450157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Generate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1" name="Freeform 160"/>
          <p:cNvSpPr/>
          <p:nvPr/>
        </p:nvSpPr>
        <p:spPr>
          <a:xfrm>
            <a:off x="2620489" y="5510151"/>
            <a:ext cx="930233" cy="530431"/>
          </a:xfrm>
          <a:custGeom>
            <a:avLst/>
            <a:gdLst>
              <a:gd name="connsiteX0" fmla="*/ 27708 w 930233"/>
              <a:gd name="connsiteY0" fmla="*/ 0 h 530431"/>
              <a:gd name="connsiteX1" fmla="*/ 39584 w 930233"/>
              <a:gd name="connsiteY1" fmla="*/ 320633 h 530431"/>
              <a:gd name="connsiteX2" fmla="*/ 265215 w 930233"/>
              <a:gd name="connsiteY2" fmla="*/ 498763 h 530431"/>
              <a:gd name="connsiteX3" fmla="*/ 930233 w 930233"/>
              <a:gd name="connsiteY3" fmla="*/ 510639 h 53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0233" h="530431">
                <a:moveTo>
                  <a:pt x="27708" y="0"/>
                </a:moveTo>
                <a:cubicBezTo>
                  <a:pt x="13854" y="118753"/>
                  <a:pt x="0" y="237506"/>
                  <a:pt x="39584" y="320633"/>
                </a:cubicBezTo>
                <a:cubicBezTo>
                  <a:pt x="79168" y="403760"/>
                  <a:pt x="116774" y="467095"/>
                  <a:pt x="265215" y="498763"/>
                </a:cubicBezTo>
                <a:cubicBezTo>
                  <a:pt x="413656" y="530431"/>
                  <a:pt x="671944" y="520535"/>
                  <a:pt x="930233" y="510639"/>
                </a:cubicBezTo>
              </a:path>
            </a:pathLst>
          </a:custGeom>
          <a:ln w="381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668668" y="5519430"/>
            <a:ext cx="95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Validate</a:t>
            </a:r>
            <a: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pt-PT" sz="1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pt-PT" sz="1200" dirty="0" err="1" smtClean="0">
                <a:solidFill>
                  <a:schemeClr val="accent4">
                    <a:lumMod val="50000"/>
                  </a:schemeClr>
                </a:solidFill>
              </a:rPr>
              <a:t>Assertions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8800" y="1346200"/>
            <a:ext cx="6062133" cy="5317067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6140752" y="438573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352624" y="5403051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68" y="603536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0845" y="604407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72122" y="5385634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7203966" y="60179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0343" y="602665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" name="Elbow Connector 13"/>
          <p:cNvCxnSpPr>
            <a:stCxn id="11" idx="0"/>
            <a:endCxn id="7" idx="6"/>
          </p:cNvCxnSpPr>
          <p:nvPr/>
        </p:nvCxnSpPr>
        <p:spPr>
          <a:xfrm rot="16200000" flipV="1">
            <a:off x="6513837" y="4826903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3"/>
          <p:cNvCxnSpPr>
            <a:stCxn id="8" idx="0"/>
            <a:endCxn id="7" idx="2"/>
          </p:cNvCxnSpPr>
          <p:nvPr/>
        </p:nvCxnSpPr>
        <p:spPr>
          <a:xfrm rot="5400000" flipH="1" flipV="1">
            <a:off x="5525413" y="4787712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3"/>
          <p:cNvCxnSpPr>
            <a:stCxn id="12" idx="0"/>
            <a:endCxn id="11" idx="6"/>
          </p:cNvCxnSpPr>
          <p:nvPr/>
        </p:nvCxnSpPr>
        <p:spPr>
          <a:xfrm rot="16200000" flipV="1">
            <a:off x="7222012" y="5807395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3"/>
          <p:cNvCxnSpPr>
            <a:stCxn id="13" idx="0"/>
            <a:endCxn id="11" idx="2"/>
          </p:cNvCxnSpPr>
          <p:nvPr/>
        </p:nvCxnSpPr>
        <p:spPr>
          <a:xfrm rot="5400000" flipH="1" flipV="1">
            <a:off x="6575399" y="5829937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3"/>
          <p:cNvCxnSpPr>
            <a:stCxn id="9" idx="0"/>
            <a:endCxn id="8" idx="6"/>
          </p:cNvCxnSpPr>
          <p:nvPr/>
        </p:nvCxnSpPr>
        <p:spPr>
          <a:xfrm rot="16200000" flipV="1">
            <a:off x="5802514" y="5824812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3"/>
          <p:cNvCxnSpPr>
            <a:stCxn id="10" idx="0"/>
            <a:endCxn id="8" idx="2"/>
          </p:cNvCxnSpPr>
          <p:nvPr/>
        </p:nvCxnSpPr>
        <p:spPr>
          <a:xfrm rot="5400000" flipH="1" flipV="1">
            <a:off x="5155901" y="5847354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08043" y="374130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210318" y="4420569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22190" y="543788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54034" y="607020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70411" y="607891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1688" y="542046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73532" y="605278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7" name="Oval 26"/>
          <p:cNvSpPr/>
          <p:nvPr/>
        </p:nvSpPr>
        <p:spPr>
          <a:xfrm>
            <a:off x="3589909" y="606149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8" name="Elbow Connector 13"/>
          <p:cNvCxnSpPr>
            <a:stCxn id="22" idx="0"/>
            <a:endCxn id="21" idx="2"/>
          </p:cNvCxnSpPr>
          <p:nvPr/>
        </p:nvCxnSpPr>
        <p:spPr>
          <a:xfrm rot="5400000" flipH="1" flipV="1">
            <a:off x="2594979" y="4822546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3"/>
          <p:cNvCxnSpPr>
            <a:stCxn id="26" idx="0"/>
            <a:endCxn id="25" idx="6"/>
          </p:cNvCxnSpPr>
          <p:nvPr/>
        </p:nvCxnSpPr>
        <p:spPr>
          <a:xfrm rot="16200000" flipV="1">
            <a:off x="4291578" y="584222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3"/>
          <p:cNvCxnSpPr>
            <a:stCxn id="27" idx="0"/>
            <a:endCxn id="25" idx="2"/>
          </p:cNvCxnSpPr>
          <p:nvPr/>
        </p:nvCxnSpPr>
        <p:spPr>
          <a:xfrm rot="5400000" flipH="1" flipV="1">
            <a:off x="3644965" y="586477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3"/>
          <p:cNvCxnSpPr>
            <a:stCxn id="23" idx="0"/>
            <a:endCxn id="22" idx="6"/>
          </p:cNvCxnSpPr>
          <p:nvPr/>
        </p:nvCxnSpPr>
        <p:spPr>
          <a:xfrm rot="16200000" flipV="1">
            <a:off x="2872080" y="585964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3"/>
          <p:cNvCxnSpPr>
            <a:stCxn id="24" idx="0"/>
            <a:endCxn id="22" idx="2"/>
          </p:cNvCxnSpPr>
          <p:nvPr/>
        </p:nvCxnSpPr>
        <p:spPr>
          <a:xfrm rot="5400000" flipH="1" flipV="1">
            <a:off x="2225467" y="588218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3"/>
          <p:cNvGrpSpPr/>
          <p:nvPr/>
        </p:nvGrpSpPr>
        <p:grpSpPr>
          <a:xfrm flipV="1">
            <a:off x="5096491" y="1507552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53" name="Oval 52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0" name="Elbow Connector 13"/>
            <p:cNvCxnSpPr>
              <a:stCxn id="57" idx="0"/>
              <a:endCxn id="53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13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13"/>
            <p:cNvCxnSpPr>
              <a:stCxn id="58" idx="0"/>
              <a:endCxn id="57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13"/>
            <p:cNvCxnSpPr>
              <a:stCxn id="59" idx="0"/>
              <a:endCxn id="57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>
              <a:stCxn id="55" idx="0"/>
              <a:endCxn id="54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56" idx="0"/>
              <a:endCxn id="54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134"/>
          <p:cNvGrpSpPr/>
          <p:nvPr/>
        </p:nvGrpSpPr>
        <p:grpSpPr>
          <a:xfrm flipV="1">
            <a:off x="2166058" y="1503197"/>
            <a:ext cx="2560321" cy="2115541"/>
            <a:chOff x="231545" y="2085704"/>
            <a:chExt cx="2560321" cy="2115541"/>
          </a:xfrm>
          <a:scene3d>
            <a:camera prst="orthographicFront"/>
            <a:lightRig rig="threePt" dir="t"/>
          </a:scene3d>
        </p:grpSpPr>
        <p:sp>
          <p:nvSpPr>
            <p:cNvPr id="40" name="Oval 39"/>
            <p:cNvSpPr/>
            <p:nvPr/>
          </p:nvSpPr>
          <p:spPr>
            <a:xfrm>
              <a:off x="1271452" y="2085704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483324" y="310302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15168" y="373533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31545" y="374404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902822" y="3085603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334666" y="371791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51043" y="372662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7" name="Elbow Connector 13"/>
            <p:cNvCxnSpPr>
              <a:stCxn id="44" idx="0"/>
              <a:endCxn id="40" idx="6"/>
            </p:cNvCxnSpPr>
            <p:nvPr/>
          </p:nvCxnSpPr>
          <p:spPr>
            <a:xfrm rot="16200000" flipV="1">
              <a:off x="1644537" y="2526872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1" idx="0"/>
              <a:endCxn id="40" idx="2"/>
            </p:cNvCxnSpPr>
            <p:nvPr/>
          </p:nvCxnSpPr>
          <p:spPr>
            <a:xfrm rot="5400000" flipH="1" flipV="1">
              <a:off x="656113" y="2487681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13"/>
            <p:cNvCxnSpPr>
              <a:stCxn id="45" idx="0"/>
              <a:endCxn id="44" idx="6"/>
            </p:cNvCxnSpPr>
            <p:nvPr/>
          </p:nvCxnSpPr>
          <p:spPr>
            <a:xfrm rot="16200000" flipV="1">
              <a:off x="2352712" y="3507364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stCxn id="46" idx="0"/>
              <a:endCxn id="44" idx="2"/>
            </p:cNvCxnSpPr>
            <p:nvPr/>
          </p:nvCxnSpPr>
          <p:spPr>
            <a:xfrm rot="5400000" flipH="1" flipV="1">
              <a:off x="1706099" y="3529906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933214" y="352478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286601" y="354732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Elbow Connector 13"/>
          <p:cNvCxnSpPr/>
          <p:nvPr/>
        </p:nvCxnSpPr>
        <p:spPr>
          <a:xfrm rot="16200000" flipV="1">
            <a:off x="3583403" y="4861737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13"/>
          <p:cNvCxnSpPr>
            <a:stCxn id="20" idx="2"/>
            <a:endCxn id="21" idx="0"/>
          </p:cNvCxnSpPr>
          <p:nvPr/>
        </p:nvCxnSpPr>
        <p:spPr>
          <a:xfrm rot="10800000" flipV="1">
            <a:off x="3480285" y="4015619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13"/>
          <p:cNvCxnSpPr>
            <a:stCxn id="40" idx="0"/>
            <a:endCxn id="21" idx="0"/>
          </p:cNvCxnSpPr>
          <p:nvPr/>
        </p:nvCxnSpPr>
        <p:spPr>
          <a:xfrm rot="16200000" flipH="1">
            <a:off x="3077192" y="4017476"/>
            <a:ext cx="801831" cy="43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3"/>
          <p:cNvCxnSpPr>
            <a:stCxn id="20" idx="6"/>
            <a:endCxn id="7" idx="0"/>
          </p:cNvCxnSpPr>
          <p:nvPr/>
        </p:nvCxnSpPr>
        <p:spPr>
          <a:xfrm>
            <a:off x="5147975" y="4015620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"/>
          <p:cNvCxnSpPr>
            <a:stCxn id="20" idx="6"/>
            <a:endCxn id="53" idx="0"/>
          </p:cNvCxnSpPr>
          <p:nvPr/>
        </p:nvCxnSpPr>
        <p:spPr>
          <a:xfrm flipV="1">
            <a:off x="5147975" y="3623093"/>
            <a:ext cx="1258389" cy="39252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1016000" y="2506133"/>
            <a:ext cx="1250889" cy="519129"/>
          </a:xfrm>
          <a:prstGeom prst="wedgeRoundRectCallout">
            <a:avLst>
              <a:gd name="adj1" fmla="val 66267"/>
              <a:gd name="adj2" fmla="val 5431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115259" y="808930"/>
            <a:ext cx="5598843" cy="5032913"/>
            <a:chOff x="2970392" y="775063"/>
            <a:chExt cx="5598843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108960" y="2586446"/>
              <a:ext cx="2377440" cy="2455817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210697" y="3605349"/>
              <a:ext cx="1358538" cy="1902823"/>
            </a:xfrm>
            <a:prstGeom prst="ellipse">
              <a:avLst/>
            </a:prstGeom>
            <a:solidFill>
              <a:schemeClr val="accent2">
                <a:alpha val="73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endParaRPr lang="en-US" sz="1400" dirty="0" smtClean="0"/>
            </a:p>
          </p:txBody>
        </p:sp>
      </p:grpSp>
      <p:sp>
        <p:nvSpPr>
          <p:cNvPr id="69" name="Rounded Rectangular Callout 68"/>
          <p:cNvSpPr/>
          <p:nvPr/>
        </p:nvSpPr>
        <p:spPr>
          <a:xfrm>
            <a:off x="6629886" y="2878667"/>
            <a:ext cx="1354181" cy="521064"/>
          </a:xfrm>
          <a:prstGeom prst="wedgeRoundRectCallout">
            <a:avLst>
              <a:gd name="adj1" fmla="val -29009"/>
              <a:gd name="adj2" fmla="val 8765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smtClean="0">
                <a:solidFill>
                  <a:schemeClr val="tx1"/>
                </a:solidFill>
              </a:rPr>
              <a:t>Router </a:t>
            </a:r>
            <a:r>
              <a:rPr lang="pt-PT" sz="1400" dirty="0" err="1" smtClean="0">
                <a:solidFill>
                  <a:schemeClr val="tx1"/>
                </a:solidFill>
              </a:rPr>
              <a:t>Message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smtClean="0">
                <a:solidFill>
                  <a:schemeClr val="tx1"/>
                </a:solidFill>
              </a:rPr>
              <a:t>Delivery </a:t>
            </a:r>
            <a:r>
              <a:rPr lang="pt-PT" sz="1400" dirty="0" err="1" smtClean="0">
                <a:solidFill>
                  <a:schemeClr val="tx1"/>
                </a:solidFill>
              </a:rPr>
              <a:t>Domain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84" name="Group 83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82" name="Rectangle 81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0" name="Elbow Connector 13"/>
            <p:cNvCxnSpPr>
              <a:stCxn id="27" idx="0"/>
              <a:endCxn id="23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13"/>
            <p:cNvCxnSpPr>
              <a:stCxn id="24" idx="0"/>
              <a:endCxn id="23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13"/>
            <p:cNvCxnSpPr>
              <a:stCxn id="28" idx="0"/>
              <a:endCxn id="27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13"/>
            <p:cNvCxnSpPr>
              <a:stCxn id="29" idx="0"/>
              <a:endCxn id="27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13"/>
            <p:cNvCxnSpPr>
              <a:stCxn id="25" idx="0"/>
              <a:endCxn id="24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13"/>
            <p:cNvCxnSpPr>
              <a:stCxn id="26" idx="0"/>
              <a:endCxn id="24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44" name="Elbow Connector 13"/>
            <p:cNvCxnSpPr>
              <a:stCxn id="38" idx="0"/>
              <a:endCxn id="37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13"/>
            <p:cNvCxnSpPr>
              <a:stCxn id="42" idx="0"/>
              <a:endCxn id="41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13"/>
            <p:cNvCxnSpPr>
              <a:stCxn id="43" idx="0"/>
              <a:endCxn id="41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13"/>
            <p:cNvCxnSpPr>
              <a:stCxn id="39" idx="0"/>
              <a:endCxn id="38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13"/>
            <p:cNvCxnSpPr>
              <a:stCxn id="40" idx="0"/>
              <a:endCxn id="38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76" name="Elbow Connector 13"/>
              <p:cNvCxnSpPr>
                <a:stCxn id="73" idx="0"/>
                <a:endCxn id="69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13"/>
              <p:cNvCxnSpPr>
                <a:stCxn id="70" idx="0"/>
                <a:endCxn id="69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13"/>
              <p:cNvCxnSpPr>
                <a:stCxn id="74" idx="0"/>
                <a:endCxn id="73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13"/>
              <p:cNvCxnSpPr>
                <a:stCxn id="75" idx="0"/>
                <a:endCxn id="73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Elbow Connector 13"/>
              <p:cNvCxnSpPr>
                <a:stCxn id="71" idx="0"/>
                <a:endCxn id="70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13"/>
              <p:cNvCxnSpPr>
                <a:stCxn id="72" idx="0"/>
                <a:endCxn id="70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63" name="Elbow Connector 13"/>
              <p:cNvCxnSpPr>
                <a:stCxn id="60" idx="0"/>
                <a:endCxn id="5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>
                <a:stCxn id="57" idx="0"/>
                <a:endCxn id="5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>
                <a:stCxn id="61" idx="0"/>
                <a:endCxn id="6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>
                <a:stCxn id="62" idx="0"/>
                <a:endCxn id="6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13"/>
              <p:cNvCxnSpPr>
                <a:stCxn id="58" idx="0"/>
                <a:endCxn id="5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13"/>
              <p:cNvCxnSpPr>
                <a:stCxn id="59" idx="0"/>
                <a:endCxn id="5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3"/>
            <p:cNvCxnSpPr>
              <a:stCxn id="36" idx="2"/>
              <a:endCxn id="37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13"/>
            <p:cNvCxnSpPr>
              <a:stCxn id="56" idx="0"/>
              <a:endCxn id="37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13"/>
            <p:cNvCxnSpPr>
              <a:stCxn id="36" idx="6"/>
              <a:endCxn id="23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13"/>
            <p:cNvCxnSpPr>
              <a:stCxn id="36" idx="6"/>
              <a:endCxn id="69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/>
          <p:cNvGrpSpPr/>
          <p:nvPr/>
        </p:nvGrpSpPr>
        <p:grpSpPr>
          <a:xfrm>
            <a:off x="1828800" y="1346200"/>
            <a:ext cx="6062133" cy="5317067"/>
            <a:chOff x="1828800" y="1346200"/>
            <a:chExt cx="6062133" cy="5317067"/>
          </a:xfrm>
          <a:scene3d>
            <a:camera prst="perspectiveRelaxed"/>
            <a:lightRig rig="threePt" dir="t"/>
          </a:scene3d>
        </p:grpSpPr>
        <p:sp>
          <p:nvSpPr>
            <p:cNvPr id="271" name="Rectangle 270"/>
            <p:cNvSpPr/>
            <p:nvPr/>
          </p:nvSpPr>
          <p:spPr>
            <a:xfrm>
              <a:off x="1828800" y="1346200"/>
              <a:ext cx="6062133" cy="531706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6140752" y="43857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5352624" y="54030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5784468" y="60353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5100845" y="60440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6772122" y="53856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7203966" y="60179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6520343" y="60266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79" name="Elbow Connector 13"/>
            <p:cNvCxnSpPr>
              <a:stCxn id="276" idx="0"/>
              <a:endCxn id="272" idx="6"/>
            </p:cNvCxnSpPr>
            <p:nvPr/>
          </p:nvCxnSpPr>
          <p:spPr>
            <a:xfrm rot="16200000" flipV="1">
              <a:off x="6513837" y="48269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Elbow Connector 13"/>
            <p:cNvCxnSpPr>
              <a:stCxn id="273" idx="0"/>
              <a:endCxn id="272" idx="2"/>
            </p:cNvCxnSpPr>
            <p:nvPr/>
          </p:nvCxnSpPr>
          <p:spPr>
            <a:xfrm rot="5400000" flipH="1" flipV="1">
              <a:off x="5525413" y="47877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13"/>
            <p:cNvCxnSpPr>
              <a:stCxn id="277" idx="0"/>
              <a:endCxn id="276" idx="6"/>
            </p:cNvCxnSpPr>
            <p:nvPr/>
          </p:nvCxnSpPr>
          <p:spPr>
            <a:xfrm rot="16200000" flipV="1">
              <a:off x="7222012" y="58073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13"/>
            <p:cNvCxnSpPr>
              <a:stCxn id="278" idx="0"/>
              <a:endCxn id="276" idx="2"/>
            </p:cNvCxnSpPr>
            <p:nvPr/>
          </p:nvCxnSpPr>
          <p:spPr>
            <a:xfrm rot="5400000" flipH="1" flipV="1">
              <a:off x="6575399" y="58299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Elbow Connector 13"/>
            <p:cNvCxnSpPr>
              <a:stCxn id="274" idx="0"/>
              <a:endCxn id="273" idx="6"/>
            </p:cNvCxnSpPr>
            <p:nvPr/>
          </p:nvCxnSpPr>
          <p:spPr>
            <a:xfrm rot="16200000" flipV="1">
              <a:off x="5802514" y="58248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Elbow Connector 13"/>
            <p:cNvCxnSpPr>
              <a:stCxn id="275" idx="0"/>
              <a:endCxn id="273" idx="2"/>
            </p:cNvCxnSpPr>
            <p:nvPr/>
          </p:nvCxnSpPr>
          <p:spPr>
            <a:xfrm rot="5400000" flipH="1" flipV="1">
              <a:off x="5155901" y="58473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4608043" y="3741300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3210318" y="4420569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2422190" y="5437885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2854034" y="607020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2170411" y="607891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3841688" y="5420468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4273532" y="6052784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92" name="Oval 291"/>
            <p:cNvSpPr/>
            <p:nvPr/>
          </p:nvSpPr>
          <p:spPr>
            <a:xfrm>
              <a:off x="3589909" y="606149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293" name="Elbow Connector 13"/>
            <p:cNvCxnSpPr>
              <a:stCxn id="287" idx="0"/>
              <a:endCxn id="286" idx="2"/>
            </p:cNvCxnSpPr>
            <p:nvPr/>
          </p:nvCxnSpPr>
          <p:spPr>
            <a:xfrm rot="5400000" flipH="1" flipV="1">
              <a:off x="2594979" y="4822546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13"/>
            <p:cNvCxnSpPr>
              <a:stCxn id="291" idx="0"/>
              <a:endCxn id="290" idx="6"/>
            </p:cNvCxnSpPr>
            <p:nvPr/>
          </p:nvCxnSpPr>
          <p:spPr>
            <a:xfrm rot="16200000" flipV="1">
              <a:off x="4291578" y="5842229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13"/>
            <p:cNvCxnSpPr>
              <a:stCxn id="292" idx="0"/>
              <a:endCxn id="290" idx="2"/>
            </p:cNvCxnSpPr>
            <p:nvPr/>
          </p:nvCxnSpPr>
          <p:spPr>
            <a:xfrm rot="5400000" flipH="1" flipV="1">
              <a:off x="3644965" y="5864771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13"/>
            <p:cNvCxnSpPr>
              <a:stCxn id="288" idx="0"/>
              <a:endCxn id="287" idx="6"/>
            </p:cNvCxnSpPr>
            <p:nvPr/>
          </p:nvCxnSpPr>
          <p:spPr>
            <a:xfrm rot="16200000" flipV="1">
              <a:off x="2872080" y="5859646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13"/>
            <p:cNvCxnSpPr>
              <a:stCxn id="289" idx="0"/>
              <a:endCxn id="287" idx="2"/>
            </p:cNvCxnSpPr>
            <p:nvPr/>
          </p:nvCxnSpPr>
          <p:spPr>
            <a:xfrm rot="5400000" flipH="1" flipV="1">
              <a:off x="2225467" y="5882188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8" name="Group 133"/>
            <p:cNvGrpSpPr/>
            <p:nvPr/>
          </p:nvGrpSpPr>
          <p:grpSpPr>
            <a:xfrm flipV="1">
              <a:off x="5096491" y="1507552"/>
              <a:ext cx="2560321" cy="2115541"/>
              <a:chOff x="231545" y="2085704"/>
              <a:chExt cx="2560321" cy="2115541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25" name="Elbow Connector 13"/>
              <p:cNvCxnSpPr>
                <a:stCxn id="322" idx="0"/>
                <a:endCxn id="318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13"/>
              <p:cNvCxnSpPr>
                <a:stCxn id="319" idx="0"/>
                <a:endCxn id="318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13"/>
              <p:cNvCxnSpPr>
                <a:stCxn id="323" idx="0"/>
                <a:endCxn id="322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Elbow Connector 13"/>
              <p:cNvCxnSpPr>
                <a:stCxn id="324" idx="0"/>
                <a:endCxn id="322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Elbow Connector 13"/>
              <p:cNvCxnSpPr>
                <a:stCxn id="320" idx="0"/>
                <a:endCxn id="319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Elbow Connector 13"/>
              <p:cNvCxnSpPr>
                <a:stCxn id="321" idx="0"/>
                <a:endCxn id="319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134"/>
            <p:cNvGrpSpPr/>
            <p:nvPr/>
          </p:nvGrpSpPr>
          <p:grpSpPr>
            <a:xfrm flipV="1">
              <a:off x="2166058" y="1503197"/>
              <a:ext cx="2560321" cy="2115541"/>
              <a:chOff x="231545" y="2085704"/>
              <a:chExt cx="2560321" cy="211554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312" name="Elbow Connector 13"/>
              <p:cNvCxnSpPr>
                <a:stCxn id="309" idx="0"/>
                <a:endCxn id="305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Elbow Connector 13"/>
              <p:cNvCxnSpPr>
                <a:stCxn id="306" idx="0"/>
                <a:endCxn id="305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Elbow Connector 13"/>
              <p:cNvCxnSpPr>
                <a:stCxn id="310" idx="0"/>
                <a:endCxn id="309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Elbow Connector 13"/>
              <p:cNvCxnSpPr>
                <a:stCxn id="311" idx="0"/>
                <a:endCxn id="309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Elbow Connector 13"/>
              <p:cNvCxnSpPr>
                <a:stCxn id="307" idx="0"/>
                <a:endCxn id="3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Elbow Connector 13"/>
              <p:cNvCxnSpPr>
                <a:stCxn id="308" idx="0"/>
                <a:endCxn id="3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Elbow Connector 13"/>
            <p:cNvCxnSpPr/>
            <p:nvPr/>
          </p:nvCxnSpPr>
          <p:spPr>
            <a:xfrm rot="16200000" flipV="1">
              <a:off x="3583403" y="4861737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13"/>
            <p:cNvCxnSpPr>
              <a:stCxn id="285" idx="2"/>
              <a:endCxn id="286" idx="0"/>
            </p:cNvCxnSpPr>
            <p:nvPr/>
          </p:nvCxnSpPr>
          <p:spPr>
            <a:xfrm rot="10800000" flipV="1">
              <a:off x="3480285" y="4015619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Elbow Connector 13"/>
            <p:cNvCxnSpPr>
              <a:stCxn id="305" idx="0"/>
              <a:endCxn id="286" idx="0"/>
            </p:cNvCxnSpPr>
            <p:nvPr/>
          </p:nvCxnSpPr>
          <p:spPr>
            <a:xfrm rot="16200000" flipH="1">
              <a:off x="3077192" y="4017476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13"/>
            <p:cNvCxnSpPr>
              <a:stCxn id="285" idx="6"/>
              <a:endCxn id="272" idx="0"/>
            </p:cNvCxnSpPr>
            <p:nvPr/>
          </p:nvCxnSpPr>
          <p:spPr>
            <a:xfrm>
              <a:off x="5147975" y="4015620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Elbow Connector 13"/>
            <p:cNvCxnSpPr>
              <a:stCxn id="285" idx="6"/>
              <a:endCxn id="318" idx="0"/>
            </p:cNvCxnSpPr>
            <p:nvPr/>
          </p:nvCxnSpPr>
          <p:spPr>
            <a:xfrm flipV="1">
              <a:off x="5147975" y="3623093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22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66058" y="1503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25"/>
          <p:cNvGrpSpPr/>
          <p:nvPr/>
        </p:nvGrpSpPr>
        <p:grpSpPr>
          <a:xfrm>
            <a:off x="2497668" y="3386667"/>
            <a:ext cx="4775203" cy="1820335"/>
            <a:chOff x="2497668" y="3657599"/>
            <a:chExt cx="4775203" cy="1549403"/>
          </a:xfrm>
        </p:grpSpPr>
        <p:cxnSp>
          <p:nvCxnSpPr>
            <p:cNvPr id="200" name="Elbow Connector 199"/>
            <p:cNvCxnSpPr/>
            <p:nvPr/>
          </p:nvCxnSpPr>
          <p:spPr>
            <a:xfrm rot="16200000" flipH="1">
              <a:off x="3208624" y="4216642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Elbow Connector 203"/>
            <p:cNvCxnSpPr/>
            <p:nvPr/>
          </p:nvCxnSpPr>
          <p:spPr>
            <a:xfrm rot="5400000">
              <a:off x="1955803" y="4453469"/>
              <a:ext cx="1286930" cy="203199"/>
            </a:xfrm>
            <a:prstGeom prst="bentConnector3">
              <a:avLst>
                <a:gd name="adj1" fmla="val 658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03"/>
            <p:cNvCxnSpPr/>
            <p:nvPr/>
          </p:nvCxnSpPr>
          <p:spPr>
            <a:xfrm rot="16200000" flipH="1">
              <a:off x="3361268" y="4512734"/>
              <a:ext cx="1261532" cy="127003"/>
            </a:xfrm>
            <a:prstGeom prst="bentConnector3">
              <a:avLst>
                <a:gd name="adj1" fmla="val 336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/>
            <p:nvPr/>
          </p:nvCxnSpPr>
          <p:spPr>
            <a:xfrm rot="16200000" flipH="1">
              <a:off x="4656425" y="3827175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/>
            <p:cNvCxnSpPr/>
            <p:nvPr/>
          </p:nvCxnSpPr>
          <p:spPr>
            <a:xfrm rot="16200000" flipH="1">
              <a:off x="6239692" y="4225108"/>
              <a:ext cx="381969" cy="42817"/>
            </a:xfrm>
            <a:prstGeom prst="bentConnector3">
              <a:avLst>
                <a:gd name="adj1" fmla="val 7885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Elbow Connector 203"/>
            <p:cNvCxnSpPr/>
            <p:nvPr/>
          </p:nvCxnSpPr>
          <p:spPr>
            <a:xfrm rot="5400000">
              <a:off x="5181604" y="4445004"/>
              <a:ext cx="1210730" cy="211663"/>
            </a:xfrm>
            <a:prstGeom prst="bentConnector3">
              <a:avLst>
                <a:gd name="adj1" fmla="val -1049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03"/>
            <p:cNvCxnSpPr/>
            <p:nvPr/>
          </p:nvCxnSpPr>
          <p:spPr>
            <a:xfrm rot="16200000" flipH="1">
              <a:off x="6523571" y="4406901"/>
              <a:ext cx="1219199" cy="279401"/>
            </a:xfrm>
            <a:prstGeom prst="bentConnector3">
              <a:avLst>
                <a:gd name="adj1" fmla="val 694"/>
              </a:avLst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58"/>
          <p:cNvGrpSpPr/>
          <p:nvPr/>
        </p:nvGrpSpPr>
        <p:grpSpPr>
          <a:xfrm>
            <a:off x="2370666" y="2006601"/>
            <a:ext cx="5139267" cy="2489200"/>
            <a:chOff x="2286000" y="2218268"/>
            <a:chExt cx="5139267" cy="2489200"/>
          </a:xfrm>
          <a:scene3d>
            <a:camera prst="perspectiveRelaxed"/>
            <a:lightRig rig="threePt" dir="t"/>
          </a:scene3d>
        </p:grpSpPr>
        <p:sp>
          <p:nvSpPr>
            <p:cNvPr id="260" name="Rectangle 259"/>
            <p:cNvSpPr/>
            <p:nvPr/>
          </p:nvSpPr>
          <p:spPr>
            <a:xfrm>
              <a:off x="2286000" y="2218268"/>
              <a:ext cx="5139267" cy="2489200"/>
            </a:xfrm>
            <a:prstGeom prst="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1" name="Rounded Rectangle 260"/>
            <p:cNvSpPr/>
            <p:nvPr/>
          </p:nvSpPr>
          <p:spPr>
            <a:xfrm rot="5400000">
              <a:off x="3040907" y="3421909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5400000">
              <a:off x="6088906" y="3438840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5400000">
              <a:off x="4531041" y="2846174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4" name="Elbow Connector 96"/>
            <p:cNvCxnSpPr>
              <a:stCxn id="263" idx="2"/>
              <a:endCxn id="261" idx="1"/>
            </p:cNvCxnSpPr>
            <p:nvPr/>
          </p:nvCxnSpPr>
          <p:spPr>
            <a:xfrm rot="10800000" flipV="1">
              <a:off x="3334713" y="3439995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96"/>
            <p:cNvCxnSpPr>
              <a:stCxn id="263" idx="0"/>
              <a:endCxn id="262" idx="1"/>
            </p:cNvCxnSpPr>
            <p:nvPr/>
          </p:nvCxnSpPr>
          <p:spPr>
            <a:xfrm>
              <a:off x="5418668" y="3439996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ounded Rectangle 265"/>
            <p:cNvSpPr/>
            <p:nvPr/>
          </p:nvSpPr>
          <p:spPr>
            <a:xfrm rot="5400000">
              <a:off x="3049374" y="227044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7" name="Rounded Rectangle 266"/>
            <p:cNvSpPr/>
            <p:nvPr/>
          </p:nvSpPr>
          <p:spPr>
            <a:xfrm rot="5400000">
              <a:off x="6088907" y="2236573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Routing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Management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8" name="Elbow Connector 96"/>
            <p:cNvCxnSpPr/>
            <p:nvPr/>
          </p:nvCxnSpPr>
          <p:spPr>
            <a:xfrm flipV="1">
              <a:off x="5410201" y="3143663"/>
              <a:ext cx="964043" cy="298860"/>
            </a:xfrm>
            <a:prstGeom prst="bentConnector4">
              <a:avLst>
                <a:gd name="adj1" fmla="val 50322"/>
                <a:gd name="adj2" fmla="val 244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96"/>
            <p:cNvCxnSpPr/>
            <p:nvPr/>
          </p:nvCxnSpPr>
          <p:spPr>
            <a:xfrm rot="10800000">
              <a:off x="3326246" y="3160594"/>
              <a:ext cx="896313" cy="281929"/>
            </a:xfrm>
            <a:prstGeom prst="bentConnector4">
              <a:avLst>
                <a:gd name="adj1" fmla="val 50346"/>
                <a:gd name="adj2" fmla="val 897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 rot="16200000" flipH="1">
            <a:off x="2987221" y="5910192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/>
          <p:nvPr/>
        </p:nvCxnSpPr>
        <p:spPr>
          <a:xfrm rot="16200000" flipH="1">
            <a:off x="6206296" y="5672310"/>
            <a:ext cx="448761" cy="42817"/>
          </a:xfrm>
          <a:prstGeom prst="bentConnector3">
            <a:avLst>
              <a:gd name="adj1" fmla="val 7885"/>
            </a:avLst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1817153" y="1550421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64" name="Rounded Rectangle 16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9" name="Rounded Rectangle 158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54" name="Elbow Connector 96"/>
            <p:cNvCxnSpPr>
              <a:stCxn id="162" idx="1"/>
              <a:endCxn id="159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96"/>
            <p:cNvCxnSpPr>
              <a:stCxn id="162" idx="2"/>
              <a:endCxn id="16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96"/>
            <p:cNvCxnSpPr>
              <a:stCxn id="164" idx="1"/>
              <a:endCxn id="159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– </a:t>
            </a:r>
            <a:r>
              <a:rPr lang="pt-PT" dirty="0" err="1" smtClean="0"/>
              <a:t>Sync</a:t>
            </a:r>
            <a:r>
              <a:rPr lang="pt-PT" dirty="0" smtClean="0"/>
              <a:t> Manager </a:t>
            </a:r>
            <a:r>
              <a:rPr lang="pt-PT" dirty="0" err="1" smtClean="0"/>
              <a:t>Networking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713462" y="3582430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4925334" y="4599746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5357178" y="523206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73555" y="524077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7" name="Oval 76"/>
          <p:cNvSpPr/>
          <p:nvPr/>
        </p:nvSpPr>
        <p:spPr>
          <a:xfrm>
            <a:off x="6344832" y="4582329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76676" y="521464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6093053" y="52233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6086547" y="4023598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5098123" y="3984407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6794722" y="5004090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6148109" y="5026632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5375224" y="5021507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4728611" y="5044049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180753" y="2937995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Oval 86"/>
          <p:cNvSpPr/>
          <p:nvPr/>
        </p:nvSpPr>
        <p:spPr>
          <a:xfrm>
            <a:off x="2783028" y="3617264"/>
            <a:ext cx="539932" cy="5486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9" name="Oval 88"/>
          <p:cNvSpPr/>
          <p:nvPr/>
        </p:nvSpPr>
        <p:spPr>
          <a:xfrm>
            <a:off x="1994900" y="463458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2426744" y="526689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Oval 91"/>
          <p:cNvSpPr/>
          <p:nvPr/>
        </p:nvSpPr>
        <p:spPr>
          <a:xfrm>
            <a:off x="1743121" y="527560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3" name="Oval 92"/>
          <p:cNvSpPr/>
          <p:nvPr/>
        </p:nvSpPr>
        <p:spPr>
          <a:xfrm>
            <a:off x="3414398" y="4617163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router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Oval 94"/>
          <p:cNvSpPr/>
          <p:nvPr/>
        </p:nvSpPr>
        <p:spPr>
          <a:xfrm>
            <a:off x="3846242" y="524947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6" name="Oval 95"/>
          <p:cNvSpPr/>
          <p:nvPr/>
        </p:nvSpPr>
        <p:spPr>
          <a:xfrm>
            <a:off x="3162619" y="52581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98" name="Elbow Connector 13"/>
          <p:cNvCxnSpPr>
            <a:stCxn id="89" idx="0"/>
            <a:endCxn id="87" idx="2"/>
          </p:cNvCxnSpPr>
          <p:nvPr/>
        </p:nvCxnSpPr>
        <p:spPr>
          <a:xfrm rot="5400000" flipH="1" flipV="1">
            <a:off x="2167689" y="4019241"/>
            <a:ext cx="742996" cy="4876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13"/>
          <p:cNvCxnSpPr>
            <a:stCxn id="95" idx="0"/>
            <a:endCxn id="93" idx="6"/>
          </p:cNvCxnSpPr>
          <p:nvPr/>
        </p:nvCxnSpPr>
        <p:spPr>
          <a:xfrm rot="16200000" flipV="1">
            <a:off x="3864288" y="5038924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13"/>
          <p:cNvCxnSpPr>
            <a:stCxn id="96" idx="0"/>
            <a:endCxn id="93" idx="2"/>
          </p:cNvCxnSpPr>
          <p:nvPr/>
        </p:nvCxnSpPr>
        <p:spPr>
          <a:xfrm rot="5400000" flipH="1" flipV="1">
            <a:off x="3217675" y="5061466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0" idx="0"/>
            <a:endCxn id="89" idx="6"/>
          </p:cNvCxnSpPr>
          <p:nvPr/>
        </p:nvCxnSpPr>
        <p:spPr>
          <a:xfrm rot="16200000" flipV="1">
            <a:off x="2444790" y="505634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3"/>
          <p:cNvCxnSpPr>
            <a:stCxn id="92" idx="0"/>
            <a:endCxn id="89" idx="2"/>
          </p:cNvCxnSpPr>
          <p:nvPr/>
        </p:nvCxnSpPr>
        <p:spPr>
          <a:xfrm rot="5400000" flipH="1" flipV="1">
            <a:off x="1798177" y="507888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3"/>
          <p:cNvCxnSpPr/>
          <p:nvPr/>
        </p:nvCxnSpPr>
        <p:spPr>
          <a:xfrm rot="16200000" flipV="1">
            <a:off x="3156113" y="4058432"/>
            <a:ext cx="725579" cy="3918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3"/>
          <p:cNvCxnSpPr>
            <a:stCxn id="86" idx="2"/>
            <a:endCxn id="87" idx="0"/>
          </p:cNvCxnSpPr>
          <p:nvPr/>
        </p:nvCxnSpPr>
        <p:spPr>
          <a:xfrm rot="10800000" flipV="1">
            <a:off x="3052995" y="3212314"/>
            <a:ext cx="1127759" cy="4049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"/>
          <p:cNvCxnSpPr>
            <a:stCxn id="86" idx="6"/>
            <a:endCxn id="71" idx="0"/>
          </p:cNvCxnSpPr>
          <p:nvPr/>
        </p:nvCxnSpPr>
        <p:spPr>
          <a:xfrm>
            <a:off x="4720685" y="3212315"/>
            <a:ext cx="1262743" cy="37011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3" name="Group 65"/>
          <p:cNvGrpSpPr/>
          <p:nvPr/>
        </p:nvGrpSpPr>
        <p:grpSpPr>
          <a:xfrm>
            <a:off x="2174525" y="868197"/>
            <a:ext cx="5495108" cy="5032913"/>
            <a:chOff x="2970392" y="775063"/>
            <a:chExt cx="5495108" cy="5032913"/>
          </a:xfrm>
          <a:scene3d>
            <a:camera prst="perspectiveRelaxed"/>
            <a:lightRig rig="threePt" dir="t"/>
          </a:scene3d>
        </p:grpSpPr>
        <p:sp>
          <p:nvSpPr>
            <p:cNvPr id="71" name="Oval 70"/>
            <p:cNvSpPr/>
            <p:nvPr/>
          </p:nvSpPr>
          <p:spPr>
            <a:xfrm>
              <a:off x="6945086" y="3657601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318171" y="4098769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329747" y="4059578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5412377" y="3013166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4014652" y="3692435"/>
              <a:ext cx="539932" cy="5486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rgbClr val="FF0000"/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3226524" y="4709751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658368" y="5342067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974745" y="535077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646022" y="4692334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router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5077866" y="53246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4394243" y="5333359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89" idx="0"/>
              <a:endCxn id="87" idx="2"/>
            </p:cNvCxnSpPr>
            <p:nvPr/>
          </p:nvCxnSpPr>
          <p:spPr>
            <a:xfrm rot="5400000" flipH="1" flipV="1">
              <a:off x="3399313" y="4094412"/>
              <a:ext cx="742996" cy="487682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13"/>
            <p:cNvCxnSpPr>
              <a:stCxn id="95" idx="0"/>
              <a:endCxn id="93" idx="6"/>
            </p:cNvCxnSpPr>
            <p:nvPr/>
          </p:nvCxnSpPr>
          <p:spPr>
            <a:xfrm rot="16200000" flipV="1">
              <a:off x="5095912" y="5114095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13"/>
            <p:cNvCxnSpPr>
              <a:stCxn id="96" idx="0"/>
              <a:endCxn id="93" idx="2"/>
            </p:cNvCxnSpPr>
            <p:nvPr/>
          </p:nvCxnSpPr>
          <p:spPr>
            <a:xfrm rot="5400000" flipH="1" flipV="1">
              <a:off x="4449299" y="5136637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3"/>
            <p:cNvCxnSpPr>
              <a:stCxn id="90" idx="0"/>
              <a:endCxn id="89" idx="6"/>
            </p:cNvCxnSpPr>
            <p:nvPr/>
          </p:nvCxnSpPr>
          <p:spPr>
            <a:xfrm rot="16200000" flipV="1">
              <a:off x="3676414" y="5131512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3"/>
            <p:cNvCxnSpPr>
              <a:stCxn id="92" idx="0"/>
              <a:endCxn id="89" idx="2"/>
            </p:cNvCxnSpPr>
            <p:nvPr/>
          </p:nvCxnSpPr>
          <p:spPr>
            <a:xfrm rot="5400000" flipH="1" flipV="1">
              <a:off x="3029801" y="5154054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33"/>
            <p:cNvGrpSpPr/>
            <p:nvPr/>
          </p:nvGrpSpPr>
          <p:grpSpPr>
            <a:xfrm flipV="1">
              <a:off x="5900825" y="779418"/>
              <a:ext cx="2560321" cy="2115541"/>
              <a:chOff x="231545" y="2085704"/>
              <a:chExt cx="2560321" cy="2115541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8" name="Elbow Connector 13"/>
              <p:cNvCxnSpPr>
                <a:stCxn id="110" idx="0"/>
                <a:endCxn id="104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Elbow Connector 13"/>
              <p:cNvCxnSpPr>
                <a:stCxn id="106" idx="0"/>
                <a:endCxn id="104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3"/>
              <p:cNvCxnSpPr>
                <a:stCxn id="112" idx="0"/>
                <a:endCxn id="11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"/>
              <p:cNvCxnSpPr>
                <a:stCxn id="113" idx="0"/>
                <a:endCxn id="11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13"/>
              <p:cNvCxnSpPr>
                <a:stCxn id="107" idx="0"/>
                <a:endCxn id="106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"/>
              <p:cNvCxnSpPr>
                <a:stCxn id="109" idx="0"/>
                <a:endCxn id="106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34"/>
            <p:cNvGrpSpPr/>
            <p:nvPr/>
          </p:nvGrpSpPr>
          <p:grpSpPr>
            <a:xfrm flipV="1">
              <a:off x="2970392" y="775063"/>
              <a:ext cx="2560321" cy="2115541"/>
              <a:chOff x="231545" y="2085704"/>
              <a:chExt cx="2560321" cy="2115541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271452" y="2085704"/>
                <a:ext cx="539932" cy="54864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483324" y="310302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15168" y="373533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31545" y="374404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02822" y="3085603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router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34666" y="3717919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651043" y="372662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43" name="Elbow Connector 13"/>
              <p:cNvCxnSpPr>
                <a:stCxn id="140" idx="0"/>
                <a:endCxn id="136" idx="6"/>
              </p:cNvCxnSpPr>
              <p:nvPr/>
            </p:nvCxnSpPr>
            <p:spPr>
              <a:xfrm rot="16200000" flipV="1">
                <a:off x="1644537" y="2526872"/>
                <a:ext cx="725579" cy="391884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3"/>
              <p:cNvCxnSpPr>
                <a:stCxn id="137" idx="0"/>
                <a:endCxn id="136" idx="2"/>
              </p:cNvCxnSpPr>
              <p:nvPr/>
            </p:nvCxnSpPr>
            <p:spPr>
              <a:xfrm rot="5400000" flipH="1" flipV="1">
                <a:off x="656113" y="2487681"/>
                <a:ext cx="742996" cy="48768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3"/>
              <p:cNvCxnSpPr>
                <a:stCxn id="141" idx="0"/>
                <a:endCxn id="140" idx="6"/>
              </p:cNvCxnSpPr>
              <p:nvPr/>
            </p:nvCxnSpPr>
            <p:spPr>
              <a:xfrm rot="16200000" flipV="1">
                <a:off x="2352712" y="3507364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3"/>
              <p:cNvCxnSpPr>
                <a:stCxn id="142" idx="0"/>
                <a:endCxn id="140" idx="2"/>
              </p:cNvCxnSpPr>
              <p:nvPr/>
            </p:nvCxnSpPr>
            <p:spPr>
              <a:xfrm rot="5400000" flipH="1" flipV="1">
                <a:off x="1706099" y="3529906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3"/>
              <p:cNvCxnSpPr>
                <a:stCxn id="138" idx="0"/>
                <a:endCxn id="137" idx="6"/>
              </p:cNvCxnSpPr>
              <p:nvPr/>
            </p:nvCxnSpPr>
            <p:spPr>
              <a:xfrm rot="16200000" flipV="1">
                <a:off x="933214" y="352478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3"/>
              <p:cNvCxnSpPr>
                <a:stCxn id="139" idx="0"/>
                <a:endCxn id="137" idx="2"/>
              </p:cNvCxnSpPr>
              <p:nvPr/>
            </p:nvCxnSpPr>
            <p:spPr>
              <a:xfrm rot="5400000" flipH="1" flipV="1">
                <a:off x="286601" y="354732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Elbow Connector 13"/>
            <p:cNvCxnSpPr/>
            <p:nvPr/>
          </p:nvCxnSpPr>
          <p:spPr>
            <a:xfrm rot="16200000" flipV="1">
              <a:off x="4387737" y="4133603"/>
              <a:ext cx="725579" cy="3918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3"/>
            <p:cNvCxnSpPr>
              <a:stCxn id="86" idx="2"/>
              <a:endCxn id="87" idx="0"/>
            </p:cNvCxnSpPr>
            <p:nvPr/>
          </p:nvCxnSpPr>
          <p:spPr>
            <a:xfrm rot="10800000" flipV="1">
              <a:off x="4284619" y="3287485"/>
              <a:ext cx="1127759" cy="40494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3"/>
            <p:cNvCxnSpPr>
              <a:stCxn id="136" idx="0"/>
              <a:endCxn id="87" idx="0"/>
            </p:cNvCxnSpPr>
            <p:nvPr/>
          </p:nvCxnSpPr>
          <p:spPr>
            <a:xfrm rot="16200000" flipH="1">
              <a:off x="3881526" y="3289342"/>
              <a:ext cx="801831" cy="43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"/>
            <p:cNvCxnSpPr>
              <a:stCxn id="86" idx="6"/>
              <a:endCxn id="71" idx="0"/>
            </p:cNvCxnSpPr>
            <p:nvPr/>
          </p:nvCxnSpPr>
          <p:spPr>
            <a:xfrm>
              <a:off x="5952309" y="3287486"/>
              <a:ext cx="1262743" cy="370115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3"/>
            <p:cNvCxnSpPr>
              <a:stCxn id="86" idx="6"/>
              <a:endCxn id="104" idx="0"/>
            </p:cNvCxnSpPr>
            <p:nvPr/>
          </p:nvCxnSpPr>
          <p:spPr>
            <a:xfrm flipV="1">
              <a:off x="5952309" y="2894959"/>
              <a:ext cx="1258389" cy="39252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Sync</a:t>
            </a:r>
            <a:r>
              <a:rPr lang="pt-PT" dirty="0" smtClean="0"/>
              <a:t> Manager @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09301" y="1546789"/>
            <a:ext cx="7921951" cy="4956561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89492" y="1854331"/>
            <a:ext cx="7497644" cy="4153362"/>
            <a:chOff x="1034771" y="1905606"/>
            <a:chExt cx="7497644" cy="4153362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1034771" y="4595888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30386" y="4554583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45951" y="4585916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250813" y="1905606"/>
              <a:ext cx="7281602" cy="4013056"/>
              <a:chOff x="1250813" y="1905606"/>
              <a:chExt cx="7281602" cy="4013056"/>
            </a:xfrm>
          </p:grpSpPr>
          <p:cxnSp>
            <p:nvCxnSpPr>
              <p:cNvPr id="30" name="Elbow Connector 13"/>
              <p:cNvCxnSpPr>
                <a:stCxn id="71" idx="0"/>
                <a:endCxn id="10" idx="6"/>
              </p:cNvCxnSpPr>
              <p:nvPr/>
            </p:nvCxnSpPr>
            <p:spPr>
              <a:xfrm rot="16200000" flipV="1">
                <a:off x="5791538" y="2084455"/>
                <a:ext cx="1058472" cy="1701469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346634" y="1905606"/>
                <a:ext cx="1123405" cy="1000695"/>
              </a:xfrm>
              <a:prstGeom prst="ellipse">
                <a:avLst/>
              </a:prstGeom>
              <a:solidFill>
                <a:srgbClr val="215968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6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Node</a:t>
                </a:r>
                <a:endParaRPr lang="en-US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168800" y="347378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88" name="Elbow Connector 13"/>
              <p:cNvCxnSpPr>
                <a:stCxn id="46" idx="0"/>
                <a:endCxn id="10" idx="2"/>
              </p:cNvCxnSpPr>
              <p:nvPr/>
            </p:nvCxnSpPr>
            <p:spPr>
              <a:xfrm rot="5400000" flipH="1" flipV="1">
                <a:off x="2908858" y="2036010"/>
                <a:ext cx="1067832" cy="180772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/>
              <p:cNvGrpSpPr/>
              <p:nvPr/>
            </p:nvGrpSpPr>
            <p:grpSpPr>
              <a:xfrm>
                <a:off x="5905179" y="3464426"/>
                <a:ext cx="2627236" cy="2454236"/>
                <a:chOff x="5905179" y="3464426"/>
                <a:chExt cx="2627236" cy="2454236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7249884" y="4537166"/>
                  <a:ext cx="1282531" cy="1381496"/>
                </a:xfrm>
                <a:prstGeom prst="rect">
                  <a:avLst/>
                </a:prstGeom>
                <a:solidFill>
                  <a:srgbClr val="99000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6801394" y="3464426"/>
                  <a:ext cx="740227" cy="70697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err="1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Msg</a:t>
                  </a:r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 BUS 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156958" y="4674917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588802" y="5307233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5905179" y="5315942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7576456" y="4657500"/>
                  <a:ext cx="600891" cy="541517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Mini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BUS 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008300" y="5289816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324677" y="5298525"/>
                  <a:ext cx="457200" cy="4572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20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Ho</a:t>
                  </a:r>
                  <a:endParaRPr lang="en-US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cxnSp>
              <p:nvCxnSpPr>
                <p:cNvPr id="91" name="Elbow Connector 13"/>
                <p:cNvCxnSpPr>
                  <a:stCxn id="77" idx="0"/>
                  <a:endCxn id="71" idx="6"/>
                </p:cNvCxnSpPr>
                <p:nvPr/>
              </p:nvCxnSpPr>
              <p:spPr>
                <a:xfrm rot="16200000" flipV="1">
                  <a:off x="7289470" y="4070067"/>
                  <a:ext cx="839584" cy="335281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Elbow Connector 13"/>
                <p:cNvCxnSpPr>
                  <a:stCxn id="72" idx="0"/>
                  <a:endCxn id="71" idx="2"/>
                </p:cNvCxnSpPr>
                <p:nvPr/>
              </p:nvCxnSpPr>
              <p:spPr>
                <a:xfrm rot="5400000" flipH="1" flipV="1">
                  <a:off x="6200899" y="4074422"/>
                  <a:ext cx="857001" cy="343990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Elbow Connector 13"/>
                <p:cNvCxnSpPr>
                  <a:stCxn id="78" idx="0"/>
                  <a:endCxn id="77" idx="6"/>
                </p:cNvCxnSpPr>
                <p:nvPr/>
              </p:nvCxnSpPr>
              <p:spPr>
                <a:xfrm rot="16200000" flipV="1">
                  <a:off x="8026346" y="5079261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3"/>
                <p:cNvCxnSpPr>
                  <a:stCxn id="79" idx="0"/>
                  <a:endCxn id="77" idx="2"/>
                </p:cNvCxnSpPr>
                <p:nvPr/>
              </p:nvCxnSpPr>
              <p:spPr>
                <a:xfrm rot="5400000" flipH="1" flipV="1">
                  <a:off x="7379733" y="5101803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Elbow Connector 13"/>
                <p:cNvCxnSpPr>
                  <a:stCxn id="73" idx="0"/>
                  <a:endCxn id="72" idx="6"/>
                </p:cNvCxnSpPr>
                <p:nvPr/>
              </p:nvCxnSpPr>
              <p:spPr>
                <a:xfrm rot="16200000" flipV="1">
                  <a:off x="6606848" y="5096678"/>
                  <a:ext cx="361557" cy="59553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Elbow Connector 13"/>
                <p:cNvCxnSpPr>
                  <a:stCxn id="75" idx="0"/>
                  <a:endCxn id="72" idx="2"/>
                </p:cNvCxnSpPr>
                <p:nvPr/>
              </p:nvCxnSpPr>
              <p:spPr>
                <a:xfrm rot="5400000" flipH="1" flipV="1">
                  <a:off x="5960235" y="5119220"/>
                  <a:ext cx="370266" cy="23179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Oval 114"/>
              <p:cNvSpPr/>
              <p:nvPr/>
            </p:nvSpPr>
            <p:spPr>
              <a:xfrm>
                <a:off x="1502592" y="4649442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934436" y="52817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50813" y="5290467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Hr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922090" y="4632025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353934" y="5264341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670311" y="52730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2" name="Elbow Connector 13"/>
              <p:cNvCxnSpPr>
                <a:stCxn id="119" idx="0"/>
              </p:cNvCxnSpPr>
              <p:nvPr/>
            </p:nvCxnSpPr>
            <p:spPr>
              <a:xfrm rot="16200000" flipV="1">
                <a:off x="2635104" y="4044592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3"/>
              <p:cNvCxnSpPr>
                <a:stCxn id="115" idx="0"/>
              </p:cNvCxnSpPr>
              <p:nvPr/>
            </p:nvCxnSpPr>
            <p:spPr>
              <a:xfrm rot="5400000" flipH="1" flipV="1">
                <a:off x="1546533" y="4048947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3"/>
              <p:cNvCxnSpPr>
                <a:stCxn id="120" idx="0"/>
                <a:endCxn id="119" idx="6"/>
              </p:cNvCxnSpPr>
              <p:nvPr/>
            </p:nvCxnSpPr>
            <p:spPr>
              <a:xfrm rot="16200000" flipV="1">
                <a:off x="3371980" y="5053786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3"/>
              <p:cNvCxnSpPr>
                <a:stCxn id="121" idx="0"/>
                <a:endCxn id="119" idx="2"/>
              </p:cNvCxnSpPr>
              <p:nvPr/>
            </p:nvCxnSpPr>
            <p:spPr>
              <a:xfrm rot="5400000" flipH="1" flipV="1">
                <a:off x="2725367" y="5076328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Elbow Connector 13"/>
              <p:cNvCxnSpPr>
                <a:stCxn id="116" idx="0"/>
                <a:endCxn id="115" idx="6"/>
              </p:cNvCxnSpPr>
              <p:nvPr/>
            </p:nvCxnSpPr>
            <p:spPr>
              <a:xfrm rot="16200000" flipV="1">
                <a:off x="1952482" y="5071203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Elbow Connector 13"/>
              <p:cNvCxnSpPr>
                <a:stCxn id="117" idx="0"/>
                <a:endCxn id="115" idx="2"/>
              </p:cNvCxnSpPr>
              <p:nvPr/>
            </p:nvCxnSpPr>
            <p:spPr>
              <a:xfrm rot="5400000" flipH="1" flipV="1">
                <a:off x="1305869" y="5093745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Elbow Connector 149"/>
          <p:cNvCxnSpPr/>
          <p:nvPr/>
        </p:nvCxnSpPr>
        <p:spPr>
          <a:xfrm rot="16200000" flipH="1">
            <a:off x="1995444" y="3294409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rot="16200000" flipH="1">
            <a:off x="6574567" y="3275894"/>
            <a:ext cx="828944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46" idx="3"/>
          </p:cNvCxnSpPr>
          <p:nvPr/>
        </p:nvCxnSpPr>
        <p:spPr>
          <a:xfrm rot="5400000">
            <a:off x="4490711" y="2626676"/>
            <a:ext cx="499779" cy="105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894065" y="1789703"/>
            <a:ext cx="5706943" cy="1351037"/>
            <a:chOff x="1817153" y="1550421"/>
            <a:chExt cx="5706943" cy="1351037"/>
          </a:xfrm>
          <a:scene3d>
            <a:camera prst="perspectiveRelaxed"/>
            <a:lightRig rig="threePt" dir="t"/>
          </a:scene3d>
        </p:grpSpPr>
        <p:sp>
          <p:nvSpPr>
            <p:cNvPr id="144" name="Rounded Rectangle 143"/>
            <p:cNvSpPr/>
            <p:nvPr/>
          </p:nvSpPr>
          <p:spPr>
            <a:xfrm rot="5400000">
              <a:off x="2117169" y="2013831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 rot="5400000">
              <a:off x="6636469" y="2012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Runtime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 rot="5400000">
              <a:off x="4370410" y="1250405"/>
              <a:ext cx="587611" cy="1187643"/>
            </a:xfrm>
            <a:prstGeom prst="roundRect">
              <a:avLst/>
            </a:prstGeom>
            <a:solidFill>
              <a:schemeClr val="bg1">
                <a:lumMod val="8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Msg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Node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Manager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7" name="Elbow Connector 96"/>
            <p:cNvCxnSpPr>
              <a:stCxn id="145" idx="1"/>
              <a:endCxn id="146" idx="0"/>
            </p:cNvCxnSpPr>
            <p:nvPr/>
          </p:nvCxnSpPr>
          <p:spPr>
            <a:xfrm rot="16200000" flipV="1">
              <a:off x="5860059" y="1242205"/>
              <a:ext cx="468194" cy="1672237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96"/>
            <p:cNvCxnSpPr>
              <a:stCxn id="145" idx="2"/>
              <a:endCxn id="144" idx="0"/>
            </p:cNvCxnSpPr>
            <p:nvPr/>
          </p:nvCxnSpPr>
          <p:spPr>
            <a:xfrm rot="10800000" flipV="1">
              <a:off x="3004797" y="2606227"/>
              <a:ext cx="3331657" cy="142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96"/>
            <p:cNvCxnSpPr>
              <a:stCxn id="144" idx="1"/>
              <a:endCxn id="146" idx="2"/>
            </p:cNvCxnSpPr>
            <p:nvPr/>
          </p:nvCxnSpPr>
          <p:spPr>
            <a:xfrm rot="5400000" flipH="1" flipV="1">
              <a:off x="3005874" y="1249327"/>
              <a:ext cx="469620" cy="1659420"/>
            </a:xfrm>
            <a:prstGeom prst="bentConnector2">
              <a:avLst/>
            </a:prstGeom>
            <a:ln w="38100"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Freeform 161"/>
          <p:cNvSpPr/>
          <p:nvPr/>
        </p:nvSpPr>
        <p:spPr>
          <a:xfrm>
            <a:off x="1068224" y="3680389"/>
            <a:ext cx="2432703" cy="1190714"/>
          </a:xfrm>
          <a:custGeom>
            <a:avLst/>
            <a:gdLst>
              <a:gd name="connsiteX0" fmla="*/ 0 w 2432703"/>
              <a:gd name="connsiteY0" fmla="*/ 1190714 h 1190714"/>
              <a:gd name="connsiteX1" fmla="*/ 76912 w 2432703"/>
              <a:gd name="connsiteY1" fmla="*/ 917248 h 1190714"/>
              <a:gd name="connsiteX2" fmla="*/ 410198 w 2432703"/>
              <a:gd name="connsiteY2" fmla="*/ 865974 h 1190714"/>
              <a:gd name="connsiteX3" fmla="*/ 427290 w 2432703"/>
              <a:gd name="connsiteY3" fmla="*/ 865974 h 1190714"/>
              <a:gd name="connsiteX4" fmla="*/ 640935 w 2432703"/>
              <a:gd name="connsiteY4" fmla="*/ 148127 h 1190714"/>
              <a:gd name="connsiteX5" fmla="*/ 2025354 w 2432703"/>
              <a:gd name="connsiteY5" fmla="*/ 113944 h 1190714"/>
              <a:gd name="connsiteX6" fmla="*/ 1931350 w 2432703"/>
              <a:gd name="connsiteY6" fmla="*/ 831790 h 1190714"/>
              <a:gd name="connsiteX7" fmla="*/ 2375731 w 2432703"/>
              <a:gd name="connsiteY7" fmla="*/ 865974 h 1190714"/>
              <a:gd name="connsiteX8" fmla="*/ 2273182 w 2432703"/>
              <a:gd name="connsiteY8" fmla="*/ 1173622 h 1190714"/>
              <a:gd name="connsiteX9" fmla="*/ 2273182 w 2432703"/>
              <a:gd name="connsiteY9" fmla="*/ 1173622 h 11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2703" h="1190714">
                <a:moveTo>
                  <a:pt x="0" y="1190714"/>
                </a:moveTo>
                <a:cubicBezTo>
                  <a:pt x="4273" y="1081042"/>
                  <a:pt x="8546" y="971371"/>
                  <a:pt x="76912" y="917248"/>
                </a:cubicBezTo>
                <a:cubicBezTo>
                  <a:pt x="145278" y="863125"/>
                  <a:pt x="351802" y="874520"/>
                  <a:pt x="410198" y="865974"/>
                </a:cubicBezTo>
                <a:cubicBezTo>
                  <a:pt x="468594" y="857428"/>
                  <a:pt x="388834" y="985615"/>
                  <a:pt x="427290" y="865974"/>
                </a:cubicBezTo>
                <a:cubicBezTo>
                  <a:pt x="465746" y="746333"/>
                  <a:pt x="374591" y="273465"/>
                  <a:pt x="640935" y="148127"/>
                </a:cubicBezTo>
                <a:cubicBezTo>
                  <a:pt x="907279" y="22789"/>
                  <a:pt x="1810285" y="0"/>
                  <a:pt x="2025354" y="113944"/>
                </a:cubicBezTo>
                <a:cubicBezTo>
                  <a:pt x="2240423" y="227888"/>
                  <a:pt x="1872954" y="706452"/>
                  <a:pt x="1931350" y="831790"/>
                </a:cubicBezTo>
                <a:cubicBezTo>
                  <a:pt x="1989746" y="957128"/>
                  <a:pt x="2318759" y="809002"/>
                  <a:pt x="2375731" y="865974"/>
                </a:cubicBezTo>
                <a:cubicBezTo>
                  <a:pt x="2432703" y="922946"/>
                  <a:pt x="2273182" y="1173622"/>
                  <a:pt x="2273182" y="1173622"/>
                </a:cubicBezTo>
                <a:lnTo>
                  <a:pt x="2273182" y="1173622"/>
                </a:ln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2461189" y="2959694"/>
            <a:ext cx="4540665" cy="1843042"/>
          </a:xfrm>
          <a:custGeom>
            <a:avLst/>
            <a:gdLst>
              <a:gd name="connsiteX0" fmla="*/ 0 w 4540665"/>
              <a:gd name="connsiteY0" fmla="*/ 757727 h 1843042"/>
              <a:gd name="connsiteX1" fmla="*/ 119641 w 4540665"/>
              <a:gd name="connsiteY1" fmla="*/ 338983 h 1843042"/>
              <a:gd name="connsiteX2" fmla="*/ 358923 w 4540665"/>
              <a:gd name="connsiteY2" fmla="*/ 125338 h 1843042"/>
              <a:gd name="connsiteX3" fmla="*/ 1820254 w 4540665"/>
              <a:gd name="connsiteY3" fmla="*/ 125338 h 1843042"/>
              <a:gd name="connsiteX4" fmla="*/ 4110527 w 4540665"/>
              <a:gd name="connsiteY4" fmla="*/ 116792 h 1843042"/>
              <a:gd name="connsiteX5" fmla="*/ 4401084 w 4540665"/>
              <a:gd name="connsiteY5" fmla="*/ 826093 h 1843042"/>
              <a:gd name="connsiteX6" fmla="*/ 3913974 w 4540665"/>
              <a:gd name="connsiteY6" fmla="*/ 903005 h 1843042"/>
              <a:gd name="connsiteX7" fmla="*/ 3948157 w 4540665"/>
              <a:gd name="connsiteY7" fmla="*/ 1586669 h 1843042"/>
              <a:gd name="connsiteX8" fmla="*/ 4341263 w 4540665"/>
              <a:gd name="connsiteY8" fmla="*/ 1646489 h 1843042"/>
              <a:gd name="connsiteX9" fmla="*/ 4435267 w 4540665"/>
              <a:gd name="connsiteY9" fmla="*/ 1843042 h 18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40665" h="1843042">
                <a:moveTo>
                  <a:pt x="0" y="757727"/>
                </a:moveTo>
                <a:cubicBezTo>
                  <a:pt x="29910" y="601054"/>
                  <a:pt x="59821" y="444381"/>
                  <a:pt x="119641" y="338983"/>
                </a:cubicBezTo>
                <a:cubicBezTo>
                  <a:pt x="179462" y="233585"/>
                  <a:pt x="75488" y="160946"/>
                  <a:pt x="358923" y="125338"/>
                </a:cubicBezTo>
                <a:cubicBezTo>
                  <a:pt x="642359" y="89731"/>
                  <a:pt x="1820254" y="125338"/>
                  <a:pt x="1820254" y="125338"/>
                </a:cubicBezTo>
                <a:cubicBezTo>
                  <a:pt x="2445521" y="123914"/>
                  <a:pt x="3680389" y="0"/>
                  <a:pt x="4110527" y="116792"/>
                </a:cubicBezTo>
                <a:cubicBezTo>
                  <a:pt x="4540665" y="233584"/>
                  <a:pt x="4433843" y="695058"/>
                  <a:pt x="4401084" y="826093"/>
                </a:cubicBezTo>
                <a:cubicBezTo>
                  <a:pt x="4368325" y="957128"/>
                  <a:pt x="3989462" y="776242"/>
                  <a:pt x="3913974" y="903005"/>
                </a:cubicBezTo>
                <a:cubicBezTo>
                  <a:pt x="3838486" y="1029768"/>
                  <a:pt x="3876942" y="1462755"/>
                  <a:pt x="3948157" y="1586669"/>
                </a:cubicBezTo>
                <a:cubicBezTo>
                  <a:pt x="4019372" y="1710583"/>
                  <a:pt x="4260078" y="1603760"/>
                  <a:pt x="4341263" y="1646489"/>
                </a:cubicBezTo>
                <a:cubicBezTo>
                  <a:pt x="4422448" y="1689218"/>
                  <a:pt x="4428857" y="1766130"/>
                  <a:pt x="4435267" y="184304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6862273" y="3792908"/>
            <a:ext cx="1529697" cy="1044012"/>
          </a:xfrm>
          <a:custGeom>
            <a:avLst/>
            <a:gdLst>
              <a:gd name="connsiteX0" fmla="*/ 0 w 1529697"/>
              <a:gd name="connsiteY0" fmla="*/ 35608 h 1044012"/>
              <a:gd name="connsiteX1" fmla="*/ 743484 w 1529697"/>
              <a:gd name="connsiteY1" fmla="*/ 69791 h 1044012"/>
              <a:gd name="connsiteX2" fmla="*/ 965675 w 1529697"/>
              <a:gd name="connsiteY2" fmla="*/ 454352 h 1044012"/>
              <a:gd name="connsiteX3" fmla="*/ 1025495 w 1529697"/>
              <a:gd name="connsiteY3" fmla="*/ 727817 h 1044012"/>
              <a:gd name="connsiteX4" fmla="*/ 1410056 w 1529697"/>
              <a:gd name="connsiteY4" fmla="*/ 796184 h 1044012"/>
              <a:gd name="connsiteX5" fmla="*/ 1529697 w 1529697"/>
              <a:gd name="connsiteY5" fmla="*/ 1044012 h 1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697" h="1044012">
                <a:moveTo>
                  <a:pt x="0" y="35608"/>
                </a:moveTo>
                <a:cubicBezTo>
                  <a:pt x="291269" y="17804"/>
                  <a:pt x="582538" y="0"/>
                  <a:pt x="743484" y="69791"/>
                </a:cubicBezTo>
                <a:cubicBezTo>
                  <a:pt x="904430" y="139582"/>
                  <a:pt x="918673" y="344681"/>
                  <a:pt x="965675" y="454352"/>
                </a:cubicBezTo>
                <a:cubicBezTo>
                  <a:pt x="1012677" y="564023"/>
                  <a:pt x="951432" y="670845"/>
                  <a:pt x="1025495" y="727817"/>
                </a:cubicBezTo>
                <a:cubicBezTo>
                  <a:pt x="1099558" y="784789"/>
                  <a:pt x="1326022" y="743485"/>
                  <a:pt x="1410056" y="796184"/>
                </a:cubicBezTo>
                <a:cubicBezTo>
                  <a:pt x="1494090" y="848883"/>
                  <a:pt x="1511893" y="946447"/>
                  <a:pt x="1529697" y="1044012"/>
                </a:cubicBezTo>
              </a:path>
            </a:pathLst>
          </a:cu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ular Callout 169"/>
          <p:cNvSpPr/>
          <p:nvPr/>
        </p:nvSpPr>
        <p:spPr>
          <a:xfrm>
            <a:off x="4013060" y="3596356"/>
            <a:ext cx="1417804" cy="512748"/>
          </a:xfrm>
          <a:prstGeom prst="wedgeRoundRectCallout">
            <a:avLst>
              <a:gd name="adj1" fmla="val -15181"/>
              <a:gd name="adj2" fmla="val -99553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Rounded Rectangular Callout 171"/>
          <p:cNvSpPr/>
          <p:nvPr/>
        </p:nvSpPr>
        <p:spPr>
          <a:xfrm>
            <a:off x="4011637" y="3586385"/>
            <a:ext cx="1417804" cy="512748"/>
          </a:xfrm>
          <a:prstGeom prst="wedgeRoundRectCallout">
            <a:avLst>
              <a:gd name="adj1" fmla="val -106800"/>
              <a:gd name="adj2" fmla="val -1621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Rounded Rectangular Callout 168"/>
          <p:cNvSpPr/>
          <p:nvPr/>
        </p:nvSpPr>
        <p:spPr>
          <a:xfrm>
            <a:off x="4005938" y="3606325"/>
            <a:ext cx="1417804" cy="512748"/>
          </a:xfrm>
          <a:prstGeom prst="wedgeRoundRectCallout">
            <a:avLst>
              <a:gd name="adj1" fmla="val 112601"/>
              <a:gd name="adj2" fmla="val -2886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Synchronisation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3" name="Rounded Rectangular Callout 172"/>
          <p:cNvSpPr/>
          <p:nvPr/>
        </p:nvSpPr>
        <p:spPr>
          <a:xfrm>
            <a:off x="128187" y="3066516"/>
            <a:ext cx="1610894" cy="512748"/>
          </a:xfrm>
          <a:prstGeom prst="wedgeRoundRectCallout">
            <a:avLst>
              <a:gd name="adj1" fmla="val 89936"/>
              <a:gd name="adj2" fmla="val -11220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Add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Listeners</a:t>
            </a:r>
            <a:r>
              <a:rPr lang="pt-PT" sz="1200" dirty="0" smtClean="0">
                <a:solidFill>
                  <a:schemeClr val="tx1"/>
                </a:solidFill>
              </a:rPr>
              <a:t> to </a:t>
            </a:r>
            <a:r>
              <a:rPr lang="pt-PT" sz="1200" dirty="0" err="1" smtClean="0">
                <a:solidFill>
                  <a:schemeClr val="tx1"/>
                </a:solidFill>
              </a:rPr>
              <a:t>setup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ounded Rectangular Callout 173"/>
          <p:cNvSpPr/>
          <p:nvPr/>
        </p:nvSpPr>
        <p:spPr>
          <a:xfrm>
            <a:off x="2341549" y="1222048"/>
            <a:ext cx="1504060" cy="786213"/>
          </a:xfrm>
          <a:prstGeom prst="wedgeRoundRectCallout">
            <a:avLst>
              <a:gd name="adj1" fmla="val 70688"/>
              <a:gd name="adj2" fmla="val 132339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tx1"/>
                </a:solidFill>
              </a:rPr>
              <a:t>Data </a:t>
            </a:r>
            <a:r>
              <a:rPr lang="pt-PT" sz="1200" dirty="0" err="1" smtClean="0">
                <a:solidFill>
                  <a:schemeClr val="tx1"/>
                </a:solidFill>
              </a:rPr>
              <a:t>Sync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Routing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Path</a:t>
            </a:r>
            <a:r>
              <a:rPr lang="pt-PT" sz="1200" dirty="0" smtClean="0">
                <a:solidFill>
                  <a:schemeClr val="tx1"/>
                </a:solidFill>
              </a:rPr>
              <a:t> Management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between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Msg</a:t>
            </a:r>
            <a:r>
              <a:rPr lang="pt-PT" sz="1200" dirty="0" smtClean="0">
                <a:solidFill>
                  <a:schemeClr val="tx1"/>
                </a:solidFill>
              </a:rPr>
              <a:t> Node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and </a:t>
            </a:r>
            <a:r>
              <a:rPr lang="pt-PT" sz="1200" dirty="0" err="1" smtClean="0">
                <a:solidFill>
                  <a:schemeClr val="tx1"/>
                </a:solidFill>
              </a:rPr>
              <a:t>Runtimes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65" name="Rounded Rectangle 64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9" idx="3"/>
              <a:endCxn id="60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IdPy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64" name="Elbow Connector 13"/>
            <p:cNvCxnSpPr>
              <a:stCxn id="63" idx="2"/>
              <a:endCxn id="59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Elbow Connector 13"/>
            <p:cNvCxnSpPr>
              <a:stCxn id="63" idx="6"/>
              <a:endCxn id="53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47725" y="4229100"/>
            <a:ext cx="7629525" cy="1484058"/>
            <a:chOff x="847725" y="4229100"/>
            <a:chExt cx="7629525" cy="1484058"/>
          </a:xfrm>
          <a:scene3d>
            <a:camera prst="perspectiveRelaxed"/>
            <a:lightRig rig="threePt" dir="t"/>
          </a:scene3d>
        </p:grpSpPr>
        <p:sp>
          <p:nvSpPr>
            <p:cNvPr id="73" name="Oval 72"/>
            <p:cNvSpPr/>
            <p:nvPr/>
          </p:nvSpPr>
          <p:spPr>
            <a:xfrm>
              <a:off x="6443523" y="5255958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179398" y="5247250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6" name="Elbow Connector 13"/>
            <p:cNvCxnSpPr>
              <a:stCxn id="116" idx="0"/>
            </p:cNvCxnSpPr>
            <p:nvPr/>
          </p:nvCxnSpPr>
          <p:spPr>
            <a:xfrm rot="5400000" flipH="1" flipV="1">
              <a:off x="1765487" y="4976671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13"/>
            <p:cNvCxnSpPr/>
            <p:nvPr/>
          </p:nvCxnSpPr>
          <p:spPr>
            <a:xfrm rot="5400000" flipH="1" flipV="1">
              <a:off x="2489387" y="496714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/>
            <p:nvPr/>
          </p:nvCxnSpPr>
          <p:spPr>
            <a:xfrm rot="5400000" flipH="1" flipV="1">
              <a:off x="6423212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/>
            <p:nvPr/>
          </p:nvCxnSpPr>
          <p:spPr>
            <a:xfrm rot="5400000" flipH="1" flipV="1">
              <a:off x="7137587" y="4986196"/>
              <a:ext cx="506083" cy="15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47725" y="4229100"/>
              <a:ext cx="7629525" cy="46375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b="1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bg1"/>
                  </a:solidFill>
                </a:rPr>
                <a:t>Messaging</a:t>
              </a:r>
              <a:r>
                <a:rPr lang="pt-PT" sz="1600" b="1" dirty="0" smtClean="0">
                  <a:solidFill>
                    <a:schemeClr val="bg1"/>
                  </a:solidFill>
                </a:rPr>
                <a:t> Framework</a:t>
              </a:r>
              <a:endParaRPr lang="en-US" sz="1600" b="1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100" name="Elbow Connector 99"/>
          <p:cNvCxnSpPr/>
          <p:nvPr/>
        </p:nvCxnSpPr>
        <p:spPr>
          <a:xfrm rot="16200000" flipV="1">
            <a:off x="1643068" y="4348165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>
            <a:off x="2214566" y="4386263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523874" y="42386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1-Intercept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Outgoing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ounded Rectangular Callout 129"/>
          <p:cNvSpPr/>
          <p:nvPr/>
        </p:nvSpPr>
        <p:spPr>
          <a:xfrm>
            <a:off x="2638424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3-Message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V="1">
            <a:off x="6634168" y="4376740"/>
            <a:ext cx="628646" cy="952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/>
          <p:nvPr/>
        </p:nvCxnSpPr>
        <p:spPr>
          <a:xfrm rot="5400000">
            <a:off x="7205666" y="4414838"/>
            <a:ext cx="581022" cy="1905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ular Callout 132"/>
          <p:cNvSpPr/>
          <p:nvPr/>
        </p:nvSpPr>
        <p:spPr>
          <a:xfrm>
            <a:off x="5524499" y="426719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4-Intercept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Incoming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4" name="Rounded Rectangular Callout 133"/>
          <p:cNvSpPr/>
          <p:nvPr/>
        </p:nvSpPr>
        <p:spPr>
          <a:xfrm>
            <a:off x="7619999" y="427672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smtClean="0">
                <a:solidFill>
                  <a:schemeClr val="tx1"/>
                </a:solidFill>
              </a:rPr>
              <a:t>6-Message </a:t>
            </a:r>
            <a:r>
              <a:rPr lang="pt-PT" sz="1200" dirty="0" err="1" smtClean="0">
                <a:solidFill>
                  <a:schemeClr val="tx1"/>
                </a:solidFill>
              </a:rPr>
              <a:t>with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Validated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1551164" y="885829"/>
            <a:ext cx="6792737" cy="3817014"/>
            <a:chOff x="1551164" y="885829"/>
            <a:chExt cx="6792737" cy="3817014"/>
          </a:xfrm>
          <a:scene3d>
            <a:camera prst="perspectiveRelaxed"/>
            <a:lightRig rig="threePt" dir="t"/>
          </a:scene3d>
        </p:grpSpPr>
        <p:sp>
          <p:nvSpPr>
            <p:cNvPr id="184" name="Rounded Rectangle 183"/>
            <p:cNvSpPr/>
            <p:nvPr/>
          </p:nvSpPr>
          <p:spPr>
            <a:xfrm rot="5400000">
              <a:off x="2900912" y="-463919"/>
              <a:ext cx="3817014" cy="6516510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r>
                <a:rPr lang="pt-PT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Trust </a:t>
              </a:r>
              <a:r>
                <a:rPr lang="pt-PT" sz="2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Layer</a:t>
              </a:r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 rot="5400000">
              <a:off x="2127406" y="2653164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 rot="5400000">
              <a:off x="2125544" y="3702762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5" idx="3"/>
              <a:endCxn id="186" idx="1"/>
            </p:cNvCxnSpPr>
            <p:nvPr/>
          </p:nvCxnSpPr>
          <p:spPr>
            <a:xfrm flipH="1">
              <a:off x="2419350" y="3540791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2562226" y="3476625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2-Generate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325984" y="1181617"/>
              <a:ext cx="865142" cy="79958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IDP</a:t>
              </a:r>
              <a:endParaRPr lang="en-US" sz="20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90" name="Elbow Connector 13"/>
            <p:cNvCxnSpPr>
              <a:stCxn id="189" idx="2"/>
              <a:endCxn id="185" idx="1"/>
            </p:cNvCxnSpPr>
            <p:nvPr/>
          </p:nvCxnSpPr>
          <p:spPr>
            <a:xfrm rot="10800000" flipV="1">
              <a:off x="2421212" y="1581408"/>
              <a:ext cx="1904773" cy="1371771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 rot="5400000">
              <a:off x="6751481" y="2651738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 rot="5400000">
              <a:off x="6754696" y="3721813"/>
              <a:ext cx="587611" cy="93345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6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1" idx="3"/>
              <a:endCxn id="192" idx="1"/>
            </p:cNvCxnSpPr>
            <p:nvPr/>
          </p:nvCxnSpPr>
          <p:spPr>
            <a:xfrm>
              <a:off x="7045286" y="3539365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162801" y="3486150"/>
              <a:ext cx="1181100" cy="46166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solidFill>
                    <a:schemeClr val="tx1"/>
                  </a:solidFill>
                </a:rPr>
                <a:t>5-Validate </a:t>
              </a:r>
              <a:r>
                <a:rPr lang="pt-PT" sz="1200" dirty="0" err="1" smtClean="0">
                  <a:solidFill>
                    <a:schemeClr val="tx1"/>
                  </a:solidFill>
                </a:rPr>
                <a:t>Assertion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5" name="Elbow Connector 13"/>
            <p:cNvCxnSpPr>
              <a:stCxn id="189" idx="6"/>
              <a:endCxn id="191" idx="1"/>
            </p:cNvCxnSpPr>
            <p:nvPr/>
          </p:nvCxnSpPr>
          <p:spPr>
            <a:xfrm>
              <a:off x="5191126" y="1581409"/>
              <a:ext cx="1854160" cy="137034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Trust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grpSp>
        <p:nvGrpSpPr>
          <p:cNvPr id="38" name="Group 37"/>
          <p:cNvGrpSpPr/>
          <p:nvPr/>
        </p:nvGrpSpPr>
        <p:grpSpPr>
          <a:xfrm>
            <a:off x="932039" y="250507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3" name="Rounded Rectangle 22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smtClean="0"/>
              <a:t>Trust </a:t>
            </a:r>
            <a:r>
              <a:rPr lang="pt-PT" dirty="0" err="1" smtClean="0"/>
              <a:t>Model</a:t>
            </a:r>
            <a:endParaRPr lang="en-US" dirty="0"/>
          </a:p>
        </p:txBody>
      </p:sp>
      <p:grpSp>
        <p:nvGrpSpPr>
          <p:cNvPr id="3" name="Group 96"/>
          <p:cNvGrpSpPr/>
          <p:nvPr/>
        </p:nvGrpSpPr>
        <p:grpSpPr>
          <a:xfrm>
            <a:off x="709301" y="2000250"/>
            <a:ext cx="7921951" cy="4419600"/>
            <a:chOff x="946710" y="3182982"/>
            <a:chExt cx="7709609" cy="3327488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946710" y="3215741"/>
              <a:ext cx="3078360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91051" y="3182982"/>
              <a:ext cx="2965268" cy="3294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7725" y="1301881"/>
            <a:ext cx="7629525" cy="4411277"/>
            <a:chOff x="847725" y="1301881"/>
            <a:chExt cx="7629525" cy="4411277"/>
          </a:xfrm>
          <a:scene3d>
            <a:camera prst="perspectiveRelaxed"/>
            <a:lightRig rig="threePt" dir="t"/>
          </a:scene3d>
        </p:grpSpPr>
        <p:grpSp>
          <p:nvGrpSpPr>
            <p:cNvPr id="4" name="Group 66"/>
            <p:cNvGrpSpPr/>
            <p:nvPr/>
          </p:nvGrpSpPr>
          <p:grpSpPr>
            <a:xfrm>
              <a:off x="847725" y="4229100"/>
              <a:ext cx="7629525" cy="1484058"/>
              <a:chOff x="847725" y="4229100"/>
              <a:chExt cx="7629525" cy="1484058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6443523" y="5255958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179398" y="5247250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789157" y="523048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525032" y="522177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126" name="Elbow Connector 13"/>
              <p:cNvCxnSpPr>
                <a:stCxn id="116" idx="0"/>
              </p:cNvCxnSpPr>
              <p:nvPr/>
            </p:nvCxnSpPr>
            <p:spPr>
              <a:xfrm rot="5400000" flipH="1" flipV="1">
                <a:off x="1765487" y="4976671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13"/>
              <p:cNvCxnSpPr/>
              <p:nvPr/>
            </p:nvCxnSpPr>
            <p:spPr>
              <a:xfrm rot="5400000" flipH="1" flipV="1">
                <a:off x="2489387" y="496714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13"/>
              <p:cNvCxnSpPr/>
              <p:nvPr/>
            </p:nvCxnSpPr>
            <p:spPr>
              <a:xfrm rot="5400000" flipH="1" flipV="1">
                <a:off x="6423212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13"/>
              <p:cNvCxnSpPr/>
              <p:nvPr/>
            </p:nvCxnSpPr>
            <p:spPr>
              <a:xfrm rot="5400000" flipH="1" flipV="1">
                <a:off x="7137587" y="4986196"/>
                <a:ext cx="506083" cy="154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847725" y="4229100"/>
                <a:ext cx="7629525" cy="46375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600" b="1" dirty="0" err="1" smtClean="0">
                    <a:solidFill>
                      <a:schemeClr val="bg1"/>
                    </a:solidFill>
                  </a:rPr>
                  <a:t>Hyperty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pt-PT" sz="1600" b="1" dirty="0" err="1" smtClean="0">
                    <a:solidFill>
                      <a:schemeClr val="bg1"/>
                    </a:solidFill>
                  </a:rPr>
                  <a:t>Messaging</a:t>
                </a:r>
                <a:r>
                  <a:rPr lang="pt-PT" sz="1600" b="1" dirty="0" smtClean="0">
                    <a:solidFill>
                      <a:schemeClr val="bg1"/>
                    </a:solidFill>
                  </a:rPr>
                  <a:t> Framework</a:t>
                </a:r>
                <a:endParaRPr lang="en-US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81250" y="1301881"/>
              <a:ext cx="4648200" cy="2927221"/>
              <a:chOff x="2381250" y="1301881"/>
              <a:chExt cx="4648200" cy="2927221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381250" y="263453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39" name="Block Arc 3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41" name="Elbow Connector 13"/>
              <p:cNvCxnSpPr/>
              <p:nvPr/>
            </p:nvCxnSpPr>
            <p:spPr>
              <a:xfrm rot="5400000" flipH="1" flipV="1">
                <a:off x="2724150" y="390525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5734050" y="2615483"/>
                <a:ext cx="1295400" cy="937342"/>
                <a:chOff x="2381250" y="2634533"/>
                <a:chExt cx="1295400" cy="937342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381250" y="2962275"/>
                  <a:ext cx="1295400" cy="6096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  <a:sp3d>
                  <a:bevelT prst="slop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/>
                <a:lstStyle/>
                <a:p>
                  <a:pPr algn="ctr"/>
                  <a:r>
                    <a:rPr lang="pt-PT" sz="1200" dirty="0" smtClean="0">
                      <a:solidFill>
                        <a:schemeClr val="bg1"/>
                      </a:solidFill>
                    </a:rPr>
                    <a:t>IDP Proxy</a:t>
                  </a:r>
                  <a:br>
                    <a:rPr lang="pt-PT" sz="1200" dirty="0" smtClean="0">
                      <a:solidFill>
                        <a:schemeClr val="bg1"/>
                      </a:solidFill>
                    </a:rPr>
                  </a:br>
                  <a:r>
                    <a:rPr lang="pt-PT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PT" sz="1200" dirty="0" err="1" smtClean="0">
                      <a:solidFill>
                        <a:schemeClr val="bg1"/>
                      </a:solidFill>
                    </a:rPr>
                    <a:t>Sandbox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685966" y="2634533"/>
                  <a:ext cx="659959" cy="42142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IDP </a:t>
                  </a:r>
                  <a:b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</a:br>
                  <a:r>
                    <a:rPr lang="pt-PT" sz="1050" dirty="0" smtClean="0">
                      <a:effectLst>
                        <a:outerShdw dist="50800" dir="2700000" algn="ctr" rotWithShape="0">
                          <a:schemeClr val="tx1"/>
                        </a:outerShdw>
                      </a:effectLst>
                    </a:rPr>
                    <a:t>Proxy</a:t>
                  </a:r>
                  <a:endParaRPr lang="en-US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  <p:sp>
              <p:nvSpPr>
                <p:cNvPr id="49" name="Block Arc 48"/>
                <p:cNvSpPr/>
                <p:nvPr/>
              </p:nvSpPr>
              <p:spPr>
                <a:xfrm rot="10800000">
                  <a:off x="2612832" y="2755375"/>
                  <a:ext cx="818984" cy="413467"/>
                </a:xfrm>
                <a:prstGeom prst="blockArc">
                  <a:avLst/>
                </a:prstGeom>
                <a:solidFill>
                  <a:srgbClr val="7030A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  <a:sp3d>
                  <a:bevelT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endParaRPr lang="en-US" sz="1200" dirty="0" smtClean="0">
                    <a:solidFill>
                      <a:schemeClr val="tx1"/>
                    </a:solidFill>
                    <a:effectLst>
                      <a:outerShdw dist="50800" dir="2700000" algn="ctr" rotWithShape="0">
                        <a:schemeClr val="tx1"/>
                      </a:outerShdw>
                    </a:effectLst>
                  </a:endParaRPr>
                </a:p>
              </p:txBody>
            </p:sp>
          </p:grpSp>
          <p:cxnSp>
            <p:nvCxnSpPr>
              <p:cNvPr id="50" name="Elbow Connector 13"/>
              <p:cNvCxnSpPr/>
              <p:nvPr/>
            </p:nvCxnSpPr>
            <p:spPr>
              <a:xfrm rot="5400000" flipH="1" flipV="1">
                <a:off x="6076950" y="3886202"/>
                <a:ext cx="638176" cy="9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4220405" y="1301881"/>
                <a:ext cx="1123405" cy="100069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3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IDP</a:t>
                </a:r>
                <a:endParaRPr lang="en-US" sz="20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52" name="Elbow Connector 13"/>
              <p:cNvCxnSpPr>
                <a:stCxn id="51" idx="2"/>
                <a:endCxn id="38" idx="0"/>
              </p:cNvCxnSpPr>
              <p:nvPr/>
            </p:nvCxnSpPr>
            <p:spPr>
              <a:xfrm rot="10800000" flipV="1">
                <a:off x="3015947" y="1802229"/>
                <a:ext cx="1204459" cy="832304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13"/>
              <p:cNvCxnSpPr>
                <a:stCxn id="48" idx="0"/>
                <a:endCxn id="51" idx="6"/>
              </p:cNvCxnSpPr>
              <p:nvPr/>
            </p:nvCxnSpPr>
            <p:spPr>
              <a:xfrm rot="16200000" flipV="1">
                <a:off x="5449651" y="1696388"/>
                <a:ext cx="813254" cy="1024936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7" name="Elbow Connector 146"/>
          <p:cNvCxnSpPr/>
          <p:nvPr/>
        </p:nvCxnSpPr>
        <p:spPr>
          <a:xfrm rot="16200000" flipV="1">
            <a:off x="110014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>
            <a:off x="1695455" y="3486148"/>
            <a:ext cx="1142997" cy="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ular Callout 148"/>
          <p:cNvSpPr/>
          <p:nvPr/>
        </p:nvSpPr>
        <p:spPr>
          <a:xfrm>
            <a:off x="0" y="3752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1-Intercept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Outgoing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2257425" y="2520950"/>
            <a:ext cx="1895475" cy="1565275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Elbow Connector 215"/>
          <p:cNvCxnSpPr/>
          <p:nvPr/>
        </p:nvCxnSpPr>
        <p:spPr>
          <a:xfrm rot="16200000" flipH="1">
            <a:off x="1443037" y="3871912"/>
            <a:ext cx="600076" cy="19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ular Callout 149"/>
          <p:cNvSpPr/>
          <p:nvPr/>
        </p:nvSpPr>
        <p:spPr>
          <a:xfrm>
            <a:off x="1733550" y="4105274"/>
            <a:ext cx="695325" cy="419102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3-Msg </a:t>
            </a: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ounded Rectangular Callout 219"/>
          <p:cNvSpPr/>
          <p:nvPr/>
        </p:nvSpPr>
        <p:spPr>
          <a:xfrm>
            <a:off x="2752724" y="2238374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2- </a:t>
            </a:r>
            <a:r>
              <a:rPr lang="pt-PT" sz="1200" dirty="0" err="1" smtClean="0">
                <a:solidFill>
                  <a:schemeClr val="tx1"/>
                </a:solidFill>
              </a:rPr>
              <a:t>Generate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Elbow Connector 221"/>
          <p:cNvCxnSpPr/>
          <p:nvPr/>
        </p:nvCxnSpPr>
        <p:spPr>
          <a:xfrm rot="16200000" flipV="1">
            <a:off x="7481890" y="3833811"/>
            <a:ext cx="685801" cy="95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/>
          <p:nvPr/>
        </p:nvCxnSpPr>
        <p:spPr>
          <a:xfrm rot="5400000">
            <a:off x="7739063" y="3862387"/>
            <a:ext cx="628651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224"/>
          <p:cNvCxnSpPr/>
          <p:nvPr/>
        </p:nvCxnSpPr>
        <p:spPr>
          <a:xfrm rot="5400000">
            <a:off x="6405564" y="3462335"/>
            <a:ext cx="1228726" cy="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>
            <a:off x="951089" y="1914525"/>
            <a:ext cx="7497586" cy="2131093"/>
            <a:chOff x="932039" y="2505075"/>
            <a:chExt cx="7497586" cy="2131093"/>
          </a:xfrm>
          <a:scene3d>
            <a:camera prst="perspectiveRelaxed"/>
            <a:lightRig rig="threePt" dir="t"/>
          </a:scene3d>
        </p:grpSpPr>
        <p:sp>
          <p:nvSpPr>
            <p:cNvPr id="202" name="Rounded Rectangle 201"/>
            <p:cNvSpPr/>
            <p:nvPr/>
          </p:nvSpPr>
          <p:spPr>
            <a:xfrm rot="5400000">
              <a:off x="743498" y="271266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 rot="5400000">
              <a:off x="1508281" y="2586489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 rot="5400000">
              <a:off x="1506419" y="3636087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3" idx="3"/>
              <a:endCxn id="204" idx="1"/>
            </p:cNvCxnSpPr>
            <p:nvPr/>
          </p:nvCxnSpPr>
          <p:spPr>
            <a:xfrm flipH="1">
              <a:off x="1800225" y="3474116"/>
              <a:ext cx="1861" cy="33489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ounded Rectangle 205"/>
            <p:cNvSpPr/>
            <p:nvPr/>
          </p:nvSpPr>
          <p:spPr>
            <a:xfrm rot="5400000">
              <a:off x="6506123" y="2693616"/>
              <a:ext cx="2112043" cy="1734961"/>
            </a:xfrm>
            <a:prstGeom prst="roundRect">
              <a:avLst/>
            </a:prstGeom>
            <a:solidFill>
              <a:schemeClr val="bg2">
                <a:lumMod val="75000"/>
                <a:alpha val="51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b"/>
            <a:lstStyle/>
            <a:p>
              <a:pPr algn="ctr"/>
              <a:endPara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rot="5400000">
              <a:off x="7256306" y="2489813"/>
              <a:ext cx="587611" cy="1187643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Identity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/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Module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 rot="5400000">
              <a:off x="7259521" y="3559888"/>
              <a:ext cx="587611" cy="933450"/>
            </a:xfrm>
            <a:prstGeom prst="roundRect">
              <a:avLst/>
            </a:prstGeom>
            <a:solidFill>
              <a:schemeClr val="bg2">
                <a:lumMod val="75000"/>
                <a:alpha val="29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0" tIns="0" rIns="0" bIns="0" rtlCol="0" anchor="ctr"/>
            <a:lstStyle/>
            <a:p>
              <a:pPr algn="ctr"/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Policy</a:t>
              </a:r>
              <a: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br>
                <a:rPr lang="pt-PT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pt-PT" sz="12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Engine</a:t>
              </a:r>
              <a:endPara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09" name="Straight Arrow Connector 208"/>
            <p:cNvCxnSpPr>
              <a:stCxn id="207" idx="3"/>
              <a:endCxn id="208" idx="1"/>
            </p:cNvCxnSpPr>
            <p:nvPr/>
          </p:nvCxnSpPr>
          <p:spPr>
            <a:xfrm>
              <a:off x="7550111" y="3377440"/>
              <a:ext cx="3216" cy="35536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Freeform 227"/>
          <p:cNvSpPr/>
          <p:nvPr/>
        </p:nvSpPr>
        <p:spPr>
          <a:xfrm flipH="1">
            <a:off x="5324474" y="2501900"/>
            <a:ext cx="1638301" cy="1612900"/>
          </a:xfrm>
          <a:custGeom>
            <a:avLst/>
            <a:gdLst>
              <a:gd name="connsiteX0" fmla="*/ 0 w 1876425"/>
              <a:gd name="connsiteY0" fmla="*/ 1584325 h 1606550"/>
              <a:gd name="connsiteX1" fmla="*/ 400050 w 1876425"/>
              <a:gd name="connsiteY1" fmla="*/ 1603375 h 1606550"/>
              <a:gd name="connsiteX2" fmla="*/ 609600 w 1876425"/>
              <a:gd name="connsiteY2" fmla="*/ 1565275 h 1606550"/>
              <a:gd name="connsiteX3" fmla="*/ 647700 w 1876425"/>
              <a:gd name="connsiteY3" fmla="*/ 1450975 h 1606550"/>
              <a:gd name="connsiteX4" fmla="*/ 695325 w 1876425"/>
              <a:gd name="connsiteY4" fmla="*/ 1184275 h 1606550"/>
              <a:gd name="connsiteX5" fmla="*/ 723900 w 1876425"/>
              <a:gd name="connsiteY5" fmla="*/ 1012825 h 1606550"/>
              <a:gd name="connsiteX6" fmla="*/ 781050 w 1876425"/>
              <a:gd name="connsiteY6" fmla="*/ 669925 h 1606550"/>
              <a:gd name="connsiteX7" fmla="*/ 838200 w 1876425"/>
              <a:gd name="connsiteY7" fmla="*/ 327025 h 1606550"/>
              <a:gd name="connsiteX8" fmla="*/ 866775 w 1876425"/>
              <a:gd name="connsiteY8" fmla="*/ 88900 h 1606550"/>
              <a:gd name="connsiteX9" fmla="*/ 962025 w 1876425"/>
              <a:gd name="connsiteY9" fmla="*/ 12700 h 1606550"/>
              <a:gd name="connsiteX10" fmla="*/ 1238250 w 1876425"/>
              <a:gd name="connsiteY10" fmla="*/ 12700 h 1606550"/>
              <a:gd name="connsiteX11" fmla="*/ 1438275 w 1876425"/>
              <a:gd name="connsiteY11" fmla="*/ 12700 h 1606550"/>
              <a:gd name="connsiteX12" fmla="*/ 1666875 w 1876425"/>
              <a:gd name="connsiteY12" fmla="*/ 12700 h 1606550"/>
              <a:gd name="connsiteX13" fmla="*/ 1876425 w 1876425"/>
              <a:gd name="connsiteY13" fmla="*/ 22225 h 160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6425" h="1606550">
                <a:moveTo>
                  <a:pt x="0" y="1584325"/>
                </a:moveTo>
                <a:cubicBezTo>
                  <a:pt x="149225" y="1595437"/>
                  <a:pt x="298450" y="1606550"/>
                  <a:pt x="400050" y="1603375"/>
                </a:cubicBezTo>
                <a:cubicBezTo>
                  <a:pt x="501650" y="1600200"/>
                  <a:pt x="568325" y="1590675"/>
                  <a:pt x="609600" y="1565275"/>
                </a:cubicBezTo>
                <a:cubicBezTo>
                  <a:pt x="650875" y="1539875"/>
                  <a:pt x="633413" y="1514475"/>
                  <a:pt x="647700" y="1450975"/>
                </a:cubicBezTo>
                <a:cubicBezTo>
                  <a:pt x="661988" y="1387475"/>
                  <a:pt x="682625" y="1257300"/>
                  <a:pt x="695325" y="1184275"/>
                </a:cubicBezTo>
                <a:cubicBezTo>
                  <a:pt x="708025" y="1111250"/>
                  <a:pt x="723900" y="1012825"/>
                  <a:pt x="723900" y="1012825"/>
                </a:cubicBezTo>
                <a:lnTo>
                  <a:pt x="781050" y="669925"/>
                </a:lnTo>
                <a:cubicBezTo>
                  <a:pt x="800100" y="555625"/>
                  <a:pt x="823913" y="423863"/>
                  <a:pt x="838200" y="327025"/>
                </a:cubicBezTo>
                <a:cubicBezTo>
                  <a:pt x="852488" y="230188"/>
                  <a:pt x="846138" y="141288"/>
                  <a:pt x="866775" y="88900"/>
                </a:cubicBezTo>
                <a:cubicBezTo>
                  <a:pt x="887413" y="36513"/>
                  <a:pt x="900113" y="25400"/>
                  <a:pt x="962025" y="12700"/>
                </a:cubicBezTo>
                <a:cubicBezTo>
                  <a:pt x="1023938" y="0"/>
                  <a:pt x="1238250" y="12700"/>
                  <a:pt x="1238250" y="12700"/>
                </a:cubicBezTo>
                <a:lnTo>
                  <a:pt x="1438275" y="12700"/>
                </a:lnTo>
                <a:cubicBezTo>
                  <a:pt x="1509712" y="12700"/>
                  <a:pt x="1593850" y="11113"/>
                  <a:pt x="1666875" y="12700"/>
                </a:cubicBezTo>
                <a:cubicBezTo>
                  <a:pt x="1739900" y="14287"/>
                  <a:pt x="1808162" y="18256"/>
                  <a:pt x="1876425" y="22225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ounded Rectangular Callout 220"/>
          <p:cNvSpPr/>
          <p:nvPr/>
        </p:nvSpPr>
        <p:spPr>
          <a:xfrm>
            <a:off x="5295899" y="2228849"/>
            <a:ext cx="1362075" cy="371476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40000"/>
            </a:schemeClr>
          </a:solidFill>
          <a:ln w="19050"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smtClean="0">
                <a:solidFill>
                  <a:schemeClr val="tx1"/>
                </a:solidFill>
              </a:rPr>
              <a:t>5- </a:t>
            </a:r>
            <a:r>
              <a:rPr lang="pt-PT" sz="1200" dirty="0" err="1" smtClean="0">
                <a:solidFill>
                  <a:schemeClr val="tx1"/>
                </a:solidFill>
              </a:rPr>
              <a:t>Validate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Assertion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3" name="Rounded Rectangular Callout 152"/>
          <p:cNvSpPr/>
          <p:nvPr/>
        </p:nvSpPr>
        <p:spPr>
          <a:xfrm>
            <a:off x="7124700" y="3886200"/>
            <a:ext cx="847725" cy="53340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4-Intercept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Incoming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Message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ounded Rectangular Callout 153"/>
          <p:cNvSpPr/>
          <p:nvPr/>
        </p:nvSpPr>
        <p:spPr>
          <a:xfrm>
            <a:off x="8086724" y="3724275"/>
            <a:ext cx="847726" cy="5524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6-Message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with</a:t>
            </a: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r>
              <a:rPr lang="pt-PT" sz="1000" dirty="0" smtClean="0">
                <a:solidFill>
                  <a:schemeClr val="tx1"/>
                </a:solidFill>
              </a:rPr>
              <a:t/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smtClean="0">
                <a:solidFill>
                  <a:schemeClr val="tx1"/>
                </a:solidFill>
              </a:rPr>
              <a:t> </a:t>
            </a:r>
            <a:r>
              <a:rPr lang="pt-PT" sz="1000" dirty="0" err="1" smtClean="0">
                <a:solidFill>
                  <a:schemeClr val="tx1"/>
                </a:solidFill>
              </a:rPr>
              <a:t>Validated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ounded Rectangular Callout 239"/>
          <p:cNvSpPr/>
          <p:nvPr/>
        </p:nvSpPr>
        <p:spPr>
          <a:xfrm>
            <a:off x="6353174" y="3476625"/>
            <a:ext cx="638175" cy="400050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000" dirty="0" smtClean="0">
                <a:solidFill>
                  <a:schemeClr val="tx1"/>
                </a:solidFill>
              </a:rPr>
              <a:t>5-Validate 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ounded Rectangular Callout 240"/>
          <p:cNvSpPr/>
          <p:nvPr/>
        </p:nvSpPr>
        <p:spPr>
          <a:xfrm>
            <a:off x="2257425" y="3448050"/>
            <a:ext cx="762000" cy="428625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solidFill>
            <a:schemeClr val="bg1">
              <a:alpha val="59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000" dirty="0" smtClean="0">
                <a:solidFill>
                  <a:schemeClr val="tx1"/>
                </a:solidFill>
              </a:rPr>
              <a:t>2-Generate</a:t>
            </a:r>
            <a:br>
              <a:rPr lang="pt-PT" sz="1000" dirty="0" smtClean="0">
                <a:solidFill>
                  <a:schemeClr val="tx1"/>
                </a:solidFill>
              </a:rPr>
            </a:br>
            <a:r>
              <a:rPr lang="pt-PT" sz="1000" dirty="0" err="1" smtClean="0">
                <a:solidFill>
                  <a:schemeClr val="tx1"/>
                </a:solidFill>
              </a:rPr>
              <a:t>Assertion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33400" y="2038350"/>
            <a:ext cx="3357090" cy="42576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8521" y="2019300"/>
            <a:ext cx="3085904" cy="4152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89492" y="4544613"/>
            <a:ext cx="1434964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85107" y="4503308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00672" y="4534641"/>
            <a:ext cx="1410752" cy="146308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363280" y="1054231"/>
            <a:ext cx="1123405" cy="1000695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3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94946" y="3746361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67"/>
          <p:cNvGrpSpPr/>
          <p:nvPr/>
        </p:nvGrpSpPr>
        <p:grpSpPr>
          <a:xfrm>
            <a:off x="5759900" y="3676650"/>
            <a:ext cx="2627236" cy="2190736"/>
            <a:chOff x="5905179" y="3464426"/>
            <a:chExt cx="2627236" cy="2454236"/>
          </a:xfrm>
          <a:scene3d>
            <a:camera prst="orthographicFront"/>
            <a:lightRig rig="threePt" dir="t"/>
          </a:scene3d>
        </p:grpSpPr>
        <p:sp>
          <p:nvSpPr>
            <p:cNvPr id="76" name="Rectangle 75"/>
            <p:cNvSpPr/>
            <p:nvPr/>
          </p:nvSpPr>
          <p:spPr>
            <a:xfrm>
              <a:off x="7249884" y="4537166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801394" y="3464426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156958" y="467491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88802" y="530723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5905179" y="531594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576456" y="465750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008300" y="528981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7324677" y="529852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1" name="Elbow Connector 13"/>
            <p:cNvCxnSpPr>
              <a:stCxn id="77" idx="0"/>
              <a:endCxn id="71" idx="6"/>
            </p:cNvCxnSpPr>
            <p:nvPr/>
          </p:nvCxnSpPr>
          <p:spPr>
            <a:xfrm rot="16200000" flipV="1">
              <a:off x="7289470" y="4070067"/>
              <a:ext cx="839584" cy="335281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13"/>
            <p:cNvCxnSpPr>
              <a:stCxn id="72" idx="0"/>
              <a:endCxn id="71" idx="2"/>
            </p:cNvCxnSpPr>
            <p:nvPr/>
          </p:nvCxnSpPr>
          <p:spPr>
            <a:xfrm rot="5400000" flipH="1" flipV="1">
              <a:off x="6200899" y="4074422"/>
              <a:ext cx="857001" cy="343990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3"/>
            <p:cNvCxnSpPr>
              <a:stCxn id="78" idx="0"/>
              <a:endCxn id="77" idx="6"/>
            </p:cNvCxnSpPr>
            <p:nvPr/>
          </p:nvCxnSpPr>
          <p:spPr>
            <a:xfrm rot="16200000" flipV="1">
              <a:off x="8026346" y="507926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3"/>
            <p:cNvCxnSpPr>
              <a:stCxn id="79" idx="0"/>
              <a:endCxn id="77" idx="2"/>
            </p:cNvCxnSpPr>
            <p:nvPr/>
          </p:nvCxnSpPr>
          <p:spPr>
            <a:xfrm rot="5400000" flipH="1" flipV="1">
              <a:off x="7379733" y="510180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3"/>
            <p:cNvCxnSpPr>
              <a:stCxn id="73" idx="0"/>
              <a:endCxn id="72" idx="6"/>
            </p:cNvCxnSpPr>
            <p:nvPr/>
          </p:nvCxnSpPr>
          <p:spPr>
            <a:xfrm rot="16200000" flipV="1">
              <a:off x="6606848" y="509667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3"/>
            <p:cNvCxnSpPr>
              <a:stCxn id="75" idx="0"/>
              <a:endCxn id="72" idx="2"/>
            </p:cNvCxnSpPr>
            <p:nvPr/>
          </p:nvCxnSpPr>
          <p:spPr>
            <a:xfrm rot="5400000" flipH="1" flipV="1">
              <a:off x="5960235" y="511922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1357313" y="459816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789157" y="523048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1105534" y="52391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776811" y="458075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208655" y="521306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2525032" y="522177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  <a:endCxn id="46" idx="6"/>
          </p:cNvCxnSpPr>
          <p:nvPr/>
        </p:nvCxnSpPr>
        <p:spPr>
          <a:xfrm rot="16200000" flipV="1">
            <a:off x="2665766" y="4169259"/>
            <a:ext cx="480899" cy="34208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  <a:endCxn id="46" idx="2"/>
          </p:cNvCxnSpPr>
          <p:nvPr/>
        </p:nvCxnSpPr>
        <p:spPr>
          <a:xfrm rot="5400000" flipH="1" flipV="1">
            <a:off x="1577194" y="4180416"/>
            <a:ext cx="498316" cy="33718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3226701" y="500251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2580088" y="502505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1807203" y="501992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1160590" y="504247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3"/>
          <p:cNvCxnSpPr>
            <a:stCxn id="10" idx="6"/>
            <a:endCxn id="63" idx="0"/>
          </p:cNvCxnSpPr>
          <p:nvPr/>
        </p:nvCxnSpPr>
        <p:spPr>
          <a:xfrm>
            <a:off x="5486685" y="1554579"/>
            <a:ext cx="1527303" cy="78003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409825" y="2621724"/>
            <a:ext cx="1295400" cy="9215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695491" y="2329733"/>
            <a:ext cx="659959" cy="421420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IDP 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Proxy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Block Arc 82"/>
          <p:cNvSpPr/>
          <p:nvPr/>
        </p:nvSpPr>
        <p:spPr>
          <a:xfrm rot="10800000">
            <a:off x="2631882" y="2441050"/>
            <a:ext cx="818984" cy="413467"/>
          </a:xfrm>
          <a:prstGeom prst="blockArc">
            <a:avLst/>
          </a:prstGeom>
          <a:solidFill>
            <a:srgbClr val="7030A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4" name="Elbow Connector 13"/>
          <p:cNvCxnSpPr>
            <a:stCxn id="10" idx="2"/>
            <a:endCxn id="82" idx="0"/>
          </p:cNvCxnSpPr>
          <p:nvPr/>
        </p:nvCxnSpPr>
        <p:spPr>
          <a:xfrm rot="10800000" flipV="1">
            <a:off x="3025472" y="1554579"/>
            <a:ext cx="1337809" cy="775154"/>
          </a:xfrm>
          <a:prstGeom prst="bentConnector2">
            <a:avLst/>
          </a:prstGeom>
          <a:ln w="38100">
            <a:solidFill>
              <a:srgbClr val="7030A0"/>
            </a:solidFill>
            <a:prstDash val="dash"/>
            <a:headEnd type="oval" w="med" len="med"/>
            <a:tailEnd type="oval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113" idx="4"/>
            <a:endCxn id="46" idx="7"/>
          </p:cNvCxnSpPr>
          <p:nvPr/>
        </p:nvCxnSpPr>
        <p:spPr>
          <a:xfrm rot="5400000">
            <a:off x="2610437" y="3395526"/>
            <a:ext cx="470703" cy="43803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729186" y="2981326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40" name="Elbow Connector 13"/>
          <p:cNvCxnSpPr>
            <a:endCxn id="113" idx="0"/>
          </p:cNvCxnSpPr>
          <p:nvPr/>
        </p:nvCxnSpPr>
        <p:spPr>
          <a:xfrm rot="16200000" flipH="1">
            <a:off x="2956390" y="2872909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362700" y="2574099"/>
            <a:ext cx="1295400" cy="9215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8" name="Group 21"/>
          <p:cNvGrpSpPr/>
          <p:nvPr/>
        </p:nvGrpSpPr>
        <p:grpSpPr>
          <a:xfrm>
            <a:off x="6764235" y="23795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  <a:scene3d>
            <a:camera prst="orthographicFront"/>
            <a:lightRig rig="threePt" dir="t"/>
          </a:scene3d>
        </p:grpSpPr>
        <p:sp>
          <p:nvSpPr>
            <p:cNvPr id="180" name="Oval 17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81" name="Block Arc 18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82" name="Oval 181"/>
          <p:cNvSpPr/>
          <p:nvPr/>
        </p:nvSpPr>
        <p:spPr>
          <a:xfrm>
            <a:off x="6682061" y="2933701"/>
            <a:ext cx="671239" cy="3978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 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83" name="Elbow Connector 13"/>
          <p:cNvCxnSpPr>
            <a:endCxn id="182" idx="0"/>
          </p:cNvCxnSpPr>
          <p:nvPr/>
        </p:nvCxnSpPr>
        <p:spPr>
          <a:xfrm rot="16200000" flipH="1">
            <a:off x="6909265" y="2825284"/>
            <a:ext cx="209551" cy="72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3"/>
          <p:cNvCxnSpPr>
            <a:stCxn id="182" idx="4"/>
            <a:endCxn id="71" idx="0"/>
          </p:cNvCxnSpPr>
          <p:nvPr/>
        </p:nvCxnSpPr>
        <p:spPr>
          <a:xfrm rot="16200000" flipH="1">
            <a:off x="6849414" y="3499835"/>
            <a:ext cx="345082" cy="85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382" y="170707"/>
            <a:ext cx="7200592" cy="705593"/>
          </a:xfrm>
        </p:spPr>
        <p:txBody>
          <a:bodyPr/>
          <a:lstStyle/>
          <a:p>
            <a:r>
              <a:rPr lang="pt-PT" dirty="0" err="1" smtClean="0"/>
              <a:t>Protofly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33400" y="2019300"/>
            <a:ext cx="8201025" cy="4276726"/>
            <a:chOff x="457200" y="2019300"/>
            <a:chExt cx="8353426" cy="4276726"/>
          </a:xfrm>
          <a:scene3d>
            <a:camera prst="perspectiveRelaxed"/>
            <a:lightRig rig="threePt" dir="t"/>
          </a:scene3d>
        </p:grpSpPr>
        <p:sp>
          <p:nvSpPr>
            <p:cNvPr id="86" name="Rectangle 85"/>
            <p:cNvSpPr/>
            <p:nvPr/>
          </p:nvSpPr>
          <p:spPr>
            <a:xfrm>
              <a:off x="457200" y="2038350"/>
              <a:ext cx="3419475" cy="42576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67376" y="2019300"/>
              <a:ext cx="3143250" cy="415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Hyperty</a:t>
              </a:r>
              <a:r>
                <a:rPr lang="pt-PT" sz="1600" b="1" dirty="0" smtClean="0">
                  <a:solidFill>
                    <a:schemeClr val="tx1"/>
                  </a:solidFill>
                </a:rPr>
                <a:t> </a:t>
              </a:r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89492" y="987556"/>
            <a:ext cx="7497644" cy="5020137"/>
            <a:chOff x="889492" y="987556"/>
            <a:chExt cx="7497644" cy="5020137"/>
          </a:xfrm>
          <a:scene3d>
            <a:camera prst="perspectiveRelaxed"/>
            <a:lightRig rig="threePt" dir="t"/>
          </a:scene3d>
        </p:grpSpPr>
        <p:sp>
          <p:nvSpPr>
            <p:cNvPr id="87" name="Rectangle 86"/>
            <p:cNvSpPr/>
            <p:nvPr/>
          </p:nvSpPr>
          <p:spPr>
            <a:xfrm>
              <a:off x="889492" y="4544613"/>
              <a:ext cx="1434964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85107" y="4503308"/>
              <a:ext cx="1282531" cy="138149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00672" y="4534641"/>
              <a:ext cx="1410752" cy="146308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363280" y="1054231"/>
              <a:ext cx="1123405" cy="1000695"/>
            </a:xfrm>
            <a:prstGeom prst="ellipse">
              <a:avLst/>
            </a:prstGeom>
            <a:solidFill>
              <a:srgbClr val="215968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1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94946" y="3746361"/>
              <a:ext cx="740227" cy="70697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BUS 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5759900" y="3676650"/>
              <a:ext cx="2627236" cy="2190736"/>
              <a:chOff x="5905179" y="3464426"/>
              <a:chExt cx="2627236" cy="2454236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249884" y="4537166"/>
                <a:ext cx="1282531" cy="1381496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b"/>
              <a:lstStyle/>
              <a:p>
                <a:pPr algn="ctr"/>
                <a:r>
                  <a:rPr lang="pt-PT" sz="1200" dirty="0" err="1" smtClean="0">
                    <a:solidFill>
                      <a:schemeClr val="bg1"/>
                    </a:solidFill>
                  </a:rPr>
                  <a:t>Sandbox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801394" y="3464426"/>
                <a:ext cx="740227" cy="70697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err="1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Msg</a:t>
                </a:r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 BUS 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6156958" y="4674917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8802" y="5307233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905179" y="5315942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576456" y="4657500"/>
                <a:ext cx="600891" cy="54151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Mini</a:t>
                </a:r>
                <a:b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</a:br>
                <a:r>
                  <a:rPr lang="pt-PT" sz="105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BUS </a:t>
                </a:r>
                <a:endParaRPr lang="en-US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008300" y="5289816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7324677" y="5298525"/>
                <a:ext cx="457200" cy="4572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Ho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cxnSp>
            <p:nvCxnSpPr>
              <p:cNvPr id="91" name="Elbow Connector 13"/>
              <p:cNvCxnSpPr>
                <a:stCxn id="77" idx="0"/>
                <a:endCxn id="71" idx="6"/>
              </p:cNvCxnSpPr>
              <p:nvPr/>
            </p:nvCxnSpPr>
            <p:spPr>
              <a:xfrm rot="16200000" flipV="1">
                <a:off x="7289470" y="4070067"/>
                <a:ext cx="839584" cy="335281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Elbow Connector 13"/>
              <p:cNvCxnSpPr>
                <a:stCxn id="72" idx="0"/>
                <a:endCxn id="71" idx="2"/>
              </p:cNvCxnSpPr>
              <p:nvPr/>
            </p:nvCxnSpPr>
            <p:spPr>
              <a:xfrm rot="5400000" flipH="1" flipV="1">
                <a:off x="6200899" y="4074422"/>
                <a:ext cx="857001" cy="343990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3"/>
              <p:cNvCxnSpPr>
                <a:stCxn id="78" idx="0"/>
                <a:endCxn id="77" idx="6"/>
              </p:cNvCxnSpPr>
              <p:nvPr/>
            </p:nvCxnSpPr>
            <p:spPr>
              <a:xfrm rot="16200000" flipV="1">
                <a:off x="8026346" y="5079261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Elbow Connector 13"/>
              <p:cNvCxnSpPr>
                <a:stCxn id="79" idx="0"/>
                <a:endCxn id="77" idx="2"/>
              </p:cNvCxnSpPr>
              <p:nvPr/>
            </p:nvCxnSpPr>
            <p:spPr>
              <a:xfrm rot="5400000" flipH="1" flipV="1">
                <a:off x="7379733" y="5101803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3"/>
              <p:cNvCxnSpPr>
                <a:stCxn id="73" idx="0"/>
                <a:endCxn id="72" idx="6"/>
              </p:cNvCxnSpPr>
              <p:nvPr/>
            </p:nvCxnSpPr>
            <p:spPr>
              <a:xfrm rot="16200000" flipV="1">
                <a:off x="6606848" y="5096678"/>
                <a:ext cx="361557" cy="5955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3"/>
              <p:cNvCxnSpPr>
                <a:stCxn id="75" idx="0"/>
                <a:endCxn id="72" idx="2"/>
              </p:cNvCxnSpPr>
              <p:nvPr/>
            </p:nvCxnSpPr>
            <p:spPr>
              <a:xfrm rot="5400000" flipH="1" flipV="1">
                <a:off x="5960235" y="5119220"/>
                <a:ext cx="370266" cy="23179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/>
            <p:cNvSpPr/>
            <p:nvPr/>
          </p:nvSpPr>
          <p:spPr>
            <a:xfrm>
              <a:off x="1357313" y="4598167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1789157" y="5230483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105534" y="5239192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Hr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776811" y="4580750"/>
              <a:ext cx="600891" cy="5415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</a:t>
              </a:r>
              <a:b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208655" y="5213066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Ho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525032" y="5221775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22" name="Elbow Connector 13"/>
            <p:cNvCxnSpPr>
              <a:stCxn id="119" idx="0"/>
              <a:endCxn id="46" idx="6"/>
            </p:cNvCxnSpPr>
            <p:nvPr/>
          </p:nvCxnSpPr>
          <p:spPr>
            <a:xfrm rot="16200000" flipV="1">
              <a:off x="2665766" y="4169259"/>
              <a:ext cx="480899" cy="342084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Elbow Connector 13"/>
            <p:cNvCxnSpPr>
              <a:stCxn id="115" idx="0"/>
              <a:endCxn id="46" idx="2"/>
            </p:cNvCxnSpPr>
            <p:nvPr/>
          </p:nvCxnSpPr>
          <p:spPr>
            <a:xfrm rot="5400000" flipH="1" flipV="1">
              <a:off x="1577194" y="4180416"/>
              <a:ext cx="498316" cy="337187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3"/>
            <p:cNvCxnSpPr>
              <a:stCxn id="120" idx="0"/>
              <a:endCxn id="119" idx="6"/>
            </p:cNvCxnSpPr>
            <p:nvPr/>
          </p:nvCxnSpPr>
          <p:spPr>
            <a:xfrm rot="16200000" flipV="1">
              <a:off x="3226701" y="5002511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3"/>
            <p:cNvCxnSpPr>
              <a:stCxn id="121" idx="0"/>
              <a:endCxn id="119" idx="2"/>
            </p:cNvCxnSpPr>
            <p:nvPr/>
          </p:nvCxnSpPr>
          <p:spPr>
            <a:xfrm rot="5400000" flipH="1" flipV="1">
              <a:off x="2580088" y="5025053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3"/>
            <p:cNvCxnSpPr>
              <a:stCxn id="116" idx="0"/>
              <a:endCxn id="115" idx="6"/>
            </p:cNvCxnSpPr>
            <p:nvPr/>
          </p:nvCxnSpPr>
          <p:spPr>
            <a:xfrm rot="16200000" flipV="1">
              <a:off x="1807203" y="5019928"/>
              <a:ext cx="361557" cy="59553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3"/>
            <p:cNvCxnSpPr>
              <a:stCxn id="117" idx="0"/>
              <a:endCxn id="115" idx="2"/>
            </p:cNvCxnSpPr>
            <p:nvPr/>
          </p:nvCxnSpPr>
          <p:spPr>
            <a:xfrm rot="5400000" flipH="1" flipV="1">
              <a:off x="1160590" y="5042470"/>
              <a:ext cx="370266" cy="23179"/>
            </a:xfrm>
            <a:prstGeom prst="bent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13"/>
            <p:cNvCxnSpPr>
              <a:stCxn id="10" idx="6"/>
              <a:endCxn id="63" idx="0"/>
            </p:cNvCxnSpPr>
            <p:nvPr/>
          </p:nvCxnSpPr>
          <p:spPr>
            <a:xfrm>
              <a:off x="5486685" y="1554579"/>
              <a:ext cx="1527303" cy="7800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13"/>
            <p:cNvCxnSpPr>
              <a:stCxn id="93" idx="4"/>
            </p:cNvCxnSpPr>
            <p:nvPr/>
          </p:nvCxnSpPr>
          <p:spPr>
            <a:xfrm rot="5400000">
              <a:off x="1268899" y="2323883"/>
              <a:ext cx="677016" cy="575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3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409825" y="2621724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21"/>
            <p:cNvGrpSpPr/>
            <p:nvPr/>
          </p:nvGrpSpPr>
          <p:grpSpPr>
            <a:xfrm>
              <a:off x="2811360" y="2427142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82" name="Oval 81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cxnSp>
          <p:nvCxnSpPr>
            <p:cNvPr id="84" name="Elbow Connector 13"/>
            <p:cNvCxnSpPr>
              <a:stCxn id="10" idx="2"/>
              <a:endCxn id="82" idx="0"/>
            </p:cNvCxnSpPr>
            <p:nvPr/>
          </p:nvCxnSpPr>
          <p:spPr>
            <a:xfrm rot="10800000" flipV="1">
              <a:off x="3070638" y="1554579"/>
              <a:ext cx="1292642" cy="894334"/>
            </a:xfrm>
            <a:prstGeom prst="bentConnector2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8580" y="987556"/>
              <a:ext cx="1123405" cy="100069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600" dirty="0" err="1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Msg</a:t>
              </a: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 Node</a:t>
              </a:r>
              <a:b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</a:br>
              <a:r>
                <a:rPr lang="pt-PT" sz="16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2</a:t>
              </a:r>
              <a:endParaRPr lang="en-US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98" name="Elbow Connector 13"/>
            <p:cNvCxnSpPr>
              <a:stCxn id="113" idx="4"/>
              <a:endCxn id="46" idx="7"/>
            </p:cNvCxnSpPr>
            <p:nvPr/>
          </p:nvCxnSpPr>
          <p:spPr>
            <a:xfrm rot="5400000">
              <a:off x="2610437" y="3395526"/>
              <a:ext cx="470703" cy="43803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2729186" y="2981326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40" name="Elbow Connector 13"/>
            <p:cNvCxnSpPr>
              <a:endCxn id="113" idx="0"/>
            </p:cNvCxnSpPr>
            <p:nvPr/>
          </p:nvCxnSpPr>
          <p:spPr>
            <a:xfrm rot="16200000" flipH="1">
              <a:off x="2956390" y="2872909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52500" y="2612199"/>
              <a:ext cx="1295400" cy="92157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63" name="Group 21"/>
            <p:cNvGrpSpPr/>
            <p:nvPr/>
          </p:nvGrpSpPr>
          <p:grpSpPr>
            <a:xfrm>
              <a:off x="1354035" y="2417617"/>
              <a:ext cx="510639" cy="427511"/>
              <a:chOff x="3384468" y="1935678"/>
              <a:chExt cx="510639" cy="427511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64" name="Oval 163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P2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65" name="Block Arc 164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1271861" y="29718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71" name="Elbow Connector 13"/>
            <p:cNvCxnSpPr>
              <a:endCxn id="166" idx="0"/>
            </p:cNvCxnSpPr>
            <p:nvPr/>
          </p:nvCxnSpPr>
          <p:spPr>
            <a:xfrm rot="16200000" flipH="1">
              <a:off x="1499065" y="28633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3"/>
            <p:cNvCxnSpPr>
              <a:stCxn id="166" idx="4"/>
              <a:endCxn id="46" idx="1"/>
            </p:cNvCxnSpPr>
            <p:nvPr/>
          </p:nvCxnSpPr>
          <p:spPr>
            <a:xfrm rot="16200000" flipH="1">
              <a:off x="1615301" y="3361847"/>
              <a:ext cx="480228" cy="4958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6362700" y="2574099"/>
              <a:ext cx="1295400" cy="9215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Protostub</a:t>
              </a: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179" name="Group 21"/>
            <p:cNvGrpSpPr/>
            <p:nvPr/>
          </p:nvGrpSpPr>
          <p:grpSpPr>
            <a:xfrm>
              <a:off x="6764235" y="2379517"/>
              <a:ext cx="510639" cy="427511"/>
              <a:chOff x="3384468" y="1935678"/>
              <a:chExt cx="510639" cy="42751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0" name="Oval 179"/>
              <p:cNvSpPr/>
              <p:nvPr/>
            </p:nvSpPr>
            <p:spPr>
              <a:xfrm>
                <a:off x="3465616" y="1957449"/>
                <a:ext cx="356260" cy="30875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pt-PT" sz="1200" dirty="0" smtClean="0">
                    <a:effectLst>
                      <a:outerShdw dist="50800" dir="2700000" algn="ctr" rotWithShape="0">
                        <a:schemeClr val="tx1"/>
                      </a:outerShdw>
                    </a:effectLst>
                  </a:rPr>
                  <a:t>P1</a:t>
                </a:r>
                <a:endParaRPr lang="en-US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  <p:sp>
            <p:nvSpPr>
              <p:cNvPr id="181" name="Block Arc 180"/>
              <p:cNvSpPr/>
              <p:nvPr/>
            </p:nvSpPr>
            <p:spPr>
              <a:xfrm rot="10800000">
                <a:off x="3384468" y="1935678"/>
                <a:ext cx="510639" cy="427511"/>
              </a:xfrm>
              <a:prstGeom prst="blockArc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  <a:effectLst>
                    <a:outerShdw dist="50800" dir="2700000" algn="ctr" rotWithShape="0">
                      <a:schemeClr val="tx1"/>
                    </a:outerShdw>
                  </a:effectLst>
                </a:endParaRPr>
              </a:p>
            </p:txBody>
          </p:sp>
        </p:grpSp>
        <p:sp>
          <p:nvSpPr>
            <p:cNvPr id="182" name="Oval 181"/>
            <p:cNvSpPr/>
            <p:nvPr/>
          </p:nvSpPr>
          <p:spPr>
            <a:xfrm>
              <a:off x="6682061" y="2933701"/>
              <a:ext cx="671239" cy="39786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05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Mini BUS </a:t>
              </a:r>
              <a:endParaRPr lang="en-US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183" name="Elbow Connector 13"/>
            <p:cNvCxnSpPr>
              <a:endCxn id="182" idx="0"/>
            </p:cNvCxnSpPr>
            <p:nvPr/>
          </p:nvCxnSpPr>
          <p:spPr>
            <a:xfrm rot="16200000" flipH="1">
              <a:off x="6909265" y="2825284"/>
              <a:ext cx="209551" cy="72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3"/>
            <p:cNvCxnSpPr>
              <a:stCxn id="182" idx="4"/>
              <a:endCxn id="71" idx="0"/>
            </p:cNvCxnSpPr>
            <p:nvPr/>
          </p:nvCxnSpPr>
          <p:spPr>
            <a:xfrm rot="16200000" flipH="1">
              <a:off x="6849414" y="3499835"/>
              <a:ext cx="345082" cy="85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ular Callout 191"/>
          <p:cNvSpPr/>
          <p:nvPr/>
        </p:nvSpPr>
        <p:spPr>
          <a:xfrm>
            <a:off x="2543175" y="1862360"/>
            <a:ext cx="914400" cy="299815"/>
          </a:xfrm>
          <a:prstGeom prst="wedgeRoundRectCallout">
            <a:avLst>
              <a:gd name="adj1" fmla="val -1591"/>
              <a:gd name="adj2" fmla="val 253822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Rounded Rectangular Callout 192"/>
          <p:cNvSpPr/>
          <p:nvPr/>
        </p:nvSpPr>
        <p:spPr>
          <a:xfrm>
            <a:off x="6953250" y="2114549"/>
            <a:ext cx="918416" cy="295275"/>
          </a:xfrm>
          <a:prstGeom prst="wedgeRoundRectCallout">
            <a:avLst>
              <a:gd name="adj1" fmla="val -43805"/>
              <a:gd name="adj2" fmla="val 1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ounded Rectangular Callout 193"/>
          <p:cNvSpPr/>
          <p:nvPr/>
        </p:nvSpPr>
        <p:spPr>
          <a:xfrm>
            <a:off x="2533650" y="1866899"/>
            <a:ext cx="918416" cy="295275"/>
          </a:xfrm>
          <a:prstGeom prst="wedgeRoundRectCallout">
            <a:avLst>
              <a:gd name="adj1" fmla="val -107069"/>
              <a:gd name="adj2" fmla="val 293517"/>
              <a:gd name="adj3" fmla="val 16667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Protostub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1084217"/>
            <a:ext cx="8921931" cy="2124892"/>
          </a:xfrm>
          <a:prstGeom prst="rect">
            <a:avLst/>
          </a:prstGeom>
          <a:solidFill>
            <a:srgbClr val="2159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3200400"/>
            <a:ext cx="8921931" cy="1306286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72937" y="3187337"/>
            <a:ext cx="2965268" cy="3171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91051" y="3182983"/>
            <a:ext cx="2965268" cy="315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Hyperty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4506687"/>
            <a:ext cx="8921931" cy="1397725"/>
          </a:xfrm>
          <a:prstGeom prst="rect">
            <a:avLst/>
          </a:prstGeom>
          <a:solidFill>
            <a:srgbClr val="99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endParaRPr lang="en-US" dirty="0"/>
          </a:p>
        </p:txBody>
      </p:sp>
      <p:cxnSp>
        <p:nvCxnSpPr>
          <p:cNvPr id="30" name="Elbow Connector 13"/>
          <p:cNvCxnSpPr>
            <a:stCxn id="71" idx="0"/>
            <a:endCxn id="10" idx="6"/>
          </p:cNvCxnSpPr>
          <p:nvPr/>
        </p:nvCxnSpPr>
        <p:spPr>
          <a:xfrm rot="16200000" flipV="1">
            <a:off x="5757355" y="2050273"/>
            <a:ext cx="1639586" cy="1188720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859383" y="1324492"/>
            <a:ext cx="1123405" cy="1000695"/>
          </a:xfrm>
          <a:prstGeom prst="ellipse">
            <a:avLst/>
          </a:prstGeom>
          <a:solidFill>
            <a:srgbClr val="215968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Node</a:t>
            </a:r>
            <a:endParaRPr lang="en-US" sz="1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3331028" y="3507969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30386" y="4554583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6801394" y="3464426"/>
            <a:ext cx="740227" cy="7069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Msg</a:t>
            </a:r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BUS 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56958" y="4674917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6588802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5" name="Oval 74"/>
          <p:cNvSpPr/>
          <p:nvPr/>
        </p:nvSpPr>
        <p:spPr>
          <a:xfrm>
            <a:off x="5905179" y="531594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49884" y="4537166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576456" y="4657500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08300" y="52898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Oval 78"/>
          <p:cNvSpPr/>
          <p:nvPr/>
        </p:nvSpPr>
        <p:spPr>
          <a:xfrm>
            <a:off x="7324677" y="529852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1397726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Domain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0" y="3405051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Message</a:t>
            </a:r>
            <a:r>
              <a:rPr lang="pt-PT" dirty="0" smtClean="0"/>
              <a:t> Delivery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0" y="4706982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 smtClean="0">
                <a:solidFill>
                  <a:schemeClr val="bg1"/>
                </a:solidFill>
              </a:rPr>
              <a:t>Sandbox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level</a:t>
            </a:r>
            <a:r>
              <a:rPr lang="pt-PT" dirty="0" smtClean="0">
                <a:solidFill>
                  <a:schemeClr val="bg1"/>
                </a:solidFill>
              </a:rPr>
              <a:t> </a:t>
            </a:r>
            <a:r>
              <a:rPr lang="pt-PT" dirty="0" err="1" smtClean="0">
                <a:solidFill>
                  <a:schemeClr val="bg1"/>
                </a:solidFill>
              </a:rPr>
              <a:t>Message</a:t>
            </a:r>
            <a:r>
              <a:rPr lang="pt-PT" dirty="0" smtClean="0">
                <a:solidFill>
                  <a:schemeClr val="bg1"/>
                </a:solidFill>
              </a:rPr>
              <a:t> Delivery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Elbow Connector 13"/>
          <p:cNvCxnSpPr>
            <a:stCxn id="46" idx="0"/>
            <a:endCxn id="10" idx="2"/>
          </p:cNvCxnSpPr>
          <p:nvPr/>
        </p:nvCxnSpPr>
        <p:spPr>
          <a:xfrm rot="5400000" flipH="1" flipV="1">
            <a:off x="3438698" y="2087285"/>
            <a:ext cx="1683129" cy="1158241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13"/>
          <p:cNvCxnSpPr>
            <a:stCxn id="77" idx="0"/>
            <a:endCxn id="71" idx="6"/>
          </p:cNvCxnSpPr>
          <p:nvPr/>
        </p:nvCxnSpPr>
        <p:spPr>
          <a:xfrm rot="16200000" flipV="1">
            <a:off x="7289470" y="4070067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13"/>
          <p:cNvCxnSpPr>
            <a:stCxn id="72" idx="0"/>
            <a:endCxn id="71" idx="2"/>
          </p:cNvCxnSpPr>
          <p:nvPr/>
        </p:nvCxnSpPr>
        <p:spPr>
          <a:xfrm rot="5400000" flipH="1" flipV="1">
            <a:off x="6200899" y="4074422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3"/>
          <p:cNvCxnSpPr>
            <a:stCxn id="78" idx="0"/>
            <a:endCxn id="77" idx="6"/>
          </p:cNvCxnSpPr>
          <p:nvPr/>
        </p:nvCxnSpPr>
        <p:spPr>
          <a:xfrm rot="16200000" flipV="1">
            <a:off x="8026346" y="5079261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79" idx="0"/>
            <a:endCxn id="77" idx="2"/>
          </p:cNvCxnSpPr>
          <p:nvPr/>
        </p:nvCxnSpPr>
        <p:spPr>
          <a:xfrm rot="5400000" flipH="1" flipV="1">
            <a:off x="7379733" y="5101803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3"/>
          <p:cNvCxnSpPr>
            <a:stCxn id="73" idx="0"/>
            <a:endCxn id="72" idx="6"/>
          </p:cNvCxnSpPr>
          <p:nvPr/>
        </p:nvCxnSpPr>
        <p:spPr>
          <a:xfrm rot="16200000" flipV="1">
            <a:off x="6606848" y="5096678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3"/>
          <p:cNvCxnSpPr>
            <a:stCxn id="75" idx="0"/>
            <a:endCxn id="72" idx="2"/>
          </p:cNvCxnSpPr>
          <p:nvPr/>
        </p:nvCxnSpPr>
        <p:spPr>
          <a:xfrm rot="5400000" flipH="1" flipV="1">
            <a:off x="5960235" y="5119220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38248" y="4563291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64820" y="4683625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096664" y="531594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413041" y="5324650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57746" y="4545874"/>
            <a:ext cx="1282531" cy="1381496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084318" y="4666208"/>
            <a:ext cx="600891" cy="5415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Mini</a:t>
            </a:r>
            <a:b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</a:br>
            <a:r>
              <a:rPr lang="pt-PT" sz="105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BUS </a:t>
            </a:r>
            <a:endParaRPr lang="en-US" sz="105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16162" y="529852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832539" y="530723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22" name="Elbow Connector 13"/>
          <p:cNvCxnSpPr>
            <a:stCxn id="119" idx="0"/>
          </p:cNvCxnSpPr>
          <p:nvPr/>
        </p:nvCxnSpPr>
        <p:spPr>
          <a:xfrm rot="16200000" flipV="1">
            <a:off x="3797332" y="4078775"/>
            <a:ext cx="839584" cy="335281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3"/>
          <p:cNvCxnSpPr>
            <a:stCxn id="115" idx="0"/>
          </p:cNvCxnSpPr>
          <p:nvPr/>
        </p:nvCxnSpPr>
        <p:spPr>
          <a:xfrm rot="5400000" flipH="1" flipV="1">
            <a:off x="2708761" y="4083130"/>
            <a:ext cx="857001" cy="34399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3"/>
          <p:cNvCxnSpPr>
            <a:stCxn id="120" idx="0"/>
            <a:endCxn id="119" idx="6"/>
          </p:cNvCxnSpPr>
          <p:nvPr/>
        </p:nvCxnSpPr>
        <p:spPr>
          <a:xfrm rot="16200000" flipV="1">
            <a:off x="4534208" y="5087969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3"/>
          <p:cNvCxnSpPr>
            <a:stCxn id="121" idx="0"/>
            <a:endCxn id="119" idx="2"/>
          </p:cNvCxnSpPr>
          <p:nvPr/>
        </p:nvCxnSpPr>
        <p:spPr>
          <a:xfrm rot="5400000" flipH="1" flipV="1">
            <a:off x="3887595" y="5110511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3"/>
          <p:cNvCxnSpPr>
            <a:stCxn id="116" idx="0"/>
            <a:endCxn id="115" idx="6"/>
          </p:cNvCxnSpPr>
          <p:nvPr/>
        </p:nvCxnSpPr>
        <p:spPr>
          <a:xfrm rot="16200000" flipV="1">
            <a:off x="3114710" y="5105386"/>
            <a:ext cx="361557" cy="5955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3"/>
          <p:cNvCxnSpPr>
            <a:stCxn id="117" idx="0"/>
            <a:endCxn id="115" idx="2"/>
          </p:cNvCxnSpPr>
          <p:nvPr/>
        </p:nvCxnSpPr>
        <p:spPr>
          <a:xfrm rot="5400000" flipH="1" flipV="1">
            <a:off x="2468097" y="5127928"/>
            <a:ext cx="370266" cy="2317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3"/>
          <p:cNvCxnSpPr>
            <a:stCxn id="46" idx="0"/>
            <a:endCxn id="71" idx="0"/>
          </p:cNvCxnSpPr>
          <p:nvPr/>
        </p:nvCxnSpPr>
        <p:spPr>
          <a:xfrm rot="5400000" flipH="1" flipV="1">
            <a:off x="5414554" y="1751015"/>
            <a:ext cx="43543" cy="3470366"/>
          </a:xfrm>
          <a:prstGeom prst="bentConnector3">
            <a:avLst>
              <a:gd name="adj1" fmla="val 1884992"/>
            </a:avLst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ular Callout 55"/>
          <p:cNvSpPr/>
          <p:nvPr/>
        </p:nvSpPr>
        <p:spPr>
          <a:xfrm>
            <a:off x="4815842" y="3296194"/>
            <a:ext cx="1262742" cy="679269"/>
          </a:xfrm>
          <a:prstGeom prst="wedgeRoundRectCallout">
            <a:avLst>
              <a:gd name="adj1" fmla="val -50600"/>
              <a:gd name="adj2" fmla="val 18173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4811486" y="3278776"/>
            <a:ext cx="1262742" cy="679269"/>
          </a:xfrm>
          <a:prstGeom prst="wedgeRoundRectCallout">
            <a:avLst>
              <a:gd name="adj1" fmla="val 66297"/>
              <a:gd name="adj2" fmla="val 9134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820195" y="3287485"/>
            <a:ext cx="1262742" cy="679269"/>
          </a:xfrm>
          <a:prstGeom prst="wedgeRoundRectCallout">
            <a:avLst>
              <a:gd name="adj1" fmla="val -77497"/>
              <a:gd name="adj2" fmla="val 586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Native</a:t>
            </a:r>
            <a:r>
              <a:rPr lang="pt-PT" sz="1200" dirty="0" smtClean="0">
                <a:solidFill>
                  <a:schemeClr val="tx1"/>
                </a:solidFill>
              </a:rPr>
              <a:t>  Standard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JSON 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9" name="Rounded Rectangular Callout 58"/>
          <p:cNvSpPr/>
          <p:nvPr/>
        </p:nvSpPr>
        <p:spPr>
          <a:xfrm>
            <a:off x="7297783" y="1641565"/>
            <a:ext cx="1084217" cy="679269"/>
          </a:xfrm>
          <a:prstGeom prst="wedgeRoundRectCallout">
            <a:avLst>
              <a:gd name="adj1" fmla="val -142520"/>
              <a:gd name="adj2" fmla="val 951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7289074" y="1632857"/>
            <a:ext cx="1084217" cy="679269"/>
          </a:xfrm>
          <a:prstGeom prst="wedgeRoundRectCallout">
            <a:avLst>
              <a:gd name="adj1" fmla="val -55773"/>
              <a:gd name="adj2" fmla="val 7211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/>
                </a:solidFill>
              </a:rPr>
              <a:t>Any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Messaging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err="1" smtClean="0">
                <a:solidFill>
                  <a:schemeClr val="tx1"/>
                </a:solidFill>
              </a:rPr>
              <a:t>Protocol</a:t>
            </a:r>
            <a:r>
              <a:rPr lang="pt-PT" sz="1200" dirty="0" smtClean="0">
                <a:solidFill>
                  <a:schemeClr val="tx1"/>
                </a:solidFill>
              </a:rPr>
              <a:t> </a:t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(</a:t>
            </a:r>
            <a:r>
              <a:rPr lang="pt-PT" sz="1200" dirty="0" err="1" smtClean="0">
                <a:solidFill>
                  <a:schemeClr val="tx1"/>
                </a:solidFill>
              </a:rPr>
              <a:t>Protofly</a:t>
            </a:r>
            <a:r>
              <a:rPr lang="pt-PT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5142" y="2534195"/>
            <a:ext cx="54854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P2P</a:t>
            </a:r>
            <a:endParaRPr 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6" grpId="0" animBg="1"/>
      <p:bldP spid="46" grpId="1" animBg="1"/>
      <p:bldP spid="46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7" grpId="0" animBg="1"/>
      <p:bldP spid="77" grpId="1" animBg="1"/>
      <p:bldP spid="77" grpId="2" animBg="1"/>
      <p:bldP spid="115" grpId="0" animBg="1"/>
      <p:bldP spid="115" grpId="1" animBg="1"/>
      <p:bldP spid="115" grpId="2" animBg="1"/>
      <p:bldP spid="119" grpId="0" animBg="1"/>
      <p:bldP spid="119" grpId="1" animBg="1"/>
      <p:bldP spid="11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(1)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6626" name="Picture 2" descr="C:\Projectos\reTHINK\WP3\git\core-framework\docs\specs\runtime\Runtime_Architecture_high_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60" y="716259"/>
            <a:ext cx="6984263" cy="562516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7650" name="Picture 2" descr="C:\Projectos\reTHINK\WP3\git\core-framework\docs\specs\runtime\Runtime_Architecture_high_level_unstrus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3" y="756695"/>
            <a:ext cx="8361672" cy="556691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Architecturen</a:t>
            </a:r>
            <a:r>
              <a:rPr lang="pt-PT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8674" name="Picture 2" descr="C:\Projectos\reTHINK\WP3\git\core-framework\docs\specs\runtime\Runtime_Architecture_high_level_p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5717" y="701217"/>
            <a:ext cx="5993245" cy="583941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29699" name="Picture 3" descr="C:\Projectos\reTHINK\WP3\git\core-framework\docs\specs\runtime\Core_Runti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93" y="669749"/>
            <a:ext cx="5341855" cy="584980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/>
          <p:nvPr/>
        </p:nvCxnSpPr>
        <p:spPr>
          <a:xfrm flipH="1" flipV="1">
            <a:off x="911737" y="89541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385431" y="4501690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4" name="Isosceles Triangle 3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Callout 23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Callout 32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31" name="Rounded Rectangular Callout 30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45" name="Rounded Rectangular Callout 44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1573619" y="2519917"/>
            <a:ext cx="5890437" cy="1649869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129675" y="1711442"/>
            <a:ext cx="1996238" cy="1574299"/>
            <a:chOff x="5184776" y="1060617"/>
            <a:chExt cx="1996238" cy="1574299"/>
          </a:xfrm>
        </p:grpSpPr>
        <p:grpSp>
          <p:nvGrpSpPr>
            <p:cNvPr id="40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pic>
        <p:nvPicPr>
          <p:cNvPr id="5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1429364" y="30306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pic>
        <p:nvPicPr>
          <p:cNvPr id="38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9459">
            <a:off x="8102092" y="3548347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45166" y="328203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05573" y="3797487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96874" y="1514007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655783" y="1181485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eft-Right Arrow 58"/>
          <p:cNvSpPr/>
          <p:nvPr/>
        </p:nvSpPr>
        <p:spPr>
          <a:xfrm>
            <a:off x="2243470" y="3413051"/>
            <a:ext cx="3625702" cy="212652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Runtime</a:t>
            </a:r>
            <a:r>
              <a:rPr lang="pt-PT" dirty="0" smtClean="0"/>
              <a:t> </a:t>
            </a:r>
            <a:r>
              <a:rPr lang="pt-PT" dirty="0" err="1" smtClean="0"/>
              <a:t>Architecture</a:t>
            </a:r>
            <a:r>
              <a:rPr lang="pt-PT" dirty="0" smtClean="0"/>
              <a:t> </a:t>
            </a:r>
            <a:r>
              <a:rPr lang="pt-PT" dirty="0" err="1" smtClean="0"/>
              <a:t>Security</a:t>
            </a:r>
            <a:r>
              <a:rPr lang="pt-PT" dirty="0" smtClean="0"/>
              <a:t> </a:t>
            </a:r>
            <a:r>
              <a:rPr lang="pt-PT" dirty="0" err="1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pic>
        <p:nvPicPr>
          <p:cNvPr id="30722" name="Picture 2" descr="C:\Projectos\reTHINK\WP3\git\core-framework\docs\specs\runtime\securitybrows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7" y="3119562"/>
            <a:ext cx="6348413" cy="3213100"/>
          </a:xfrm>
          <a:prstGeom prst="rect">
            <a:avLst/>
          </a:prstGeom>
          <a:noFill/>
        </p:spPr>
      </p:pic>
      <p:pic>
        <p:nvPicPr>
          <p:cNvPr id="30723" name="Picture 3" descr="C:\Projectos\reTHINK\WP3\git\core-framework\docs\specs\runtime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38" y="825191"/>
            <a:ext cx="3549938" cy="2464274"/>
          </a:xfrm>
          <a:prstGeom prst="rect">
            <a:avLst/>
          </a:prstGeom>
          <a:noFill/>
        </p:spPr>
      </p:pic>
      <p:pic>
        <p:nvPicPr>
          <p:cNvPr id="30725" name="Picture 5" descr="Resultado de imagem para approv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1923" y="2223674"/>
            <a:ext cx="2228850" cy="2047876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6" y="2897577"/>
            <a:ext cx="48807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3" y="5211289"/>
            <a:ext cx="4845132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10800000">
            <a:off x="6897585" y="2646217"/>
            <a:ext cx="510639" cy="427511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06338" y="1138049"/>
            <a:ext cx="5436917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63294" y="1791194"/>
            <a:ext cx="2220685" cy="22761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10" idx="0"/>
          </p:cNvCxnSpPr>
          <p:nvPr/>
        </p:nvCxnSpPr>
        <p:spPr>
          <a:xfrm rot="5400000">
            <a:off x="6872846" y="2269176"/>
            <a:ext cx="651163" cy="1504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617181" y="1226173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3775" y="171994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791201" y="4805547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Cylindre 33"/>
          <p:cNvSpPr/>
          <p:nvPr/>
        </p:nvSpPr>
        <p:spPr>
          <a:xfrm>
            <a:off x="6813503" y="861629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Hyperty</a:t>
            </a:r>
            <a:r>
              <a:rPr lang="fr-FR" sz="1200" dirty="0" smtClean="0">
                <a:solidFill>
                  <a:prstClr val="black"/>
                </a:solidFill>
              </a:rPr>
              <a:t> Instances </a:t>
            </a:r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sp>
        <p:nvSpPr>
          <p:cNvPr id="57" name="Cylindre 33"/>
          <p:cNvSpPr/>
          <p:nvPr/>
        </p:nvSpPr>
        <p:spPr>
          <a:xfrm>
            <a:off x="3818942" y="4481624"/>
            <a:ext cx="828092" cy="665330"/>
          </a:xfrm>
          <a:prstGeom prst="can">
            <a:avLst>
              <a:gd name="adj" fmla="val 1306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fr-F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>
            <a:off x="3776353" y="4108862"/>
            <a:ext cx="456635" cy="45966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/>
          <p:cNvCxnSpPr>
            <a:stCxn id="56" idx="3"/>
            <a:endCxn id="29" idx="0"/>
          </p:cNvCxnSpPr>
          <p:nvPr/>
        </p:nvCxnSpPr>
        <p:spPr>
          <a:xfrm rot="16200000" flipH="1">
            <a:off x="7118476" y="1636032"/>
            <a:ext cx="264235" cy="460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44936" y="172983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945086" y="2669968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250992" y="2933205"/>
            <a:ext cx="3617879" cy="1615044"/>
          </a:xfrm>
          <a:custGeom>
            <a:avLst/>
            <a:gdLst>
              <a:gd name="connsiteX0" fmla="*/ 36000 w 3617879"/>
              <a:gd name="connsiteY0" fmla="*/ 1615044 h 1615044"/>
              <a:gd name="connsiteX1" fmla="*/ 374 w 3617879"/>
              <a:gd name="connsiteY1" fmla="*/ 1389413 h 1615044"/>
              <a:gd name="connsiteX2" fmla="*/ 12250 w 3617879"/>
              <a:gd name="connsiteY2" fmla="*/ 1282535 h 1615044"/>
              <a:gd name="connsiteX3" fmla="*/ 95377 w 3617879"/>
              <a:gd name="connsiteY3" fmla="*/ 1235034 h 1615044"/>
              <a:gd name="connsiteX4" fmla="*/ 154753 w 3617879"/>
              <a:gd name="connsiteY4" fmla="*/ 1223159 h 1615044"/>
              <a:gd name="connsiteX5" fmla="*/ 190379 w 3617879"/>
              <a:gd name="connsiteY5" fmla="*/ 1211283 h 1615044"/>
              <a:gd name="connsiteX6" fmla="*/ 321008 w 3617879"/>
              <a:gd name="connsiteY6" fmla="*/ 1187533 h 1615044"/>
              <a:gd name="connsiteX7" fmla="*/ 1164156 w 3617879"/>
              <a:gd name="connsiteY7" fmla="*/ 1163782 h 1615044"/>
              <a:gd name="connsiteX8" fmla="*/ 1413538 w 3617879"/>
              <a:gd name="connsiteY8" fmla="*/ 1175657 h 1615044"/>
              <a:gd name="connsiteX9" fmla="*/ 1959803 w 3617879"/>
              <a:gd name="connsiteY9" fmla="*/ 1163782 h 1615044"/>
              <a:gd name="connsiteX10" fmla="*/ 2363564 w 3617879"/>
              <a:gd name="connsiteY10" fmla="*/ 1163782 h 1615044"/>
              <a:gd name="connsiteX11" fmla="*/ 2755450 w 3617879"/>
              <a:gd name="connsiteY11" fmla="*/ 1151907 h 1615044"/>
              <a:gd name="connsiteX12" fmla="*/ 2945455 w 3617879"/>
              <a:gd name="connsiteY12" fmla="*/ 1128156 h 1615044"/>
              <a:gd name="connsiteX13" fmla="*/ 3004831 w 3617879"/>
              <a:gd name="connsiteY13" fmla="*/ 1116281 h 1615044"/>
              <a:gd name="connsiteX14" fmla="*/ 3052333 w 3617879"/>
              <a:gd name="connsiteY14" fmla="*/ 1104405 h 1615044"/>
              <a:gd name="connsiteX15" fmla="*/ 3444218 w 3617879"/>
              <a:gd name="connsiteY15" fmla="*/ 1092530 h 1615044"/>
              <a:gd name="connsiteX16" fmla="*/ 3515470 w 3617879"/>
              <a:gd name="connsiteY16" fmla="*/ 1080655 h 1615044"/>
              <a:gd name="connsiteX17" fmla="*/ 3610473 w 3617879"/>
              <a:gd name="connsiteY17" fmla="*/ 1056904 h 1615044"/>
              <a:gd name="connsiteX18" fmla="*/ 3586722 w 3617879"/>
              <a:gd name="connsiteY18" fmla="*/ 878774 h 1615044"/>
              <a:gd name="connsiteX19" fmla="*/ 3574847 w 3617879"/>
              <a:gd name="connsiteY19" fmla="*/ 843148 h 1615044"/>
              <a:gd name="connsiteX20" fmla="*/ 3503595 w 3617879"/>
              <a:gd name="connsiteY20" fmla="*/ 819398 h 1615044"/>
              <a:gd name="connsiteX21" fmla="*/ 3479844 w 3617879"/>
              <a:gd name="connsiteY21" fmla="*/ 783772 h 1615044"/>
              <a:gd name="connsiteX22" fmla="*/ 3467969 w 3617879"/>
              <a:gd name="connsiteY22" fmla="*/ 748146 h 1615044"/>
              <a:gd name="connsiteX23" fmla="*/ 3432343 w 3617879"/>
              <a:gd name="connsiteY23" fmla="*/ 724395 h 1615044"/>
              <a:gd name="connsiteX24" fmla="*/ 3004831 w 3617879"/>
              <a:gd name="connsiteY24" fmla="*/ 724395 h 1615044"/>
              <a:gd name="connsiteX25" fmla="*/ 2981081 w 3617879"/>
              <a:gd name="connsiteY25" fmla="*/ 688769 h 1615044"/>
              <a:gd name="connsiteX26" fmla="*/ 2969205 w 3617879"/>
              <a:gd name="connsiteY26" fmla="*/ 356260 h 1615044"/>
              <a:gd name="connsiteX27" fmla="*/ 2945455 w 3617879"/>
              <a:gd name="connsiteY27" fmla="*/ 201881 h 1615044"/>
              <a:gd name="connsiteX28" fmla="*/ 2921704 w 3617879"/>
              <a:gd name="connsiteY28" fmla="*/ 166255 h 1615044"/>
              <a:gd name="connsiteX29" fmla="*/ 2886078 w 3617879"/>
              <a:gd name="connsiteY29" fmla="*/ 142504 h 1615044"/>
              <a:gd name="connsiteX30" fmla="*/ 2862327 w 3617879"/>
              <a:gd name="connsiteY30" fmla="*/ 0 h 161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17879" h="1615044">
                <a:moveTo>
                  <a:pt x="36000" y="1615044"/>
                </a:moveTo>
                <a:cubicBezTo>
                  <a:pt x="10697" y="1412618"/>
                  <a:pt x="32435" y="1485591"/>
                  <a:pt x="374" y="1389413"/>
                </a:cubicBezTo>
                <a:cubicBezTo>
                  <a:pt x="4333" y="1353787"/>
                  <a:pt x="0" y="1316222"/>
                  <a:pt x="12250" y="1282535"/>
                </a:cubicBezTo>
                <a:cubicBezTo>
                  <a:pt x="15844" y="1272651"/>
                  <a:pt x="93111" y="1235789"/>
                  <a:pt x="95377" y="1235034"/>
                </a:cubicBezTo>
                <a:cubicBezTo>
                  <a:pt x="114525" y="1228651"/>
                  <a:pt x="135172" y="1228054"/>
                  <a:pt x="154753" y="1223159"/>
                </a:cubicBezTo>
                <a:cubicBezTo>
                  <a:pt x="166897" y="1220123"/>
                  <a:pt x="178235" y="1214319"/>
                  <a:pt x="190379" y="1211283"/>
                </a:cubicBezTo>
                <a:cubicBezTo>
                  <a:pt x="223569" y="1202985"/>
                  <a:pt x="289251" y="1192826"/>
                  <a:pt x="321008" y="1187533"/>
                </a:cubicBezTo>
                <a:cubicBezTo>
                  <a:pt x="610339" y="1091084"/>
                  <a:pt x="380293" y="1163782"/>
                  <a:pt x="1164156" y="1163782"/>
                </a:cubicBezTo>
                <a:cubicBezTo>
                  <a:pt x="1247378" y="1163782"/>
                  <a:pt x="1330411" y="1171699"/>
                  <a:pt x="1413538" y="1175657"/>
                </a:cubicBezTo>
                <a:lnTo>
                  <a:pt x="1959803" y="1163782"/>
                </a:lnTo>
                <a:cubicBezTo>
                  <a:pt x="2309452" y="1152682"/>
                  <a:pt x="2013914" y="1143215"/>
                  <a:pt x="2363564" y="1163782"/>
                </a:cubicBezTo>
                <a:cubicBezTo>
                  <a:pt x="2494193" y="1159824"/>
                  <a:pt x="2625006" y="1159893"/>
                  <a:pt x="2755450" y="1151907"/>
                </a:cubicBezTo>
                <a:cubicBezTo>
                  <a:pt x="2819159" y="1148006"/>
                  <a:pt x="2882867" y="1140673"/>
                  <a:pt x="2945455" y="1128156"/>
                </a:cubicBezTo>
                <a:cubicBezTo>
                  <a:pt x="2965247" y="1124198"/>
                  <a:pt x="2985128" y="1120660"/>
                  <a:pt x="3004831" y="1116281"/>
                </a:cubicBezTo>
                <a:cubicBezTo>
                  <a:pt x="3020764" y="1112740"/>
                  <a:pt x="3036035" y="1105286"/>
                  <a:pt x="3052333" y="1104405"/>
                </a:cubicBezTo>
                <a:cubicBezTo>
                  <a:pt x="3182831" y="1097351"/>
                  <a:pt x="3313590" y="1096488"/>
                  <a:pt x="3444218" y="1092530"/>
                </a:cubicBezTo>
                <a:cubicBezTo>
                  <a:pt x="3467969" y="1088572"/>
                  <a:pt x="3491926" y="1085700"/>
                  <a:pt x="3515470" y="1080655"/>
                </a:cubicBezTo>
                <a:cubicBezTo>
                  <a:pt x="3547388" y="1073816"/>
                  <a:pt x="3610473" y="1056904"/>
                  <a:pt x="3610473" y="1056904"/>
                </a:cubicBezTo>
                <a:cubicBezTo>
                  <a:pt x="3581348" y="940402"/>
                  <a:pt x="3617879" y="1096873"/>
                  <a:pt x="3586722" y="878774"/>
                </a:cubicBezTo>
                <a:cubicBezTo>
                  <a:pt x="3584952" y="866382"/>
                  <a:pt x="3585033" y="850424"/>
                  <a:pt x="3574847" y="843148"/>
                </a:cubicBezTo>
                <a:cubicBezTo>
                  <a:pt x="3554475" y="828597"/>
                  <a:pt x="3503595" y="819398"/>
                  <a:pt x="3503595" y="819398"/>
                </a:cubicBezTo>
                <a:cubicBezTo>
                  <a:pt x="3495678" y="807523"/>
                  <a:pt x="3486227" y="796538"/>
                  <a:pt x="3479844" y="783772"/>
                </a:cubicBezTo>
                <a:cubicBezTo>
                  <a:pt x="3474246" y="772576"/>
                  <a:pt x="3475789" y="757921"/>
                  <a:pt x="3467969" y="748146"/>
                </a:cubicBezTo>
                <a:cubicBezTo>
                  <a:pt x="3459053" y="737001"/>
                  <a:pt x="3444218" y="732312"/>
                  <a:pt x="3432343" y="724395"/>
                </a:cubicBezTo>
                <a:cubicBezTo>
                  <a:pt x="3273951" y="737594"/>
                  <a:pt x="3180135" y="751365"/>
                  <a:pt x="3004831" y="724395"/>
                </a:cubicBezTo>
                <a:cubicBezTo>
                  <a:pt x="2990725" y="722225"/>
                  <a:pt x="2988998" y="700644"/>
                  <a:pt x="2981081" y="688769"/>
                </a:cubicBezTo>
                <a:cubicBezTo>
                  <a:pt x="2977122" y="577933"/>
                  <a:pt x="2975034" y="467014"/>
                  <a:pt x="2969205" y="356260"/>
                </a:cubicBezTo>
                <a:cubicBezTo>
                  <a:pt x="2967602" y="325812"/>
                  <a:pt x="2966286" y="243542"/>
                  <a:pt x="2945455" y="201881"/>
                </a:cubicBezTo>
                <a:cubicBezTo>
                  <a:pt x="2939072" y="189115"/>
                  <a:pt x="2931796" y="176347"/>
                  <a:pt x="2921704" y="166255"/>
                </a:cubicBezTo>
                <a:cubicBezTo>
                  <a:pt x="2911612" y="156163"/>
                  <a:pt x="2897953" y="150421"/>
                  <a:pt x="2886078" y="142504"/>
                </a:cubicBezTo>
                <a:cubicBezTo>
                  <a:pt x="2842565" y="77236"/>
                  <a:pt x="2862327" y="121150"/>
                  <a:pt x="2862327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7082071" y="1531917"/>
            <a:ext cx="280630" cy="1151906"/>
          </a:xfrm>
          <a:custGeom>
            <a:avLst/>
            <a:gdLst>
              <a:gd name="connsiteX0" fmla="*/ 31248 w 280630"/>
              <a:gd name="connsiteY0" fmla="*/ 1151906 h 1151906"/>
              <a:gd name="connsiteX1" fmla="*/ 54999 w 280630"/>
              <a:gd name="connsiteY1" fmla="*/ 843148 h 1151906"/>
              <a:gd name="connsiteX2" fmla="*/ 233129 w 280630"/>
              <a:gd name="connsiteY2" fmla="*/ 831273 h 1151906"/>
              <a:gd name="connsiteX3" fmla="*/ 256880 w 280630"/>
              <a:gd name="connsiteY3" fmla="*/ 760021 h 1151906"/>
              <a:gd name="connsiteX4" fmla="*/ 280630 w 280630"/>
              <a:gd name="connsiteY4" fmla="*/ 724395 h 1151906"/>
              <a:gd name="connsiteX5" fmla="*/ 268755 w 280630"/>
              <a:gd name="connsiteY5" fmla="*/ 522514 h 1151906"/>
              <a:gd name="connsiteX6" fmla="*/ 245004 w 280630"/>
              <a:gd name="connsiteY6" fmla="*/ 403761 h 1151906"/>
              <a:gd name="connsiteX7" fmla="*/ 233129 w 280630"/>
              <a:gd name="connsiteY7" fmla="*/ 249382 h 1151906"/>
              <a:gd name="connsiteX8" fmla="*/ 209378 w 280630"/>
              <a:gd name="connsiteY8" fmla="*/ 106878 h 1151906"/>
              <a:gd name="connsiteX9" fmla="*/ 185628 w 280630"/>
              <a:gd name="connsiteY9" fmla="*/ 71252 h 1151906"/>
              <a:gd name="connsiteX10" fmla="*/ 173752 w 280630"/>
              <a:gd name="connsiteY10" fmla="*/ 0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630" h="1151906">
                <a:moveTo>
                  <a:pt x="31248" y="1151906"/>
                </a:moveTo>
                <a:cubicBezTo>
                  <a:pt x="39165" y="1048987"/>
                  <a:pt x="0" y="930499"/>
                  <a:pt x="54999" y="843148"/>
                </a:cubicBezTo>
                <a:cubicBezTo>
                  <a:pt x="86706" y="792790"/>
                  <a:pt x="178103" y="853931"/>
                  <a:pt x="233129" y="831273"/>
                </a:cubicBezTo>
                <a:cubicBezTo>
                  <a:pt x="256279" y="821741"/>
                  <a:pt x="242993" y="780852"/>
                  <a:pt x="256880" y="760021"/>
                </a:cubicBezTo>
                <a:lnTo>
                  <a:pt x="280630" y="724395"/>
                </a:lnTo>
                <a:cubicBezTo>
                  <a:pt x="276672" y="657101"/>
                  <a:pt x="274595" y="589671"/>
                  <a:pt x="268755" y="522514"/>
                </a:cubicBezTo>
                <a:cubicBezTo>
                  <a:pt x="264872" y="477862"/>
                  <a:pt x="255484" y="445678"/>
                  <a:pt x="245004" y="403761"/>
                </a:cubicBezTo>
                <a:cubicBezTo>
                  <a:pt x="241046" y="352301"/>
                  <a:pt x="237802" y="300782"/>
                  <a:pt x="233129" y="249382"/>
                </a:cubicBezTo>
                <a:cubicBezTo>
                  <a:pt x="230202" y="217180"/>
                  <a:pt x="228982" y="146087"/>
                  <a:pt x="209378" y="106878"/>
                </a:cubicBezTo>
                <a:cubicBezTo>
                  <a:pt x="202995" y="94113"/>
                  <a:pt x="193545" y="83127"/>
                  <a:pt x="185628" y="71252"/>
                </a:cubicBezTo>
                <a:lnTo>
                  <a:pt x="173752" y="0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132 -0.13575 L -0.37031 0.043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0.04302 L 0.00035 -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-0.45213 L -0.2441 -0.2680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" y="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09 -0.26804 L 0.00191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0" y="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10" grpId="0" animBg="1"/>
      <p:bldP spid="10" grpId="1" animBg="1"/>
      <p:bldP spid="10" grpId="2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5084" y="2897577"/>
            <a:ext cx="5628905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70712" y="5211289"/>
            <a:ext cx="55932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chemin vertical 39"/>
          <p:cNvSpPr/>
          <p:nvPr/>
        </p:nvSpPr>
        <p:spPr>
          <a:xfrm>
            <a:off x="4260921" y="846163"/>
            <a:ext cx="1213604" cy="887634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888676" y="1349828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7515" y="13399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4631377" y="2624446"/>
            <a:ext cx="510639" cy="427511"/>
          </a:xfrm>
          <a:prstGeom prst="blockArc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146960" y="2909454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r>
              <a:rPr lang="pt-PT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UA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12525" y="2646217"/>
            <a:ext cx="356260" cy="3087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18756 L -0.12066 4.40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66 4.40333E-6 L -0.0007 0.001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6986" y="2897577"/>
            <a:ext cx="3918858" cy="257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071257" y="5211289"/>
            <a:ext cx="394458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6" y="2871848"/>
            <a:ext cx="2030680" cy="2567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78130" y="5153891"/>
            <a:ext cx="201880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r>
              <a:rPr lang="pt-PT" dirty="0" smtClean="0"/>
              <a:t> Basic </a:t>
            </a:r>
            <a:r>
              <a:rPr lang="pt-PT" dirty="0" err="1" smtClean="0"/>
              <a:t>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9497" y="3930732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3892" y="4603666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07032" y="4762006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7511" y="2885704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31377" y="2624446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4312228" y="3452255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16200000" flipH="1">
            <a:off x="5785260" y="4397828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03719" y="2907475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6897585" y="2646217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6994071" y="3562101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5400000">
            <a:off x="6979724" y="2231571"/>
            <a:ext cx="613557" cy="2592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361208" y="113606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1215" y="1789214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4486893" y="1920833"/>
            <a:ext cx="403762" cy="72538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2511" y="3905002"/>
            <a:ext cx="1615042" cy="2038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3134" y="4494809"/>
            <a:ext cx="1294411" cy="740230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50025" y="4665024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3667" y="283622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1187533" y="257496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</p:cNvCxnSpPr>
          <p:nvPr/>
        </p:nvCxnSpPr>
        <p:spPr>
          <a:xfrm rot="5400000">
            <a:off x="1021773" y="3415641"/>
            <a:ext cx="597726" cy="33745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5400000">
            <a:off x="932213" y="4286989"/>
            <a:ext cx="385947" cy="2969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1446811" y="1920832"/>
            <a:ext cx="1104404" cy="675903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4319896" y="3028208"/>
            <a:ext cx="1697116" cy="1816924"/>
          </a:xfrm>
          <a:custGeom>
            <a:avLst/>
            <a:gdLst>
              <a:gd name="connsiteX0" fmla="*/ 1629642 w 1697116"/>
              <a:gd name="connsiteY0" fmla="*/ 1816924 h 1816924"/>
              <a:gd name="connsiteX1" fmla="*/ 1641517 w 1697116"/>
              <a:gd name="connsiteY1" fmla="*/ 1567543 h 1816924"/>
              <a:gd name="connsiteX2" fmla="*/ 1641517 w 1697116"/>
              <a:gd name="connsiteY2" fmla="*/ 1104405 h 1816924"/>
              <a:gd name="connsiteX3" fmla="*/ 1605891 w 1697116"/>
              <a:gd name="connsiteY3" fmla="*/ 1080654 h 1816924"/>
              <a:gd name="connsiteX4" fmla="*/ 1499013 w 1697116"/>
              <a:gd name="connsiteY4" fmla="*/ 1068779 h 1816924"/>
              <a:gd name="connsiteX5" fmla="*/ 1427761 w 1697116"/>
              <a:gd name="connsiteY5" fmla="*/ 1056904 h 1816924"/>
              <a:gd name="connsiteX6" fmla="*/ 1332759 w 1697116"/>
              <a:gd name="connsiteY6" fmla="*/ 1045028 h 1816924"/>
              <a:gd name="connsiteX7" fmla="*/ 1249631 w 1697116"/>
              <a:gd name="connsiteY7" fmla="*/ 1033153 h 1816924"/>
              <a:gd name="connsiteX8" fmla="*/ 1107127 w 1697116"/>
              <a:gd name="connsiteY8" fmla="*/ 1009402 h 1816924"/>
              <a:gd name="connsiteX9" fmla="*/ 109600 w 1697116"/>
              <a:gd name="connsiteY9" fmla="*/ 973776 h 1816924"/>
              <a:gd name="connsiteX10" fmla="*/ 73974 w 1697116"/>
              <a:gd name="connsiteY10" fmla="*/ 950026 h 1816924"/>
              <a:gd name="connsiteX11" fmla="*/ 26473 w 1697116"/>
              <a:gd name="connsiteY11" fmla="*/ 866898 h 1816924"/>
              <a:gd name="connsiteX12" fmla="*/ 2722 w 1697116"/>
              <a:gd name="connsiteY12" fmla="*/ 819397 h 1816924"/>
              <a:gd name="connsiteX13" fmla="*/ 14598 w 1697116"/>
              <a:gd name="connsiteY13" fmla="*/ 771896 h 1816924"/>
              <a:gd name="connsiteX14" fmla="*/ 121475 w 1697116"/>
              <a:gd name="connsiteY14" fmla="*/ 760021 h 1816924"/>
              <a:gd name="connsiteX15" fmla="*/ 347107 w 1697116"/>
              <a:gd name="connsiteY15" fmla="*/ 748145 h 1816924"/>
              <a:gd name="connsiteX16" fmla="*/ 382733 w 1697116"/>
              <a:gd name="connsiteY16" fmla="*/ 736270 h 1816924"/>
              <a:gd name="connsiteX17" fmla="*/ 537112 w 1697116"/>
              <a:gd name="connsiteY17" fmla="*/ 700644 h 1816924"/>
              <a:gd name="connsiteX18" fmla="*/ 608364 w 1697116"/>
              <a:gd name="connsiteY18" fmla="*/ 676893 h 1816924"/>
              <a:gd name="connsiteX19" fmla="*/ 643990 w 1697116"/>
              <a:gd name="connsiteY19" fmla="*/ 629392 h 1816924"/>
              <a:gd name="connsiteX20" fmla="*/ 655865 w 1697116"/>
              <a:gd name="connsiteY20" fmla="*/ 593766 h 1816924"/>
              <a:gd name="connsiteX21" fmla="*/ 679616 w 1697116"/>
              <a:gd name="connsiteY21" fmla="*/ 546265 h 1816924"/>
              <a:gd name="connsiteX22" fmla="*/ 655865 w 1697116"/>
              <a:gd name="connsiteY22" fmla="*/ 285008 h 1816924"/>
              <a:gd name="connsiteX23" fmla="*/ 632114 w 1697116"/>
              <a:gd name="connsiteY23" fmla="*/ 213756 h 1816924"/>
              <a:gd name="connsiteX24" fmla="*/ 620239 w 1697116"/>
              <a:gd name="connsiteY24" fmla="*/ 178130 h 1816924"/>
              <a:gd name="connsiteX25" fmla="*/ 608364 w 1697116"/>
              <a:gd name="connsiteY25" fmla="*/ 142504 h 1816924"/>
              <a:gd name="connsiteX26" fmla="*/ 572738 w 1697116"/>
              <a:gd name="connsiteY26" fmla="*/ 59376 h 1816924"/>
              <a:gd name="connsiteX27" fmla="*/ 572738 w 1697116"/>
              <a:gd name="connsiteY27" fmla="*/ 0 h 181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97116" h="1816924">
                <a:moveTo>
                  <a:pt x="1629642" y="1816924"/>
                </a:moveTo>
                <a:cubicBezTo>
                  <a:pt x="1633600" y="1733797"/>
                  <a:pt x="1635791" y="1650567"/>
                  <a:pt x="1641517" y="1567543"/>
                </a:cubicBezTo>
                <a:cubicBezTo>
                  <a:pt x="1657522" y="1335465"/>
                  <a:pt x="1697116" y="1563096"/>
                  <a:pt x="1641517" y="1104405"/>
                </a:cubicBezTo>
                <a:cubicBezTo>
                  <a:pt x="1639800" y="1090236"/>
                  <a:pt x="1619737" y="1084116"/>
                  <a:pt x="1605891" y="1080654"/>
                </a:cubicBezTo>
                <a:cubicBezTo>
                  <a:pt x="1571116" y="1071960"/>
                  <a:pt x="1534544" y="1073516"/>
                  <a:pt x="1499013" y="1068779"/>
                </a:cubicBezTo>
                <a:cubicBezTo>
                  <a:pt x="1475146" y="1065597"/>
                  <a:pt x="1451597" y="1060309"/>
                  <a:pt x="1427761" y="1056904"/>
                </a:cubicBezTo>
                <a:cubicBezTo>
                  <a:pt x="1396168" y="1052391"/>
                  <a:pt x="1364393" y="1049246"/>
                  <a:pt x="1332759" y="1045028"/>
                </a:cubicBezTo>
                <a:lnTo>
                  <a:pt x="1249631" y="1033153"/>
                </a:lnTo>
                <a:cubicBezTo>
                  <a:pt x="1202064" y="1025642"/>
                  <a:pt x="1155236" y="1011540"/>
                  <a:pt x="1107127" y="1009402"/>
                </a:cubicBezTo>
                <a:cubicBezTo>
                  <a:pt x="418460" y="978795"/>
                  <a:pt x="750985" y="990223"/>
                  <a:pt x="109600" y="973776"/>
                </a:cubicBezTo>
                <a:cubicBezTo>
                  <a:pt x="97725" y="965859"/>
                  <a:pt x="84066" y="960118"/>
                  <a:pt x="73974" y="950026"/>
                </a:cubicBezTo>
                <a:cubicBezTo>
                  <a:pt x="27284" y="903336"/>
                  <a:pt x="46854" y="914454"/>
                  <a:pt x="26473" y="866898"/>
                </a:cubicBezTo>
                <a:cubicBezTo>
                  <a:pt x="19500" y="850627"/>
                  <a:pt x="10639" y="835231"/>
                  <a:pt x="2722" y="819397"/>
                </a:cubicBezTo>
                <a:cubicBezTo>
                  <a:pt x="6681" y="803563"/>
                  <a:pt x="0" y="779195"/>
                  <a:pt x="14598" y="771896"/>
                </a:cubicBezTo>
                <a:cubicBezTo>
                  <a:pt x="46659" y="755866"/>
                  <a:pt x="85721" y="762575"/>
                  <a:pt x="121475" y="760021"/>
                </a:cubicBezTo>
                <a:cubicBezTo>
                  <a:pt x="196598" y="754655"/>
                  <a:pt x="271896" y="752104"/>
                  <a:pt x="347107" y="748145"/>
                </a:cubicBezTo>
                <a:cubicBezTo>
                  <a:pt x="358982" y="744187"/>
                  <a:pt x="370589" y="739306"/>
                  <a:pt x="382733" y="736270"/>
                </a:cubicBezTo>
                <a:cubicBezTo>
                  <a:pt x="458094" y="717430"/>
                  <a:pt x="448441" y="730202"/>
                  <a:pt x="537112" y="700644"/>
                </a:cubicBezTo>
                <a:lnTo>
                  <a:pt x="608364" y="676893"/>
                </a:lnTo>
                <a:cubicBezTo>
                  <a:pt x="620239" y="661059"/>
                  <a:pt x="634170" y="646576"/>
                  <a:pt x="643990" y="629392"/>
                </a:cubicBezTo>
                <a:cubicBezTo>
                  <a:pt x="650200" y="618524"/>
                  <a:pt x="650934" y="605272"/>
                  <a:pt x="655865" y="593766"/>
                </a:cubicBezTo>
                <a:cubicBezTo>
                  <a:pt x="662838" y="577495"/>
                  <a:pt x="671699" y="562099"/>
                  <a:pt x="679616" y="546265"/>
                </a:cubicBezTo>
                <a:cubicBezTo>
                  <a:pt x="676038" y="489021"/>
                  <a:pt x="674454" y="359363"/>
                  <a:pt x="655865" y="285008"/>
                </a:cubicBezTo>
                <a:cubicBezTo>
                  <a:pt x="649793" y="260720"/>
                  <a:pt x="640031" y="237507"/>
                  <a:pt x="632114" y="213756"/>
                </a:cubicBezTo>
                <a:lnTo>
                  <a:pt x="620239" y="178130"/>
                </a:lnTo>
                <a:cubicBezTo>
                  <a:pt x="616281" y="166255"/>
                  <a:pt x="613962" y="153700"/>
                  <a:pt x="608364" y="142504"/>
                </a:cubicBezTo>
                <a:cubicBezTo>
                  <a:pt x="599607" y="124990"/>
                  <a:pt x="575650" y="82675"/>
                  <a:pt x="572738" y="59376"/>
                </a:cubicBezTo>
                <a:cubicBezTo>
                  <a:pt x="570283" y="39737"/>
                  <a:pt x="572738" y="19792"/>
                  <a:pt x="572738" y="0"/>
                </a:cubicBez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456931" y="1900052"/>
            <a:ext cx="3518830" cy="819397"/>
          </a:xfrm>
          <a:custGeom>
            <a:avLst/>
            <a:gdLst>
              <a:gd name="connsiteX0" fmla="*/ 3447578 w 3518830"/>
              <a:gd name="connsiteY0" fmla="*/ 819397 h 819397"/>
              <a:gd name="connsiteX1" fmla="*/ 3459453 w 3518830"/>
              <a:gd name="connsiteY1" fmla="*/ 593766 h 819397"/>
              <a:gd name="connsiteX2" fmla="*/ 3506955 w 3518830"/>
              <a:gd name="connsiteY2" fmla="*/ 427512 h 819397"/>
              <a:gd name="connsiteX3" fmla="*/ 3518830 w 3518830"/>
              <a:gd name="connsiteY3" fmla="*/ 380010 h 819397"/>
              <a:gd name="connsiteX4" fmla="*/ 3495079 w 3518830"/>
              <a:gd name="connsiteY4" fmla="*/ 273132 h 819397"/>
              <a:gd name="connsiteX5" fmla="*/ 3471329 w 3518830"/>
              <a:gd name="connsiteY5" fmla="*/ 237506 h 819397"/>
              <a:gd name="connsiteX6" fmla="*/ 3447578 w 3518830"/>
              <a:gd name="connsiteY6" fmla="*/ 142504 h 819397"/>
              <a:gd name="connsiteX7" fmla="*/ 3435703 w 3518830"/>
              <a:gd name="connsiteY7" fmla="*/ 83127 h 819397"/>
              <a:gd name="connsiteX8" fmla="*/ 3352575 w 3518830"/>
              <a:gd name="connsiteY8" fmla="*/ 47501 h 819397"/>
              <a:gd name="connsiteX9" fmla="*/ 2687557 w 3518830"/>
              <a:gd name="connsiteY9" fmla="*/ 35626 h 819397"/>
              <a:gd name="connsiteX10" fmla="*/ 2473801 w 3518830"/>
              <a:gd name="connsiteY10" fmla="*/ 23751 h 819397"/>
              <a:gd name="connsiteX11" fmla="*/ 2438175 w 3518830"/>
              <a:gd name="connsiteY11" fmla="*/ 11875 h 819397"/>
              <a:gd name="connsiteX12" fmla="*/ 2378799 w 3518830"/>
              <a:gd name="connsiteY12" fmla="*/ 0 h 819397"/>
              <a:gd name="connsiteX13" fmla="*/ 2034414 w 3518830"/>
              <a:gd name="connsiteY13" fmla="*/ 11875 h 819397"/>
              <a:gd name="connsiteX14" fmla="*/ 1975038 w 3518830"/>
              <a:gd name="connsiteY14" fmla="*/ 23751 h 819397"/>
              <a:gd name="connsiteX15" fmla="*/ 1891911 w 3518830"/>
              <a:gd name="connsiteY15" fmla="*/ 59377 h 819397"/>
              <a:gd name="connsiteX16" fmla="*/ 1678155 w 3518830"/>
              <a:gd name="connsiteY16" fmla="*/ 71252 h 819397"/>
              <a:gd name="connsiteX17" fmla="*/ 1393147 w 3518830"/>
              <a:gd name="connsiteY17" fmla="*/ 59377 h 819397"/>
              <a:gd name="connsiteX18" fmla="*/ 1274394 w 3518830"/>
              <a:gd name="connsiteY18" fmla="*/ 35626 h 819397"/>
              <a:gd name="connsiteX19" fmla="*/ 858757 w 3518830"/>
              <a:gd name="connsiteY19" fmla="*/ 47501 h 819397"/>
              <a:gd name="connsiteX20" fmla="*/ 811256 w 3518830"/>
              <a:gd name="connsiteY20" fmla="*/ 59377 h 819397"/>
              <a:gd name="connsiteX21" fmla="*/ 656877 w 3518830"/>
              <a:gd name="connsiteY21" fmla="*/ 47501 h 819397"/>
              <a:gd name="connsiteX22" fmla="*/ 193739 w 3518830"/>
              <a:gd name="connsiteY22" fmla="*/ 47501 h 819397"/>
              <a:gd name="connsiteX23" fmla="*/ 158113 w 3518830"/>
              <a:gd name="connsiteY23" fmla="*/ 59377 h 819397"/>
              <a:gd name="connsiteX24" fmla="*/ 110612 w 3518830"/>
              <a:gd name="connsiteY24" fmla="*/ 71252 h 819397"/>
              <a:gd name="connsiteX25" fmla="*/ 39360 w 3518830"/>
              <a:gd name="connsiteY25" fmla="*/ 95003 h 819397"/>
              <a:gd name="connsiteX26" fmla="*/ 15609 w 3518830"/>
              <a:gd name="connsiteY26" fmla="*/ 130629 h 819397"/>
              <a:gd name="connsiteX27" fmla="*/ 3734 w 3518830"/>
              <a:gd name="connsiteY27" fmla="*/ 166254 h 819397"/>
              <a:gd name="connsiteX28" fmla="*/ 3734 w 3518830"/>
              <a:gd name="connsiteY28" fmla="*/ 760021 h 8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8830" h="819397">
                <a:moveTo>
                  <a:pt x="3447578" y="819397"/>
                </a:moveTo>
                <a:cubicBezTo>
                  <a:pt x="3451536" y="744187"/>
                  <a:pt x="3451136" y="668620"/>
                  <a:pt x="3459453" y="593766"/>
                </a:cubicBezTo>
                <a:cubicBezTo>
                  <a:pt x="3468339" y="513793"/>
                  <a:pt x="3488940" y="499576"/>
                  <a:pt x="3506955" y="427512"/>
                </a:cubicBezTo>
                <a:lnTo>
                  <a:pt x="3518830" y="380010"/>
                </a:lnTo>
                <a:cubicBezTo>
                  <a:pt x="3514268" y="352636"/>
                  <a:pt x="3509698" y="302370"/>
                  <a:pt x="3495079" y="273132"/>
                </a:cubicBezTo>
                <a:cubicBezTo>
                  <a:pt x="3488696" y="260367"/>
                  <a:pt x="3479246" y="249381"/>
                  <a:pt x="3471329" y="237506"/>
                </a:cubicBezTo>
                <a:cubicBezTo>
                  <a:pt x="3463412" y="205839"/>
                  <a:pt x="3453979" y="174512"/>
                  <a:pt x="3447578" y="142504"/>
                </a:cubicBezTo>
                <a:cubicBezTo>
                  <a:pt x="3443620" y="122712"/>
                  <a:pt x="3445717" y="100652"/>
                  <a:pt x="3435703" y="83127"/>
                </a:cubicBezTo>
                <a:cubicBezTo>
                  <a:pt x="3424321" y="63208"/>
                  <a:pt x="3370668" y="48104"/>
                  <a:pt x="3352575" y="47501"/>
                </a:cubicBezTo>
                <a:cubicBezTo>
                  <a:pt x="3130990" y="40115"/>
                  <a:pt x="2909230" y="39584"/>
                  <a:pt x="2687557" y="35626"/>
                </a:cubicBezTo>
                <a:cubicBezTo>
                  <a:pt x="2616305" y="31668"/>
                  <a:pt x="2544841" y="30517"/>
                  <a:pt x="2473801" y="23751"/>
                </a:cubicBezTo>
                <a:cubicBezTo>
                  <a:pt x="2461340" y="22564"/>
                  <a:pt x="2450319" y="14911"/>
                  <a:pt x="2438175" y="11875"/>
                </a:cubicBezTo>
                <a:cubicBezTo>
                  <a:pt x="2418594" y="6980"/>
                  <a:pt x="2398591" y="3958"/>
                  <a:pt x="2378799" y="0"/>
                </a:cubicBezTo>
                <a:cubicBezTo>
                  <a:pt x="2264004" y="3958"/>
                  <a:pt x="2149079" y="5130"/>
                  <a:pt x="2034414" y="11875"/>
                </a:cubicBezTo>
                <a:cubicBezTo>
                  <a:pt x="2014265" y="13060"/>
                  <a:pt x="1994186" y="17368"/>
                  <a:pt x="1975038" y="23751"/>
                </a:cubicBezTo>
                <a:cubicBezTo>
                  <a:pt x="1949393" y="32299"/>
                  <a:pt x="1920959" y="56610"/>
                  <a:pt x="1891911" y="59377"/>
                </a:cubicBezTo>
                <a:cubicBezTo>
                  <a:pt x="1820871" y="66143"/>
                  <a:pt x="1749407" y="67294"/>
                  <a:pt x="1678155" y="71252"/>
                </a:cubicBezTo>
                <a:cubicBezTo>
                  <a:pt x="1583152" y="67294"/>
                  <a:pt x="1488021" y="65702"/>
                  <a:pt x="1393147" y="59377"/>
                </a:cubicBezTo>
                <a:cubicBezTo>
                  <a:pt x="1353448" y="56730"/>
                  <a:pt x="1312955" y="45266"/>
                  <a:pt x="1274394" y="35626"/>
                </a:cubicBezTo>
                <a:cubicBezTo>
                  <a:pt x="1135848" y="39584"/>
                  <a:pt x="997177" y="40402"/>
                  <a:pt x="858757" y="47501"/>
                </a:cubicBezTo>
                <a:cubicBezTo>
                  <a:pt x="842457" y="48337"/>
                  <a:pt x="827577" y="59377"/>
                  <a:pt x="811256" y="59377"/>
                </a:cubicBezTo>
                <a:cubicBezTo>
                  <a:pt x="759644" y="59377"/>
                  <a:pt x="708337" y="51460"/>
                  <a:pt x="656877" y="47501"/>
                </a:cubicBezTo>
                <a:cubicBezTo>
                  <a:pt x="465424" y="15593"/>
                  <a:pt x="562421" y="27018"/>
                  <a:pt x="193739" y="47501"/>
                </a:cubicBezTo>
                <a:cubicBezTo>
                  <a:pt x="181241" y="48195"/>
                  <a:pt x="170149" y="55938"/>
                  <a:pt x="158113" y="59377"/>
                </a:cubicBezTo>
                <a:cubicBezTo>
                  <a:pt x="142420" y="63861"/>
                  <a:pt x="126245" y="66562"/>
                  <a:pt x="110612" y="71252"/>
                </a:cubicBezTo>
                <a:cubicBezTo>
                  <a:pt x="86632" y="78446"/>
                  <a:pt x="39360" y="95003"/>
                  <a:pt x="39360" y="95003"/>
                </a:cubicBezTo>
                <a:cubicBezTo>
                  <a:pt x="31443" y="106878"/>
                  <a:pt x="21992" y="117863"/>
                  <a:pt x="15609" y="130629"/>
                </a:cubicBezTo>
                <a:cubicBezTo>
                  <a:pt x="10011" y="141825"/>
                  <a:pt x="3970" y="153739"/>
                  <a:pt x="3734" y="166254"/>
                </a:cubicBezTo>
                <a:cubicBezTo>
                  <a:pt x="0" y="364141"/>
                  <a:pt x="3734" y="562099"/>
                  <a:pt x="3734" y="760021"/>
                </a:cubicBez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1128156" y="2992582"/>
            <a:ext cx="369355" cy="1674421"/>
          </a:xfrm>
          <a:custGeom>
            <a:avLst/>
            <a:gdLst>
              <a:gd name="connsiteX0" fmla="*/ 296883 w 369355"/>
              <a:gd name="connsiteY0" fmla="*/ 0 h 1674421"/>
              <a:gd name="connsiteX1" fmla="*/ 308758 w 369355"/>
              <a:gd name="connsiteY1" fmla="*/ 35626 h 1674421"/>
              <a:gd name="connsiteX2" fmla="*/ 332509 w 369355"/>
              <a:gd name="connsiteY2" fmla="*/ 118753 h 1674421"/>
              <a:gd name="connsiteX3" fmla="*/ 344384 w 369355"/>
              <a:gd name="connsiteY3" fmla="*/ 201880 h 1674421"/>
              <a:gd name="connsiteX4" fmla="*/ 368135 w 369355"/>
              <a:gd name="connsiteY4" fmla="*/ 403761 h 1674421"/>
              <a:gd name="connsiteX5" fmla="*/ 356260 w 369355"/>
              <a:gd name="connsiteY5" fmla="*/ 546265 h 1674421"/>
              <a:gd name="connsiteX6" fmla="*/ 285008 w 369355"/>
              <a:gd name="connsiteY6" fmla="*/ 581891 h 1674421"/>
              <a:gd name="connsiteX7" fmla="*/ 249382 w 369355"/>
              <a:gd name="connsiteY7" fmla="*/ 605641 h 1674421"/>
              <a:gd name="connsiteX8" fmla="*/ 106878 w 369355"/>
              <a:gd name="connsiteY8" fmla="*/ 641267 h 1674421"/>
              <a:gd name="connsiteX9" fmla="*/ 71252 w 369355"/>
              <a:gd name="connsiteY9" fmla="*/ 653143 h 1674421"/>
              <a:gd name="connsiteX10" fmla="*/ 23750 w 369355"/>
              <a:gd name="connsiteY10" fmla="*/ 724395 h 1674421"/>
              <a:gd name="connsiteX11" fmla="*/ 11875 w 369355"/>
              <a:gd name="connsiteY11" fmla="*/ 855023 h 1674421"/>
              <a:gd name="connsiteX12" fmla="*/ 23750 w 369355"/>
              <a:gd name="connsiteY12" fmla="*/ 973776 h 1674421"/>
              <a:gd name="connsiteX13" fmla="*/ 35626 w 369355"/>
              <a:gd name="connsiteY13" fmla="*/ 1294410 h 1674421"/>
              <a:gd name="connsiteX14" fmla="*/ 23750 w 369355"/>
              <a:gd name="connsiteY14" fmla="*/ 1472540 h 1674421"/>
              <a:gd name="connsiteX15" fmla="*/ 0 w 369355"/>
              <a:gd name="connsiteY15" fmla="*/ 1543792 h 1674421"/>
              <a:gd name="connsiteX16" fmla="*/ 0 w 369355"/>
              <a:gd name="connsiteY16" fmla="*/ 1674421 h 167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355" h="1674421">
                <a:moveTo>
                  <a:pt x="296883" y="0"/>
                </a:moveTo>
                <a:cubicBezTo>
                  <a:pt x="300841" y="11875"/>
                  <a:pt x="305319" y="23590"/>
                  <a:pt x="308758" y="35626"/>
                </a:cubicBezTo>
                <a:cubicBezTo>
                  <a:pt x="338581" y="140005"/>
                  <a:pt x="304037" y="33334"/>
                  <a:pt x="332509" y="118753"/>
                </a:cubicBezTo>
                <a:cubicBezTo>
                  <a:pt x="336467" y="146462"/>
                  <a:pt x="341599" y="174029"/>
                  <a:pt x="344384" y="201880"/>
                </a:cubicBezTo>
                <a:cubicBezTo>
                  <a:pt x="364075" y="398785"/>
                  <a:pt x="341667" y="297887"/>
                  <a:pt x="368135" y="403761"/>
                </a:cubicBezTo>
                <a:cubicBezTo>
                  <a:pt x="364177" y="451262"/>
                  <a:pt x="369355" y="500433"/>
                  <a:pt x="356260" y="546265"/>
                </a:cubicBezTo>
                <a:cubicBezTo>
                  <a:pt x="350589" y="566115"/>
                  <a:pt x="298766" y="575012"/>
                  <a:pt x="285008" y="581891"/>
                </a:cubicBezTo>
                <a:cubicBezTo>
                  <a:pt x="272243" y="588274"/>
                  <a:pt x="262424" y="599845"/>
                  <a:pt x="249382" y="605641"/>
                </a:cubicBezTo>
                <a:cubicBezTo>
                  <a:pt x="192922" y="630734"/>
                  <a:pt x="166629" y="631309"/>
                  <a:pt x="106878" y="641267"/>
                </a:cubicBezTo>
                <a:cubicBezTo>
                  <a:pt x="95003" y="645226"/>
                  <a:pt x="80103" y="644292"/>
                  <a:pt x="71252" y="653143"/>
                </a:cubicBezTo>
                <a:cubicBezTo>
                  <a:pt x="51068" y="673327"/>
                  <a:pt x="23750" y="724395"/>
                  <a:pt x="23750" y="724395"/>
                </a:cubicBezTo>
                <a:cubicBezTo>
                  <a:pt x="19792" y="767938"/>
                  <a:pt x="11875" y="811301"/>
                  <a:pt x="11875" y="855023"/>
                </a:cubicBezTo>
                <a:cubicBezTo>
                  <a:pt x="11875" y="894805"/>
                  <a:pt x="21603" y="934052"/>
                  <a:pt x="23750" y="973776"/>
                </a:cubicBezTo>
                <a:cubicBezTo>
                  <a:pt x="29523" y="1080571"/>
                  <a:pt x="31667" y="1187532"/>
                  <a:pt x="35626" y="1294410"/>
                </a:cubicBezTo>
                <a:cubicBezTo>
                  <a:pt x="31667" y="1353787"/>
                  <a:pt x="32166" y="1413630"/>
                  <a:pt x="23750" y="1472540"/>
                </a:cubicBezTo>
                <a:cubicBezTo>
                  <a:pt x="20209" y="1497324"/>
                  <a:pt x="0" y="1518757"/>
                  <a:pt x="0" y="1543792"/>
                </a:cubicBezTo>
                <a:lnTo>
                  <a:pt x="0" y="1674421"/>
                </a:lnTo>
              </a:path>
            </a:pathLst>
          </a:cu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-Right Arrow 74"/>
          <p:cNvSpPr/>
          <p:nvPr/>
        </p:nvSpPr>
        <p:spPr>
          <a:xfrm>
            <a:off x="2232561" y="5308270"/>
            <a:ext cx="1852551" cy="4512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386940" y="5842660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Media </a:t>
            </a:r>
            <a:r>
              <a:rPr lang="pt-PT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2" grpId="0" animBg="1"/>
      <p:bldP spid="75" grpId="0" animBg="1"/>
      <p:bldP spid="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5137" y="2861951"/>
            <a:ext cx="3918858" cy="2113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255" y="2871848"/>
            <a:ext cx="3859479" cy="1925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smtClean="0">
                <a:solidFill>
                  <a:schemeClr val="tx1"/>
                </a:solidFill>
              </a:rPr>
              <a:t>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71896" y="4108863"/>
            <a:ext cx="2802577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P2P </a:t>
            </a:r>
            <a:r>
              <a:rPr lang="pt-PT" dirty="0" err="1" smtClean="0"/>
              <a:t>Protostub</a:t>
            </a:r>
            <a:r>
              <a:rPr lang="pt-PT" dirty="0" smtClean="0"/>
              <a:t> </a:t>
            </a:r>
            <a:r>
              <a:rPr lang="pt-PT" dirty="0" err="1" smtClean="0"/>
              <a:t>Connections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67648" y="3895106"/>
            <a:ext cx="3075708" cy="285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5662" y="2850078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5569528" y="2588820"/>
            <a:ext cx="510639" cy="427511"/>
            <a:chOff x="3384468" y="1935678"/>
            <a:chExt cx="510639" cy="427511"/>
          </a:xfrm>
        </p:grpSpPr>
        <p:sp>
          <p:nvSpPr>
            <p:cNvPr id="10" name="Oval 9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14" name="Elbow Connector 13"/>
          <p:cNvCxnSpPr>
            <a:stCxn id="9" idx="2"/>
            <a:endCxn id="6" idx="1"/>
          </p:cNvCxnSpPr>
          <p:nvPr/>
        </p:nvCxnSpPr>
        <p:spPr>
          <a:xfrm rot="5400000">
            <a:off x="5250379" y="3416629"/>
            <a:ext cx="738249" cy="503710"/>
          </a:xfrm>
          <a:prstGeom prst="bentConnector4">
            <a:avLst>
              <a:gd name="adj1" fmla="val 40349"/>
              <a:gd name="adj2" fmla="val 145383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16200000" flipH="1">
            <a:off x="6723411" y="4362202"/>
            <a:ext cx="387928" cy="2374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441870" y="2871849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2" name="Group 21"/>
          <p:cNvGrpSpPr/>
          <p:nvPr/>
        </p:nvGrpSpPr>
        <p:grpSpPr>
          <a:xfrm>
            <a:off x="7835736" y="2610591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23" name="Oval 22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24" name="Block Arc 23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25" name="Elbow Connector 13"/>
          <p:cNvCxnSpPr>
            <a:stCxn id="21" idx="2"/>
            <a:endCxn id="6" idx="3"/>
          </p:cNvCxnSpPr>
          <p:nvPr/>
        </p:nvCxnSpPr>
        <p:spPr>
          <a:xfrm rot="16200000" flipH="1">
            <a:off x="7932222" y="3526475"/>
            <a:ext cx="716478" cy="305790"/>
          </a:xfrm>
          <a:prstGeom prst="bentConnector4">
            <a:avLst>
              <a:gd name="adj1" fmla="val 40055"/>
              <a:gd name="adj2" fmla="val 197411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58294" y="1138049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Bob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48301" y="1791194"/>
            <a:ext cx="1935678" cy="26323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13"/>
          <p:cNvCxnSpPr>
            <a:stCxn id="29" idx="2"/>
            <a:endCxn id="23" idx="0"/>
          </p:cNvCxnSpPr>
          <p:nvPr/>
        </p:nvCxnSpPr>
        <p:spPr>
          <a:xfrm rot="16200000" flipH="1">
            <a:off x="7466612" y="2003959"/>
            <a:ext cx="577931" cy="6788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00543" y="981690"/>
            <a:ext cx="238496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Alice</a:t>
            </a:r>
            <a:r>
              <a:rPr lang="pt-PT" sz="1600" b="1" dirty="0" smtClean="0">
                <a:solidFill>
                  <a:schemeClr val="tx1"/>
                </a:solidFill>
              </a:rPr>
              <a:t/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pt-PT" sz="1600" b="1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90550" y="1634835"/>
            <a:ext cx="1935678" cy="26323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Node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Elbow Connector 13"/>
          <p:cNvCxnSpPr>
            <a:stCxn id="34" idx="3"/>
            <a:endCxn id="10" idx="0"/>
          </p:cNvCxnSpPr>
          <p:nvPr/>
        </p:nvCxnSpPr>
        <p:spPr>
          <a:xfrm>
            <a:off x="3026228" y="1766454"/>
            <a:ext cx="2802578" cy="844137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638" y="3631870"/>
            <a:ext cx="3408216" cy="3344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Msg</a:t>
            </a:r>
            <a:r>
              <a:rPr lang="pt-PT" sz="1200" dirty="0" smtClean="0">
                <a:solidFill>
                  <a:schemeClr val="bg1"/>
                </a:solidFill>
              </a:rPr>
              <a:t> 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75657" y="4399807"/>
            <a:ext cx="2161309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Requester</a:t>
            </a:r>
            <a:r>
              <a:rPr lang="pt-PT" sz="1200" dirty="0" smtClean="0">
                <a:solidFill>
                  <a:schemeClr val="bg1"/>
                </a:solidFill>
              </a:rPr>
              <a:t> 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16925" y="4807528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0529" y="2812473"/>
            <a:ext cx="1391392" cy="44928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13" name="Group 42"/>
          <p:cNvGrpSpPr/>
          <p:nvPr/>
        </p:nvGrpSpPr>
        <p:grpSpPr>
          <a:xfrm>
            <a:off x="724395" y="2551215"/>
            <a:ext cx="510639" cy="427511"/>
            <a:chOff x="3384468" y="1935678"/>
            <a:chExt cx="510639" cy="427511"/>
          </a:xfrm>
        </p:grpSpPr>
        <p:sp>
          <p:nvSpPr>
            <p:cNvPr id="44" name="Oval 4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P2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46" name="Elbow Connector 13"/>
          <p:cNvCxnSpPr>
            <a:stCxn id="42" idx="2"/>
            <a:endCxn id="39" idx="1"/>
          </p:cNvCxnSpPr>
          <p:nvPr/>
        </p:nvCxnSpPr>
        <p:spPr>
          <a:xfrm rot="5400000">
            <a:off x="452253" y="3225141"/>
            <a:ext cx="537359" cy="610587"/>
          </a:xfrm>
          <a:prstGeom prst="bentConnector4">
            <a:avLst>
              <a:gd name="adj1" fmla="val 34438"/>
              <a:gd name="adj2" fmla="val 137439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9" idx="2"/>
            <a:endCxn id="40" idx="0"/>
          </p:cNvCxnSpPr>
          <p:nvPr/>
        </p:nvCxnSpPr>
        <p:spPr>
          <a:xfrm rot="16200000" flipH="1">
            <a:off x="1971305" y="4114799"/>
            <a:ext cx="433449" cy="13656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/>
          <p:cNvCxnSpPr>
            <a:stCxn id="34" idx="1"/>
            <a:endCxn id="44" idx="0"/>
          </p:cNvCxnSpPr>
          <p:nvPr/>
        </p:nvCxnSpPr>
        <p:spPr>
          <a:xfrm rot="10800000" flipV="1">
            <a:off x="983674" y="1766454"/>
            <a:ext cx="106877" cy="80653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ck Arc 49"/>
          <p:cNvSpPr/>
          <p:nvPr/>
        </p:nvSpPr>
        <p:spPr>
          <a:xfrm>
            <a:off x="1777339" y="4698670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76005" y="2822368"/>
            <a:ext cx="1391392" cy="4492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Protostub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55" name="Group 21"/>
          <p:cNvGrpSpPr/>
          <p:nvPr/>
        </p:nvGrpSpPr>
        <p:grpSpPr>
          <a:xfrm>
            <a:off x="2869871" y="2561110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56" name="Oval 55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68" name="Elbow Connector 13"/>
          <p:cNvCxnSpPr>
            <a:stCxn id="29" idx="2"/>
            <a:endCxn id="56" idx="0"/>
          </p:cNvCxnSpPr>
          <p:nvPr/>
        </p:nvCxnSpPr>
        <p:spPr>
          <a:xfrm rot="5400000">
            <a:off x="5008420" y="175161"/>
            <a:ext cx="528450" cy="42869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379523" y="4308765"/>
            <a:ext cx="3289465" cy="700643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WebRTC</a:t>
            </a:r>
            <a:r>
              <a:rPr lang="pt-PT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Engine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64530" y="4528457"/>
            <a:ext cx="2778826" cy="4572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P2P </a:t>
            </a:r>
            <a:r>
              <a:rPr lang="pt-PT" sz="1200" dirty="0" err="1" smtClean="0">
                <a:solidFill>
                  <a:schemeClr val="bg1"/>
                </a:solidFill>
              </a:rPr>
              <a:t>Handler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Stub</a:t>
            </a: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6614555" y="4829301"/>
            <a:ext cx="81939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Handler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4" name="Block Arc 83"/>
          <p:cNvSpPr/>
          <p:nvPr/>
        </p:nvSpPr>
        <p:spPr>
          <a:xfrm>
            <a:off x="6543303" y="4732318"/>
            <a:ext cx="926276" cy="433449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8" name="Elbow Connector 13"/>
          <p:cNvCxnSpPr>
            <a:stCxn id="54" idx="2"/>
            <a:endCxn id="39" idx="3"/>
          </p:cNvCxnSpPr>
          <p:nvPr/>
        </p:nvCxnSpPr>
        <p:spPr>
          <a:xfrm rot="16200000" flipH="1">
            <a:off x="3234045" y="3209305"/>
            <a:ext cx="527464" cy="652153"/>
          </a:xfrm>
          <a:prstGeom prst="bentConnector4">
            <a:avLst>
              <a:gd name="adj1" fmla="val 34146"/>
              <a:gd name="adj2" fmla="val 141730"/>
            </a:avLst>
          </a:prstGeom>
          <a:ln w="38100"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10099" y="495201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r>
              <a:rPr lang="pt-PT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13756" y="866900"/>
            <a:ext cx="8728363" cy="220881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97521" y="900547"/>
            <a:ext cx="298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dirty="0" err="1" smtClean="0">
                <a:solidFill>
                  <a:srgbClr val="FF0000"/>
                </a:solidFill>
              </a:rPr>
              <a:t>Signalling</a:t>
            </a:r>
            <a:r>
              <a:rPr lang="pt-PT" sz="1600" dirty="0" smtClean="0">
                <a:solidFill>
                  <a:srgbClr val="FF0000"/>
                </a:solidFill>
              </a:rPr>
              <a:t> to Setup</a:t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P2P </a:t>
            </a:r>
            <a:r>
              <a:rPr lang="pt-PT" sz="1600" dirty="0" err="1" smtClean="0">
                <a:solidFill>
                  <a:srgbClr val="FF0000"/>
                </a:solidFill>
              </a:rPr>
              <a:t>Connection</a:t>
            </a:r>
            <a:r>
              <a:rPr lang="pt-PT" sz="1600" dirty="0" smtClean="0">
                <a:solidFill>
                  <a:srgbClr val="FF0000"/>
                </a:solidFill>
              </a:rPr>
              <a:t> uses </a:t>
            </a:r>
            <a:r>
              <a:rPr lang="pt-PT" sz="1600" dirty="0" err="1" smtClean="0">
                <a:solidFill>
                  <a:srgbClr val="FF0000"/>
                </a:solidFill>
              </a:rPr>
              <a:t>Message</a:t>
            </a:r>
            <a:r>
              <a:rPr lang="pt-PT" sz="1600" dirty="0" smtClean="0">
                <a:solidFill>
                  <a:srgbClr val="FF0000"/>
                </a:solidFill>
              </a:rPr>
              <a:t/>
            </a:r>
            <a:br>
              <a:rPr lang="pt-PT" sz="1600" dirty="0" smtClean="0">
                <a:solidFill>
                  <a:srgbClr val="FF0000"/>
                </a:solidFill>
              </a:rPr>
            </a:br>
            <a:r>
              <a:rPr lang="pt-PT" sz="1600" dirty="0" smtClean="0">
                <a:solidFill>
                  <a:srgbClr val="FF0000"/>
                </a:solidFill>
              </a:rPr>
              <a:t> Nodes and </a:t>
            </a:r>
            <a:r>
              <a:rPr lang="pt-PT" sz="1600" dirty="0" err="1" smtClean="0">
                <a:solidFill>
                  <a:srgbClr val="FF0000"/>
                </a:solidFill>
              </a:rPr>
              <a:t>associated</a:t>
            </a:r>
            <a:r>
              <a:rPr lang="pt-PT" sz="1600" dirty="0" smtClean="0">
                <a:solidFill>
                  <a:srgbClr val="FF0000"/>
                </a:solidFill>
              </a:rPr>
              <a:t> </a:t>
            </a:r>
            <a:r>
              <a:rPr lang="pt-PT" sz="1600" dirty="0" err="1" smtClean="0">
                <a:solidFill>
                  <a:srgbClr val="FF0000"/>
                </a:solidFill>
              </a:rPr>
              <a:t>protostubs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095008" y="5913911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Carol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53148" y="5913913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831277" y="5755576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6" name="Block Arc 75"/>
          <p:cNvSpPr/>
          <p:nvPr/>
        </p:nvSpPr>
        <p:spPr>
          <a:xfrm flipV="1">
            <a:off x="4839193" y="5777346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46223" y="5923807"/>
            <a:ext cx="2198914" cy="5561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pt-PT" sz="16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1600" b="1" dirty="0" smtClean="0">
                <a:solidFill>
                  <a:schemeClr val="tx1"/>
                </a:solidFill>
              </a:rPr>
              <a:t>David </a:t>
            </a:r>
            <a:r>
              <a:rPr lang="pt-PT" sz="1600" b="1" dirty="0" err="1" smtClean="0">
                <a:solidFill>
                  <a:schemeClr val="tx1"/>
                </a:solidFill>
              </a:rPr>
              <a:t>Device</a:t>
            </a:r>
            <a:r>
              <a:rPr lang="pt-PT" sz="1600" b="1" dirty="0" smtClean="0">
                <a:solidFill>
                  <a:schemeClr val="tx1"/>
                </a:solidFill>
              </a:rPr>
              <a:t> (</a:t>
            </a:r>
            <a:r>
              <a:rPr lang="pt-PT" sz="1600" b="1" dirty="0" err="1" smtClean="0">
                <a:solidFill>
                  <a:schemeClr val="tx1"/>
                </a:solidFill>
              </a:rPr>
              <a:t>Requester</a:t>
            </a:r>
            <a:r>
              <a:rPr lang="pt-PT" sz="1600" b="1" dirty="0" smtClean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04363" y="5923809"/>
            <a:ext cx="1058884" cy="33251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82492" y="5765472"/>
            <a:ext cx="641267" cy="30875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P2P </a:t>
            </a:r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Req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87" name="Block Arc 86"/>
          <p:cNvSpPr/>
          <p:nvPr/>
        </p:nvSpPr>
        <p:spPr>
          <a:xfrm flipV="1">
            <a:off x="7390408" y="5787242"/>
            <a:ext cx="680853" cy="427511"/>
          </a:xfrm>
          <a:prstGeom prst="blockArc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89" name="Elbow Connector 13"/>
          <p:cNvCxnSpPr/>
          <p:nvPr/>
        </p:nvCxnSpPr>
        <p:spPr>
          <a:xfrm rot="5400000" flipH="1">
            <a:off x="4570020" y="2683826"/>
            <a:ext cx="21773" cy="4886695"/>
          </a:xfrm>
          <a:prstGeom prst="bentConnector3">
            <a:avLst>
              <a:gd name="adj1" fmla="val -104992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3"/>
          <p:cNvCxnSpPr>
            <a:stCxn id="83" idx="4"/>
            <a:endCxn id="75" idx="0"/>
          </p:cNvCxnSpPr>
          <p:nvPr/>
        </p:nvCxnSpPr>
        <p:spPr>
          <a:xfrm rot="5400000">
            <a:off x="5779325" y="4510646"/>
            <a:ext cx="617517" cy="1872343"/>
          </a:xfrm>
          <a:prstGeom prst="bentConnector3">
            <a:avLst>
              <a:gd name="adj1" fmla="val 61538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3"/>
          <p:cNvCxnSpPr>
            <a:stCxn id="83" idx="4"/>
            <a:endCxn id="86" idx="0"/>
          </p:cNvCxnSpPr>
          <p:nvPr/>
        </p:nvCxnSpPr>
        <p:spPr>
          <a:xfrm rot="16200000" flipH="1">
            <a:off x="7049984" y="5112329"/>
            <a:ext cx="627413" cy="678872"/>
          </a:xfrm>
          <a:prstGeom prst="bentConnector3">
            <a:avLst>
              <a:gd name="adj1" fmla="val 38644"/>
            </a:avLst>
          </a:prstGeom>
          <a:ln w="38100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22183" y="5163788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  <a:t>P2P </a:t>
            </a:r>
            <a:br>
              <a:rPr lang="pt-PT" sz="16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PT" sz="1600" b="1" dirty="0" err="1" smtClean="0">
                <a:solidFill>
                  <a:schemeClr val="accent4">
                    <a:lumMod val="75000"/>
                  </a:schemeClr>
                </a:solidFill>
              </a:rPr>
              <a:t>Connection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Resource</a:t>
            </a:r>
            <a:r>
              <a:rPr lang="pt-PT" dirty="0" smtClean="0"/>
              <a:t> Data </a:t>
            </a:r>
            <a:r>
              <a:rPr lang="pt-PT" dirty="0" err="1" smtClean="0"/>
              <a:t>object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Reporter</a:t>
            </a:r>
            <a:r>
              <a:rPr lang="pt-PT" dirty="0" smtClean="0"/>
              <a:t> – 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9" name="Straight Arrow Connector 38"/>
          <p:cNvCxnSpPr>
            <a:endCxn id="59" idx="1"/>
          </p:cNvCxnSpPr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73" idx="1"/>
          </p:cNvCxnSpPr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>
            <a:endCxn id="65" idx="1"/>
          </p:cNvCxnSpPr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095897" y="1390246"/>
            <a:ext cx="158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Resource Synch Data JSON Object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688566" y="3758789"/>
            <a:ext cx="3025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Service Level Interoperability is based on standard Synch Data JSON Schema 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08961" y="1912760"/>
            <a:ext cx="146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07920" y="307970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0343" y="3214691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28159" y="4150862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017520" y="3435532"/>
            <a:ext cx="248194" cy="9274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024742" y="3833000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cxnSp>
        <p:nvCxnSpPr>
          <p:cNvPr id="64" name="Straight Arrow Connector 63"/>
          <p:cNvCxnSpPr/>
          <p:nvPr/>
        </p:nvCxnSpPr>
        <p:spPr>
          <a:xfrm flipH="1">
            <a:off x="4519749" y="1920240"/>
            <a:ext cx="1593668" cy="7445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481943" y="1912760"/>
            <a:ext cx="2521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\subscription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Subscribe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042263" y="2356897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32811" y="3161211"/>
            <a:ext cx="1894115" cy="1436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258491" y="3579223"/>
            <a:ext cx="1293223" cy="8229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959532" y="3280006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49634" y="41160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5400000">
            <a:off x="3029395" y="4163489"/>
            <a:ext cx="819397" cy="1377538"/>
          </a:xfrm>
          <a:prstGeom prst="round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0" tIns="0" rIns="0" bIns="0" rtlCol="0" anchor="ctr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Sync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Manager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8492" y="4519748"/>
            <a:ext cx="627017" cy="37882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271555" y="4864968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authorise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821577" y="1912760"/>
            <a:ext cx="2325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ObjectURL</a:t>
            </a:r>
            <a:r>
              <a:rPr lang="en-US" b="1" dirty="0" smtClean="0"/>
              <a:t>\changes</a:t>
            </a:r>
            <a:endParaRPr lang="en-US" b="1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Update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420983" y="2439629"/>
            <a:ext cx="1145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4" y="2449032"/>
            <a:ext cx="7878726" cy="1368253"/>
          </a:xfrm>
          <a:prstGeom prst="rect">
            <a:avLst/>
          </a:prstGeom>
          <a:solidFill>
            <a:schemeClr val="tx1">
              <a:lumMod val="50000"/>
              <a:lumOff val="50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Hyperty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2126512" y="2711302"/>
            <a:ext cx="4827181" cy="967564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1118" y="4518838"/>
            <a:ext cx="7357730" cy="1368253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24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User</a:t>
            </a:r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 Plane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3414" y="4522956"/>
            <a:ext cx="6096000" cy="1100420"/>
            <a:chOff x="1385431" y="4501690"/>
            <a:chExt cx="6096000" cy="1100420"/>
          </a:xfrm>
          <a:scene3d>
            <a:camera prst="perspectiveRelaxed"/>
            <a:lightRig rig="threePt" dir="t"/>
          </a:scene3d>
        </p:grpSpPr>
        <p:sp>
          <p:nvSpPr>
            <p:cNvPr id="6" name="Isosceles Triangle 5"/>
            <p:cNvSpPr/>
            <p:nvPr/>
          </p:nvSpPr>
          <p:spPr>
            <a:xfrm>
              <a:off x="1766431" y="5137416"/>
              <a:ext cx="533400" cy="38100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42631" y="4908816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385431" y="4680216"/>
              <a:ext cx="381000" cy="457200"/>
            </a:xfrm>
            <a:prstGeom prst="wedgeEllipseCallout">
              <a:avLst>
                <a:gd name="adj1" fmla="val 100332"/>
                <a:gd name="adj2" fmla="val 683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490831" y="5213616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67031" y="4985016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7100431" y="4832616"/>
              <a:ext cx="381000" cy="457200"/>
            </a:xfrm>
            <a:prstGeom prst="wedgeEllipseCallout">
              <a:avLst>
                <a:gd name="adj1" fmla="val -128018"/>
                <a:gd name="adj2" fmla="val 586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76031" y="5137416"/>
              <a:ext cx="4038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5431" y="47564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0431" y="4832616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 err="1" smtClean="0"/>
                <a:t>bla</a:t>
              </a:r>
              <a:r>
                <a:rPr lang="pt-PT" sz="1000" dirty="0" smtClean="0"/>
                <a:t> </a:t>
              </a:r>
              <a:r>
                <a:rPr lang="pt-PT" sz="1000" dirty="0" err="1" smtClean="0"/>
                <a:t>bla</a:t>
              </a:r>
              <a:endParaRPr lang="en-US" sz="1000" dirty="0"/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2210568" y="4501690"/>
              <a:ext cx="457200" cy="228600"/>
            </a:xfrm>
            <a:prstGeom prst="wedgeRoundRectCallout">
              <a:avLst>
                <a:gd name="adj1" fmla="val -19233"/>
                <a:gd name="adj2" fmla="val 9770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10568" y="450169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7" name="Rounded Rectangular Callout 16"/>
            <p:cNvSpPr/>
            <p:nvPr/>
          </p:nvSpPr>
          <p:spPr>
            <a:xfrm flipH="1">
              <a:off x="6070643" y="4617079"/>
              <a:ext cx="457200" cy="228600"/>
            </a:xfrm>
            <a:prstGeom prst="wedgeRoundRectCallout">
              <a:avLst>
                <a:gd name="adj1" fmla="val -44947"/>
                <a:gd name="adj2" fmla="val 91986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6070643" y="4617079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 smtClean="0"/>
                <a:t>chat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79485" y="5232778"/>
              <a:ext cx="23345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User Communication</a:t>
              </a:r>
              <a:endParaRPr lang="en-US" dirty="0"/>
            </a:p>
          </p:txBody>
        </p:sp>
      </p:grpSp>
      <p:pic>
        <p:nvPicPr>
          <p:cNvPr id="20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376202" y="2573404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2" name="Left-Right Arrow 21"/>
          <p:cNvSpPr/>
          <p:nvPr/>
        </p:nvSpPr>
        <p:spPr>
          <a:xfrm>
            <a:off x="2402960" y="2998381"/>
            <a:ext cx="3880882" cy="191386"/>
          </a:xfrm>
          <a:prstGeom prst="leftRightArrow">
            <a:avLst/>
          </a:prstGeom>
          <a:solidFill>
            <a:srgbClr val="C00000"/>
          </a:soli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3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6217560" y="2598215"/>
            <a:ext cx="1103026" cy="1034087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</p:pic>
      <p:sp>
        <p:nvSpPr>
          <p:cNvPr id="24" name="Oval 23"/>
          <p:cNvSpPr/>
          <p:nvPr/>
        </p:nvSpPr>
        <p:spPr>
          <a:xfrm>
            <a:off x="6427036" y="284964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31424" y="2349396"/>
            <a:ext cx="1996238" cy="1574299"/>
            <a:chOff x="5184776" y="1060617"/>
            <a:chExt cx="1996238" cy="1574299"/>
          </a:xfrm>
        </p:grpSpPr>
        <p:grpSp>
          <p:nvGrpSpPr>
            <p:cNvPr id="2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9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0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1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32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33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255182" y="2459266"/>
            <a:ext cx="1996238" cy="1574299"/>
            <a:chOff x="5184776" y="1060617"/>
            <a:chExt cx="1996238" cy="1574299"/>
          </a:xfrm>
        </p:grpSpPr>
        <p:grpSp>
          <p:nvGrpSpPr>
            <p:cNvPr id="35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3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38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39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40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41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36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1" name="Oval 20"/>
          <p:cNvSpPr/>
          <p:nvPr/>
        </p:nvSpPr>
        <p:spPr>
          <a:xfrm>
            <a:off x="1575046" y="284609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6" idx="3"/>
          </p:cNvCxnSpPr>
          <p:nvPr/>
        </p:nvCxnSpPr>
        <p:spPr>
          <a:xfrm flipV="1">
            <a:off x="1796902" y="3366732"/>
            <a:ext cx="20546" cy="1513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584379" y="3327746"/>
            <a:ext cx="18440" cy="16163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/>
          <p:cNvSpPr/>
          <p:nvPr/>
        </p:nvSpPr>
        <p:spPr>
          <a:xfrm>
            <a:off x="1881964" y="3912339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372987" y="3883986"/>
            <a:ext cx="1148316" cy="478907"/>
          </a:xfrm>
          <a:prstGeom prst="wedgeRoundRectCallout">
            <a:avLst>
              <a:gd name="adj1" fmla="val -14766"/>
              <a:gd name="adj2" fmla="val 51582"/>
              <a:gd name="adj3" fmla="val 1666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pt-PT" sz="1200" dirty="0" err="1" smtClean="0">
                <a:solidFill>
                  <a:schemeClr val="tx1"/>
                </a:solidFill>
              </a:rPr>
              <a:t>Hyperty</a:t>
            </a:r>
            <a:r>
              <a:rPr lang="pt-PT" sz="1200" dirty="0" smtClean="0">
                <a:solidFill>
                  <a:schemeClr val="tx1"/>
                </a:solidFill>
              </a:rPr>
              <a:t> – </a:t>
            </a:r>
            <a:r>
              <a:rPr lang="pt-PT" sz="1200" dirty="0" err="1" smtClean="0">
                <a:solidFill>
                  <a:schemeClr val="tx1"/>
                </a:solidFill>
              </a:rPr>
              <a:t>User</a:t>
            </a:r>
            <a:r>
              <a:rPr lang="pt-PT" sz="1200" dirty="0" smtClean="0">
                <a:solidFill>
                  <a:schemeClr val="tx1"/>
                </a:solidFill>
              </a:rPr>
              <a:t/>
            </a:r>
            <a:br>
              <a:rPr lang="pt-PT" sz="1200" dirty="0" smtClean="0">
                <a:solidFill>
                  <a:schemeClr val="tx1"/>
                </a:solidFill>
              </a:rPr>
            </a:br>
            <a:r>
              <a:rPr lang="pt-PT" sz="1200" dirty="0" smtClean="0">
                <a:solidFill>
                  <a:schemeClr val="tx1"/>
                </a:solidFill>
              </a:rPr>
              <a:t> </a:t>
            </a:r>
            <a:r>
              <a:rPr lang="pt-PT" sz="1200" dirty="0" err="1" smtClean="0">
                <a:solidFill>
                  <a:schemeClr val="tx1"/>
                </a:solidFill>
              </a:rPr>
              <a:t>Association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001267" y="3031943"/>
            <a:ext cx="2749732" cy="369332"/>
          </a:xfrm>
          <a:prstGeom prst="rect">
            <a:avLst/>
          </a:prstGeom>
          <a:scene3d>
            <a:camera prst="perspectiveRelaxed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9322" y="4096684"/>
            <a:ext cx="975360" cy="914400"/>
          </a:xfrm>
          <a:prstGeom prst="rect">
            <a:avLst/>
          </a:prstGeom>
          <a:noFill/>
        </p:spPr>
      </p:pic>
      <p:pic>
        <p:nvPicPr>
          <p:cNvPr id="26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410613" y="244205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7330" y="32138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396343" y="2481943"/>
            <a:ext cx="1018903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91201" y="441511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>
            <a:off x="6427695" y="155537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0730" y="1391528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pic>
        <p:nvPicPr>
          <p:cNvPr id="59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65379">
            <a:off x="6519312" y="3097658"/>
            <a:ext cx="665526" cy="665526"/>
          </a:xfrm>
          <a:prstGeom prst="rect">
            <a:avLst/>
          </a:prstGeom>
          <a:noFill/>
        </p:spPr>
      </p:pic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2532">
            <a:off x="6295195" y="1448152"/>
            <a:ext cx="665526" cy="665526"/>
          </a:xfrm>
          <a:prstGeom prst="rect">
            <a:avLst/>
          </a:prstGeom>
          <a:noFill/>
        </p:spPr>
      </p:pic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46287">
            <a:off x="5690078" y="4298929"/>
            <a:ext cx="665526" cy="665526"/>
          </a:xfrm>
          <a:prstGeom prst="rect">
            <a:avLst/>
          </a:prstGeom>
          <a:noFill/>
        </p:spPr>
      </p:pic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67816" y="3229036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771427" y="4587573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508" y="2046010"/>
            <a:ext cx="2890652" cy="1963270"/>
            <a:chOff x="675508" y="2046010"/>
            <a:chExt cx="2890652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637314" y="3056709"/>
            <a:ext cx="1888212" cy="3097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02183" y="3500846"/>
            <a:ext cx="1345126" cy="9442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19749" y="1867738"/>
            <a:ext cx="1786972" cy="6403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295687">
            <a:off x="1036915" y="3413257"/>
            <a:ext cx="2890652" cy="1963270"/>
            <a:chOff x="675508" y="2046010"/>
            <a:chExt cx="2890652" cy="1963270"/>
          </a:xfrm>
        </p:grpSpPr>
        <p:cxnSp>
          <p:nvCxnSpPr>
            <p:cNvPr id="33" name="Straight Arrow Connector 32"/>
            <p:cNvCxnSpPr/>
            <p:nvPr/>
          </p:nvCxnSpPr>
          <p:spPr>
            <a:xfrm rot="1295918" flipV="1">
              <a:off x="2665667" y="2806807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295918">
              <a:off x="1352042" y="2454803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295918">
              <a:off x="1055176" y="2278474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295918">
              <a:off x="675508" y="204601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20983" y="2439629"/>
              <a:ext cx="11451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update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580606" y="5335998"/>
            <a:ext cx="5995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Abstraction from Network or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</a:t>
            </a:r>
            <a:r>
              <a:rPr lang="en-US" sz="2400" dirty="0" err="1" smtClean="0"/>
              <a:t>Adresses</a:t>
            </a:r>
            <a:r>
              <a:rPr lang="en-US" sz="2400" dirty="0" smtClean="0"/>
              <a:t> Facilitates object and </a:t>
            </a:r>
            <a:r>
              <a:rPr lang="en-US" sz="2400" dirty="0" err="1" smtClean="0"/>
              <a:t>hyperty</a:t>
            </a:r>
            <a:r>
              <a:rPr lang="en-US" sz="2400" dirty="0" smtClean="0"/>
              <a:t> mobility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434 0.2458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054197" y="249910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90808" y="2181495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Context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2319" y="2468751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114" y="2365623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336629">
            <a:off x="911712" y="1841863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Context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314660" y="2704011"/>
            <a:ext cx="1190642" cy="1306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26525" y="5714822"/>
            <a:ext cx="304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Context Data Model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213463" y="3696789"/>
            <a:ext cx="2704011" cy="1946365"/>
            <a:chOff x="757646" y="4310743"/>
            <a:chExt cx="2704011" cy="1946365"/>
          </a:xfrm>
        </p:grpSpPr>
        <p:sp>
          <p:nvSpPr>
            <p:cNvPr id="45" name="Rectangle 44"/>
            <p:cNvSpPr/>
            <p:nvPr/>
          </p:nvSpPr>
          <p:spPr>
            <a:xfrm>
              <a:off x="757646" y="4310743"/>
              <a:ext cx="2704011" cy="194636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272" y="4461238"/>
              <a:ext cx="1314450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6" name="Oval 25"/>
          <p:cNvSpPr/>
          <p:nvPr/>
        </p:nvSpPr>
        <p:spPr>
          <a:xfrm>
            <a:off x="7300216" y="3640054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28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9011" y="3536926"/>
            <a:ext cx="665526" cy="665526"/>
          </a:xfrm>
          <a:prstGeom prst="rect">
            <a:avLst/>
          </a:prstGeom>
          <a:noFill/>
        </p:spPr>
      </p:pic>
      <p:sp>
        <p:nvSpPr>
          <p:cNvPr id="29" name="Oval 28"/>
          <p:cNvSpPr/>
          <p:nvPr/>
        </p:nvSpPr>
        <p:spPr>
          <a:xfrm>
            <a:off x="7191359" y="124519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D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31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0154" y="1142069"/>
            <a:ext cx="665526" cy="665526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>
            <a:endCxn id="28" idx="1"/>
          </p:cNvCxnSpPr>
          <p:nvPr/>
        </p:nvCxnSpPr>
        <p:spPr>
          <a:xfrm>
            <a:off x="5192740" y="3078478"/>
            <a:ext cx="1366271" cy="7912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1"/>
          </p:cNvCxnSpPr>
          <p:nvPr/>
        </p:nvCxnSpPr>
        <p:spPr>
          <a:xfrm flipV="1">
            <a:off x="5172891" y="1474832"/>
            <a:ext cx="1277263" cy="785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2106449" y="200271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A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08375" y="992776"/>
            <a:ext cx="1358536" cy="101890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Connection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96011" y="2102992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B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pic>
        <p:nvPicPr>
          <p:cNvPr id="73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6811561" y="1568790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>
            <a:off x="1081528" y="1267097"/>
            <a:ext cx="2730903" cy="2275627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Connector</a:t>
            </a:r>
            <a:r>
              <a:rPr kumimoji="0" lang="pt-PT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Hyperty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Arrow Connector 35"/>
          <p:cNvCxnSpPr>
            <a:endCxn id="73" idx="1"/>
          </p:cNvCxnSpPr>
          <p:nvPr/>
        </p:nvCxnSpPr>
        <p:spPr>
          <a:xfrm>
            <a:off x="5510603" y="1476103"/>
            <a:ext cx="1313892" cy="33357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46" y="3199038"/>
            <a:ext cx="2071280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Oval 26"/>
          <p:cNvSpPr/>
          <p:nvPr/>
        </p:nvSpPr>
        <p:spPr>
          <a:xfrm>
            <a:off x="4944547" y="2621280"/>
            <a:ext cx="1049381" cy="93181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0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PeerB</a:t>
            </a:r>
            <a:endParaRPr lang="en-US" sz="20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28" name="Group 25"/>
          <p:cNvGrpSpPr/>
          <p:nvPr/>
        </p:nvGrpSpPr>
        <p:grpSpPr>
          <a:xfrm rot="19008160" flipH="1">
            <a:off x="6341995" y="1510940"/>
            <a:ext cx="2730903" cy="2275627"/>
            <a:chOff x="887506" y="2702860"/>
            <a:chExt cx="2487706" cy="196327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61627">
            <a:off x="2600967" y="2269830"/>
            <a:ext cx="665526" cy="665526"/>
          </a:xfrm>
          <a:prstGeom prst="rect">
            <a:avLst/>
          </a:prstGeom>
          <a:noFill/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3316043" y="2717074"/>
            <a:ext cx="1524000" cy="40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7646" y="3095897"/>
            <a:ext cx="2834640" cy="31612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5978" y="4722044"/>
            <a:ext cx="254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Connection Data Model</a:t>
            </a:r>
            <a:endParaRPr 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Standardised</a:t>
            </a:r>
            <a:r>
              <a:rPr lang="pt-PT" dirty="0" smtClean="0"/>
              <a:t> </a:t>
            </a:r>
            <a:r>
              <a:rPr lang="pt-PT" dirty="0" err="1" smtClean="0"/>
              <a:t>APIs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 smtClean="0"/>
              <a:t>Syncher</a:t>
            </a:r>
            <a:r>
              <a:rPr lang="pt-PT" dirty="0" smtClean="0"/>
              <a:t> and </a:t>
            </a:r>
            <a:r>
              <a:rPr lang="pt-PT" dirty="0" err="1" smtClean="0"/>
              <a:t>Message</a:t>
            </a:r>
            <a:r>
              <a:rPr lang="pt-PT" dirty="0" smtClean="0"/>
              <a:t> BUS </a:t>
            </a:r>
            <a:r>
              <a:rPr lang="pt-PT" dirty="0" err="1" smtClean="0"/>
              <a:t>APIs</a:t>
            </a:r>
            <a:endParaRPr lang="pt-PT" dirty="0" smtClean="0"/>
          </a:p>
          <a:p>
            <a:r>
              <a:rPr lang="pt-PT" dirty="0" err="1" smtClean="0"/>
              <a:t>Protostub</a:t>
            </a:r>
            <a:r>
              <a:rPr lang="pt-PT" dirty="0" smtClean="0"/>
              <a:t> API</a:t>
            </a:r>
          </a:p>
          <a:p>
            <a:r>
              <a:rPr lang="pt-PT" dirty="0" err="1" smtClean="0"/>
              <a:t>Message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pt-PT" dirty="0" smtClean="0"/>
          </a:p>
          <a:p>
            <a:r>
              <a:rPr lang="pt-PT" dirty="0" smtClean="0"/>
              <a:t>URL 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points</a:t>
            </a:r>
            <a:endParaRPr lang="pt-PT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 / </a:t>
            </a:r>
            <a:r>
              <a:rPr lang="pt-PT" dirty="0" err="1" smtClean="0"/>
              <a:t>IoT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reTHINK Project M9 Review</a:t>
            </a:r>
            <a:endParaRPr lang="en-GB" dirty="0"/>
          </a:p>
        </p:txBody>
      </p:sp>
    </p:spTree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6" name="Isosceles Triangle 5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15" name="Donut 14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16" name="Teardrop 15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pt-PT" sz="1200" dirty="0" err="1" smtClean="0">
                <a:solidFill>
                  <a:schemeClr val="bg1"/>
                </a:solidFill>
              </a:rPr>
              <a:t>Hyperty</a:t>
            </a:r>
            <a:r>
              <a:rPr lang="pt-PT" sz="1200" dirty="0" smtClean="0">
                <a:solidFill>
                  <a:schemeClr val="bg1"/>
                </a:solidFill>
              </a:rPr>
              <a:t/>
            </a:r>
            <a:br>
              <a:rPr lang="pt-PT" sz="1200" dirty="0" smtClean="0">
                <a:solidFill>
                  <a:schemeClr val="bg1"/>
                </a:solidFill>
              </a:rPr>
            </a:br>
            <a:r>
              <a:rPr lang="pt-PT" sz="1200" dirty="0" smtClean="0">
                <a:solidFill>
                  <a:schemeClr val="bg1"/>
                </a:solidFill>
              </a:rPr>
              <a:t> </a:t>
            </a:r>
            <a:r>
              <a:rPr lang="pt-PT" sz="1200" dirty="0" err="1" smtClean="0">
                <a:solidFill>
                  <a:schemeClr val="bg1"/>
                </a:solidFill>
              </a:rPr>
              <a:t>Sandbox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66507" y="397823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58001" y="4572000"/>
            <a:ext cx="69123" cy="486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792685" y="4708960"/>
            <a:ext cx="2129246" cy="969027"/>
            <a:chOff x="6818811" y="5126971"/>
            <a:chExt cx="2129246" cy="969027"/>
          </a:xfrm>
        </p:grpSpPr>
        <p:grpSp>
          <p:nvGrpSpPr>
            <p:cNvPr id="8" name="Group 7"/>
            <p:cNvGrpSpPr/>
            <p:nvPr/>
          </p:nvGrpSpPr>
          <p:grpSpPr>
            <a:xfrm>
              <a:off x="6818811" y="5401492"/>
              <a:ext cx="190500" cy="571500"/>
              <a:chOff x="3733800" y="1828800"/>
              <a:chExt cx="190500" cy="571500"/>
            </a:xfrm>
          </p:grpSpPr>
          <p:sp>
            <p:nvSpPr>
              <p:cNvPr id="9" name="Minus 8"/>
              <p:cNvSpPr/>
              <p:nvPr/>
            </p:nvSpPr>
            <p:spPr>
              <a:xfrm rot="5400000">
                <a:off x="3657600" y="1905000"/>
                <a:ext cx="228600" cy="76200"/>
              </a:xfrm>
              <a:prstGeom prst="mathMinu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6"/>
              <p:cNvGrpSpPr/>
              <p:nvPr/>
            </p:nvGrpSpPr>
            <p:grpSpPr>
              <a:xfrm>
                <a:off x="3733800" y="1981200"/>
                <a:ext cx="190500" cy="419100"/>
                <a:chOff x="3733800" y="1981200"/>
                <a:chExt cx="190500" cy="4191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3752850" y="2209800"/>
                  <a:ext cx="152400" cy="152400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 rot="5400000">
                  <a:off x="3619500" y="2095500"/>
                  <a:ext cx="419100" cy="190500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3752850" y="1981200"/>
                  <a:ext cx="152400" cy="152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ectangle 30"/>
            <p:cNvSpPr/>
            <p:nvPr/>
          </p:nvSpPr>
          <p:spPr>
            <a:xfrm>
              <a:off x="7610893" y="5126971"/>
              <a:ext cx="1337164" cy="9690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pt-PT" sz="1600" b="1" dirty="0" err="1" smtClean="0">
                  <a:solidFill>
                    <a:schemeClr val="tx1"/>
                  </a:solidFill>
                </a:rPr>
                <a:t>Runtime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3582" y="5403668"/>
              <a:ext cx="991595" cy="62701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b"/>
            <a:lstStyle/>
            <a:p>
              <a:pPr algn="ctr"/>
              <a:r>
                <a:rPr lang="pt-PT" sz="1200" dirty="0" err="1" smtClean="0">
                  <a:solidFill>
                    <a:schemeClr val="bg1"/>
                  </a:solidFill>
                </a:rPr>
                <a:t>Hyperty</a:t>
              </a:r>
              <a:r>
                <a:rPr lang="pt-PT" sz="1200" dirty="0" smtClean="0">
                  <a:solidFill>
                    <a:schemeClr val="bg1"/>
                  </a:solidFill>
                </a:rPr>
                <a:t/>
              </a:r>
              <a:br>
                <a:rPr lang="pt-PT" sz="1200" dirty="0" smtClean="0">
                  <a:solidFill>
                    <a:schemeClr val="bg1"/>
                  </a:solidFill>
                </a:rPr>
              </a:br>
              <a:r>
                <a:rPr lang="pt-PT" sz="1200" dirty="0" smtClean="0">
                  <a:solidFill>
                    <a:schemeClr val="bg1"/>
                  </a:solidFill>
                </a:rPr>
                <a:t> </a:t>
              </a:r>
              <a:r>
                <a:rPr lang="pt-PT" sz="1200" dirty="0" err="1" smtClean="0">
                  <a:solidFill>
                    <a:schemeClr val="bg1"/>
                  </a:solidFill>
                </a:rPr>
                <a:t>Sandbox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079969" y="5410794"/>
              <a:ext cx="356260" cy="3087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H1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040880" y="5133703"/>
              <a:ext cx="574766" cy="43107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053943" y="5891349"/>
              <a:ext cx="587828" cy="1828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631710" y="2978331"/>
            <a:ext cx="251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 smtClean="0"/>
              <a:t>Wearable</a:t>
            </a:r>
            <a:r>
              <a:rPr lang="pt-PT" dirty="0" smtClean="0"/>
              <a:t> </a:t>
            </a:r>
            <a:r>
              <a:rPr lang="pt-PT" dirty="0" err="1" smtClean="0"/>
              <a:t>bracelet</a:t>
            </a:r>
            <a:endParaRPr lang="pt-PT" dirty="0" smtClean="0"/>
          </a:p>
          <a:p>
            <a:pPr algn="ctr"/>
            <a:r>
              <a:rPr lang="pt-PT" dirty="0" err="1" smtClean="0"/>
              <a:t>Paired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Residential</a:t>
            </a:r>
            <a:r>
              <a:rPr lang="pt-PT" dirty="0" smtClean="0"/>
              <a:t> GW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69726" y="5702218"/>
            <a:ext cx="317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Smartphone</a:t>
            </a:r>
            <a:r>
              <a:rPr lang="pt-PT" dirty="0" smtClean="0"/>
              <a:t> </a:t>
            </a:r>
          </a:p>
          <a:p>
            <a:pPr algn="ctr"/>
            <a:r>
              <a:rPr lang="pt-PT" dirty="0" err="1" smtClean="0"/>
              <a:t>Featuring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</a:t>
            </a:r>
            <a:r>
              <a:rPr lang="pt-PT" dirty="0" err="1" smtClean="0"/>
              <a:t>Runtime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" y="4772296"/>
            <a:ext cx="5264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Residential</a:t>
            </a:r>
            <a:r>
              <a:rPr lang="pt-PT" dirty="0" smtClean="0"/>
              <a:t> GW </a:t>
            </a:r>
            <a:r>
              <a:rPr lang="pt-PT" dirty="0" err="1" smtClean="0"/>
              <a:t>featuring</a:t>
            </a:r>
            <a:r>
              <a:rPr lang="pt-PT" dirty="0" smtClean="0"/>
              <a:t> complete </a:t>
            </a:r>
            <a:r>
              <a:rPr lang="pt-PT" dirty="0" err="1" smtClean="0"/>
              <a:t>reTHINK</a:t>
            </a:r>
            <a:r>
              <a:rPr lang="pt-PT" dirty="0" smtClean="0"/>
              <a:t> Framework to </a:t>
            </a:r>
            <a:r>
              <a:rPr lang="pt-PT" dirty="0" err="1" smtClean="0"/>
              <a:t>support</a:t>
            </a:r>
            <a:r>
              <a:rPr lang="pt-PT" dirty="0" smtClean="0"/>
              <a:t> </a:t>
            </a:r>
            <a:r>
              <a:rPr lang="pt-PT" dirty="0" err="1" smtClean="0"/>
              <a:t>an</a:t>
            </a:r>
            <a:r>
              <a:rPr lang="pt-PT" dirty="0" smtClean="0"/>
              <a:t> Individual / </a:t>
            </a:r>
            <a:r>
              <a:rPr lang="pt-PT" dirty="0" err="1" smtClean="0"/>
              <a:t>Family</a:t>
            </a:r>
            <a:endParaRPr lang="pt-PT" dirty="0" smtClean="0"/>
          </a:p>
          <a:p>
            <a:pPr algn="ctr"/>
            <a:r>
              <a:rPr lang="pt-PT" dirty="0" smtClean="0"/>
              <a:t>(Alice) </a:t>
            </a:r>
            <a:r>
              <a:rPr lang="pt-PT" dirty="0" err="1" smtClean="0"/>
              <a:t>domain</a:t>
            </a:r>
            <a:r>
              <a:rPr lang="pt-PT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4911634" y="2547257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5" name="Up Arrow 54"/>
          <p:cNvSpPr/>
          <p:nvPr/>
        </p:nvSpPr>
        <p:spPr>
          <a:xfrm rot="10800000">
            <a:off x="1680755" y="2516778"/>
            <a:ext cx="391886" cy="888274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3039" y="286511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Backup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09302" y="267788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 err="1" smtClean="0"/>
              <a:t>Manage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55921" y="1293222"/>
            <a:ext cx="340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Service</a:t>
            </a:r>
            <a:r>
              <a:rPr lang="pt-PT" dirty="0" smtClean="0"/>
              <a:t> </a:t>
            </a:r>
            <a:r>
              <a:rPr lang="pt-PT" dirty="0" err="1" smtClean="0"/>
              <a:t>Provider</a:t>
            </a:r>
            <a:r>
              <a:rPr lang="pt-PT" dirty="0" smtClean="0"/>
              <a:t> </a:t>
            </a:r>
            <a:r>
              <a:rPr lang="pt-PT" dirty="0" err="1" smtClean="0"/>
              <a:t>Managing</a:t>
            </a:r>
            <a:r>
              <a:rPr lang="pt-PT" dirty="0" smtClean="0"/>
              <a:t> Individual/</a:t>
            </a:r>
            <a:r>
              <a:rPr lang="pt-PT" dirty="0" err="1" smtClean="0"/>
              <a:t>Family</a:t>
            </a:r>
            <a:r>
              <a:rPr lang="pt-PT" dirty="0" smtClean="0"/>
              <a:t> </a:t>
            </a:r>
            <a:r>
              <a:rPr lang="pt-PT" dirty="0" err="1" smtClean="0"/>
              <a:t>domains</a:t>
            </a:r>
            <a:r>
              <a:rPr lang="pt-PT" dirty="0" smtClean="0"/>
              <a:t> and Backup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5930538" y="4075612"/>
            <a:ext cx="574765" cy="78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400801" y="2913017"/>
            <a:ext cx="1777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Deploy</a:t>
            </a:r>
            <a:r>
              <a:rPr lang="pt-PT" sz="1400" dirty="0" smtClean="0"/>
              <a:t>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</a:t>
            </a:r>
            <a:br>
              <a:rPr lang="pt-PT" sz="1400" dirty="0" smtClean="0"/>
            </a:br>
            <a:r>
              <a:rPr lang="pt-PT" sz="1400" dirty="0" smtClean="0"/>
              <a:t>GW </a:t>
            </a:r>
            <a:r>
              <a:rPr lang="pt-PT" sz="1400" dirty="0" err="1" smtClean="0"/>
              <a:t>Protostub</a:t>
            </a:r>
            <a:r>
              <a:rPr lang="pt-PT" sz="1400" dirty="0" smtClean="0"/>
              <a:t> /</a:t>
            </a:r>
            <a:br>
              <a:rPr lang="pt-PT" sz="1400" dirty="0" smtClean="0"/>
            </a:br>
            <a:r>
              <a:rPr lang="pt-PT" sz="1400" dirty="0" err="1" smtClean="0"/>
              <a:t>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r>
              <a:rPr lang="pt-PT" sz="1400" dirty="0" smtClean="0"/>
              <a:t>, </a:t>
            </a:r>
            <a:br>
              <a:rPr lang="pt-PT" sz="1400" dirty="0" smtClean="0"/>
            </a:br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Hypertiy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>
            <a:stCxn id="21" idx="0"/>
          </p:cNvCxnSpPr>
          <p:nvPr/>
        </p:nvCxnSpPr>
        <p:spPr>
          <a:xfrm rot="16200000" flipH="1">
            <a:off x="3989254" y="1637941"/>
            <a:ext cx="1229646" cy="5343867"/>
          </a:xfrm>
          <a:prstGeom prst="curvedConnector4">
            <a:avLst>
              <a:gd name="adj1" fmla="val -44087"/>
              <a:gd name="adj2" fmla="val 85501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96047" y="5403668"/>
            <a:ext cx="379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Connect</a:t>
            </a:r>
            <a:r>
              <a:rPr lang="pt-PT" sz="1400" dirty="0" smtClean="0"/>
              <a:t> to </a:t>
            </a:r>
            <a:r>
              <a:rPr lang="pt-PT" sz="1400" dirty="0" err="1" smtClean="0"/>
              <a:t>Residential</a:t>
            </a:r>
            <a:r>
              <a:rPr lang="pt-PT" sz="1400" dirty="0" smtClean="0"/>
              <a:t> GW and </a:t>
            </a:r>
            <a:r>
              <a:rPr lang="pt-PT" sz="1400" dirty="0" err="1" smtClean="0"/>
              <a:t>register</a:t>
            </a:r>
            <a:r>
              <a:rPr lang="pt-PT" sz="1400" dirty="0" smtClean="0"/>
              <a:t> </a:t>
            </a:r>
            <a:r>
              <a:rPr lang="pt-PT" sz="1400" dirty="0" err="1" smtClean="0"/>
              <a:t>Hyperties</a:t>
            </a:r>
            <a:endParaRPr 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0138" y="6069873"/>
            <a:ext cx="140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Bracelet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pt-PT" sz="1400" dirty="0" smtClean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7563394" y="5421087"/>
            <a:ext cx="548648" cy="64007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315098" y="4902924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MyHealth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011783" y="4371702"/>
            <a:ext cx="7290" cy="4528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8284620" y="5210498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H3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884750" y="5826035"/>
            <a:ext cx="1259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 smtClean="0"/>
              <a:t>House </a:t>
            </a:r>
            <a:r>
              <a:rPr lang="pt-PT" sz="1400" dirty="0" err="1" smtClean="0"/>
              <a:t>Room</a:t>
            </a:r>
            <a:r>
              <a:rPr lang="pt-PT" sz="1400" dirty="0" smtClean="0"/>
              <a:t> </a:t>
            </a:r>
            <a:r>
              <a:rPr lang="pt-PT" sz="1400" dirty="0" err="1" smtClean="0"/>
              <a:t>Hyperty</a:t>
            </a:r>
            <a:endParaRPr lang="en-US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8360230" y="5617029"/>
            <a:ext cx="65313" cy="300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M2M: </a:t>
            </a:r>
            <a:r>
              <a:rPr lang="pt-PT" dirty="0" err="1" smtClean="0"/>
              <a:t>Smart</a:t>
            </a:r>
            <a:r>
              <a:rPr lang="pt-PT" dirty="0" smtClean="0"/>
              <a:t> Contextual </a:t>
            </a:r>
            <a:r>
              <a:rPr lang="pt-PT" dirty="0" err="1" smtClean="0"/>
              <a:t>Assistance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reTHINK</a:t>
            </a:r>
            <a:r>
              <a:rPr lang="en-GB" dirty="0" smtClean="0"/>
              <a:t> Project M9 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88819" y="3606927"/>
            <a:ext cx="566334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smtClean="0">
                <a:solidFill>
                  <a:schemeClr val="tx1"/>
                </a:solidFill>
              </a:rPr>
              <a:t>Alice </a:t>
            </a:r>
            <a:br>
              <a:rPr lang="pt-PT" sz="1600" b="1" dirty="0" smtClean="0">
                <a:solidFill>
                  <a:schemeClr val="tx1"/>
                </a:solidFill>
              </a:rPr>
            </a:br>
            <a:r>
              <a:rPr lang="pt-PT" sz="1600" b="1" dirty="0" smtClean="0">
                <a:solidFill>
                  <a:schemeClr val="tx1"/>
                </a:solidFill>
              </a:rPr>
              <a:t> </a:t>
            </a:r>
            <a:r>
              <a:rPr lang="pt-PT" sz="1600" b="1" dirty="0" err="1" smtClean="0">
                <a:solidFill>
                  <a:schemeClr val="tx1"/>
                </a:solidFill>
              </a:rPr>
              <a:t>Residential</a:t>
            </a:r>
            <a:endParaRPr lang="pt-PT" sz="1600" b="1" dirty="0" smtClean="0">
              <a:solidFill>
                <a:schemeClr val="tx1"/>
              </a:solidFill>
            </a:endParaRPr>
          </a:p>
          <a:p>
            <a:r>
              <a:rPr lang="pt-PT" sz="1600" b="1" dirty="0" smtClean="0">
                <a:solidFill>
                  <a:schemeClr val="tx1"/>
                </a:solidFill>
              </a:rPr>
              <a:t>Gateway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2451" y="4260072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Parchemin vertical 39"/>
          <p:cNvSpPr/>
          <p:nvPr/>
        </p:nvSpPr>
        <p:spPr>
          <a:xfrm>
            <a:off x="1325342" y="3695051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91936" y="4188821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Cylindre 33"/>
          <p:cNvSpPr/>
          <p:nvPr/>
        </p:nvSpPr>
        <p:spPr>
          <a:xfrm>
            <a:off x="3129779" y="3330507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24" name="Elbow Connector 13"/>
          <p:cNvCxnSpPr>
            <a:stCxn id="23" idx="3"/>
            <a:endCxn id="20" idx="0"/>
          </p:cNvCxnSpPr>
          <p:nvPr/>
        </p:nvCxnSpPr>
        <p:spPr>
          <a:xfrm rot="5400000">
            <a:off x="3399423" y="4115669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953097" y="419871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97431" y="369441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60120" y="397110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53445" y="4069673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H2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1299" y="1251258"/>
            <a:ext cx="4322221" cy="10707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pt-PT" sz="1600" b="1" dirty="0" err="1" smtClean="0">
                <a:solidFill>
                  <a:schemeClr val="tx1"/>
                </a:solidFill>
              </a:rPr>
              <a:t>Service</a:t>
            </a:r>
            <a:r>
              <a:rPr lang="pt-PT" sz="16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600" b="1" dirty="0" err="1" smtClean="0">
                <a:solidFill>
                  <a:schemeClr val="tx1"/>
                </a:solidFill>
              </a:rPr>
              <a:t>Provider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4931" y="1904403"/>
            <a:ext cx="1713608" cy="2466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solidFill>
                  <a:schemeClr val="bg1"/>
                </a:solidFill>
              </a:rPr>
              <a:t>BUS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6" name="Parchemin vertical 39"/>
          <p:cNvSpPr/>
          <p:nvPr/>
        </p:nvSpPr>
        <p:spPr>
          <a:xfrm>
            <a:off x="2117822" y="1339382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4416" y="1833152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Cylindre 33"/>
          <p:cNvSpPr/>
          <p:nvPr/>
        </p:nvSpPr>
        <p:spPr>
          <a:xfrm>
            <a:off x="3922259" y="974838"/>
            <a:ext cx="828092" cy="665330"/>
          </a:xfrm>
          <a:prstGeom prst="can">
            <a:avLst>
              <a:gd name="adj" fmla="val 1306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 err="1" smtClean="0">
                <a:solidFill>
                  <a:prstClr val="black"/>
                </a:solidFill>
              </a:rPr>
              <a:t>Registry</a:t>
            </a:r>
            <a:endParaRPr lang="fr-FR" sz="1200" dirty="0">
              <a:solidFill>
                <a:prstClr val="black"/>
              </a:solidFill>
            </a:endParaRPr>
          </a:p>
        </p:txBody>
      </p:sp>
      <p:cxnSp>
        <p:nvCxnSpPr>
          <p:cNvPr id="49" name="Elbow Connector 13"/>
          <p:cNvCxnSpPr>
            <a:stCxn id="48" idx="3"/>
            <a:endCxn id="45" idx="0"/>
          </p:cNvCxnSpPr>
          <p:nvPr/>
        </p:nvCxnSpPr>
        <p:spPr>
          <a:xfrm rot="5400000">
            <a:off x="4191903" y="1760000"/>
            <a:ext cx="264235" cy="245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45577" y="184304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3" name="Group 69"/>
          <p:cNvGrpSpPr/>
          <p:nvPr/>
        </p:nvGrpSpPr>
        <p:grpSpPr>
          <a:xfrm>
            <a:off x="7588111" y="3966114"/>
            <a:ext cx="533400" cy="609600"/>
            <a:chOff x="6503894" y="4397188"/>
            <a:chExt cx="533400" cy="609600"/>
          </a:xfrm>
        </p:grpSpPr>
        <p:sp>
          <p:nvSpPr>
            <p:cNvPr id="71" name="Isosceles Triangle 70"/>
            <p:cNvSpPr/>
            <p:nvPr/>
          </p:nvSpPr>
          <p:spPr>
            <a:xfrm>
              <a:off x="6503894" y="4625788"/>
              <a:ext cx="533400" cy="381000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593157" y="4397188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2"/>
          <p:cNvGrpSpPr/>
          <p:nvPr/>
        </p:nvGrpSpPr>
        <p:grpSpPr>
          <a:xfrm>
            <a:off x="6675118" y="4049486"/>
            <a:ext cx="352697" cy="404950"/>
            <a:chOff x="5107577" y="4297680"/>
            <a:chExt cx="352697" cy="404950"/>
          </a:xfrm>
        </p:grpSpPr>
        <p:sp>
          <p:nvSpPr>
            <p:cNvPr id="74" name="Donut 73"/>
            <p:cNvSpPr/>
            <p:nvPr/>
          </p:nvSpPr>
          <p:spPr>
            <a:xfrm>
              <a:off x="5107577" y="4336870"/>
              <a:ext cx="352697" cy="365760"/>
            </a:xfrm>
            <a:prstGeom prst="donut">
              <a:avLst>
                <a:gd name="adj" fmla="val 12879"/>
              </a:avLst>
            </a:prstGeom>
            <a:solidFill>
              <a:srgbClr val="99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75" name="Teardrop 74"/>
            <p:cNvSpPr/>
            <p:nvPr/>
          </p:nvSpPr>
          <p:spPr>
            <a:xfrm>
              <a:off x="5199017" y="4297680"/>
              <a:ext cx="143692" cy="143691"/>
            </a:xfrm>
            <a:prstGeom prst="teardrop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584767" y="4708960"/>
            <a:ext cx="1337164" cy="969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1600" b="1" dirty="0" err="1" smtClean="0">
                <a:solidFill>
                  <a:schemeClr val="tx1"/>
                </a:solidFill>
              </a:rPr>
              <a:t>Runtime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47456" y="4985657"/>
            <a:ext cx="991595" cy="627017"/>
          </a:xfrm>
          <a:prstGeom prst="rect">
            <a:avLst/>
          </a:prstGeom>
          <a:solidFill>
            <a:srgbClr val="99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8040780" y="50711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grpSp>
        <p:nvGrpSpPr>
          <p:cNvPr id="6" name="Group 92"/>
          <p:cNvGrpSpPr/>
          <p:nvPr/>
        </p:nvGrpSpPr>
        <p:grpSpPr>
          <a:xfrm rot="16200000">
            <a:off x="7211094" y="5075909"/>
            <a:ext cx="510639" cy="427511"/>
            <a:chOff x="3384468" y="1935678"/>
            <a:chExt cx="510639" cy="427511"/>
          </a:xfrm>
          <a:solidFill>
            <a:schemeClr val="accent5">
              <a:lumMod val="50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3465616" y="1957449"/>
              <a:ext cx="356260" cy="308758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pt-PT" sz="1200" dirty="0" smtClean="0">
                  <a:effectLst>
                    <a:outerShdw dist="50800" dir="2700000" algn="ctr" rotWithShape="0">
                      <a:schemeClr val="tx1"/>
                    </a:outerShdw>
                  </a:effectLst>
                </a:rPr>
                <a:t>P1</a:t>
              </a:r>
              <a:endParaRPr lang="en-US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  <p:sp>
          <p:nvSpPr>
            <p:cNvPr id="95" name="Block Arc 94"/>
            <p:cNvSpPr/>
            <p:nvPr/>
          </p:nvSpPr>
          <p:spPr>
            <a:xfrm rot="10800000">
              <a:off x="3384468" y="1935678"/>
              <a:ext cx="510639" cy="427511"/>
            </a:xfrm>
            <a:prstGeom prst="blockArc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  <a:effectLst>
                  <a:outerShdw dist="50800" dir="2700000" algn="ctr" rotWithShape="0">
                    <a:schemeClr val="tx1"/>
                  </a:outerShdw>
                </a:effectLst>
              </a:endParaRPr>
            </a:p>
          </p:txBody>
        </p:sp>
      </p:grpSp>
      <p:cxnSp>
        <p:nvCxnSpPr>
          <p:cNvPr id="97" name="Curved Connector 96"/>
          <p:cNvCxnSpPr/>
          <p:nvPr/>
        </p:nvCxnSpPr>
        <p:spPr>
          <a:xfrm rot="10800000">
            <a:off x="4950827" y="4467501"/>
            <a:ext cx="2651757" cy="548637"/>
          </a:xfrm>
          <a:prstGeom prst="curvedConnector3">
            <a:avLst>
              <a:gd name="adj1" fmla="val 10073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3"/>
          <p:cNvCxnSpPr>
            <a:stCxn id="20" idx="2"/>
            <a:endCxn id="94" idx="0"/>
          </p:cNvCxnSpPr>
          <p:nvPr/>
        </p:nvCxnSpPr>
        <p:spPr>
          <a:xfrm rot="16200000" flipH="1">
            <a:off x="5007331" y="3018608"/>
            <a:ext cx="779022" cy="3755174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955178" y="4968238"/>
            <a:ext cx="1735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 smtClean="0"/>
              <a:t>Publish</a:t>
            </a:r>
            <a:r>
              <a:rPr lang="pt-PT" sz="1400" dirty="0" smtClean="0"/>
              <a:t> </a:t>
            </a:r>
            <a:r>
              <a:rPr lang="pt-PT" sz="1400" dirty="0" err="1" smtClean="0"/>
              <a:t>Bracelet</a:t>
            </a:r>
            <a:r>
              <a:rPr lang="pt-PT" sz="1400" dirty="0" smtClean="0"/>
              <a:t> Data</a:t>
            </a:r>
            <a:endParaRPr lang="en-US" sz="1400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210344" y="3041816"/>
            <a:ext cx="1996238" cy="1574299"/>
            <a:chOff x="5184776" y="1060617"/>
            <a:chExt cx="1996238" cy="1574299"/>
          </a:xfrm>
        </p:grpSpPr>
        <p:grpSp>
          <p:nvGrpSpPr>
            <p:cNvPr id="3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48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49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50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51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52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grpSp>
        <p:nvGrpSpPr>
          <p:cNvPr id="6" name="Group 41"/>
          <p:cNvGrpSpPr/>
          <p:nvPr/>
        </p:nvGrpSpPr>
        <p:grpSpPr>
          <a:xfrm>
            <a:off x="6051051" y="3130049"/>
            <a:ext cx="1996238" cy="1574299"/>
            <a:chOff x="5184776" y="1060617"/>
            <a:chExt cx="1996238" cy="1574299"/>
          </a:xfrm>
        </p:grpSpPr>
        <p:grpSp>
          <p:nvGrpSpPr>
            <p:cNvPr id="7" name="Group 39"/>
            <p:cNvGrpSpPr/>
            <p:nvPr/>
          </p:nvGrpSpPr>
          <p:grpSpPr>
            <a:xfrm>
              <a:off x="5184776" y="1060617"/>
              <a:ext cx="1996238" cy="1165225"/>
              <a:chOff x="5184776" y="1060617"/>
              <a:chExt cx="1996238" cy="1165225"/>
            </a:xfrm>
          </p:grpSpPr>
          <p:pic>
            <p:nvPicPr>
              <p:cNvPr id="27667" name="Picture 19" descr="http://t09.deviantart.net/zXGPpzFCPvQH1DqYe845fWFOCb8=/300x200/filters:fixed_height(100,100):origin()/pre05/ee86/th/pre/f/2015/120/9/f/microsoft_edge_by_dtafalonso-d8rp9di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629945" y="1118937"/>
                <a:ext cx="554287" cy="554287"/>
              </a:xfrm>
              <a:prstGeom prst="rect">
                <a:avLst/>
              </a:prstGeom>
              <a:noFill/>
            </p:spPr>
          </p:pic>
          <p:pic>
            <p:nvPicPr>
              <p:cNvPr id="27671" name="Picture 23" descr="http://icons.iconarchive.com/icons/iconshock/real-vista-mobile/128/android-platform-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84776" y="1345613"/>
                <a:ext cx="675690" cy="675691"/>
              </a:xfrm>
              <a:prstGeom prst="rect">
                <a:avLst/>
              </a:prstGeom>
              <a:noFill/>
            </p:spPr>
          </p:pic>
          <p:pic>
            <p:nvPicPr>
              <p:cNvPr id="27673" name="Picture 25" descr="http://thebigboss.org/wp-content/uploads/2014/ios_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015789" y="1060617"/>
                <a:ext cx="1165225" cy="1165225"/>
              </a:xfrm>
              <a:prstGeom prst="rect">
                <a:avLst/>
              </a:prstGeom>
              <a:noFill/>
            </p:spPr>
          </p:pic>
          <p:pic>
            <p:nvPicPr>
              <p:cNvPr id="27665" name="Picture 17" descr="http://icons.iconarchive.com/icons/morcha/browsers/128/Firefox-ic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57753" y="1405773"/>
                <a:ext cx="555374" cy="555375"/>
              </a:xfrm>
              <a:prstGeom prst="rect">
                <a:avLst/>
              </a:prstGeom>
              <a:noFill/>
            </p:spPr>
          </p:pic>
          <p:pic>
            <p:nvPicPr>
              <p:cNvPr id="27656" name="Picture 8" descr="http://www.wildspiritwolfsanctuary.org/images/button/chrome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834481" y="1393741"/>
                <a:ext cx="590382" cy="590383"/>
              </a:xfrm>
              <a:prstGeom prst="rect">
                <a:avLst/>
              </a:prstGeom>
              <a:noFill/>
            </p:spPr>
          </p:pic>
        </p:grpSp>
        <p:pic>
          <p:nvPicPr>
            <p:cNvPr id="27669" name="Picture 21" descr="https://global.download.synology.com/download/pkg_img/Node.js/0.12.4-0110/thumb_25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3375" y="1301249"/>
              <a:ext cx="1333667" cy="1333667"/>
            </a:xfrm>
            <a:prstGeom prst="rect">
              <a:avLst/>
            </a:prstGeom>
            <a:noFill/>
          </p:spPr>
        </p:pic>
      </p:grpSp>
      <p:sp>
        <p:nvSpPr>
          <p:cNvPr id="29" name="Cloud Callout 28"/>
          <p:cNvSpPr/>
          <p:nvPr/>
        </p:nvSpPr>
        <p:spPr>
          <a:xfrm>
            <a:off x="3174274" y="3108960"/>
            <a:ext cx="2756263" cy="901337"/>
          </a:xfrm>
          <a:prstGeom prst="cloudCallout">
            <a:avLst>
              <a:gd name="adj1" fmla="val -5667"/>
              <a:gd name="adj2" fmla="val 308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Network</a:t>
            </a:r>
            <a:endParaRPr lang="en-US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766431" y="5137416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42631" y="49088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85431" y="4680216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490831" y="5213616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67031" y="4985016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00431" y="4832616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6031" y="5137416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85431" y="47564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00431" y="483261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210568" y="4501690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0568" y="450169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070643" y="4617079"/>
            <a:ext cx="457200" cy="228600"/>
          </a:xfrm>
          <a:prstGeom prst="wedgeRoundRectCallout">
            <a:avLst>
              <a:gd name="adj1" fmla="val -44947"/>
              <a:gd name="adj2" fmla="val 9198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070643" y="461707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1766431" y="35372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943095" y="4212777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67031" y="3613416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92136" y="522214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15936" y="3935709"/>
            <a:ext cx="2749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Communication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7748" y="381064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667495" y="4169234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AutoShape 2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Resultado de imagem para google chro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http://www.iconarchive.com/download/i38830/google/chrome/Google-Chrom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http://www.iconarchive.com/download/i51115/hopstarter/software/Mozilla-Firefox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638108" y="269504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0745" y="2584089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74720" y="2508070"/>
            <a:ext cx="849086" cy="8490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7" name="Oval 46"/>
          <p:cNvSpPr/>
          <p:nvPr/>
        </p:nvSpPr>
        <p:spPr>
          <a:xfrm rot="714429">
            <a:off x="6009684" y="277022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62719" y="2606374"/>
            <a:ext cx="1089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624251" y="2938293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7184" y="2662998"/>
            <a:ext cx="665526" cy="665526"/>
          </a:xfrm>
          <a:prstGeom prst="rect">
            <a:avLst/>
          </a:prstGeom>
          <a:noFill/>
        </p:spPr>
      </p:pic>
      <p:grpSp>
        <p:nvGrpSpPr>
          <p:cNvPr id="2" name="Group 25"/>
          <p:cNvGrpSpPr/>
          <p:nvPr/>
        </p:nvGrpSpPr>
        <p:grpSpPr>
          <a:xfrm rot="1295918">
            <a:off x="652376" y="2167283"/>
            <a:ext cx="2487706" cy="1963270"/>
            <a:chOff x="887506" y="2702860"/>
            <a:chExt cx="2487706" cy="1963270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3148148" y="1690692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Hyperty</a:t>
            </a:r>
            <a:r>
              <a:rPr lang="en-US" dirty="0" smtClean="0"/>
              <a:t> Data Object</a:t>
            </a:r>
            <a:endParaRPr lang="en-US" dirty="0"/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Reporter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Observer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Synch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Communication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8639" y="4056745"/>
            <a:ext cx="7903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 smtClean="0"/>
              <a:t>Hyperties</a:t>
            </a:r>
            <a:r>
              <a:rPr lang="pt-PT" dirty="0" smtClean="0"/>
              <a:t> are </a:t>
            </a:r>
            <a:r>
              <a:rPr lang="pt-PT" dirty="0" err="1" smtClean="0"/>
              <a:t>very</a:t>
            </a:r>
            <a:r>
              <a:rPr lang="pt-PT" dirty="0" smtClean="0"/>
              <a:t> </a:t>
            </a:r>
            <a:r>
              <a:rPr lang="pt-PT" dirty="0" err="1" smtClean="0"/>
              <a:t>developer</a:t>
            </a:r>
            <a:r>
              <a:rPr lang="pt-PT" dirty="0" smtClean="0"/>
              <a:t> </a:t>
            </a:r>
            <a:r>
              <a:rPr lang="pt-PT" dirty="0" err="1" smtClean="0"/>
              <a:t>friendly</a:t>
            </a:r>
            <a:r>
              <a:rPr lang="pt-PT" dirty="0" smtClean="0"/>
              <a:t>. </a:t>
            </a:r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among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are base </a:t>
            </a:r>
            <a:r>
              <a:rPr lang="pt-PT" dirty="0" err="1" smtClean="0"/>
              <a:t>on</a:t>
            </a:r>
            <a:r>
              <a:rPr lang="pt-PT" dirty="0" smtClean="0"/>
              <a:t> a </a:t>
            </a:r>
            <a:r>
              <a:rPr lang="pt-PT" dirty="0" err="1" smtClean="0"/>
              <a:t>new</a:t>
            </a:r>
            <a:r>
              <a:rPr lang="pt-PT" dirty="0" smtClean="0"/>
              <a:t> P2P Data </a:t>
            </a:r>
            <a:r>
              <a:rPr lang="pt-PT" dirty="0" err="1" smtClean="0"/>
              <a:t>Synchronisation</a:t>
            </a:r>
            <a:r>
              <a:rPr lang="pt-PT" dirty="0" smtClean="0"/>
              <a:t> </a:t>
            </a:r>
            <a:r>
              <a:rPr lang="pt-PT" dirty="0" err="1" smtClean="0"/>
              <a:t>Reporter</a:t>
            </a:r>
            <a:r>
              <a:rPr lang="pt-PT" dirty="0" smtClean="0"/>
              <a:t> –</a:t>
            </a:r>
            <a:r>
              <a:rPr lang="pt-PT" dirty="0" err="1" smtClean="0"/>
              <a:t>Observer</a:t>
            </a:r>
            <a:r>
              <a:rPr lang="pt-PT" dirty="0" smtClean="0"/>
              <a:t> </a:t>
            </a:r>
            <a:r>
              <a:rPr lang="pt-PT" dirty="0" err="1" smtClean="0"/>
              <a:t>pattern</a:t>
            </a:r>
            <a:r>
              <a:rPr lang="pt-PT" dirty="0" smtClean="0"/>
              <a:t> </a:t>
            </a:r>
            <a:r>
              <a:rPr lang="pt-PT" dirty="0" err="1" smtClean="0"/>
              <a:t>where</a:t>
            </a:r>
            <a:r>
              <a:rPr lang="pt-PT" dirty="0" smtClean="0"/>
              <a:t> </a:t>
            </a:r>
            <a:r>
              <a:rPr lang="pt-PT" dirty="0" err="1" smtClean="0"/>
              <a:t>basicaly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 </a:t>
            </a:r>
            <a:r>
              <a:rPr lang="pt-PT" dirty="0" err="1" smtClean="0"/>
              <a:t>only</a:t>
            </a:r>
            <a:r>
              <a:rPr lang="pt-PT" dirty="0" smtClean="0"/>
              <a:t> </a:t>
            </a:r>
            <a:r>
              <a:rPr lang="pt-PT" dirty="0" err="1" smtClean="0"/>
              <a:t>have</a:t>
            </a:r>
            <a:r>
              <a:rPr lang="pt-PT" dirty="0" smtClean="0"/>
              <a:t> to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a JSON data </a:t>
            </a:r>
            <a:r>
              <a:rPr lang="pt-PT" dirty="0" err="1" smtClean="0"/>
              <a:t>object</a:t>
            </a:r>
            <a:r>
              <a:rPr lang="pt-PT" dirty="0" smtClean="0"/>
              <a:t> </a:t>
            </a:r>
            <a:r>
              <a:rPr lang="pt-PT" dirty="0" err="1" smtClean="0"/>
              <a:t>everytime</a:t>
            </a:r>
            <a:r>
              <a:rPr lang="pt-PT" dirty="0" smtClean="0"/>
              <a:t> </a:t>
            </a:r>
            <a:r>
              <a:rPr lang="pt-PT" dirty="0" err="1" smtClean="0"/>
              <a:t>there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a </a:t>
            </a:r>
            <a:r>
              <a:rPr lang="pt-PT" dirty="0" err="1" smtClean="0"/>
              <a:t>need</a:t>
            </a:r>
            <a:r>
              <a:rPr lang="pt-PT" dirty="0" smtClean="0"/>
              <a:t> to </a:t>
            </a:r>
            <a:r>
              <a:rPr lang="pt-PT" dirty="0" err="1" smtClean="0"/>
              <a:t>communicate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</a:t>
            </a:r>
            <a:r>
              <a:rPr lang="pt-PT" dirty="0" err="1" smtClean="0"/>
              <a:t>other</a:t>
            </a:r>
            <a:r>
              <a:rPr lang="pt-PT" dirty="0" smtClean="0"/>
              <a:t> </a:t>
            </a:r>
            <a:r>
              <a:rPr lang="pt-PT" dirty="0" err="1" smtClean="0"/>
              <a:t>Hyperties</a:t>
            </a:r>
            <a:r>
              <a:rPr lang="pt-PT" dirty="0" smtClean="0"/>
              <a:t>.  </a:t>
            </a:r>
          </a:p>
          <a:p>
            <a:endParaRPr lang="pt-PT" dirty="0" smtClean="0"/>
          </a:p>
          <a:p>
            <a:r>
              <a:rPr lang="pt-PT" dirty="0" err="1" smtClean="0"/>
              <a:t>Everything</a:t>
            </a:r>
            <a:r>
              <a:rPr lang="pt-PT" dirty="0" smtClean="0"/>
              <a:t> </a:t>
            </a:r>
            <a:r>
              <a:rPr lang="pt-PT" dirty="0" err="1" smtClean="0"/>
              <a:t>else</a:t>
            </a:r>
            <a:r>
              <a:rPr lang="pt-PT" dirty="0" smtClean="0"/>
              <a:t>, </a:t>
            </a:r>
            <a:r>
              <a:rPr lang="pt-PT" dirty="0" err="1" smtClean="0"/>
              <a:t>including</a:t>
            </a:r>
            <a:r>
              <a:rPr lang="pt-PT" dirty="0" smtClean="0"/>
              <a:t> network </a:t>
            </a:r>
            <a:r>
              <a:rPr lang="pt-PT" dirty="0" err="1" smtClean="0"/>
              <a:t>protocols</a:t>
            </a:r>
            <a:r>
              <a:rPr lang="pt-PT" dirty="0" smtClean="0"/>
              <a:t> and </a:t>
            </a:r>
            <a:r>
              <a:rPr lang="pt-PT" dirty="0" err="1" smtClean="0"/>
              <a:t>identity</a:t>
            </a:r>
            <a:r>
              <a:rPr lang="pt-PT" dirty="0" smtClean="0"/>
              <a:t> management </a:t>
            </a:r>
            <a:r>
              <a:rPr lang="pt-PT" dirty="0" err="1" smtClean="0"/>
              <a:t>mechanisms</a:t>
            </a:r>
            <a:r>
              <a:rPr lang="pt-PT" dirty="0" smtClean="0"/>
              <a:t>, are </a:t>
            </a:r>
            <a:r>
              <a:rPr lang="pt-PT" dirty="0" err="1" smtClean="0"/>
              <a:t>handled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pt-PT" dirty="0" err="1" smtClean="0"/>
              <a:t>Hyperty</a:t>
            </a:r>
            <a:r>
              <a:rPr lang="pt-PT" dirty="0" smtClean="0"/>
              <a:t> Core </a:t>
            </a:r>
            <a:r>
              <a:rPr lang="pt-PT" dirty="0" err="1" smtClean="0"/>
              <a:t>Runtime</a:t>
            </a:r>
            <a:r>
              <a:rPr lang="pt-PT" dirty="0" smtClean="0"/>
              <a:t> and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Messaging</a:t>
            </a:r>
            <a:r>
              <a:rPr lang="pt-PT" dirty="0" smtClean="0"/>
              <a:t> </a:t>
            </a:r>
            <a:r>
              <a:rPr lang="pt-PT" dirty="0" err="1" smtClean="0"/>
              <a:t>Oriented</a:t>
            </a:r>
            <a:r>
              <a:rPr lang="pt-PT" dirty="0" smtClean="0"/>
              <a:t> </a:t>
            </a:r>
            <a:r>
              <a:rPr lang="pt-PT" dirty="0" err="1" smtClean="0"/>
              <a:t>Middleware</a:t>
            </a:r>
            <a:r>
              <a:rPr lang="pt-PT" smtClean="0"/>
              <a:t>.</a:t>
            </a:r>
            <a:endParaRPr lang="pt-PT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844800" y="1998133"/>
            <a:ext cx="3894667" cy="475826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36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OP</a:t>
            </a:r>
            <a:endParaRPr lang="en-US" sz="36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68206" y="2144989"/>
            <a:ext cx="158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Sync Object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>
          <a:xfrm>
            <a:off x="831382" y="170707"/>
            <a:ext cx="7200592" cy="47350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Parent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Child</a:t>
            </a:r>
            <a:r>
              <a:rPr kumimoji="0" lang="pt-PT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</a:t>
            </a:r>
            <a:r>
              <a:rPr kumimoji="0" lang="pt-PT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78667" y="3069771"/>
            <a:ext cx="1906693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89715" y="3113798"/>
            <a:ext cx="1915886" cy="29870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98801" y="372581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1" name="Oval 30"/>
          <p:cNvSpPr/>
          <p:nvPr/>
        </p:nvSpPr>
        <p:spPr>
          <a:xfrm>
            <a:off x="1324600" y="2642795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err="1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Hr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58983" y="1708876"/>
            <a:ext cx="198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 </a:t>
            </a: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grpSp>
        <p:nvGrpSpPr>
          <p:cNvPr id="34" name="Group 25"/>
          <p:cNvGrpSpPr/>
          <p:nvPr/>
        </p:nvGrpSpPr>
        <p:grpSpPr>
          <a:xfrm rot="1295918">
            <a:off x="662330" y="2115099"/>
            <a:ext cx="2204176" cy="1963270"/>
            <a:chOff x="887506" y="2702860"/>
            <a:chExt cx="2487706" cy="196327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714429">
            <a:off x="7564164" y="2339149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Ho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995854" y="1678912"/>
            <a:ext cx="1789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Parent </a:t>
            </a: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178731" y="2507219"/>
            <a:ext cx="1149686" cy="85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1664" y="2231924"/>
            <a:ext cx="665526" cy="665526"/>
          </a:xfrm>
          <a:prstGeom prst="rect">
            <a:avLst/>
          </a:prstGeom>
          <a:noFill/>
        </p:spPr>
      </p:pic>
      <p:grpSp>
        <p:nvGrpSpPr>
          <p:cNvPr id="43" name="Group 25"/>
          <p:cNvGrpSpPr/>
          <p:nvPr/>
        </p:nvGrpSpPr>
        <p:grpSpPr>
          <a:xfrm rot="10063149">
            <a:off x="5738461" y="1719334"/>
            <a:ext cx="2773833" cy="1963270"/>
            <a:chOff x="887506" y="2702860"/>
            <a:chExt cx="2487706" cy="196327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743200" y="2958353"/>
              <a:ext cx="632012" cy="242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>
              <a:off x="1506071" y="3039035"/>
              <a:ext cx="914400" cy="91440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1237130" y="2891118"/>
              <a:ext cx="1331258" cy="1385047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87506" y="2702860"/>
              <a:ext cx="1828799" cy="1963270"/>
            </a:xfrm>
            <a:prstGeom prst="arc">
              <a:avLst>
                <a:gd name="adj1" fmla="val 17591928"/>
                <a:gd name="adj2" fmla="val 49586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2" descr="https://d30y9cdsu7xlg0.cloudfront.net/png/30117-2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7423">
            <a:off x="1575150" y="3024405"/>
            <a:ext cx="665526" cy="665526"/>
          </a:xfrm>
          <a:prstGeom prst="rect">
            <a:avLst/>
          </a:prstGeom>
          <a:noFill/>
        </p:spPr>
      </p:pic>
      <p:cxnSp>
        <p:nvCxnSpPr>
          <p:cNvPr id="51" name="Straight Arrow Connector 50"/>
          <p:cNvCxnSpPr/>
          <p:nvPr/>
        </p:nvCxnSpPr>
        <p:spPr>
          <a:xfrm flipH="1" flipV="1">
            <a:off x="2364377" y="3448595"/>
            <a:ext cx="2795452" cy="4180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0253" y="30722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Reporter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1487" y="3681883"/>
            <a:ext cx="178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Child </a:t>
            </a:r>
            <a:br>
              <a:rPr lang="en-US" dirty="0" smtClean="0"/>
            </a:br>
            <a:r>
              <a:rPr lang="en-US" dirty="0" err="1" smtClean="0"/>
              <a:t>Hyperty</a:t>
            </a:r>
            <a:r>
              <a:rPr lang="en-US" dirty="0" smtClean="0"/>
              <a:t> Observer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237101" y="4885266"/>
            <a:ext cx="1417804" cy="775789"/>
          </a:xfrm>
          <a:prstGeom prst="wedgeRoundRectCallout">
            <a:avLst>
              <a:gd name="adj1" fmla="val 78244"/>
              <a:gd name="adj2" fmla="val 7114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pt-PT" sz="1400" dirty="0" err="1" smtClean="0">
                <a:solidFill>
                  <a:schemeClr val="tx1"/>
                </a:solidFill>
              </a:rPr>
              <a:t>Children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Resource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pt-PT" sz="1400" dirty="0" err="1" smtClean="0">
                <a:solidFill>
                  <a:schemeClr val="tx1"/>
                </a:solidFill>
              </a:rPr>
              <a:t>containing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 err="1" smtClean="0">
                <a:solidFill>
                  <a:schemeClr val="tx1"/>
                </a:solidFill>
              </a:rPr>
              <a:t>several</a:t>
            </a:r>
            <a:r>
              <a:rPr lang="pt-PT" sz="1400" dirty="0" smtClean="0">
                <a:solidFill>
                  <a:schemeClr val="tx1"/>
                </a:solidFill>
              </a:rPr>
              <a:t/>
            </a:r>
            <a:br>
              <a:rPr lang="pt-PT" sz="1400" dirty="0" smtClean="0">
                <a:solidFill>
                  <a:schemeClr val="tx1"/>
                </a:solidFill>
              </a:rPr>
            </a:br>
            <a:r>
              <a:rPr lang="pt-PT" sz="1400" dirty="0" err="1" smtClean="0">
                <a:solidFill>
                  <a:schemeClr val="tx1"/>
                </a:solidFill>
              </a:rPr>
              <a:t>Child</a:t>
            </a:r>
            <a:r>
              <a:rPr lang="pt-PT" sz="1400" dirty="0" smtClean="0">
                <a:solidFill>
                  <a:schemeClr val="tx1"/>
                </a:solidFill>
              </a:rPr>
              <a:t>  </a:t>
            </a:r>
            <a:r>
              <a:rPr lang="pt-PT" sz="1400" dirty="0" err="1" smtClean="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837578" y="4127136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02188" y="463658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8538" y="3570997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0" name="Oval 59"/>
          <p:cNvSpPr/>
          <p:nvPr/>
        </p:nvSpPr>
        <p:spPr>
          <a:xfrm>
            <a:off x="5913121" y="422414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61" name="Oval 60"/>
          <p:cNvSpPr/>
          <p:nvPr/>
        </p:nvSpPr>
        <p:spPr>
          <a:xfrm>
            <a:off x="5233852" y="4772780"/>
            <a:ext cx="692332" cy="60960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pt-PT" sz="24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OC</a:t>
            </a:r>
            <a:endParaRPr lang="en-US" sz="24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779494" y="4549588"/>
            <a:ext cx="533400" cy="381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55694" y="432098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1398494" y="4092388"/>
            <a:ext cx="381000" cy="457200"/>
          </a:xfrm>
          <a:prstGeom prst="wedgeEllipseCallout">
            <a:avLst>
              <a:gd name="adj1" fmla="val 100332"/>
              <a:gd name="adj2" fmla="val 683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6503894" y="4625788"/>
            <a:ext cx="533400" cy="381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580094" y="4397188"/>
            <a:ext cx="3810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7113494" y="4244788"/>
            <a:ext cx="381000" cy="457200"/>
          </a:xfrm>
          <a:prstGeom prst="wedgeEllipseCallout">
            <a:avLst>
              <a:gd name="adj1" fmla="val -128018"/>
              <a:gd name="adj2" fmla="val 586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89094" y="4549588"/>
            <a:ext cx="40386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8494" y="41685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113494" y="424478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 err="1" smtClean="0"/>
              <a:t>bla</a:t>
            </a:r>
            <a:r>
              <a:rPr lang="pt-PT" sz="1000" dirty="0" smtClean="0"/>
              <a:t> </a:t>
            </a:r>
            <a:r>
              <a:rPr lang="pt-PT" sz="1000" dirty="0" err="1" smtClean="0"/>
              <a:t>bla</a:t>
            </a:r>
            <a:endParaRPr lang="en-US" sz="1000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1779494" y="39399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9494" y="39399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sp>
        <p:nvSpPr>
          <p:cNvPr id="45" name="Rounded Rectangular Callout 44"/>
          <p:cNvSpPr/>
          <p:nvPr/>
        </p:nvSpPr>
        <p:spPr>
          <a:xfrm flipH="1">
            <a:off x="6580094" y="4016188"/>
            <a:ext cx="457200" cy="228600"/>
          </a:xfrm>
          <a:prstGeom prst="wedgeRoundRectCallout">
            <a:avLst>
              <a:gd name="adj1" fmla="val -19233"/>
              <a:gd name="adj2" fmla="val 9770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580094" y="40161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chat</a:t>
            </a:r>
            <a:endParaRPr lang="en-US" sz="1200" dirty="0"/>
          </a:p>
        </p:txBody>
      </p:sp>
      <p:pic>
        <p:nvPicPr>
          <p:cNvPr id="15" name="Picture 6" descr="C:\Users\4023742\Downloads\media-774068_6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9459">
            <a:off x="1541242" y="2716376"/>
            <a:ext cx="975360" cy="9144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1779494" y="29493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endCxn id="15" idx="2"/>
          </p:cNvCxnSpPr>
          <p:nvPr/>
        </p:nvCxnSpPr>
        <p:spPr>
          <a:xfrm flipH="1" flipV="1">
            <a:off x="1956158" y="3624949"/>
            <a:ext cx="90036" cy="6960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80094" y="3025588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1012" y="19722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Web </a:t>
            </a:r>
            <a:r>
              <a:rPr lang="en-US" dirty="0" err="1" smtClean="0"/>
              <a:t>Microservice</a:t>
            </a:r>
            <a:r>
              <a:rPr lang="en-US" dirty="0" smtClean="0"/>
              <a:t> representing </a:t>
            </a:r>
            <a:br>
              <a:rPr lang="en-US" dirty="0" smtClean="0"/>
            </a:br>
            <a:r>
              <a:rPr lang="en-US" dirty="0" smtClean="0"/>
              <a:t>Users in client's Devices</a:t>
            </a:r>
          </a:p>
          <a:p>
            <a:pPr algn="r"/>
            <a:r>
              <a:rPr lang="en-US" dirty="0" smtClean="0"/>
              <a:t> or in the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9930" y="2124200"/>
            <a:ext cx="217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executes </a:t>
            </a:r>
            <a:br>
              <a:rPr lang="en-US" dirty="0" smtClean="0"/>
            </a:br>
            <a:r>
              <a:rPr lang="en-US" dirty="0" smtClean="0"/>
              <a:t>in Web Runtimes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-201707" y="3388224"/>
            <a:ext cx="15598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/>
              <a:t>Hyperty</a:t>
            </a:r>
            <a:r>
              <a:rPr lang="en-US" dirty="0" smtClean="0"/>
              <a:t> is securely </a:t>
            </a:r>
            <a:br>
              <a:rPr lang="en-US" dirty="0" smtClean="0"/>
            </a:br>
            <a:r>
              <a:rPr lang="en-US" dirty="0" smtClean="0"/>
              <a:t>associated to users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60811" y="3222812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51846" y="1563905"/>
            <a:ext cx="1125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on-the-fly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16889" y="2482873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0" name="Parchemin vertical 39"/>
          <p:cNvSpPr/>
          <p:nvPr/>
        </p:nvSpPr>
        <p:spPr>
          <a:xfrm>
            <a:off x="3810357" y="916890"/>
            <a:ext cx="1213604" cy="887634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Catalog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976951" y="1410660"/>
            <a:ext cx="356260" cy="308758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112" y="1420555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0" name="Curved Connector 46"/>
          <p:cNvCxnSpPr/>
          <p:nvPr/>
        </p:nvCxnSpPr>
        <p:spPr>
          <a:xfrm>
            <a:off x="4652682" y="1788459"/>
            <a:ext cx="1210236" cy="726141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841089" y="2527697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6" name="Curved Connector 46"/>
          <p:cNvCxnSpPr/>
          <p:nvPr/>
        </p:nvCxnSpPr>
        <p:spPr>
          <a:xfrm rot="10800000" flipV="1">
            <a:off x="3119718" y="1775011"/>
            <a:ext cx="1371600" cy="75303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0752" y="2649071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5199" y="4634317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User Relationship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428999" y="33478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487270" y="2706905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Protocol Messages</a:t>
            </a:r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78603" y="2648943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40015" y="2699017"/>
            <a:ext cx="457200" cy="45720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H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6270" y="2348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 err="1" smtClean="0"/>
              <a:t>Hyperty</a:t>
            </a:r>
            <a:r>
              <a:rPr lang="en-US" sz="2400" dirty="0" smtClean="0"/>
              <a:t> Communication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2089873" y="1241902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14073" y="1286726"/>
            <a:ext cx="356260" cy="3087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PT" sz="1200" dirty="0" smtClean="0">
                <a:effectLst>
                  <a:outerShdw dist="50800" dir="2700000" algn="ctr" rotWithShape="0">
                    <a:schemeClr val="tx1"/>
                  </a:outerShdw>
                </a:effectLst>
              </a:rPr>
              <a:t>P1</a:t>
            </a:r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483736" y="1408100"/>
            <a:ext cx="2617695" cy="13447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88920" y="2433481"/>
            <a:ext cx="1994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Hyperty</a:t>
            </a:r>
            <a:r>
              <a:rPr lang="en-US" dirty="0" smtClean="0"/>
              <a:t> Messages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16229" y="2804800"/>
            <a:ext cx="40386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696789" y="1489165"/>
            <a:ext cx="26126" cy="96665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3066" y="1749857"/>
            <a:ext cx="278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err="1" smtClean="0"/>
              <a:t>Translated</a:t>
            </a:r>
            <a:r>
              <a:rPr lang="pt-PT" dirty="0" smtClean="0"/>
              <a:t> </a:t>
            </a:r>
            <a:r>
              <a:rPr lang="pt-PT" dirty="0" err="1" smtClean="0"/>
              <a:t>into</a:t>
            </a:r>
            <a:r>
              <a:rPr lang="pt-PT" dirty="0" smtClean="0"/>
              <a:t> </a:t>
            </a:r>
            <a:r>
              <a:rPr lang="pt-PT" dirty="0" err="1" smtClean="0"/>
              <a:t>Protocol</a:t>
            </a:r>
            <a:r>
              <a:rPr lang="pt-PT" dirty="0" smtClean="0"/>
              <a:t> </a:t>
            </a:r>
            <a:r>
              <a:rPr lang="pt-PT" dirty="0" err="1" smtClean="0"/>
              <a:t>Messages</a:t>
            </a:r>
            <a:r>
              <a:rPr lang="pt-PT" dirty="0" smtClean="0"/>
              <a:t> at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dirty="0" err="1" smtClean="0"/>
              <a:t>Devices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677295" y="2442189"/>
            <a:ext cx="2466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Resource Oriented Communication based on CRUD operations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2422" y="3572964"/>
            <a:ext cx="11144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498" y="3621814"/>
            <a:ext cx="11715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5828" y="5170715"/>
            <a:ext cx="19621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52"/>
          <p:cNvSpPr/>
          <p:nvPr/>
        </p:nvSpPr>
        <p:spPr>
          <a:xfrm>
            <a:off x="6126480" y="3409406"/>
            <a:ext cx="2834640" cy="3069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200" dirty="0" smtClean="0">
              <a:effectLst>
                <a:outerShdw dist="50800" dir="2700000" algn="ctr" rotWithShape="0">
                  <a:schemeClr val="tx1"/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698812" y="3035577"/>
            <a:ext cx="40386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19251" y="3108395"/>
            <a:ext cx="236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Media/Data Streams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77535" y="3953125"/>
            <a:ext cx="42214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smtClean="0"/>
              <a:t>Stream communications are not mandatory </a:t>
            </a:r>
            <a:r>
              <a:rPr lang="pt-PT" dirty="0" err="1" smtClean="0"/>
              <a:t>but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 </a:t>
            </a:r>
            <a:r>
              <a:rPr lang="pt-PT" dirty="0" err="1" smtClean="0"/>
              <a:t>required</a:t>
            </a:r>
            <a:r>
              <a:rPr lang="pt-PT" dirty="0" smtClean="0"/>
              <a:t> </a:t>
            </a:r>
            <a:r>
              <a:rPr lang="en-GB" dirty="0" smtClean="0"/>
              <a:t>it is supported by the </a:t>
            </a:r>
            <a:r>
              <a:rPr lang="en-GB" dirty="0" err="1" smtClean="0"/>
              <a:t>WebRTC</a:t>
            </a:r>
            <a:r>
              <a:rPr lang="en-GB" dirty="0" smtClean="0"/>
              <a:t> standard</a:t>
            </a:r>
            <a:endParaRPr lang="en-US" dirty="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a:spPr>
      <a:bodyPr wrap="none" lIns="0" tIns="0" rIns="0" bIns="0" rtlCol="0" anchor="ctr"/>
      <a:lstStyle>
        <a:defPPr algn="ctr">
          <a:defRPr sz="1200" dirty="0" smtClean="0">
            <a:effectLst>
              <a:outerShdw dist="50800" dir="2700000" algn="ctr" rotWithShape="0">
                <a:schemeClr val="tx1"/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1342</Words>
  <Application>Microsoft Office PowerPoint</Application>
  <PresentationFormat>On-screen Show (4:3)</PresentationFormat>
  <Paragraphs>793</Paragraphs>
  <Slides>47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Messaging Oriented Middleware</vt:lpstr>
      <vt:lpstr>Slide 12</vt:lpstr>
      <vt:lpstr>Messaging Oriented Middleware</vt:lpstr>
      <vt:lpstr>Messaging Oriented Middleware</vt:lpstr>
      <vt:lpstr>Syncher – Sync Manager Networking</vt:lpstr>
      <vt:lpstr>Syncher – Sync Manager Networking</vt:lpstr>
      <vt:lpstr>Messaging Oriented Middleware</vt:lpstr>
      <vt:lpstr>Syncher and Sync Manager @ Hyperty Middleware</vt:lpstr>
      <vt:lpstr>Hyperty Trust Model</vt:lpstr>
      <vt:lpstr>Trust Model</vt:lpstr>
      <vt:lpstr>Hyperty Trust Model</vt:lpstr>
      <vt:lpstr>Trust Model</vt:lpstr>
      <vt:lpstr>Protofly</vt:lpstr>
      <vt:lpstr>Protofly</vt:lpstr>
      <vt:lpstr>Messaging Oriented Middleware</vt:lpstr>
      <vt:lpstr>Hyperty Runtime High Level Architecture(1)</vt:lpstr>
      <vt:lpstr>Hyperty Runtime High Level Architecture (2)</vt:lpstr>
      <vt:lpstr>Hyperty Runtime High Level Architecturen(3)</vt:lpstr>
      <vt:lpstr>Hyperty Core Runtime Architecture</vt:lpstr>
      <vt:lpstr>Runtime Architecture Security Analysis</vt:lpstr>
      <vt:lpstr>Hyperty Runtime Basic Procedures</vt:lpstr>
      <vt:lpstr>Hyperty Runtime Basic Procedures</vt:lpstr>
      <vt:lpstr>Hyperty Runtime Basic Procedures</vt:lpstr>
      <vt:lpstr>P2P Protostub Connections</vt:lpstr>
      <vt:lpstr>Hyperty Resource Data object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Standardised APIs and Message Model</vt:lpstr>
      <vt:lpstr>M2M / IoT</vt:lpstr>
      <vt:lpstr>M2M: Smart Contextual Assistance</vt:lpstr>
      <vt:lpstr>M2M: Smart Contextual Assistance</vt:lpstr>
      <vt:lpstr>M2M: Smart Contextual Assistance</vt:lpstr>
    </vt:vector>
  </TitlesOfParts>
  <Company>Cardiff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Copeland</dc:creator>
  <cp:lastModifiedBy>Paulo Chainho</cp:lastModifiedBy>
  <cp:revision>492</cp:revision>
  <cp:lastPrinted>2015-10-09T14:26:33Z</cp:lastPrinted>
  <dcterms:created xsi:type="dcterms:W3CDTF">2015-02-03T20:11:53Z</dcterms:created>
  <dcterms:modified xsi:type="dcterms:W3CDTF">2016-09-02T16:19:30Z</dcterms:modified>
</cp:coreProperties>
</file>