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309" r:id="rId3"/>
    <p:sldId id="370" r:id="rId4"/>
    <p:sldId id="312" r:id="rId5"/>
    <p:sldId id="313" r:id="rId6"/>
    <p:sldId id="314" r:id="rId7"/>
    <p:sldId id="317" r:id="rId8"/>
    <p:sldId id="320" r:id="rId9"/>
    <p:sldId id="324" r:id="rId10"/>
    <p:sldId id="326" r:id="rId11"/>
    <p:sldId id="358" r:id="rId12"/>
    <p:sldId id="327" r:id="rId13"/>
    <p:sldId id="362" r:id="rId14"/>
    <p:sldId id="369" r:id="rId15"/>
    <p:sldId id="353" r:id="rId16"/>
    <p:sldId id="355" r:id="rId17"/>
    <p:sldId id="274" r:id="rId18"/>
  </p:sldIdLst>
  <p:sldSz cx="9144000" cy="6858000" type="screen4x3"/>
  <p:notesSz cx="6858000" cy="96504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6270" autoAdjust="0"/>
  </p:normalViewPr>
  <p:slideViewPr>
    <p:cSldViewPr>
      <p:cViewPr varScale="1">
        <p:scale>
          <a:sx n="87" d="100"/>
          <a:sy n="87" d="100"/>
        </p:scale>
        <p:origin x="-150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26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82600"/>
          </a:xfrm>
          <a:prstGeom prst="rect">
            <a:avLst/>
          </a:prstGeom>
        </p:spPr>
        <p:txBody>
          <a:bodyPr vert="horz" lIns="91440" tIns="45720" rIns="91440" bIns="45720" rtlCol="0"/>
          <a:lstStyle>
            <a:lvl1pPr algn="r">
              <a:defRPr sz="1200"/>
            </a:lvl1pPr>
          </a:lstStyle>
          <a:p>
            <a:pPr>
              <a:defRPr/>
            </a:pPr>
            <a:fld id="{06941BEB-2A62-4292-9975-4561E36604FD}" type="datetimeFigureOut">
              <a:rPr lang="en-US"/>
              <a:pPr>
                <a:defRPr/>
              </a:pPr>
              <a:t>01-Oct-21</a:t>
            </a:fld>
            <a:endParaRPr lang="en-US"/>
          </a:p>
        </p:txBody>
      </p:sp>
      <p:sp>
        <p:nvSpPr>
          <p:cNvPr id="4" name="Footer Placeholder 3"/>
          <p:cNvSpPr>
            <a:spLocks noGrp="1"/>
          </p:cNvSpPr>
          <p:nvPr>
            <p:ph type="ftr" sz="quarter" idx="2"/>
          </p:nvPr>
        </p:nvSpPr>
        <p:spPr>
          <a:xfrm>
            <a:off x="0" y="9166225"/>
            <a:ext cx="2971800" cy="4826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9166225"/>
            <a:ext cx="2971800" cy="482600"/>
          </a:xfrm>
          <a:prstGeom prst="rect">
            <a:avLst/>
          </a:prstGeom>
        </p:spPr>
        <p:txBody>
          <a:bodyPr vert="horz" lIns="91440" tIns="45720" rIns="91440" bIns="45720" rtlCol="0" anchor="b"/>
          <a:lstStyle>
            <a:lvl1pPr algn="r">
              <a:defRPr sz="1200"/>
            </a:lvl1pPr>
          </a:lstStyle>
          <a:p>
            <a:pPr>
              <a:defRPr/>
            </a:pPr>
            <a:fld id="{4113491C-D14A-4030-A7DF-A5B8D53C5759}" type="slidenum">
              <a:rPr lang="en-US"/>
              <a:pPr>
                <a:defRPr/>
              </a:pPr>
              <a:t>‹#›</a:t>
            </a:fld>
            <a:endParaRPr lang="en-US"/>
          </a:p>
        </p:txBody>
      </p:sp>
    </p:spTree>
    <p:extLst>
      <p:ext uri="{BB962C8B-B14F-4D97-AF65-F5344CB8AC3E}">
        <p14:creationId xmlns:p14="http://schemas.microsoft.com/office/powerpoint/2010/main" xmlns="" val="3898913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7171" name="Rectangle 3"/>
          <p:cNvSpPr>
            <a:spLocks noGrp="1" noChangeArrowheads="1"/>
          </p:cNvSpPr>
          <p:nvPr>
            <p:ph type="dt" idx="1"/>
          </p:nvPr>
        </p:nvSpPr>
        <p:spPr bwMode="auto">
          <a:xfrm>
            <a:off x="3884613" y="0"/>
            <a:ext cx="2971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124" name="Rectangle 4"/>
          <p:cNvSpPr>
            <a:spLocks noGrp="1" noRot="1" noChangeAspect="1" noChangeArrowheads="1" noTextEdit="1"/>
          </p:cNvSpPr>
          <p:nvPr>
            <p:ph type="sldImg" idx="2"/>
          </p:nvPr>
        </p:nvSpPr>
        <p:spPr bwMode="auto">
          <a:xfrm>
            <a:off x="1016000" y="723900"/>
            <a:ext cx="4826000" cy="36195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584700"/>
            <a:ext cx="5486400" cy="4341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66225"/>
            <a:ext cx="2971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175" name="Rectangle 7"/>
          <p:cNvSpPr>
            <a:spLocks noGrp="1" noChangeArrowheads="1"/>
          </p:cNvSpPr>
          <p:nvPr>
            <p:ph type="sldNum" sz="quarter" idx="5"/>
          </p:nvPr>
        </p:nvSpPr>
        <p:spPr bwMode="auto">
          <a:xfrm>
            <a:off x="3884613" y="9166225"/>
            <a:ext cx="2971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1F159C8-2B73-42D6-813F-9221E7A73E08}" type="slidenum">
              <a:rPr lang="en-US"/>
              <a:pPr>
                <a:defRPr/>
              </a:pPr>
              <a:t>‹#›</a:t>
            </a:fld>
            <a:endParaRPr lang="en-US"/>
          </a:p>
        </p:txBody>
      </p:sp>
    </p:spTree>
    <p:extLst>
      <p:ext uri="{BB962C8B-B14F-4D97-AF65-F5344CB8AC3E}">
        <p14:creationId xmlns:p14="http://schemas.microsoft.com/office/powerpoint/2010/main" xmlns="" val="37627367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8BDA01EE-9C95-4B70-BF42-A300233A69CF}" type="slidenum">
              <a:rPr lang="en-US" smtClean="0"/>
              <a:pPr/>
              <a:t>1</a:t>
            </a:fld>
            <a:endParaRPr lang="en-US"/>
          </a:p>
        </p:txBody>
      </p:sp>
      <p:sp>
        <p:nvSpPr>
          <p:cNvPr id="6147" name="Rectangle 2"/>
          <p:cNvSpPr>
            <a:spLocks noGrp="1" noRot="1" noChangeAspect="1" noChangeArrowheads="1" noTextEdit="1"/>
          </p:cNvSpPr>
          <p:nvPr>
            <p:ph type="sldImg"/>
          </p:nvPr>
        </p:nvSpPr>
        <p:spPr>
          <a:xfrm>
            <a:off x="1017588" y="723900"/>
            <a:ext cx="4826000" cy="3619500"/>
          </a:xfrm>
          <a:ln/>
        </p:spPr>
      </p:sp>
      <p:sp>
        <p:nvSpPr>
          <p:cNvPr id="6148" name="Rectangle 3"/>
          <p:cNvSpPr>
            <a:spLocks noGrp="1" noChangeArrowheads="1"/>
          </p:cNvSpPr>
          <p:nvPr>
            <p:ph type="body" idx="1"/>
          </p:nvPr>
        </p:nvSpPr>
        <p:spPr>
          <a:xfrm>
            <a:off x="914400" y="4584700"/>
            <a:ext cx="5029200" cy="4341813"/>
          </a:xfrm>
          <a:noFill/>
          <a:ln/>
        </p:spPr>
        <p:txBody>
          <a:bodyPr/>
          <a:lstStyle/>
          <a:p>
            <a:pPr eaLnBrk="1" hangingPunct="1"/>
            <a:endParaRPr lang="en-US"/>
          </a:p>
        </p:txBody>
      </p:sp>
    </p:spTree>
    <p:extLst>
      <p:ext uri="{BB962C8B-B14F-4D97-AF65-F5344CB8AC3E}">
        <p14:creationId xmlns:p14="http://schemas.microsoft.com/office/powerpoint/2010/main" xmlns="" val="414351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5" name="Rectangle 5"/>
          <p:cNvSpPr>
            <a:spLocks noGrp="1" noChangeArrowheads="1"/>
          </p:cNvSpPr>
          <p:nvPr>
            <p:ph type="ftr" sz="quarter" idx="11"/>
          </p:nvPr>
        </p:nvSpPr>
        <p:spPr>
          <a:xfrm>
            <a:off x="2483768" y="6453336"/>
            <a:ext cx="4248472" cy="404664"/>
          </a:xfrm>
          <a:prstGeom prst="rect">
            <a:avLst/>
          </a:prstGeom>
          <a:ln/>
        </p:spPr>
        <p:txBody>
          <a:bodyPr/>
          <a:lstStyle>
            <a:lvl1pPr algn="ctr">
              <a:defRPr sz="1400" b="1">
                <a:solidFill>
                  <a:srgbClr val="C00000"/>
                </a:solidFill>
              </a:defRPr>
            </a:lvl1pPr>
          </a:lstStyle>
          <a:p>
            <a:pPr>
              <a:defRPr/>
            </a:pPr>
            <a:r>
              <a:rPr lang="en-US" dirty="0"/>
              <a:t>http://www.delhimetrorail.com/academy</a:t>
            </a:r>
          </a:p>
        </p:txBody>
      </p:sp>
      <p:sp>
        <p:nvSpPr>
          <p:cNvPr id="6" name="Rectangle 6"/>
          <p:cNvSpPr>
            <a:spLocks noGrp="1" noChangeArrowheads="1"/>
          </p:cNvSpPr>
          <p:nvPr>
            <p:ph type="sldNum" sz="quarter" idx="12"/>
          </p:nvPr>
        </p:nvSpPr>
        <p:spPr>
          <a:xfrm>
            <a:off x="6948264" y="6453337"/>
            <a:ext cx="2133600" cy="404664"/>
          </a:xfrm>
          <a:ln/>
        </p:spPr>
        <p:txBody>
          <a:bodyPr/>
          <a:lstStyle>
            <a:lvl1pPr>
              <a:defRPr/>
            </a:lvl1pPr>
          </a:lstStyle>
          <a:p>
            <a:pPr>
              <a:defRPr/>
            </a:pPr>
            <a:fld id="{5016A8F8-ABDC-4EBF-888C-07F8F9491FC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6" name="Rectangle 6"/>
          <p:cNvSpPr>
            <a:spLocks noGrp="1" noChangeArrowheads="1"/>
          </p:cNvSpPr>
          <p:nvPr>
            <p:ph type="sldNum" sz="quarter" idx="12"/>
          </p:nvPr>
        </p:nvSpPr>
        <p:spPr>
          <a:ln/>
        </p:spPr>
        <p:txBody>
          <a:bodyPr/>
          <a:lstStyle>
            <a:lvl1pPr>
              <a:defRPr/>
            </a:lvl1pPr>
          </a:lstStyle>
          <a:p>
            <a:pPr>
              <a:defRPr/>
            </a:pPr>
            <a:fld id="{559A29AD-C523-4343-B250-852A18DBD5F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6" name="Rectangle 6"/>
          <p:cNvSpPr>
            <a:spLocks noGrp="1" noChangeArrowheads="1"/>
          </p:cNvSpPr>
          <p:nvPr>
            <p:ph type="sldNum" sz="quarter" idx="12"/>
          </p:nvPr>
        </p:nvSpPr>
        <p:spPr>
          <a:ln/>
        </p:spPr>
        <p:txBody>
          <a:bodyPr/>
          <a:lstStyle>
            <a:lvl1pPr>
              <a:defRPr/>
            </a:lvl1pPr>
          </a:lstStyle>
          <a:p>
            <a:pPr>
              <a:defRPr/>
            </a:pPr>
            <a:fld id="{7223A16F-9A1C-4980-819B-952467007E8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5" name="Rectangle 6"/>
          <p:cNvSpPr>
            <a:spLocks noGrp="1" noChangeArrowheads="1"/>
          </p:cNvSpPr>
          <p:nvPr>
            <p:ph type="sldNum" sz="quarter" idx="12"/>
          </p:nvPr>
        </p:nvSpPr>
        <p:spPr>
          <a:ln/>
        </p:spPr>
        <p:txBody>
          <a:bodyPr/>
          <a:lstStyle>
            <a:lvl1pPr>
              <a:defRPr/>
            </a:lvl1pPr>
          </a:lstStyle>
          <a:p>
            <a:pPr>
              <a:defRPr/>
            </a:pPr>
            <a:fld id="{48D383DF-E580-4694-B4D9-6B891F52D3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6" name="Rectangle 6"/>
          <p:cNvSpPr>
            <a:spLocks noGrp="1" noChangeArrowheads="1"/>
          </p:cNvSpPr>
          <p:nvPr>
            <p:ph type="sldNum" sz="quarter" idx="12"/>
          </p:nvPr>
        </p:nvSpPr>
        <p:spPr>
          <a:xfrm>
            <a:off x="6876256" y="6453336"/>
            <a:ext cx="2133600" cy="260648"/>
          </a:xfrm>
          <a:ln/>
        </p:spPr>
        <p:txBody>
          <a:bodyPr/>
          <a:lstStyle>
            <a:lvl1pPr>
              <a:defRPr/>
            </a:lvl1pPr>
          </a:lstStyle>
          <a:p>
            <a:pPr>
              <a:defRPr/>
            </a:pPr>
            <a:fld id="{B117B555-C144-4A4D-AE1E-31A1E1D847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6" name="Rectangle 6"/>
          <p:cNvSpPr>
            <a:spLocks noGrp="1" noChangeArrowheads="1"/>
          </p:cNvSpPr>
          <p:nvPr>
            <p:ph type="sldNum" sz="quarter" idx="12"/>
          </p:nvPr>
        </p:nvSpPr>
        <p:spPr>
          <a:ln/>
        </p:spPr>
        <p:txBody>
          <a:bodyPr/>
          <a:lstStyle>
            <a:lvl1pPr>
              <a:defRPr/>
            </a:lvl1pPr>
          </a:lstStyle>
          <a:p>
            <a:pPr>
              <a:defRPr/>
            </a:pPr>
            <a:fld id="{A7A57F37-160F-4B07-8532-45D00A47A00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7" name="Rectangle 6"/>
          <p:cNvSpPr>
            <a:spLocks noGrp="1" noChangeArrowheads="1"/>
          </p:cNvSpPr>
          <p:nvPr>
            <p:ph type="sldNum" sz="quarter" idx="12"/>
          </p:nvPr>
        </p:nvSpPr>
        <p:spPr>
          <a:ln/>
        </p:spPr>
        <p:txBody>
          <a:bodyPr/>
          <a:lstStyle>
            <a:lvl1pPr>
              <a:defRPr/>
            </a:lvl1pPr>
          </a:lstStyle>
          <a:p>
            <a:pPr>
              <a:defRPr/>
            </a:pPr>
            <a:fld id="{4443F70B-DA9E-4BD9-81F3-F1789475216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9" name="Rectangle 6"/>
          <p:cNvSpPr>
            <a:spLocks noGrp="1" noChangeArrowheads="1"/>
          </p:cNvSpPr>
          <p:nvPr>
            <p:ph type="sldNum" sz="quarter" idx="12"/>
          </p:nvPr>
        </p:nvSpPr>
        <p:spPr>
          <a:ln/>
        </p:spPr>
        <p:txBody>
          <a:bodyPr/>
          <a:lstStyle>
            <a:lvl1pPr>
              <a:defRPr/>
            </a:lvl1pPr>
          </a:lstStyle>
          <a:p>
            <a:pPr>
              <a:defRPr/>
            </a:pPr>
            <a:fld id="{F3F05C80-1154-428C-BFCC-0EBC6AA513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5" name="Rectangle 6"/>
          <p:cNvSpPr>
            <a:spLocks noGrp="1" noChangeArrowheads="1"/>
          </p:cNvSpPr>
          <p:nvPr>
            <p:ph type="sldNum" sz="quarter" idx="12"/>
          </p:nvPr>
        </p:nvSpPr>
        <p:spPr>
          <a:ln/>
        </p:spPr>
        <p:txBody>
          <a:bodyPr/>
          <a:lstStyle>
            <a:lvl1pPr>
              <a:defRPr/>
            </a:lvl1pPr>
          </a:lstStyle>
          <a:p>
            <a:pPr>
              <a:defRPr/>
            </a:pPr>
            <a:fld id="{8E2AA051-3F0E-4350-945F-073FC748503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4" name="Rectangle 6"/>
          <p:cNvSpPr>
            <a:spLocks noGrp="1" noChangeArrowheads="1"/>
          </p:cNvSpPr>
          <p:nvPr>
            <p:ph type="sldNum" sz="quarter" idx="12"/>
          </p:nvPr>
        </p:nvSpPr>
        <p:spPr>
          <a:ln/>
        </p:spPr>
        <p:txBody>
          <a:bodyPr/>
          <a:lstStyle>
            <a:lvl1pPr>
              <a:defRPr/>
            </a:lvl1pPr>
          </a:lstStyle>
          <a:p>
            <a:pPr>
              <a:defRPr/>
            </a:pPr>
            <a:fld id="{EAABD89B-B522-4400-90F2-C26669C295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7" name="Rectangle 6"/>
          <p:cNvSpPr>
            <a:spLocks noGrp="1" noChangeArrowheads="1"/>
          </p:cNvSpPr>
          <p:nvPr>
            <p:ph type="sldNum" sz="quarter" idx="12"/>
          </p:nvPr>
        </p:nvSpPr>
        <p:spPr>
          <a:ln/>
        </p:spPr>
        <p:txBody>
          <a:bodyPr/>
          <a:lstStyle>
            <a:lvl1pPr>
              <a:defRPr/>
            </a:lvl1pPr>
          </a:lstStyle>
          <a:p>
            <a:pPr>
              <a:defRPr/>
            </a:pPr>
            <a:fld id="{AC60634A-BDCC-4126-A254-CDA7544E3B2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noChangeArrowheads="1"/>
          </p:cNvSpPr>
          <p:nvPr>
            <p:ph type="ftr" sz="quarter" idx="11"/>
          </p:nvPr>
        </p:nvSpPr>
        <p:spPr>
          <a:xfrm>
            <a:off x="2771800" y="6453336"/>
            <a:ext cx="3528392" cy="288032"/>
          </a:xfrm>
          <a:prstGeom prst="rect">
            <a:avLst/>
          </a:prstGeom>
          <a:ln/>
        </p:spPr>
        <p:txBody>
          <a:bodyPr/>
          <a:lstStyle>
            <a:lvl1pPr>
              <a:defRPr/>
            </a:lvl1pPr>
          </a:lstStyle>
          <a:p>
            <a:pPr>
              <a:defRPr/>
            </a:pPr>
            <a:r>
              <a:rPr lang="en-US"/>
              <a:t>http://www.delhimetrorail.com/academy</a:t>
            </a:r>
          </a:p>
        </p:txBody>
      </p:sp>
      <p:sp>
        <p:nvSpPr>
          <p:cNvPr id="7" name="Rectangle 6"/>
          <p:cNvSpPr>
            <a:spLocks noGrp="1" noChangeArrowheads="1"/>
          </p:cNvSpPr>
          <p:nvPr>
            <p:ph type="sldNum" sz="quarter" idx="12"/>
          </p:nvPr>
        </p:nvSpPr>
        <p:spPr>
          <a:ln/>
        </p:spPr>
        <p:txBody>
          <a:bodyPr/>
          <a:lstStyle>
            <a:lvl1pPr>
              <a:defRPr/>
            </a:lvl1pPr>
          </a:lstStyle>
          <a:p>
            <a:pPr>
              <a:defRPr/>
            </a:pPr>
            <a:fld id="{26B32DFC-CDD3-40CB-9E8E-91AA570C728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background"/>
          <p:cNvPicPr>
            <a:picLocks noChangeAspect="1" noChangeArrowheads="1"/>
          </p:cNvPicPr>
          <p:nvPr/>
        </p:nvPicPr>
        <p:blipFill rotWithShape="1">
          <a:blip r:embed="rId14" cstate="print">
            <a:lum bright="70000" contrast="-70000"/>
          </a:blip>
          <a:srcRect b="4290"/>
          <a:stretch/>
        </p:blipFill>
        <p:spPr bwMode="auto">
          <a:xfrm>
            <a:off x="0" y="-10416"/>
            <a:ext cx="9144000" cy="6868416"/>
          </a:xfrm>
          <a:prstGeom prst="rect">
            <a:avLst/>
          </a:prstGeom>
          <a:noFill/>
          <a:ln w="9525">
            <a:noFill/>
            <a:miter lim="800000"/>
            <a:headEnd/>
            <a:tailEnd/>
          </a:ln>
        </p:spPr>
      </p:pic>
      <p:sp>
        <p:nvSpPr>
          <p:cNvPr id="1026" name="Rectangle 2"/>
          <p:cNvSpPr>
            <a:spLocks noGrp="1" noChangeArrowheads="1"/>
          </p:cNvSpPr>
          <p:nvPr>
            <p:ph type="title"/>
          </p:nvPr>
        </p:nvSpPr>
        <p:spPr bwMode="auto">
          <a:xfrm>
            <a:off x="0" y="0"/>
            <a:ext cx="9144000" cy="692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0" y="692696"/>
            <a:ext cx="9144000" cy="56166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948264" y="6453336"/>
            <a:ext cx="2133600" cy="260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C00000"/>
                </a:solidFill>
              </a:defRPr>
            </a:lvl1pPr>
          </a:lstStyle>
          <a:p>
            <a:pPr>
              <a:defRPr/>
            </a:pPr>
            <a:fld id="{1DE8D518-6FD5-492E-8487-7E65F8BCF8F3}" type="slidenum">
              <a:rPr lang="en-US" smtClean="0"/>
              <a:pPr>
                <a:defRPr/>
              </a:pPr>
              <a:t>‹#›</a:t>
            </a:fld>
            <a:endParaRPr lang="en-US" dirty="0"/>
          </a:p>
        </p:txBody>
      </p:sp>
      <p:pic>
        <p:nvPicPr>
          <p:cNvPr id="2" name="Picture 1"/>
          <p:cNvPicPr>
            <a:picLocks noChangeAspect="1"/>
          </p:cNvPicPr>
          <p:nvPr/>
        </p:nvPicPr>
        <p:blipFill>
          <a:blip r:embed="rId15" cstate="print">
            <a:extLst>
              <a:ext uri="{BEBA8EAE-BF5A-486C-A8C5-ECC9F3942E4B}">
                <a14:imgProps xmlns:a14="http://schemas.microsoft.com/office/drawing/2010/main" xmlns="">
                  <a14:imgLayer r:embed="rId16">
                    <a14:imgEffect>
                      <a14:sharpenSoften amount="5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179512" y="6341731"/>
            <a:ext cx="1844799" cy="485473"/>
          </a:xfrm>
          <a:prstGeom prst="rect">
            <a:avLst/>
          </a:prstGeom>
        </p:spPr>
      </p:pic>
      <p:sp>
        <p:nvSpPr>
          <p:cNvPr id="8" name="Line 8"/>
          <p:cNvSpPr>
            <a:spLocks noChangeShapeType="1"/>
          </p:cNvSpPr>
          <p:nvPr/>
        </p:nvSpPr>
        <p:spPr bwMode="auto">
          <a:xfrm>
            <a:off x="107504" y="6309320"/>
            <a:ext cx="8928992" cy="0"/>
          </a:xfrm>
          <a:prstGeom prst="line">
            <a:avLst/>
          </a:prstGeom>
          <a:noFill/>
          <a:ln w="38100">
            <a:solidFill>
              <a:schemeClr val="accent6">
                <a:lumMod val="75000"/>
              </a:schemeClr>
            </a:solidFill>
            <a:round/>
            <a:headEnd/>
            <a:tailEnd/>
          </a:ln>
          <a:effectLst/>
        </p:spPr>
        <p:txBody>
          <a:bodyPr/>
          <a:lstStyle/>
          <a:p>
            <a:pPr>
              <a:defRPr/>
            </a:pPr>
            <a:endParaRPr lang="en-US"/>
          </a:p>
        </p:txBody>
      </p:sp>
      <p:sp>
        <p:nvSpPr>
          <p:cNvPr id="9" name="Rectangle 5"/>
          <p:cNvSpPr>
            <a:spLocks noGrp="1" noChangeArrowheads="1"/>
          </p:cNvSpPr>
          <p:nvPr>
            <p:ph type="ftr" sz="quarter" idx="3"/>
          </p:nvPr>
        </p:nvSpPr>
        <p:spPr>
          <a:xfrm>
            <a:off x="2483768" y="6453336"/>
            <a:ext cx="4248472" cy="404664"/>
          </a:xfrm>
          <a:prstGeom prst="rect">
            <a:avLst/>
          </a:prstGeom>
          <a:ln/>
        </p:spPr>
        <p:txBody>
          <a:bodyPr/>
          <a:lstStyle>
            <a:lvl1pPr algn="ctr">
              <a:defRPr sz="1400" b="1">
                <a:solidFill>
                  <a:srgbClr val="C00000"/>
                </a:solidFill>
              </a:defRPr>
            </a:lvl1pPr>
          </a:lstStyle>
          <a:p>
            <a:pPr>
              <a:defRPr/>
            </a:pPr>
            <a:r>
              <a:rPr lang="en-US" dirty="0"/>
              <a:t>http://www.delhimetrorail.com/academy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1" fontAlgn="base" hangingPunct="1">
        <a:spcBef>
          <a:spcPct val="0"/>
        </a:spcBef>
        <a:spcAft>
          <a:spcPct val="0"/>
        </a:spcAft>
        <a:defRPr sz="3600">
          <a:solidFill>
            <a:srgbClr val="FF0000"/>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xmlns="" val="0"/>
              </a:ext>
            </a:extLst>
          </a:blip>
          <a:srcRect l="949"/>
          <a:stretch/>
        </p:blipFill>
        <p:spPr>
          <a:xfrm>
            <a:off x="0" y="0"/>
            <a:ext cx="9166366" cy="6858000"/>
          </a:xfrm>
          <a:prstGeom prst="rect">
            <a:avLst/>
          </a:prstGeom>
        </p:spPr>
      </p:pic>
      <p:sp>
        <p:nvSpPr>
          <p:cNvPr id="2051" name="Rectangle 3"/>
          <p:cNvSpPr>
            <a:spLocks noChangeArrowheads="1"/>
          </p:cNvSpPr>
          <p:nvPr/>
        </p:nvSpPr>
        <p:spPr bwMode="auto">
          <a:xfrm>
            <a:off x="0" y="1905000"/>
            <a:ext cx="9144000" cy="2133600"/>
          </a:xfrm>
          <a:prstGeom prst="rect">
            <a:avLst/>
          </a:prstGeom>
          <a:noFill/>
          <a:ln w="9525">
            <a:noFill/>
            <a:miter lim="800000"/>
            <a:headEnd/>
            <a:tailEnd/>
          </a:ln>
        </p:spPr>
        <p:txBody>
          <a:bodyPr/>
          <a:lstStyle/>
          <a:p>
            <a:pPr algn="ctr" eaLnBrk="1" hangingPunct="1">
              <a:spcBef>
                <a:spcPct val="25000"/>
              </a:spcBef>
            </a:pPr>
            <a:endParaRPr lang="en-US" sz="2800">
              <a:solidFill>
                <a:srgbClr val="FFFFFF"/>
              </a:solidFill>
            </a:endParaRPr>
          </a:p>
          <a:p>
            <a:pPr algn="ctr" eaLnBrk="1" hangingPunct="1">
              <a:spcBef>
                <a:spcPct val="25000"/>
              </a:spcBef>
            </a:pPr>
            <a:endParaRPr lang="en-US" sz="2800">
              <a:solidFill>
                <a:srgbClr val="FFFFFF"/>
              </a:solidFill>
            </a:endParaRPr>
          </a:p>
        </p:txBody>
      </p:sp>
      <p:sp>
        <p:nvSpPr>
          <p:cNvPr id="2052" name="TextBox 3"/>
          <p:cNvSpPr txBox="1">
            <a:spLocks noChangeArrowheads="1"/>
          </p:cNvSpPr>
          <p:nvPr/>
        </p:nvSpPr>
        <p:spPr bwMode="auto">
          <a:xfrm>
            <a:off x="0" y="2898105"/>
            <a:ext cx="9144000" cy="1323439"/>
          </a:xfrm>
          <a:prstGeom prst="rect">
            <a:avLst/>
          </a:prstGeom>
          <a:noFill/>
          <a:ln w="9525">
            <a:noFill/>
            <a:miter lim="800000"/>
            <a:headEnd/>
            <a:tailEnd/>
          </a:ln>
        </p:spPr>
        <p:txBody>
          <a:bodyPr>
            <a:spAutoFit/>
          </a:bodyPr>
          <a:lstStyle/>
          <a:p>
            <a:pPr algn="ctr"/>
            <a:r>
              <a:rPr lang="en-US" sz="4000" dirty="0">
                <a:solidFill>
                  <a:srgbClr val="FF0000"/>
                </a:solidFill>
              </a:rPr>
              <a:t>AFC Central System Interlinked with Stations</a:t>
            </a:r>
          </a:p>
        </p:txBody>
      </p:sp>
      <p:sp>
        <p:nvSpPr>
          <p:cNvPr id="2055" name="TextBox 6"/>
          <p:cNvSpPr txBox="1">
            <a:spLocks noChangeArrowheads="1"/>
          </p:cNvSpPr>
          <p:nvPr/>
        </p:nvSpPr>
        <p:spPr bwMode="auto">
          <a:xfrm>
            <a:off x="0" y="4879305"/>
            <a:ext cx="9144000" cy="461665"/>
          </a:xfrm>
          <a:prstGeom prst="rect">
            <a:avLst/>
          </a:prstGeom>
          <a:noFill/>
          <a:ln w="9525">
            <a:noFill/>
            <a:miter lim="800000"/>
            <a:headEnd/>
            <a:tailEnd/>
          </a:ln>
        </p:spPr>
        <p:txBody>
          <a:bodyPr>
            <a:spAutoFit/>
          </a:bodyPr>
          <a:lstStyle/>
          <a:p>
            <a:pPr algn="r"/>
            <a:endParaRPr lang="en-US" sz="2400" dirty="0">
              <a:solidFill>
                <a:srgbClr val="FF0000"/>
              </a:solidFill>
            </a:endParaRPr>
          </a:p>
        </p:txBody>
      </p:sp>
      <p:sp>
        <p:nvSpPr>
          <p:cNvPr id="10" name="Slide Number Placeholder 9"/>
          <p:cNvSpPr>
            <a:spLocks noGrp="1"/>
          </p:cNvSpPr>
          <p:nvPr>
            <p:ph type="sldNum" sz="quarter" idx="12"/>
          </p:nvPr>
        </p:nvSpPr>
        <p:spPr/>
        <p:txBody>
          <a:bodyPr/>
          <a:lstStyle/>
          <a:p>
            <a:pPr>
              <a:defRPr/>
            </a:pPr>
            <a:fld id="{EAABD89B-B522-4400-90F2-C26669C295E4}"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cture4 401"/>
          <p:cNvPicPr/>
          <p:nvPr/>
        </p:nvPicPr>
        <p:blipFill>
          <a:blip r:embed="rId2" cstate="print"/>
          <a:srcRect/>
          <a:stretch>
            <a:fillRect/>
          </a:stretch>
        </p:blipFill>
        <p:spPr bwMode="auto">
          <a:xfrm>
            <a:off x="386219" y="283251"/>
            <a:ext cx="3733800" cy="2876550"/>
          </a:xfrm>
          <a:prstGeom prst="rect">
            <a:avLst/>
          </a:prstGeom>
          <a:noFill/>
          <a:ln w="9525">
            <a:noFill/>
            <a:miter lim="800000"/>
            <a:headEnd/>
            <a:tailEnd/>
          </a:ln>
        </p:spPr>
      </p:pic>
      <p:pic>
        <p:nvPicPr>
          <p:cNvPr id="5" name="Picture 4" descr="Picture4 400"/>
          <p:cNvPicPr/>
          <p:nvPr/>
        </p:nvPicPr>
        <p:blipFill>
          <a:blip r:embed="rId3" cstate="print"/>
          <a:srcRect/>
          <a:stretch>
            <a:fillRect/>
          </a:stretch>
        </p:blipFill>
        <p:spPr bwMode="auto">
          <a:xfrm>
            <a:off x="4494530" y="3047354"/>
            <a:ext cx="4324350" cy="3044825"/>
          </a:xfrm>
          <a:prstGeom prst="rect">
            <a:avLst/>
          </a:prstGeom>
          <a:noFill/>
          <a:ln w="9525">
            <a:noFill/>
            <a:miter lim="800000"/>
            <a:headEnd/>
            <a:tailEnd/>
          </a:ln>
        </p:spPr>
      </p:pic>
      <p:sp>
        <p:nvSpPr>
          <p:cNvPr id="6" name="TextBox 5"/>
          <p:cNvSpPr txBox="1"/>
          <p:nvPr/>
        </p:nvSpPr>
        <p:spPr>
          <a:xfrm>
            <a:off x="4332605" y="1523999"/>
            <a:ext cx="4648200" cy="430887"/>
          </a:xfrm>
          <a:prstGeom prst="rect">
            <a:avLst/>
          </a:prstGeom>
          <a:noFill/>
        </p:spPr>
        <p:txBody>
          <a:bodyPr wrap="square" rtlCol="0">
            <a:spAutoFit/>
          </a:bodyPr>
          <a:lstStyle/>
          <a:p>
            <a:r>
              <a:rPr lang="en-US" sz="2200" u="sng" dirty="0">
                <a:ln w="10160">
                  <a:solidFill>
                    <a:srgbClr val="7030A0"/>
                  </a:solidFill>
                  <a:prstDash val="solid"/>
                </a:ln>
                <a:solidFill>
                  <a:srgbClr val="7030A0"/>
                </a:solidFill>
                <a:effectLst>
                  <a:outerShdw blurRad="38100" dist="32000" dir="5400000" algn="tl">
                    <a:srgbClr val="000000">
                      <a:alpha val="30000"/>
                    </a:srgbClr>
                  </a:outerShdw>
                </a:effectLst>
                <a:latin typeface="+mj-lt"/>
                <a:ea typeface="+mj-ea"/>
                <a:cs typeface="+mj-cs"/>
              </a:rPr>
              <a:t>KIM (Key Initialization Machine)</a:t>
            </a:r>
          </a:p>
        </p:txBody>
      </p:sp>
      <p:sp>
        <p:nvSpPr>
          <p:cNvPr id="7" name="TextBox 6"/>
          <p:cNvSpPr txBox="1"/>
          <p:nvPr/>
        </p:nvSpPr>
        <p:spPr>
          <a:xfrm>
            <a:off x="233819" y="4569767"/>
            <a:ext cx="4038600" cy="430887"/>
          </a:xfrm>
          <a:prstGeom prst="rect">
            <a:avLst/>
          </a:prstGeom>
          <a:noFill/>
        </p:spPr>
        <p:txBody>
          <a:bodyPr wrap="square" rtlCol="0">
            <a:spAutoFit/>
          </a:bodyPr>
          <a:lstStyle/>
          <a:p>
            <a:r>
              <a:rPr lang="en-US" sz="2200" u="sng" dirty="0">
                <a:ln w="10160">
                  <a:solidFill>
                    <a:srgbClr val="7030A0"/>
                  </a:solidFill>
                  <a:prstDash val="solid"/>
                </a:ln>
                <a:solidFill>
                  <a:srgbClr val="7030A0"/>
                </a:solidFill>
                <a:effectLst>
                  <a:outerShdw blurRad="38100" dist="32000" dir="5400000" algn="tl">
                    <a:srgbClr val="000000">
                      <a:alpha val="30000"/>
                    </a:srgbClr>
                  </a:outerShdw>
                </a:effectLst>
                <a:latin typeface="+mj-lt"/>
                <a:ea typeface="+mj-ea"/>
                <a:cs typeface="+mj-cs"/>
              </a:rPr>
              <a:t>DIM (DSM Issuing Machine)</a:t>
            </a:r>
          </a:p>
        </p:txBody>
      </p:sp>
    </p:spTree>
    <p:extLst>
      <p:ext uri="{BB962C8B-B14F-4D97-AF65-F5344CB8AC3E}">
        <p14:creationId xmlns:p14="http://schemas.microsoft.com/office/powerpoint/2010/main" xmlns="" val="167581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548680"/>
            <a:ext cx="8775690" cy="5564899"/>
          </a:xfrm>
        </p:spPr>
        <p:txBody>
          <a:bodyPr>
            <a:normAutofit/>
          </a:bodyPr>
          <a:lstStyle/>
          <a:p>
            <a:pPr algn="l"/>
            <a:r>
              <a:rPr lang="en-US" sz="2000" dirty="0">
                <a:solidFill>
                  <a:schemeClr val="tx1"/>
                </a:solidFill>
                <a:latin typeface="+mn-lt"/>
              </a:rPr>
              <a:t>KIM (Key Initializing Machine) located and managed in a separate security area within CCHS, is an equipment to create and distribute all kinds of SAM used in all AFC system.</a:t>
            </a:r>
            <a:br>
              <a:rPr lang="en-US" sz="2000" dirty="0">
                <a:solidFill>
                  <a:schemeClr val="tx1"/>
                </a:solidFill>
                <a:latin typeface="+mn-lt"/>
              </a:rPr>
            </a:br>
            <a:r>
              <a:rPr lang="en-US" sz="2000" dirty="0">
                <a:solidFill>
                  <a:schemeClr val="tx1"/>
                </a:solidFill>
                <a:latin typeface="+mn-lt"/>
              </a:rPr>
              <a:t/>
            </a:r>
            <a:br>
              <a:rPr lang="en-US" sz="2000" dirty="0">
                <a:solidFill>
                  <a:schemeClr val="tx1"/>
                </a:solidFill>
                <a:latin typeface="+mn-lt"/>
              </a:rPr>
            </a:br>
            <a:r>
              <a:rPr lang="en-IN" altLang="en-US" sz="2000" dirty="0">
                <a:solidFill>
                  <a:schemeClr val="tx1"/>
                </a:solidFill>
                <a:cs typeface="Arial" pitchFamily="34" charset="0"/>
              </a:rPr>
              <a:t>The DSM is used to generate a Mutual Authentication Code (MAC) for the transaction to check that the transaction data has not been tampered with between the transaction getting generated and getting sent to the Transaction Summarisation service. </a:t>
            </a:r>
            <a:br>
              <a:rPr lang="en-IN" altLang="en-US" sz="2000" dirty="0">
                <a:solidFill>
                  <a:schemeClr val="tx1"/>
                </a:solidFill>
                <a:cs typeface="Arial" pitchFamily="34" charset="0"/>
              </a:rPr>
            </a:br>
            <a:r>
              <a:rPr lang="en-IN" altLang="en-US" sz="2000" dirty="0">
                <a:solidFill>
                  <a:schemeClr val="tx1"/>
                </a:solidFill>
                <a:cs typeface="Arial" pitchFamily="34" charset="0"/>
              </a:rPr>
              <a:t/>
            </a:r>
            <a:br>
              <a:rPr lang="en-IN" altLang="en-US" sz="2000" dirty="0">
                <a:solidFill>
                  <a:schemeClr val="tx1"/>
                </a:solidFill>
                <a:cs typeface="Arial" pitchFamily="34" charset="0"/>
              </a:rPr>
            </a:br>
            <a:r>
              <a:rPr lang="en-IN" altLang="en-US" sz="2000" dirty="0">
                <a:solidFill>
                  <a:schemeClr val="tx1"/>
                </a:solidFill>
                <a:cs typeface="Arial" pitchFamily="34" charset="0"/>
              </a:rPr>
              <a:t>DSM ID is used to uniquely identify a SAM/HSM.</a:t>
            </a:r>
            <a:br>
              <a:rPr lang="en-IN" altLang="en-US" sz="2000" dirty="0">
                <a:solidFill>
                  <a:schemeClr val="tx1"/>
                </a:solidFill>
                <a:cs typeface="Arial" pitchFamily="34" charset="0"/>
              </a:rPr>
            </a:br>
            <a:r>
              <a:rPr lang="en-IN" altLang="en-US" sz="2000" dirty="0">
                <a:solidFill>
                  <a:schemeClr val="tx1"/>
                </a:solidFill>
                <a:cs typeface="Arial" pitchFamily="34" charset="0"/>
              </a:rPr>
              <a:t/>
            </a:r>
            <a:br>
              <a:rPr lang="en-IN" altLang="en-US" sz="2000" dirty="0">
                <a:solidFill>
                  <a:schemeClr val="tx1"/>
                </a:solidFill>
                <a:cs typeface="Arial" pitchFamily="34" charset="0"/>
              </a:rPr>
            </a:br>
            <a:r>
              <a:rPr lang="en-IN" altLang="en-US" sz="2000" b="1" dirty="0">
                <a:solidFill>
                  <a:schemeClr val="tx1"/>
                </a:solidFill>
                <a:cs typeface="Arial" pitchFamily="34" charset="0"/>
              </a:rPr>
              <a:t>D</a:t>
            </a:r>
            <a:r>
              <a:rPr lang="en-IN" altLang="en-US" sz="2000" dirty="0">
                <a:solidFill>
                  <a:schemeClr val="tx1"/>
                </a:solidFill>
                <a:cs typeface="Arial" pitchFamily="34" charset="0"/>
              </a:rPr>
              <a:t>evice </a:t>
            </a:r>
            <a:r>
              <a:rPr lang="en-IN" altLang="en-US" sz="2000" b="1" dirty="0">
                <a:solidFill>
                  <a:schemeClr val="tx1"/>
                </a:solidFill>
                <a:cs typeface="Arial" pitchFamily="34" charset="0"/>
              </a:rPr>
              <a:t>S</a:t>
            </a:r>
            <a:r>
              <a:rPr lang="en-IN" altLang="en-US" sz="2000" dirty="0">
                <a:solidFill>
                  <a:schemeClr val="tx1"/>
                </a:solidFill>
                <a:cs typeface="Arial" pitchFamily="34" charset="0"/>
              </a:rPr>
              <a:t>ecurity </a:t>
            </a:r>
            <a:r>
              <a:rPr lang="en-IN" altLang="en-US" sz="2000" b="1" dirty="0">
                <a:solidFill>
                  <a:schemeClr val="tx1"/>
                </a:solidFill>
                <a:cs typeface="Arial" pitchFamily="34" charset="0"/>
              </a:rPr>
              <a:t>M</a:t>
            </a:r>
            <a:r>
              <a:rPr lang="en-IN" altLang="en-US" sz="2000" dirty="0">
                <a:solidFill>
                  <a:schemeClr val="tx1"/>
                </a:solidFill>
                <a:cs typeface="Arial" pitchFamily="34" charset="0"/>
              </a:rPr>
              <a:t>odule = SAM + Device Information.</a:t>
            </a:r>
            <a:br>
              <a:rPr lang="en-IN" altLang="en-US" sz="2000" dirty="0">
                <a:solidFill>
                  <a:schemeClr val="tx1"/>
                </a:solidFill>
                <a:cs typeface="Arial" pitchFamily="34" charset="0"/>
              </a:rPr>
            </a:br>
            <a:r>
              <a:rPr lang="en-IN" dirty="0">
                <a:solidFill>
                  <a:schemeClr val="tx1"/>
                </a:solidFill>
              </a:rPr>
              <a:t/>
            </a:r>
            <a:br>
              <a:rPr lang="en-IN" dirty="0">
                <a:solidFill>
                  <a:schemeClr val="tx1"/>
                </a:solidFill>
              </a:rPr>
            </a:br>
            <a:endParaRPr lang="en-IN" dirty="0">
              <a:solidFill>
                <a:schemeClr val="tx1"/>
              </a:solidFill>
            </a:endParaRPr>
          </a:p>
        </p:txBody>
      </p:sp>
      <p:sp>
        <p:nvSpPr>
          <p:cNvPr id="9" name="TextBox 8"/>
          <p:cNvSpPr txBox="1"/>
          <p:nvPr/>
        </p:nvSpPr>
        <p:spPr>
          <a:xfrm>
            <a:off x="1332504" y="116632"/>
            <a:ext cx="6338170" cy="584775"/>
          </a:xfrm>
          <a:prstGeom prst="rect">
            <a:avLst/>
          </a:prstGeom>
          <a:noFill/>
        </p:spPr>
        <p:txBody>
          <a:bodyPr wrap="square" rtlCol="0">
            <a:spAutoFit/>
          </a:bodyPr>
          <a:lstStyle/>
          <a:p>
            <a:r>
              <a:rPr lang="en-US" sz="3200" u="sng" dirty="0">
                <a:solidFill>
                  <a:srgbClr val="FF0000"/>
                </a:solidFill>
                <a:latin typeface="+mj-lt"/>
                <a:ea typeface="+mj-ea"/>
                <a:cs typeface="+mj-cs"/>
              </a:rPr>
              <a:t>KIM (Key </a:t>
            </a:r>
            <a:r>
              <a:rPr lang="en-US" sz="3200" u="sng" dirty="0" err="1">
                <a:solidFill>
                  <a:srgbClr val="FF0000"/>
                </a:solidFill>
                <a:latin typeface="+mj-lt"/>
                <a:ea typeface="+mj-ea"/>
                <a:cs typeface="+mj-cs"/>
              </a:rPr>
              <a:t>Initializating</a:t>
            </a:r>
            <a:r>
              <a:rPr lang="en-US" sz="3200" u="sng" dirty="0">
                <a:solidFill>
                  <a:srgbClr val="FF0000"/>
                </a:solidFill>
                <a:latin typeface="+mj-lt"/>
                <a:ea typeface="+mj-ea"/>
                <a:cs typeface="+mj-cs"/>
              </a:rPr>
              <a:t> Machine</a:t>
            </a:r>
          </a:p>
        </p:txBody>
      </p:sp>
      <p:grpSp>
        <p:nvGrpSpPr>
          <p:cNvPr id="10" name="Group 2"/>
          <p:cNvGrpSpPr>
            <a:grpSpLocks/>
          </p:cNvGrpSpPr>
          <p:nvPr/>
        </p:nvGrpSpPr>
        <p:grpSpPr bwMode="auto">
          <a:xfrm>
            <a:off x="5220072" y="4650918"/>
            <a:ext cx="3556889" cy="1946434"/>
            <a:chOff x="2138" y="2738"/>
            <a:chExt cx="2630" cy="1800"/>
          </a:xfrm>
        </p:grpSpPr>
        <p:sp>
          <p:nvSpPr>
            <p:cNvPr id="11" name="Text Box 3"/>
            <p:cNvSpPr txBox="1">
              <a:spLocks noChangeArrowheads="1"/>
            </p:cNvSpPr>
            <p:nvPr/>
          </p:nvSpPr>
          <p:spPr bwMode="auto">
            <a:xfrm>
              <a:off x="3044" y="4024"/>
              <a:ext cx="1359" cy="5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Aft>
                  <a:spcPts val="1000"/>
                </a:spcAft>
              </a:pPr>
              <a:r>
                <a:rPr lang="en-IN" altLang="en-US" sz="1600" b="1">
                  <a:latin typeface="Comic Sans MS" pitchFamily="66" charset="0"/>
                </a:rPr>
                <a:t>KIM</a:t>
              </a:r>
              <a:endParaRPr lang="en-US" altLang="en-US" sz="1600">
                <a:latin typeface="Comic Sans MS" pitchFamily="66" charset="0"/>
              </a:endParaRPr>
            </a:p>
          </p:txBody>
        </p:sp>
        <p:pic>
          <p:nvPicPr>
            <p:cNvPr id="12" name="Picture 4" descr="IC-cardread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62" y="3739"/>
              <a:ext cx="906" cy="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5" descr="IC-cardread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4" y="3298"/>
              <a:ext cx="906" cy="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138" y="2738"/>
              <a:ext cx="1812" cy="1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7" descr="IC-cardread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44" y="2758"/>
              <a:ext cx="906" cy="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112217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2048"/>
            <a:ext cx="8229600" cy="944562"/>
          </a:xfrm>
        </p:spPr>
        <p:txBody>
          <a:bodyPr>
            <a:normAutofit fontScale="90000"/>
          </a:bodyPr>
          <a:lstStyle/>
          <a:p>
            <a:pPr lvl="0"/>
            <a:r>
              <a:rPr lang="en-GB" u="sng" dirty="0"/>
              <a:t>MIS Reports Management</a:t>
            </a:r>
            <a:r>
              <a:rPr lang="en-US" dirty="0"/>
              <a:t/>
            </a:r>
            <a:br>
              <a:rPr lang="en-US" dirty="0"/>
            </a:br>
            <a:endParaRPr lang="en-US" dirty="0"/>
          </a:p>
        </p:txBody>
      </p:sp>
      <p:sp>
        <p:nvSpPr>
          <p:cNvPr id="3" name="Content Placeholder 2"/>
          <p:cNvSpPr>
            <a:spLocks noGrp="1"/>
          </p:cNvSpPr>
          <p:nvPr>
            <p:ph idx="1"/>
          </p:nvPr>
        </p:nvSpPr>
        <p:spPr>
          <a:xfrm>
            <a:off x="323528" y="764704"/>
            <a:ext cx="8352928" cy="5544616"/>
          </a:xfrm>
        </p:spPr>
        <p:txBody>
          <a:bodyPr>
            <a:noAutofit/>
          </a:bodyPr>
          <a:lstStyle/>
          <a:p>
            <a:pPr algn="just"/>
            <a:r>
              <a:rPr lang="en-GB" sz="2000" dirty="0"/>
              <a:t>Report is generated by using Business Object tool which can generates reports on daily, weekly or monthly basis.</a:t>
            </a:r>
          </a:p>
          <a:p>
            <a:pPr algn="just"/>
            <a:r>
              <a:rPr lang="en-GB" sz="2000" dirty="0"/>
              <a:t>Reports can be accessed through Web Browsers and CC GUI.</a:t>
            </a:r>
          </a:p>
          <a:p>
            <a:pPr algn="just"/>
            <a:r>
              <a:rPr lang="en-GB" sz="2000" dirty="0"/>
              <a:t>Aggregated data of Central Computer is used for report generation.</a:t>
            </a:r>
          </a:p>
          <a:p>
            <a:pPr algn="just"/>
            <a:r>
              <a:rPr lang="en-GB" sz="2000" dirty="0"/>
              <a:t>Business Object Programs get executed at scheduled time and generate required reports.</a:t>
            </a:r>
          </a:p>
          <a:p>
            <a:pPr algn="just"/>
            <a:r>
              <a:rPr lang="en-GB" sz="2000" dirty="0"/>
              <a:t>Other report querying and analysis is done by system analyst by accessing the central computer database through database query.</a:t>
            </a:r>
          </a:p>
          <a:p>
            <a:endParaRPr lang="en-GB" sz="2000" dirty="0"/>
          </a:p>
          <a:p>
            <a:r>
              <a:rPr lang="en-GB" sz="2000" dirty="0"/>
              <a:t>Various Types of Reports are:</a:t>
            </a:r>
          </a:p>
          <a:p>
            <a:r>
              <a:rPr lang="en-GB" sz="2000" dirty="0"/>
              <a:t>Ticket transaction reports</a:t>
            </a:r>
            <a:endParaRPr lang="en-US" sz="2000" dirty="0"/>
          </a:p>
          <a:p>
            <a:r>
              <a:rPr lang="en-GB" sz="2000" dirty="0"/>
              <a:t>Revenue reports</a:t>
            </a:r>
            <a:endParaRPr lang="en-US" sz="2000" dirty="0"/>
          </a:p>
          <a:p>
            <a:r>
              <a:rPr lang="en-GB" sz="2000" dirty="0"/>
              <a:t>Traffic reports</a:t>
            </a:r>
            <a:endParaRPr lang="en-US" sz="2000" dirty="0"/>
          </a:p>
          <a:p>
            <a:r>
              <a:rPr lang="en-GB" sz="2000" dirty="0"/>
              <a:t>Stock reports</a:t>
            </a:r>
            <a:endParaRPr lang="en-US" sz="2000" dirty="0"/>
          </a:p>
          <a:p>
            <a:r>
              <a:rPr lang="en-GB" sz="2000" dirty="0"/>
              <a:t>Maintenance reports etc.</a:t>
            </a: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xmlns="" val="262275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5516563"/>
          </a:xfrm>
        </p:spPr>
        <p:txBody>
          <a:bodyPr>
            <a:normAutofit fontScale="77500" lnSpcReduction="20000"/>
          </a:bodyPr>
          <a:lstStyle/>
          <a:p>
            <a:pPr algn="just"/>
            <a:r>
              <a:rPr lang="en-US" dirty="0"/>
              <a:t>The Central Clearing House System is proposed as solution for integrating of DMRC Phase I, Phase II, subsequent phases of AFC Systems and also provide a standard framework for integrating with the future service providers such as other public transport (city Bus Transport services), parking service, toll services, retail, Banks and other financial business partners to implement the existing DMRC smart card as common e-purse for the common ticketing among various service providers system. </a:t>
            </a:r>
          </a:p>
          <a:p>
            <a:endParaRPr lang="en-US" dirty="0"/>
          </a:p>
          <a:p>
            <a:pPr marL="0" indent="0">
              <a:buNone/>
            </a:pPr>
            <a:r>
              <a:rPr lang="en-US" u="sng" dirty="0"/>
              <a:t>Present Integrations:</a:t>
            </a:r>
          </a:p>
          <a:p>
            <a:r>
              <a:rPr lang="en-US" dirty="0"/>
              <a:t>RMGL.</a:t>
            </a:r>
          </a:p>
          <a:p>
            <a:r>
              <a:rPr lang="en-US" dirty="0"/>
              <a:t>DTC / DIMTS Buses.</a:t>
            </a:r>
          </a:p>
          <a:p>
            <a:r>
              <a:rPr lang="en-US" dirty="0"/>
              <a:t>DMRC Parking.</a:t>
            </a:r>
          </a:p>
          <a:p>
            <a:r>
              <a:rPr lang="en-US" dirty="0"/>
              <a:t>Feeder Buses.</a:t>
            </a:r>
          </a:p>
          <a:p>
            <a:r>
              <a:rPr lang="en-US" dirty="0"/>
              <a:t>HHT for penalty.</a:t>
            </a:r>
          </a:p>
        </p:txBody>
      </p:sp>
      <p:sp>
        <p:nvSpPr>
          <p:cNvPr id="4" name="Title 1"/>
          <p:cNvSpPr>
            <a:spLocks noGrp="1"/>
          </p:cNvSpPr>
          <p:nvPr>
            <p:ph type="title"/>
          </p:nvPr>
        </p:nvSpPr>
        <p:spPr>
          <a:xfrm>
            <a:off x="457200" y="274638"/>
            <a:ext cx="8229600" cy="490066"/>
          </a:xfrm>
        </p:spPr>
        <p:txBody>
          <a:bodyPr>
            <a:normAutofit fontScale="90000"/>
          </a:bodyPr>
          <a:lstStyle/>
          <a:p>
            <a:pPr lvl="0"/>
            <a:r>
              <a:rPr lang="en-GB" u="sng" dirty="0"/>
              <a:t>CCHS</a:t>
            </a:r>
            <a:r>
              <a:rPr lang="en-US" dirty="0"/>
              <a:t/>
            </a:r>
            <a:br>
              <a:rPr lang="en-US" dirty="0"/>
            </a:br>
            <a:endParaRPr lang="en-US" dirty="0"/>
          </a:p>
        </p:txBody>
      </p:sp>
    </p:spTree>
    <p:extLst>
      <p:ext uri="{BB962C8B-B14F-4D97-AF65-F5344CB8AC3E}">
        <p14:creationId xmlns:p14="http://schemas.microsoft.com/office/powerpoint/2010/main" xmlns="" val="330388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a:t>URC Management</a:t>
            </a:r>
            <a:endParaRPr lang="en-US" sz="3200" u="sng" dirty="0"/>
          </a:p>
        </p:txBody>
      </p:sp>
      <p:sp>
        <p:nvSpPr>
          <p:cNvPr id="3" name="Content Placeholder 2"/>
          <p:cNvSpPr>
            <a:spLocks noGrp="1"/>
          </p:cNvSpPr>
          <p:nvPr>
            <p:ph idx="1"/>
          </p:nvPr>
        </p:nvSpPr>
        <p:spPr/>
        <p:txBody>
          <a:bodyPr/>
          <a:lstStyle/>
          <a:p>
            <a:r>
              <a:rPr lang="en-IN" sz="2400" dirty="0"/>
              <a:t>Unreadable cards are submitted at stations with details filled in URC foils.</a:t>
            </a:r>
          </a:p>
          <a:p>
            <a:r>
              <a:rPr lang="en-IN" sz="2400" dirty="0"/>
              <a:t>New smart card is issued to passenger immediately.</a:t>
            </a:r>
          </a:p>
          <a:p>
            <a:r>
              <a:rPr lang="en-IN" sz="2400" dirty="0"/>
              <a:t>SC/SM makes online entry of URC details in AFC Portal on daily basis.</a:t>
            </a:r>
          </a:p>
          <a:p>
            <a:r>
              <a:rPr lang="en-IN" sz="2400" dirty="0"/>
              <a:t>URC remaining value is resolved within 5 days and uploaded at AVM DB as top-up against the respective new smart card issued.</a:t>
            </a:r>
          </a:p>
          <a:p>
            <a:r>
              <a:rPr lang="en-IN" sz="2400" dirty="0"/>
              <a:t>All submitted URCs are physically submitted to AFC/OCC periodically.</a:t>
            </a:r>
          </a:p>
          <a:p>
            <a:r>
              <a:rPr lang="en-IN" sz="2400" dirty="0"/>
              <a:t>The URC Top-up transaction is cancelled after 90 days and amount is forfeited as per Business Rule.. </a:t>
            </a:r>
          </a:p>
          <a:p>
            <a:endParaRPr lang="en-IN" sz="2400" dirty="0"/>
          </a:p>
          <a:p>
            <a:endParaRPr lang="en-IN" sz="2400" dirty="0"/>
          </a:p>
          <a:p>
            <a:endParaRPr lang="en-US" sz="2400" dirty="0"/>
          </a:p>
        </p:txBody>
      </p:sp>
      <p:sp>
        <p:nvSpPr>
          <p:cNvPr id="4" name="Footer Placeholder 3"/>
          <p:cNvSpPr>
            <a:spLocks noGrp="1"/>
          </p:cNvSpPr>
          <p:nvPr>
            <p:ph type="ftr" sz="quarter" idx="11"/>
          </p:nvPr>
        </p:nvSpPr>
        <p:spPr/>
        <p:txBody>
          <a:bodyPr/>
          <a:lstStyle/>
          <a:p>
            <a:pPr>
              <a:defRPr/>
            </a:pPr>
            <a:r>
              <a:rPr lang="en-US"/>
              <a:t>http://www.delhimetrorail.com/academy</a:t>
            </a:r>
          </a:p>
        </p:txBody>
      </p:sp>
      <p:sp>
        <p:nvSpPr>
          <p:cNvPr id="5" name="Slide Number Placeholder 4"/>
          <p:cNvSpPr>
            <a:spLocks noGrp="1"/>
          </p:cNvSpPr>
          <p:nvPr>
            <p:ph type="sldNum" sz="quarter" idx="12"/>
          </p:nvPr>
        </p:nvSpPr>
        <p:spPr/>
        <p:txBody>
          <a:bodyPr/>
          <a:lstStyle/>
          <a:p>
            <a:pPr>
              <a:defRPr/>
            </a:pPr>
            <a:fld id="{B117B555-C144-4A4D-AE1E-31A1E1D847AC}" type="slidenum">
              <a:rPr lang="en-US" smtClean="0"/>
              <a:pPr>
                <a:defRPr/>
              </a:pPr>
              <a:t>14</a:t>
            </a:fld>
            <a:endParaRPr lang="en-US"/>
          </a:p>
        </p:txBody>
      </p:sp>
    </p:spTree>
    <p:extLst>
      <p:ext uri="{BB962C8B-B14F-4D97-AF65-F5344CB8AC3E}">
        <p14:creationId xmlns:p14="http://schemas.microsoft.com/office/powerpoint/2010/main" xmlns="" val="93767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162"/>
          </a:xfrm>
        </p:spPr>
        <p:txBody>
          <a:bodyPr>
            <a:normAutofit/>
          </a:bodyPr>
          <a:lstStyle/>
          <a:p>
            <a:r>
              <a:rPr lang="en-IN" sz="3200" u="sng" dirty="0"/>
              <a:t>Auto Top Up System:</a:t>
            </a:r>
          </a:p>
        </p:txBody>
      </p:sp>
      <p:sp>
        <p:nvSpPr>
          <p:cNvPr id="3" name="Content Placeholder 2"/>
          <p:cNvSpPr>
            <a:spLocks noGrp="1"/>
          </p:cNvSpPr>
          <p:nvPr>
            <p:ph idx="1"/>
          </p:nvPr>
        </p:nvSpPr>
        <p:spPr>
          <a:xfrm>
            <a:off x="467544" y="908720"/>
            <a:ext cx="8219256" cy="5217443"/>
          </a:xfrm>
        </p:spPr>
        <p:txBody>
          <a:bodyPr/>
          <a:lstStyle/>
          <a:p>
            <a:pPr algn="just"/>
            <a:r>
              <a:rPr lang="en-IN" sz="2400" dirty="0"/>
              <a:t>Done on ICICI, </a:t>
            </a:r>
            <a:r>
              <a:rPr lang="en-IN" sz="2400" dirty="0" err="1"/>
              <a:t>Indusind</a:t>
            </a:r>
            <a:r>
              <a:rPr lang="en-IN" sz="2400" dirty="0"/>
              <a:t> Bank and </a:t>
            </a:r>
            <a:r>
              <a:rPr lang="en-IN" sz="2400" dirty="0" err="1"/>
              <a:t>Autope</a:t>
            </a:r>
            <a:r>
              <a:rPr lang="en-IN" sz="2400" dirty="0"/>
              <a:t> Cards.</a:t>
            </a:r>
          </a:p>
          <a:p>
            <a:pPr algn="just"/>
            <a:r>
              <a:rPr lang="en-IN" sz="2400" dirty="0"/>
              <a:t>Through CCHS TDI server.</a:t>
            </a:r>
          </a:p>
          <a:p>
            <a:pPr algn="just"/>
            <a:r>
              <a:rPr lang="en-IN" sz="2400" dirty="0"/>
              <a:t>Combo cards validated through Bank Mandate process.</a:t>
            </a:r>
          </a:p>
          <a:p>
            <a:pPr algn="just"/>
            <a:r>
              <a:rPr lang="en-IN" sz="2400" dirty="0"/>
              <a:t>All Gates and Toms applications modified to detect auto top-up flag on Sv5 product cards.</a:t>
            </a:r>
          </a:p>
          <a:p>
            <a:pPr algn="just"/>
            <a:r>
              <a:rPr lang="en-IN" sz="2400" dirty="0"/>
              <a:t>Cards gets auto add value of </a:t>
            </a:r>
            <a:r>
              <a:rPr lang="en-IN" sz="2400" dirty="0" err="1"/>
              <a:t>Rs</a:t>
            </a:r>
            <a:r>
              <a:rPr lang="en-IN" sz="2400" dirty="0"/>
              <a:t>. 200/-(Top-up amount) through gates when the balance goes below </a:t>
            </a:r>
            <a:r>
              <a:rPr lang="en-IN" sz="2400" dirty="0" err="1"/>
              <a:t>Rs</a:t>
            </a:r>
            <a:r>
              <a:rPr lang="en-IN" sz="2400" dirty="0"/>
              <a:t>. 100/- (Threshold amount).</a:t>
            </a:r>
          </a:p>
          <a:p>
            <a:pPr algn="just"/>
            <a:r>
              <a:rPr lang="en-IN" sz="2400" dirty="0"/>
              <a:t>Auto top-up happens from entry gate only.</a:t>
            </a:r>
          </a:p>
          <a:p>
            <a:pPr algn="just"/>
            <a:r>
              <a:rPr lang="en-IN" sz="2400" dirty="0"/>
              <a:t>Debit request file created at CCHS and send to bank.</a:t>
            </a:r>
          </a:p>
          <a:p>
            <a:pPr algn="just"/>
            <a:r>
              <a:rPr lang="en-IN" sz="2400" dirty="0"/>
              <a:t>Amount transfer from bank to DMRC account on T+1 day basis.</a:t>
            </a:r>
          </a:p>
        </p:txBody>
      </p:sp>
    </p:spTree>
    <p:extLst>
      <p:ext uri="{BB962C8B-B14F-4D97-AF65-F5344CB8AC3E}">
        <p14:creationId xmlns:p14="http://schemas.microsoft.com/office/powerpoint/2010/main" xmlns="" val="376238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Central-Station Coordination:</a:t>
            </a:r>
          </a:p>
        </p:txBody>
      </p:sp>
      <p:sp>
        <p:nvSpPr>
          <p:cNvPr id="3" name="Content Placeholder 2"/>
          <p:cNvSpPr>
            <a:spLocks noGrp="1"/>
          </p:cNvSpPr>
          <p:nvPr>
            <p:ph idx="1"/>
          </p:nvPr>
        </p:nvSpPr>
        <p:spPr>
          <a:xfrm>
            <a:off x="0" y="836712"/>
            <a:ext cx="9144000" cy="5616624"/>
          </a:xfrm>
        </p:spPr>
        <p:txBody>
          <a:bodyPr/>
          <a:lstStyle/>
          <a:p>
            <a:r>
              <a:rPr lang="en-US" sz="2400" dirty="0"/>
              <a:t>Central and station coordination is essentially required for smooth functioning of AFC system.</a:t>
            </a:r>
          </a:p>
          <a:p>
            <a:endParaRPr lang="en-US" sz="2400" dirty="0"/>
          </a:p>
          <a:p>
            <a:r>
              <a:rPr lang="en-US" sz="2400" dirty="0"/>
              <a:t>Ensure Network connectivity.</a:t>
            </a:r>
          </a:p>
          <a:p>
            <a:r>
              <a:rPr lang="en-US" sz="2400" dirty="0"/>
              <a:t>Ensure correct application version in all AFC equipment.</a:t>
            </a:r>
          </a:p>
          <a:p>
            <a:r>
              <a:rPr lang="en-US" sz="2400" dirty="0"/>
              <a:t>Ensure correct EOD version in all AFC equipment.</a:t>
            </a:r>
          </a:p>
          <a:p>
            <a:r>
              <a:rPr lang="en-US" sz="2400" dirty="0"/>
              <a:t>Ensure proper time synchronization in all AFC Equipment.</a:t>
            </a:r>
          </a:p>
          <a:p>
            <a:r>
              <a:rPr lang="en-US" sz="2400" dirty="0"/>
              <a:t>Ensure correct procedure during replacement of equipment (Tom, Gate) during failure.</a:t>
            </a:r>
          </a:p>
        </p:txBody>
      </p:sp>
    </p:spTree>
    <p:extLst>
      <p:ext uri="{BB962C8B-B14F-4D97-AF65-F5344CB8AC3E}">
        <p14:creationId xmlns:p14="http://schemas.microsoft.com/office/powerpoint/2010/main" xmlns="" val="247599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48680"/>
            <a:ext cx="8534400" cy="1905000"/>
          </a:xfrm>
        </p:spPr>
        <p:txBody>
          <a:bodyPr/>
          <a:lstStyle/>
          <a:p>
            <a:pPr>
              <a:defRPr/>
            </a:pPr>
            <a:endParaRPr lang="en-US" dirty="0"/>
          </a:p>
          <a:p>
            <a:pPr marL="0" algn="ctr">
              <a:buFontTx/>
              <a:buNone/>
              <a:defRPr/>
            </a:pPr>
            <a:r>
              <a:rPr lang="en-US" sz="4000" dirty="0">
                <a:solidFill>
                  <a:srgbClr val="FF0000"/>
                </a:solidFill>
              </a:rPr>
              <a:t>Thank You </a:t>
            </a:r>
          </a:p>
          <a:p>
            <a:pPr marL="0" algn="ctr">
              <a:buFontTx/>
              <a:buNone/>
              <a:defRPr/>
            </a:pPr>
            <a:r>
              <a:rPr lang="en-US" dirty="0">
                <a:solidFill>
                  <a:srgbClr val="FF0000"/>
                </a:solidFill>
              </a:rPr>
              <a:t>for </a:t>
            </a:r>
          </a:p>
          <a:p>
            <a:pPr marL="0" algn="ctr">
              <a:buFontTx/>
              <a:buNone/>
              <a:defRPr/>
            </a:pPr>
            <a:r>
              <a:rPr lang="en-US" dirty="0">
                <a:solidFill>
                  <a:srgbClr val="FF0000"/>
                </a:solidFill>
              </a:rPr>
              <a:t>Giving me an opportunity </a:t>
            </a:r>
          </a:p>
          <a:p>
            <a:pPr marL="0" algn="ctr">
              <a:buFontTx/>
              <a:buNone/>
              <a:defRPr/>
            </a:pPr>
            <a:r>
              <a:rPr lang="en-US" dirty="0">
                <a:solidFill>
                  <a:srgbClr val="FF0000"/>
                </a:solidFill>
              </a:rPr>
              <a:t>for sharing my views</a:t>
            </a:r>
          </a:p>
          <a:p>
            <a:pPr marL="0" algn="ctr">
              <a:buFontTx/>
              <a:buNone/>
              <a:defRPr/>
            </a:pPr>
            <a:endParaRPr lang="en-US" dirty="0"/>
          </a:p>
        </p:txBody>
      </p:sp>
      <p:pic>
        <p:nvPicPr>
          <p:cNvPr id="4099" name="Picture 2" descr="C:\Users\Lenovo\Desktop\Mus.JPG"/>
          <p:cNvPicPr>
            <a:picLocks noChangeArrowheads="1"/>
          </p:cNvPicPr>
          <p:nvPr/>
        </p:nvPicPr>
        <p:blipFill rotWithShape="1">
          <a:blip r:embed="rId2" cstate="print"/>
          <a:srcRect b="5962"/>
          <a:stretch/>
        </p:blipFill>
        <p:spPr bwMode="auto">
          <a:xfrm>
            <a:off x="3581400" y="4149080"/>
            <a:ext cx="1981200" cy="2078068"/>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a:t>http://www.delhimetrorail.com/academy</a:t>
            </a:r>
          </a:p>
        </p:txBody>
      </p:sp>
      <p:sp>
        <p:nvSpPr>
          <p:cNvPr id="6" name="Slide Number Placeholder 5"/>
          <p:cNvSpPr>
            <a:spLocks noGrp="1"/>
          </p:cNvSpPr>
          <p:nvPr>
            <p:ph type="sldNum" sz="quarter" idx="12"/>
          </p:nvPr>
        </p:nvSpPr>
        <p:spPr/>
        <p:txBody>
          <a:bodyPr/>
          <a:lstStyle/>
          <a:p>
            <a:pPr>
              <a:defRPr/>
            </a:pPr>
            <a:fld id="{B117B555-C144-4A4D-AE1E-31A1E1D847AC}" type="slidenum">
              <a:rPr lang="en-US" smtClean="0"/>
              <a:pPr>
                <a:defRPr/>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a:t>Introduction</a:t>
            </a:r>
          </a:p>
        </p:txBody>
      </p:sp>
      <p:sp>
        <p:nvSpPr>
          <p:cNvPr id="3" name="Content Placeholder 2"/>
          <p:cNvSpPr>
            <a:spLocks noGrp="1"/>
          </p:cNvSpPr>
          <p:nvPr>
            <p:ph idx="1"/>
          </p:nvPr>
        </p:nvSpPr>
        <p:spPr>
          <a:xfrm>
            <a:off x="251520" y="914400"/>
            <a:ext cx="8496944" cy="5250904"/>
          </a:xfrm>
        </p:spPr>
        <p:txBody>
          <a:bodyPr>
            <a:normAutofit/>
          </a:bodyPr>
          <a:lstStyle/>
          <a:p>
            <a:pPr algn="just"/>
            <a:r>
              <a:rPr lang="en-US" sz="2200" dirty="0"/>
              <a:t>Automatic Fare Collection System (AFCS) is meant for automated collection/computation of fare in electronic form and is based on contactless technology.</a:t>
            </a:r>
          </a:p>
          <a:p>
            <a:pPr algn="just"/>
            <a:r>
              <a:rPr lang="en-IN" sz="2200" dirty="0"/>
              <a:t>It automates the ticket selling, operation and accounting process.</a:t>
            </a:r>
          </a:p>
          <a:p>
            <a:pPr algn="just"/>
            <a:endParaRPr lang="en-IN" sz="2400" dirty="0"/>
          </a:p>
          <a:p>
            <a:pPr marL="0" indent="0" algn="ctr">
              <a:buNone/>
            </a:pPr>
            <a:r>
              <a:rPr lang="en-US" sz="2400" u="sng" dirty="0">
                <a:ln w="10160">
                  <a:solidFill>
                    <a:srgbClr val="7030A0"/>
                  </a:solidFill>
                  <a:prstDash val="solid"/>
                </a:ln>
                <a:solidFill>
                  <a:srgbClr val="FF0000"/>
                </a:solidFill>
                <a:latin typeface="+mj-lt"/>
                <a:ea typeface="+mj-ea"/>
                <a:cs typeface="+mj-cs"/>
              </a:rPr>
              <a:t>AFC System Architecture:</a:t>
            </a:r>
          </a:p>
          <a:p>
            <a:pPr marL="0" indent="0">
              <a:buNone/>
            </a:pPr>
            <a:r>
              <a:rPr lang="en-US" sz="2200" dirty="0"/>
              <a:t>AFC system is divided into Hierarchy of 5 different layers.</a:t>
            </a:r>
          </a:p>
          <a:p>
            <a:r>
              <a:rPr lang="en-US" sz="2000" dirty="0"/>
              <a:t>Layer 0: Media (CSC, CST)</a:t>
            </a:r>
          </a:p>
          <a:p>
            <a:r>
              <a:rPr lang="en-US" sz="2000" dirty="0"/>
              <a:t>Layer1: Equipment (TOM, Gate etc.)</a:t>
            </a:r>
          </a:p>
          <a:p>
            <a:r>
              <a:rPr lang="en-US" sz="2000" dirty="0"/>
              <a:t>Layer2:Station Computer (SC)</a:t>
            </a:r>
          </a:p>
          <a:p>
            <a:r>
              <a:rPr lang="en-US" sz="2000" dirty="0"/>
              <a:t>Layer3: Central Back office(CC)</a:t>
            </a:r>
          </a:p>
          <a:p>
            <a:r>
              <a:rPr lang="en-US" sz="2000" dirty="0"/>
              <a:t>Layer4:CCHS(Central Clearing Housing System)</a:t>
            </a:r>
          </a:p>
        </p:txBody>
      </p:sp>
    </p:spTree>
    <p:extLst>
      <p:ext uri="{BB962C8B-B14F-4D97-AF65-F5344CB8AC3E}">
        <p14:creationId xmlns:p14="http://schemas.microsoft.com/office/powerpoint/2010/main" xmlns="" val="276426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AFC Architecture Levels</a:t>
            </a:r>
            <a:endParaRPr lang="en-US" u="sng" dirty="0"/>
          </a:p>
        </p:txBody>
      </p:sp>
      <p:sp>
        <p:nvSpPr>
          <p:cNvPr id="4" name="Footer Placeholder 3"/>
          <p:cNvSpPr>
            <a:spLocks noGrp="1"/>
          </p:cNvSpPr>
          <p:nvPr>
            <p:ph type="ftr" sz="quarter" idx="11"/>
          </p:nvPr>
        </p:nvSpPr>
        <p:spPr/>
        <p:txBody>
          <a:bodyPr/>
          <a:lstStyle/>
          <a:p>
            <a:pPr>
              <a:defRPr/>
            </a:pPr>
            <a:r>
              <a:rPr lang="en-US"/>
              <a:t>http://www.delhimetrorail.com/academy</a:t>
            </a:r>
          </a:p>
        </p:txBody>
      </p:sp>
      <p:sp>
        <p:nvSpPr>
          <p:cNvPr id="5" name="Slide Number Placeholder 4"/>
          <p:cNvSpPr>
            <a:spLocks noGrp="1"/>
          </p:cNvSpPr>
          <p:nvPr>
            <p:ph type="sldNum" sz="quarter" idx="12"/>
          </p:nvPr>
        </p:nvSpPr>
        <p:spPr/>
        <p:txBody>
          <a:bodyPr/>
          <a:lstStyle/>
          <a:p>
            <a:pPr>
              <a:defRPr/>
            </a:pPr>
            <a:fld id="{B117B555-C144-4A4D-AE1E-31A1E1D847AC}" type="slidenum">
              <a:rPr lang="en-US" smtClean="0"/>
              <a:pPr>
                <a:defRPr/>
              </a:pPr>
              <a:t>3</a:t>
            </a:fld>
            <a:endParaRPr lang="en-US"/>
          </a:p>
        </p:txBody>
      </p:sp>
      <p:pic>
        <p:nvPicPr>
          <p:cNvPr id="6" name="Picture 2" descr="C:\Users\Shakti\Desktop\AFC Architecture.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84026" y="692695"/>
            <a:ext cx="8464437" cy="55424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659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xmlns="" val="2652380308"/>
              </p:ext>
            </p:extLst>
          </p:nvPr>
        </p:nvGraphicFramePr>
        <p:xfrm>
          <a:off x="1066800" y="609600"/>
          <a:ext cx="7391400" cy="5257800"/>
        </p:xfrm>
        <a:graphic>
          <a:graphicData uri="http://schemas.openxmlformats.org/presentationml/2006/ole">
            <p:oleObj spid="_x0000_s1026" name="Bitmap Image" r:id="rId3" imgW="8733333" imgH="5095238" progId="PBrush">
              <p:embed/>
            </p:oleObj>
          </a:graphicData>
        </a:graphic>
      </p:graphicFrame>
    </p:spTree>
    <p:extLst>
      <p:ext uri="{BB962C8B-B14F-4D97-AF65-F5344CB8AC3E}">
        <p14:creationId xmlns:p14="http://schemas.microsoft.com/office/powerpoint/2010/main" xmlns="" val="33169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487362"/>
          </a:xfrm>
        </p:spPr>
        <p:txBody>
          <a:bodyPr>
            <a:normAutofit fontScale="90000"/>
          </a:bodyPr>
          <a:lstStyle/>
          <a:p>
            <a:r>
              <a:rPr lang="en-GB" u="sng" dirty="0"/>
              <a:t>Purpose of Central Computer:</a:t>
            </a:r>
            <a:endParaRPr lang="en-US" u="sng" dirty="0"/>
          </a:p>
        </p:txBody>
      </p:sp>
      <p:sp>
        <p:nvSpPr>
          <p:cNvPr id="3" name="Content Placeholder 2"/>
          <p:cNvSpPr>
            <a:spLocks noGrp="1"/>
          </p:cNvSpPr>
          <p:nvPr>
            <p:ph idx="1"/>
          </p:nvPr>
        </p:nvSpPr>
        <p:spPr>
          <a:xfrm>
            <a:off x="179512" y="620688"/>
            <a:ext cx="8784976" cy="5616624"/>
          </a:xfrm>
        </p:spPr>
        <p:txBody>
          <a:bodyPr>
            <a:noAutofit/>
          </a:bodyPr>
          <a:lstStyle/>
          <a:p>
            <a:pPr marL="457200" lvl="0" indent="-457200" algn="just">
              <a:buFont typeface="+mj-lt"/>
              <a:buAutoNum type="arabicPeriod"/>
            </a:pPr>
            <a:r>
              <a:rPr lang="en-GB" sz="2000" dirty="0"/>
              <a:t>Centralized communication with all AFC equipment for Data Collection, monitoring, supervision, troubleshooting and failure analysis of whole AFC system.</a:t>
            </a:r>
          </a:p>
          <a:p>
            <a:pPr marL="457200" lvl="0" indent="-457200" algn="just">
              <a:buFont typeface="+mj-lt"/>
              <a:buAutoNum type="arabicPeriod"/>
            </a:pPr>
            <a:endParaRPr lang="en-GB" sz="2000" dirty="0"/>
          </a:p>
          <a:p>
            <a:pPr marL="457200" lvl="0" indent="-457200" algn="just">
              <a:buFont typeface="+mj-lt"/>
              <a:buAutoNum type="arabicPeriod"/>
            </a:pPr>
            <a:r>
              <a:rPr lang="en-GB" sz="2000" dirty="0"/>
              <a:t>Centralized storage and processing of the transactions, cut-off and event data to efficiently performing back end activities of AFC central system like financial accounting, apportionment, reconciliation and processing outstanding liability of revenue collected by DMRC.</a:t>
            </a:r>
          </a:p>
          <a:p>
            <a:pPr marL="457200" lvl="0" indent="-457200" algn="just">
              <a:buFont typeface="+mj-lt"/>
              <a:buAutoNum type="arabicPeriod"/>
            </a:pPr>
            <a:endParaRPr lang="en-GB" sz="2000" dirty="0"/>
          </a:p>
          <a:p>
            <a:pPr marL="457200" lvl="0" indent="-457200" algn="just">
              <a:buFont typeface="+mj-lt"/>
              <a:buAutoNum type="arabicPeriod"/>
            </a:pPr>
            <a:r>
              <a:rPr lang="en-GB" sz="2000" dirty="0"/>
              <a:t>Configuration, Generation and uniform distribution the DMRC equipment operating data (EOD) which includes System parameters, Fare table, Agent list, blacklisting parameters  to the AFC equipment via the SC.</a:t>
            </a:r>
          </a:p>
          <a:p>
            <a:pPr marL="457200" lvl="0" indent="-457200" algn="just">
              <a:buFont typeface="+mj-lt"/>
              <a:buAutoNum type="arabicPeriod"/>
            </a:pPr>
            <a:endParaRPr lang="en-GB" sz="2000" dirty="0"/>
          </a:p>
          <a:p>
            <a:pPr marL="457200" lvl="0" indent="-457200" algn="just">
              <a:buFont typeface="+mj-lt"/>
              <a:buAutoNum type="arabicPeriod"/>
            </a:pPr>
            <a:r>
              <a:rPr lang="en-GB" sz="2000" dirty="0"/>
              <a:t>To implement uniform security mechanism, equipment management to secure AFC system as well as AFC equipment. </a:t>
            </a:r>
            <a:endParaRPr lang="en-US" sz="2000" dirty="0"/>
          </a:p>
        </p:txBody>
      </p:sp>
    </p:spTree>
    <p:extLst>
      <p:ext uri="{BB962C8B-B14F-4D97-AF65-F5344CB8AC3E}">
        <p14:creationId xmlns:p14="http://schemas.microsoft.com/office/powerpoint/2010/main" xmlns="" val="127645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84976" cy="6054155"/>
          </a:xfrm>
        </p:spPr>
        <p:txBody>
          <a:bodyPr/>
          <a:lstStyle/>
          <a:p>
            <a:pPr marL="457200" lvl="0" indent="-457200" algn="just">
              <a:buFont typeface="+mj-lt"/>
              <a:buAutoNum type="arabicPeriod" startAt="5"/>
            </a:pPr>
            <a:r>
              <a:rPr lang="en-GB" sz="2000" dirty="0"/>
              <a:t>To provide the necessary services and back end infrastructure to maintain digital payment, online recharging and ticketing facilities like add value through AVM, POS terminals and gate auto top up etc.</a:t>
            </a:r>
          </a:p>
          <a:p>
            <a:pPr marL="457200" lvl="0" indent="-457200" algn="just">
              <a:buFont typeface="+mj-lt"/>
              <a:buAutoNum type="arabicPeriod" startAt="5"/>
            </a:pPr>
            <a:endParaRPr lang="en-GB" sz="2000" dirty="0"/>
          </a:p>
          <a:p>
            <a:pPr marL="457200" lvl="0" indent="-457200" algn="just">
              <a:buFont typeface="+mj-lt"/>
              <a:buAutoNum type="arabicPeriod" startAt="5"/>
            </a:pPr>
            <a:r>
              <a:rPr lang="en-GB" sz="2000" dirty="0"/>
              <a:t>Centralized system management: Application software versions, time synchronization, abnormal working or behaviour of AFC system or AFC equipment, bug reporting and fixing etc.</a:t>
            </a:r>
          </a:p>
          <a:p>
            <a:pPr marL="457200" lvl="0" indent="-457200" algn="just">
              <a:buFont typeface="+mj-lt"/>
              <a:buAutoNum type="arabicPeriod" startAt="5"/>
            </a:pPr>
            <a:endParaRPr lang="en-GB" sz="2000" dirty="0"/>
          </a:p>
          <a:p>
            <a:pPr marL="457200" lvl="0" indent="-457200" algn="just">
              <a:buFont typeface="+mj-lt"/>
              <a:buAutoNum type="arabicPeriod" startAt="5"/>
            </a:pPr>
            <a:r>
              <a:rPr lang="en-GB" sz="2000" dirty="0"/>
              <a:t>Single point interface with other service providers for inter-compatibility and to track the utilization of the DMRC’s smart card as a common e-purse among multiple service provides.</a:t>
            </a:r>
          </a:p>
          <a:p>
            <a:pPr marL="457200" lvl="0" indent="-457200" algn="just">
              <a:buFont typeface="+mj-lt"/>
              <a:buAutoNum type="arabicPeriod" startAt="5"/>
            </a:pPr>
            <a:endParaRPr lang="en-GB" sz="2000" dirty="0"/>
          </a:p>
          <a:p>
            <a:pPr marL="457200" lvl="0" indent="-457200" algn="just">
              <a:buFont typeface="+mj-lt"/>
              <a:buAutoNum type="arabicPeriod" startAt="5"/>
            </a:pPr>
            <a:r>
              <a:rPr lang="en-GB" sz="2000" dirty="0"/>
              <a:t>Generation and analysis of revenue, ridership, and traffic related several reports for efficient traffic management &amp; crowd management and smoothness of operation.</a:t>
            </a:r>
            <a:endParaRPr lang="en-US" sz="2000" dirty="0"/>
          </a:p>
          <a:p>
            <a:endParaRPr lang="en-IN" sz="2000" dirty="0"/>
          </a:p>
        </p:txBody>
      </p:sp>
    </p:spTree>
    <p:extLst>
      <p:ext uri="{BB962C8B-B14F-4D97-AF65-F5344CB8AC3E}">
        <p14:creationId xmlns:p14="http://schemas.microsoft.com/office/powerpoint/2010/main" xmlns="" val="346024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GB" u="sng" dirty="0"/>
              <a:t>Functionality of AFC System:</a:t>
            </a:r>
            <a:endParaRPr lang="en-US" dirty="0"/>
          </a:p>
        </p:txBody>
      </p:sp>
      <p:sp>
        <p:nvSpPr>
          <p:cNvPr id="3" name="Content Placeholder 2"/>
          <p:cNvSpPr>
            <a:spLocks noGrp="1"/>
          </p:cNvSpPr>
          <p:nvPr>
            <p:ph idx="1"/>
          </p:nvPr>
        </p:nvSpPr>
        <p:spPr>
          <a:xfrm>
            <a:off x="304800" y="990600"/>
            <a:ext cx="8534400" cy="5135563"/>
          </a:xfrm>
        </p:spPr>
        <p:txBody>
          <a:bodyPr>
            <a:normAutofit/>
          </a:bodyPr>
          <a:lstStyle/>
          <a:p>
            <a:pPr lvl="0"/>
            <a:r>
              <a:rPr lang="en-GB" sz="2400" dirty="0"/>
              <a:t>Data Collection And Transaction Data Management</a:t>
            </a:r>
            <a:endParaRPr lang="en-US" sz="2400" dirty="0"/>
          </a:p>
          <a:p>
            <a:pPr lvl="0"/>
            <a:r>
              <a:rPr lang="en-GB" sz="2400" dirty="0"/>
              <a:t>EOD \ Parameter Management</a:t>
            </a:r>
            <a:endParaRPr lang="en-US" sz="2400" dirty="0"/>
          </a:p>
          <a:p>
            <a:pPr lvl="0"/>
            <a:r>
              <a:rPr lang="en-GB" sz="2400" dirty="0"/>
              <a:t>System Administration &amp; Management </a:t>
            </a:r>
            <a:endParaRPr lang="en-US" sz="2400" dirty="0"/>
          </a:p>
          <a:p>
            <a:pPr lvl="0"/>
            <a:r>
              <a:rPr lang="en-GB" sz="2400" dirty="0"/>
              <a:t>Database Administration &amp; Management</a:t>
            </a:r>
            <a:endParaRPr lang="en-US" sz="2400" dirty="0"/>
          </a:p>
          <a:p>
            <a:pPr lvl="0"/>
            <a:r>
              <a:rPr lang="en-GB" sz="2400" dirty="0"/>
              <a:t>Equipment Management </a:t>
            </a:r>
          </a:p>
          <a:p>
            <a:r>
              <a:rPr lang="en-GB" sz="2400" dirty="0"/>
              <a:t>Network Administration &amp; Management</a:t>
            </a:r>
            <a:endParaRPr lang="en-US" sz="2400" dirty="0"/>
          </a:p>
          <a:p>
            <a:pPr lvl="0"/>
            <a:r>
              <a:rPr lang="en-GB" sz="2400" dirty="0"/>
              <a:t>System Security Management</a:t>
            </a:r>
            <a:endParaRPr lang="en-US" sz="2400" dirty="0"/>
          </a:p>
          <a:p>
            <a:pPr lvl="0"/>
            <a:r>
              <a:rPr lang="en-GB" sz="2400" dirty="0"/>
              <a:t>Reports Management</a:t>
            </a:r>
            <a:endParaRPr lang="en-US" sz="2400" dirty="0"/>
          </a:p>
          <a:p>
            <a:pPr lvl="0"/>
            <a:r>
              <a:rPr lang="en-GB" sz="2400" dirty="0"/>
              <a:t>Media Stock Management</a:t>
            </a:r>
            <a:endParaRPr lang="en-US" sz="2400" dirty="0"/>
          </a:p>
          <a:p>
            <a:pPr lvl="0"/>
            <a:r>
              <a:rPr lang="en-GB" sz="2400" dirty="0"/>
              <a:t>DMRC Central System and other Service Provider Interface Management</a:t>
            </a:r>
            <a:endParaRPr lang="en-US" sz="2400" dirty="0"/>
          </a:p>
          <a:p>
            <a:pPr marL="0" indent="0">
              <a:buNone/>
            </a:pPr>
            <a:endParaRPr lang="en-US" sz="2400" dirty="0"/>
          </a:p>
        </p:txBody>
      </p:sp>
    </p:spTree>
    <p:extLst>
      <p:ext uri="{BB962C8B-B14F-4D97-AF65-F5344CB8AC3E}">
        <p14:creationId xmlns:p14="http://schemas.microsoft.com/office/powerpoint/2010/main" xmlns="" val="107686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447800" y="1752600"/>
            <a:ext cx="6629400" cy="3429000"/>
          </a:xfrm>
          <a:prstGeom prst="rect">
            <a:avLst/>
          </a:prstGeom>
          <a:noFill/>
          <a:ln w="9525">
            <a:noFill/>
            <a:miter lim="800000"/>
            <a:headEnd/>
            <a:tailEnd/>
          </a:ln>
        </p:spPr>
      </p:pic>
    </p:spTree>
    <p:extLst>
      <p:ext uri="{BB962C8B-B14F-4D97-AF65-F5344CB8AC3E}">
        <p14:creationId xmlns:p14="http://schemas.microsoft.com/office/powerpoint/2010/main" xmlns="" val="292618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44562"/>
          </a:xfrm>
        </p:spPr>
        <p:txBody>
          <a:bodyPr>
            <a:normAutofit fontScale="90000"/>
          </a:bodyPr>
          <a:lstStyle/>
          <a:p>
            <a:pPr lvl="0"/>
            <a:r>
              <a:rPr lang="en-GB" u="sng" dirty="0"/>
              <a:t>System Security Management</a:t>
            </a:r>
            <a:r>
              <a:rPr lang="en-US" dirty="0"/>
              <a:t/>
            </a:r>
            <a:br>
              <a:rPr lang="en-US" dirty="0"/>
            </a:br>
            <a:endParaRPr lang="en-US" dirty="0"/>
          </a:p>
        </p:txBody>
      </p:sp>
      <p:sp>
        <p:nvSpPr>
          <p:cNvPr id="3" name="Content Placeholder 2"/>
          <p:cNvSpPr>
            <a:spLocks noGrp="1"/>
          </p:cNvSpPr>
          <p:nvPr>
            <p:ph idx="1"/>
          </p:nvPr>
        </p:nvSpPr>
        <p:spPr>
          <a:xfrm>
            <a:off x="323528" y="764704"/>
            <a:ext cx="8363272" cy="5361459"/>
          </a:xfrm>
        </p:spPr>
        <p:txBody>
          <a:bodyPr/>
          <a:lstStyle/>
          <a:p>
            <a:pPr marL="0" indent="0">
              <a:buNone/>
            </a:pPr>
            <a:endParaRPr lang="en-US" sz="2400" u="sng" dirty="0"/>
          </a:p>
          <a:p>
            <a:pPr algn="just"/>
            <a:r>
              <a:rPr lang="en-GB" sz="2000" dirty="0"/>
              <a:t>Security management is to Ensuring security of AFC System by using the cryptographic mechanism with security keys.</a:t>
            </a:r>
          </a:p>
          <a:p>
            <a:pPr algn="just"/>
            <a:r>
              <a:rPr lang="en-GB" sz="2000" dirty="0"/>
              <a:t>Security Keys are created and maintained at the Central system.</a:t>
            </a:r>
          </a:p>
          <a:p>
            <a:pPr algn="just"/>
            <a:r>
              <a:rPr lang="en-GB" sz="2000" dirty="0"/>
              <a:t>All equipment are provided with a security module which contains security related information.</a:t>
            </a:r>
          </a:p>
          <a:p>
            <a:pPr algn="just"/>
            <a:r>
              <a:rPr lang="en-GB" sz="2000" dirty="0"/>
              <a:t>Keys are being used for providing security, authentication by encryption and decryption.</a:t>
            </a:r>
          </a:p>
          <a:p>
            <a:pPr algn="just"/>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xmlns="" val="944732916"/>
      </p:ext>
    </p:extLst>
  </p:cSld>
  <p:clrMapOvr>
    <a:masterClrMapping/>
  </p:clrMapOvr>
</p:sld>
</file>

<file path=ppt/theme/theme1.xml><?xml version="1.0" encoding="utf-8"?>
<a:theme xmlns:a="http://schemas.openxmlformats.org/drawingml/2006/main" name="DMRA PPT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90DEC0CA-91F6-4AA2-BDFD-CEFF9B9C8862}" vid="{A17F9EC5-0983-40C1-B7CC-683F0D2761D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DMRA PPT Template</Template>
  <TotalTime>644</TotalTime>
  <Words>967</Words>
  <Application>Microsoft Office PowerPoint</Application>
  <PresentationFormat>On-screen Show (4:3)</PresentationFormat>
  <Paragraphs>111</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DMRA PPT Template</vt:lpstr>
      <vt:lpstr>Bitmap Image</vt:lpstr>
      <vt:lpstr>Slide 1</vt:lpstr>
      <vt:lpstr>Introduction</vt:lpstr>
      <vt:lpstr>AFC Architecture Levels</vt:lpstr>
      <vt:lpstr>Slide 4</vt:lpstr>
      <vt:lpstr>Purpose of Central Computer:</vt:lpstr>
      <vt:lpstr>Slide 6</vt:lpstr>
      <vt:lpstr>Functionality of AFC System:</vt:lpstr>
      <vt:lpstr>Slide 8</vt:lpstr>
      <vt:lpstr>System Security Management </vt:lpstr>
      <vt:lpstr>Slide 10</vt:lpstr>
      <vt:lpstr>KIM (Key Initializing Machine) located and managed in a separate security area within CCHS, is an equipment to create and distribute all kinds of SAM used in all AFC system.  The DSM is used to generate a Mutual Authentication Code (MAC) for the transaction to check that the transaction data has not been tampered with between the transaction getting generated and getting sent to the Transaction Summarisation service.   DSM ID is used to uniquely identify a SAM/HSM.  Device Security Module = SAM + Device Information.  </vt:lpstr>
      <vt:lpstr>MIS Reports Management </vt:lpstr>
      <vt:lpstr>CCHS </vt:lpstr>
      <vt:lpstr>URC Management</vt:lpstr>
      <vt:lpstr>Auto Top Up System:</vt:lpstr>
      <vt:lpstr>Central-Station Coordination:</vt:lpstr>
      <vt:lpstr>Slide 17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sushil dutta sharma</dc:creator>
  <cp:lastModifiedBy>AMW</cp:lastModifiedBy>
  <cp:revision>80</cp:revision>
  <cp:lastPrinted>1601-01-01T00:00:00Z</cp:lastPrinted>
  <dcterms:created xsi:type="dcterms:W3CDTF">2020-04-13T06:39:12Z</dcterms:created>
  <dcterms:modified xsi:type="dcterms:W3CDTF">2021-10-01T09:14:09Z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