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312" r:id="rId3"/>
    <p:sldId id="257" r:id="rId4"/>
    <p:sldId id="260" r:id="rId5"/>
    <p:sldId id="261" r:id="rId6"/>
    <p:sldId id="262" r:id="rId7"/>
    <p:sldId id="314" r:id="rId8"/>
    <p:sldId id="313" r:id="rId9"/>
    <p:sldId id="305" r:id="rId10"/>
    <p:sldId id="300" r:id="rId11"/>
    <p:sldId id="328" r:id="rId12"/>
    <p:sldId id="329" r:id="rId13"/>
    <p:sldId id="330" r:id="rId14"/>
    <p:sldId id="327" r:id="rId15"/>
    <p:sldId id="324" r:id="rId16"/>
    <p:sldId id="318" r:id="rId17"/>
    <p:sldId id="319" r:id="rId18"/>
    <p:sldId id="320" r:id="rId19"/>
    <p:sldId id="290" r:id="rId20"/>
    <p:sldId id="291" r:id="rId21"/>
    <p:sldId id="292" r:id="rId22"/>
    <p:sldId id="294" r:id="rId23"/>
    <p:sldId id="332" r:id="rId24"/>
    <p:sldId id="333" r:id="rId25"/>
    <p:sldId id="334" r:id="rId26"/>
    <p:sldId id="335" r:id="rId27"/>
    <p:sldId id="336" r:id="rId28"/>
    <p:sldId id="337" r:id="rId29"/>
    <p:sldId id="326" r:id="rId30"/>
    <p:sldId id="316" r:id="rId31"/>
    <p:sldId id="33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C5260-73C9-4591-BB9E-F9CE8C97ED7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9D93FF-AEA9-417D-AAF5-33BEBF622A31}">
      <dgm:prSet/>
      <dgm:spPr/>
      <dgm:t>
        <a:bodyPr/>
        <a:lstStyle/>
        <a:p>
          <a:pPr rtl="0"/>
          <a:r>
            <a:rPr lang="en-US" dirty="0" smtClean="0"/>
            <a:t>Text Pre-processing</a:t>
          </a:r>
          <a:endParaRPr lang="en-IN" dirty="0"/>
        </a:p>
      </dgm:t>
    </dgm:pt>
    <dgm:pt modelId="{1D665131-D721-4EBA-8CA3-17C0A21D105E}" type="parTrans" cxnId="{264D7240-DEF7-4C23-A493-DD8DF9ED95CE}">
      <dgm:prSet/>
      <dgm:spPr/>
      <dgm:t>
        <a:bodyPr/>
        <a:lstStyle/>
        <a:p>
          <a:endParaRPr lang="en-IN"/>
        </a:p>
      </dgm:t>
    </dgm:pt>
    <dgm:pt modelId="{AB29795F-3BB7-43F7-BAF4-8DEADC26B292}" type="sibTrans" cxnId="{264D7240-DEF7-4C23-A493-DD8DF9ED95CE}">
      <dgm:prSet/>
      <dgm:spPr/>
      <dgm:t>
        <a:bodyPr/>
        <a:lstStyle/>
        <a:p>
          <a:endParaRPr lang="en-IN"/>
        </a:p>
      </dgm:t>
    </dgm:pt>
    <dgm:pt modelId="{B88D3C88-FB1C-40D1-9CE2-BBAC46C4B3B0}">
      <dgm:prSet/>
      <dgm:spPr/>
      <dgm:t>
        <a:bodyPr/>
        <a:lstStyle/>
        <a:p>
          <a:pPr rtl="0"/>
          <a:r>
            <a:rPr lang="en-US" dirty="0" smtClean="0"/>
            <a:t>Feature Selection</a:t>
          </a:r>
          <a:endParaRPr lang="en-IN" dirty="0"/>
        </a:p>
      </dgm:t>
    </dgm:pt>
    <dgm:pt modelId="{EE6D9DC5-9B3B-473C-A219-F9C55335CD05}" type="parTrans" cxnId="{5BA4691F-B6B9-486A-9F0F-EAC132852C30}">
      <dgm:prSet/>
      <dgm:spPr/>
      <dgm:t>
        <a:bodyPr/>
        <a:lstStyle/>
        <a:p>
          <a:endParaRPr lang="en-IN"/>
        </a:p>
      </dgm:t>
    </dgm:pt>
    <dgm:pt modelId="{0C5A9E43-A3A6-49D1-9DA7-978F0746CBBD}" type="sibTrans" cxnId="{5BA4691F-B6B9-486A-9F0F-EAC132852C30}">
      <dgm:prSet/>
      <dgm:spPr/>
      <dgm:t>
        <a:bodyPr/>
        <a:lstStyle/>
        <a:p>
          <a:endParaRPr lang="en-IN"/>
        </a:p>
      </dgm:t>
    </dgm:pt>
    <dgm:pt modelId="{181D3433-D9E3-47AB-AB37-D64EBD63F12E}">
      <dgm:prSet/>
      <dgm:spPr/>
      <dgm:t>
        <a:bodyPr/>
        <a:lstStyle/>
        <a:p>
          <a:pPr rtl="0"/>
          <a:r>
            <a:rPr lang="en-US" dirty="0" smtClean="0"/>
            <a:t>Text Categorization Method</a:t>
          </a:r>
          <a:endParaRPr lang="en-IN" dirty="0"/>
        </a:p>
      </dgm:t>
    </dgm:pt>
    <dgm:pt modelId="{42C6074D-5BDF-4316-BADE-0E5546D5FE33}" type="parTrans" cxnId="{89506363-C412-4373-BA1B-AE54B0808EE2}">
      <dgm:prSet/>
      <dgm:spPr/>
      <dgm:t>
        <a:bodyPr/>
        <a:lstStyle/>
        <a:p>
          <a:endParaRPr lang="en-IN"/>
        </a:p>
      </dgm:t>
    </dgm:pt>
    <dgm:pt modelId="{EA666E60-075A-4782-8BC7-33499A0983EA}" type="sibTrans" cxnId="{89506363-C412-4373-BA1B-AE54B0808EE2}">
      <dgm:prSet/>
      <dgm:spPr/>
      <dgm:t>
        <a:bodyPr/>
        <a:lstStyle/>
        <a:p>
          <a:endParaRPr lang="en-IN"/>
        </a:p>
      </dgm:t>
    </dgm:pt>
    <dgm:pt modelId="{D504C942-DD18-465D-A919-03B041D21AE5}">
      <dgm:prSet/>
      <dgm:spPr/>
      <dgm:t>
        <a:bodyPr/>
        <a:lstStyle/>
        <a:p>
          <a:pPr rtl="0"/>
          <a:r>
            <a:rPr lang="en-US" dirty="0" smtClean="0"/>
            <a:t>Feature Representation</a:t>
          </a:r>
          <a:endParaRPr lang="en-IN" dirty="0"/>
        </a:p>
      </dgm:t>
    </dgm:pt>
    <dgm:pt modelId="{A200C451-8FF8-408E-8941-C7E5C6F04FDE}" type="parTrans" cxnId="{5E371BE8-B863-4574-B30C-152167042D32}">
      <dgm:prSet/>
      <dgm:spPr/>
      <dgm:t>
        <a:bodyPr/>
        <a:lstStyle/>
        <a:p>
          <a:endParaRPr lang="en-IN"/>
        </a:p>
      </dgm:t>
    </dgm:pt>
    <dgm:pt modelId="{226244AA-DD69-461E-BA94-A21086E1A926}" type="sibTrans" cxnId="{5E371BE8-B863-4574-B30C-152167042D32}">
      <dgm:prSet/>
      <dgm:spPr/>
      <dgm:t>
        <a:bodyPr/>
        <a:lstStyle/>
        <a:p>
          <a:endParaRPr lang="en-IN"/>
        </a:p>
      </dgm:t>
    </dgm:pt>
    <dgm:pt modelId="{6D3FF810-AAAD-42AE-9720-A6D3A9350CC4}" type="pres">
      <dgm:prSet presAssocID="{B6CC5260-73C9-4591-BB9E-F9CE8C97ED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73F9B47-CEC1-48AE-AA37-45B6C9A0466D}" type="pres">
      <dgm:prSet presAssocID="{181D3433-D9E3-47AB-AB37-D64EBD63F12E}" presName="boxAndChildren" presStyleCnt="0"/>
      <dgm:spPr/>
    </dgm:pt>
    <dgm:pt modelId="{BDC82ADD-A70D-4CA4-BB17-BDD506F34777}" type="pres">
      <dgm:prSet presAssocID="{181D3433-D9E3-47AB-AB37-D64EBD63F12E}" presName="parentTextBox" presStyleLbl="node1" presStyleIdx="0" presStyleCnt="4"/>
      <dgm:spPr/>
      <dgm:t>
        <a:bodyPr/>
        <a:lstStyle/>
        <a:p>
          <a:endParaRPr lang="en-IN"/>
        </a:p>
      </dgm:t>
    </dgm:pt>
    <dgm:pt modelId="{CDD8AFF7-0B2B-4738-A8EE-4D551029B219}" type="pres">
      <dgm:prSet presAssocID="{0C5A9E43-A3A6-49D1-9DA7-978F0746CBBD}" presName="sp" presStyleCnt="0"/>
      <dgm:spPr/>
    </dgm:pt>
    <dgm:pt modelId="{509A7E62-9BC3-4BED-AACD-68C1AF060065}" type="pres">
      <dgm:prSet presAssocID="{B88D3C88-FB1C-40D1-9CE2-BBAC46C4B3B0}" presName="arrowAndChildren" presStyleCnt="0"/>
      <dgm:spPr/>
    </dgm:pt>
    <dgm:pt modelId="{4A27ED6F-D763-4CF5-A8BA-4AE0D5028EDD}" type="pres">
      <dgm:prSet presAssocID="{B88D3C88-FB1C-40D1-9CE2-BBAC46C4B3B0}" presName="parentTextArrow" presStyleLbl="node1" presStyleIdx="1" presStyleCnt="4"/>
      <dgm:spPr/>
      <dgm:t>
        <a:bodyPr/>
        <a:lstStyle/>
        <a:p>
          <a:endParaRPr lang="en-IN"/>
        </a:p>
      </dgm:t>
    </dgm:pt>
    <dgm:pt modelId="{4FA71B58-5A7A-490B-A6F1-5D7DBD505316}" type="pres">
      <dgm:prSet presAssocID="{226244AA-DD69-461E-BA94-A21086E1A926}" presName="sp" presStyleCnt="0"/>
      <dgm:spPr/>
    </dgm:pt>
    <dgm:pt modelId="{14B440C3-C1A4-4C49-933A-918F42842136}" type="pres">
      <dgm:prSet presAssocID="{D504C942-DD18-465D-A919-03B041D21AE5}" presName="arrowAndChildren" presStyleCnt="0"/>
      <dgm:spPr/>
    </dgm:pt>
    <dgm:pt modelId="{5AF0D8E2-5C88-4318-82AD-1C0736A4F9A2}" type="pres">
      <dgm:prSet presAssocID="{D504C942-DD18-465D-A919-03B041D21AE5}" presName="parentTextArrow" presStyleLbl="node1" presStyleIdx="2" presStyleCnt="4"/>
      <dgm:spPr/>
      <dgm:t>
        <a:bodyPr/>
        <a:lstStyle/>
        <a:p>
          <a:endParaRPr lang="en-IN"/>
        </a:p>
      </dgm:t>
    </dgm:pt>
    <dgm:pt modelId="{A6303FBF-6739-4034-A7A7-2DD35709C121}" type="pres">
      <dgm:prSet presAssocID="{AB29795F-3BB7-43F7-BAF4-8DEADC26B292}" presName="sp" presStyleCnt="0"/>
      <dgm:spPr/>
    </dgm:pt>
    <dgm:pt modelId="{7E75BDDD-C62D-4187-9997-AE8C834896FD}" type="pres">
      <dgm:prSet presAssocID="{C49D93FF-AEA9-417D-AAF5-33BEBF622A31}" presName="arrowAndChildren" presStyleCnt="0"/>
      <dgm:spPr/>
    </dgm:pt>
    <dgm:pt modelId="{BAB90C05-7A86-45FB-AA71-04A9699E4781}" type="pres">
      <dgm:prSet presAssocID="{C49D93FF-AEA9-417D-AAF5-33BEBF622A31}" presName="parentTextArrow" presStyleLbl="node1" presStyleIdx="3" presStyleCnt="4"/>
      <dgm:spPr/>
      <dgm:t>
        <a:bodyPr/>
        <a:lstStyle/>
        <a:p>
          <a:endParaRPr lang="en-IN"/>
        </a:p>
      </dgm:t>
    </dgm:pt>
  </dgm:ptLst>
  <dgm:cxnLst>
    <dgm:cxn modelId="{DE9D56E5-5747-4D0C-916E-6CFAF4590571}" type="presOf" srcId="{D504C942-DD18-465D-A919-03B041D21AE5}" destId="{5AF0D8E2-5C88-4318-82AD-1C0736A4F9A2}" srcOrd="0" destOrd="0" presId="urn:microsoft.com/office/officeart/2005/8/layout/process4"/>
    <dgm:cxn modelId="{B5B745D0-CE28-4F4D-97A5-905318F18C0B}" type="presOf" srcId="{B88D3C88-FB1C-40D1-9CE2-BBAC46C4B3B0}" destId="{4A27ED6F-D763-4CF5-A8BA-4AE0D5028EDD}" srcOrd="0" destOrd="0" presId="urn:microsoft.com/office/officeart/2005/8/layout/process4"/>
    <dgm:cxn modelId="{55CA048C-E546-41A0-BF7E-AA85AFCFE155}" type="presOf" srcId="{181D3433-D9E3-47AB-AB37-D64EBD63F12E}" destId="{BDC82ADD-A70D-4CA4-BB17-BDD506F34777}" srcOrd="0" destOrd="0" presId="urn:microsoft.com/office/officeart/2005/8/layout/process4"/>
    <dgm:cxn modelId="{5BA4691F-B6B9-486A-9F0F-EAC132852C30}" srcId="{B6CC5260-73C9-4591-BB9E-F9CE8C97ED70}" destId="{B88D3C88-FB1C-40D1-9CE2-BBAC46C4B3B0}" srcOrd="2" destOrd="0" parTransId="{EE6D9DC5-9B3B-473C-A219-F9C55335CD05}" sibTransId="{0C5A9E43-A3A6-49D1-9DA7-978F0746CBBD}"/>
    <dgm:cxn modelId="{264D7240-DEF7-4C23-A493-DD8DF9ED95CE}" srcId="{B6CC5260-73C9-4591-BB9E-F9CE8C97ED70}" destId="{C49D93FF-AEA9-417D-AAF5-33BEBF622A31}" srcOrd="0" destOrd="0" parTransId="{1D665131-D721-4EBA-8CA3-17C0A21D105E}" sibTransId="{AB29795F-3BB7-43F7-BAF4-8DEADC26B292}"/>
    <dgm:cxn modelId="{EC16D025-E591-4982-8BC4-7BDB8363D377}" type="presOf" srcId="{B6CC5260-73C9-4591-BB9E-F9CE8C97ED70}" destId="{6D3FF810-AAAD-42AE-9720-A6D3A9350CC4}" srcOrd="0" destOrd="0" presId="urn:microsoft.com/office/officeart/2005/8/layout/process4"/>
    <dgm:cxn modelId="{5E371BE8-B863-4574-B30C-152167042D32}" srcId="{B6CC5260-73C9-4591-BB9E-F9CE8C97ED70}" destId="{D504C942-DD18-465D-A919-03B041D21AE5}" srcOrd="1" destOrd="0" parTransId="{A200C451-8FF8-408E-8941-C7E5C6F04FDE}" sibTransId="{226244AA-DD69-461E-BA94-A21086E1A926}"/>
    <dgm:cxn modelId="{89506363-C412-4373-BA1B-AE54B0808EE2}" srcId="{B6CC5260-73C9-4591-BB9E-F9CE8C97ED70}" destId="{181D3433-D9E3-47AB-AB37-D64EBD63F12E}" srcOrd="3" destOrd="0" parTransId="{42C6074D-5BDF-4316-BADE-0E5546D5FE33}" sibTransId="{EA666E60-075A-4782-8BC7-33499A0983EA}"/>
    <dgm:cxn modelId="{5227DC54-CA36-4E93-95C1-97AC78943A3D}" type="presOf" srcId="{C49D93FF-AEA9-417D-AAF5-33BEBF622A31}" destId="{BAB90C05-7A86-45FB-AA71-04A9699E4781}" srcOrd="0" destOrd="0" presId="urn:microsoft.com/office/officeart/2005/8/layout/process4"/>
    <dgm:cxn modelId="{16E73C55-3189-4DBE-AF11-850BFBD927F2}" type="presParOf" srcId="{6D3FF810-AAAD-42AE-9720-A6D3A9350CC4}" destId="{173F9B47-CEC1-48AE-AA37-45B6C9A0466D}" srcOrd="0" destOrd="0" presId="urn:microsoft.com/office/officeart/2005/8/layout/process4"/>
    <dgm:cxn modelId="{8E2A3310-07FA-4B91-B497-354D10DAD59A}" type="presParOf" srcId="{173F9B47-CEC1-48AE-AA37-45B6C9A0466D}" destId="{BDC82ADD-A70D-4CA4-BB17-BDD506F34777}" srcOrd="0" destOrd="0" presId="urn:microsoft.com/office/officeart/2005/8/layout/process4"/>
    <dgm:cxn modelId="{5558D154-3A90-409F-963B-1324F9C545F4}" type="presParOf" srcId="{6D3FF810-AAAD-42AE-9720-A6D3A9350CC4}" destId="{CDD8AFF7-0B2B-4738-A8EE-4D551029B219}" srcOrd="1" destOrd="0" presId="urn:microsoft.com/office/officeart/2005/8/layout/process4"/>
    <dgm:cxn modelId="{8F63CDDD-5099-4145-9196-714CBEAA3876}" type="presParOf" srcId="{6D3FF810-AAAD-42AE-9720-A6D3A9350CC4}" destId="{509A7E62-9BC3-4BED-AACD-68C1AF060065}" srcOrd="2" destOrd="0" presId="urn:microsoft.com/office/officeart/2005/8/layout/process4"/>
    <dgm:cxn modelId="{8E43C405-EBB9-45E4-8948-8A20CD9B436E}" type="presParOf" srcId="{509A7E62-9BC3-4BED-AACD-68C1AF060065}" destId="{4A27ED6F-D763-4CF5-A8BA-4AE0D5028EDD}" srcOrd="0" destOrd="0" presId="urn:microsoft.com/office/officeart/2005/8/layout/process4"/>
    <dgm:cxn modelId="{F5A3AD2B-2560-4952-BEA3-BBC75E022A3D}" type="presParOf" srcId="{6D3FF810-AAAD-42AE-9720-A6D3A9350CC4}" destId="{4FA71B58-5A7A-490B-A6F1-5D7DBD505316}" srcOrd="3" destOrd="0" presId="urn:microsoft.com/office/officeart/2005/8/layout/process4"/>
    <dgm:cxn modelId="{8DA90A67-9E53-4844-9AA7-DF9A0C35AEF9}" type="presParOf" srcId="{6D3FF810-AAAD-42AE-9720-A6D3A9350CC4}" destId="{14B440C3-C1A4-4C49-933A-918F42842136}" srcOrd="4" destOrd="0" presId="urn:microsoft.com/office/officeart/2005/8/layout/process4"/>
    <dgm:cxn modelId="{95AD04B9-187A-46AC-985A-8BA6503D11AB}" type="presParOf" srcId="{14B440C3-C1A4-4C49-933A-918F42842136}" destId="{5AF0D8E2-5C88-4318-82AD-1C0736A4F9A2}" srcOrd="0" destOrd="0" presId="urn:microsoft.com/office/officeart/2005/8/layout/process4"/>
    <dgm:cxn modelId="{B498E1A3-BCDB-4E70-AA2B-4A473B2920BB}" type="presParOf" srcId="{6D3FF810-AAAD-42AE-9720-A6D3A9350CC4}" destId="{A6303FBF-6739-4034-A7A7-2DD35709C121}" srcOrd="5" destOrd="0" presId="urn:microsoft.com/office/officeart/2005/8/layout/process4"/>
    <dgm:cxn modelId="{C30C2DC3-0844-4630-BA30-C67439A20EE4}" type="presParOf" srcId="{6D3FF810-AAAD-42AE-9720-A6D3A9350CC4}" destId="{7E75BDDD-C62D-4187-9997-AE8C834896FD}" srcOrd="6" destOrd="0" presId="urn:microsoft.com/office/officeart/2005/8/layout/process4"/>
    <dgm:cxn modelId="{313953E5-0C52-4CD4-BD35-E2FB41638404}" type="presParOf" srcId="{7E75BDDD-C62D-4187-9997-AE8C834896FD}" destId="{BAB90C05-7A86-45FB-AA71-04A9699E478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2DC9E0-B6DD-490F-9464-3150B495C3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13545C8-68FB-4E5B-B12C-222B664D835F}">
      <dgm:prSet custT="1"/>
      <dgm:spPr/>
      <dgm:t>
        <a:bodyPr/>
        <a:lstStyle/>
        <a:p>
          <a:pPr rtl="0"/>
          <a:r>
            <a:rPr lang="en-IN" sz="1200" dirty="0" smtClean="0"/>
            <a:t>Stop Words Elimination</a:t>
          </a:r>
          <a:endParaRPr lang="en-IN" sz="1200" dirty="0"/>
        </a:p>
      </dgm:t>
    </dgm:pt>
    <dgm:pt modelId="{15705C3C-5CC5-448E-ACB9-96F598C7A616}" type="parTrans" cxnId="{983F9F43-B2F1-4BBC-A14C-BC9F055BD6E1}">
      <dgm:prSet/>
      <dgm:spPr/>
      <dgm:t>
        <a:bodyPr/>
        <a:lstStyle/>
        <a:p>
          <a:endParaRPr lang="en-IN"/>
        </a:p>
      </dgm:t>
    </dgm:pt>
    <dgm:pt modelId="{258EEE40-A26D-4113-9E26-6690E2BA08F0}" type="sibTrans" cxnId="{983F9F43-B2F1-4BBC-A14C-BC9F055BD6E1}">
      <dgm:prSet/>
      <dgm:spPr/>
      <dgm:t>
        <a:bodyPr/>
        <a:lstStyle/>
        <a:p>
          <a:endParaRPr lang="en-IN"/>
        </a:p>
      </dgm:t>
    </dgm:pt>
    <dgm:pt modelId="{3EFE9F56-9649-446D-849F-48EEF5B3A608}">
      <dgm:prSet/>
      <dgm:spPr/>
      <dgm:t>
        <a:bodyPr/>
        <a:lstStyle/>
        <a:p>
          <a:pPr algn="just"/>
          <a:r>
            <a:rPr lang="en-IN" sz="2800" dirty="0" smtClean="0">
              <a:latin typeface="Calibri" pitchFamily="34" charset="0"/>
              <a:cs typeface="Calibri" pitchFamily="34" charset="0"/>
            </a:rPr>
            <a:t>A document is considered as a string, and then partitioned into a list of tokens. 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B5FB7218-E7BC-49FE-8FDC-27281EDB6FFD}" type="parTrans" cxnId="{3E634893-E56A-47D9-A84C-4AE98C98F2AD}">
      <dgm:prSet/>
      <dgm:spPr/>
      <dgm:t>
        <a:bodyPr/>
        <a:lstStyle/>
        <a:p>
          <a:endParaRPr lang="en-IN"/>
        </a:p>
      </dgm:t>
    </dgm:pt>
    <dgm:pt modelId="{9F7FBB7B-7F49-4EC0-A99A-3FAAD610308F}" type="sibTrans" cxnId="{3E634893-E56A-47D9-A84C-4AE98C98F2AD}">
      <dgm:prSet/>
      <dgm:spPr/>
      <dgm:t>
        <a:bodyPr/>
        <a:lstStyle/>
        <a:p>
          <a:endParaRPr lang="en-IN"/>
        </a:p>
      </dgm:t>
    </dgm:pt>
    <dgm:pt modelId="{0580DAE3-2C89-4A52-A2D7-564BE319B2A5}">
      <dgm:prSet custT="1"/>
      <dgm:spPr/>
      <dgm:t>
        <a:bodyPr/>
        <a:lstStyle/>
        <a:p>
          <a:pPr rtl="0"/>
          <a:r>
            <a:rPr lang="en-IN" sz="1150" dirty="0" smtClean="0"/>
            <a:t>Tokenization</a:t>
          </a:r>
          <a:endParaRPr lang="en-IN" sz="1150" dirty="0"/>
        </a:p>
      </dgm:t>
    </dgm:pt>
    <dgm:pt modelId="{F3A4A62F-B1F5-42C5-BFB5-CB58EC3A201D}" type="sibTrans" cxnId="{50000EC9-842A-4CF9-8D55-250129C8A0D8}">
      <dgm:prSet/>
      <dgm:spPr/>
      <dgm:t>
        <a:bodyPr/>
        <a:lstStyle/>
        <a:p>
          <a:endParaRPr lang="en-IN"/>
        </a:p>
      </dgm:t>
    </dgm:pt>
    <dgm:pt modelId="{1225C812-52F3-4786-BABF-64CEC32FBCBC}" type="parTrans" cxnId="{50000EC9-842A-4CF9-8D55-250129C8A0D8}">
      <dgm:prSet/>
      <dgm:spPr/>
      <dgm:t>
        <a:bodyPr/>
        <a:lstStyle/>
        <a:p>
          <a:endParaRPr lang="en-IN"/>
        </a:p>
      </dgm:t>
    </dgm:pt>
    <dgm:pt modelId="{469025F4-4639-45D5-ADF3-94D5E8CAC254}">
      <dgm:prSet/>
      <dgm:spPr/>
      <dgm:t>
        <a:bodyPr/>
        <a:lstStyle/>
        <a:p>
          <a:r>
            <a:rPr lang="en-IN" dirty="0" smtClean="0"/>
            <a:t>Method used to identify the root/stem of a word to reduce the number of words, to save time and memory space. </a:t>
          </a:r>
          <a:endParaRPr lang="en-IN" dirty="0"/>
        </a:p>
      </dgm:t>
    </dgm:pt>
    <dgm:pt modelId="{F59C8FAE-B709-42BF-8851-BB0A1BC77A08}" type="parTrans" cxnId="{49C75B51-09EC-48F7-BD07-814587E9D89F}">
      <dgm:prSet/>
      <dgm:spPr/>
      <dgm:t>
        <a:bodyPr/>
        <a:lstStyle/>
        <a:p>
          <a:endParaRPr lang="en-IN"/>
        </a:p>
      </dgm:t>
    </dgm:pt>
    <dgm:pt modelId="{7B6FA3B9-6B56-43FD-8370-7C79BD0A8510}" type="sibTrans" cxnId="{49C75B51-09EC-48F7-BD07-814587E9D89F}">
      <dgm:prSet/>
      <dgm:spPr/>
      <dgm:t>
        <a:bodyPr/>
        <a:lstStyle/>
        <a:p>
          <a:endParaRPr lang="en-IN"/>
        </a:p>
      </dgm:t>
    </dgm:pt>
    <dgm:pt modelId="{44DF33FF-BAEC-465C-B5F9-24A761CEC008}">
      <dgm:prSet custT="1"/>
      <dgm:spPr/>
      <dgm:t>
        <a:bodyPr/>
        <a:lstStyle/>
        <a:p>
          <a:pPr rtl="0"/>
          <a:r>
            <a:rPr lang="en-US" sz="1200" dirty="0" smtClean="0"/>
            <a:t>Stemming</a:t>
          </a:r>
          <a:endParaRPr lang="en-IN" sz="1200" dirty="0"/>
        </a:p>
      </dgm:t>
    </dgm:pt>
    <dgm:pt modelId="{FD9FDB33-061A-4FFD-B586-0A0051862BC9}" type="sibTrans" cxnId="{39F9E862-7923-47C4-8FB8-2A1F47B140B4}">
      <dgm:prSet/>
      <dgm:spPr/>
      <dgm:t>
        <a:bodyPr/>
        <a:lstStyle/>
        <a:p>
          <a:endParaRPr lang="en-IN"/>
        </a:p>
      </dgm:t>
    </dgm:pt>
    <dgm:pt modelId="{8A2C1D6A-16DE-4CDB-B4C6-C1DD8784942D}" type="parTrans" cxnId="{39F9E862-7923-47C4-8FB8-2A1F47B140B4}">
      <dgm:prSet/>
      <dgm:spPr/>
      <dgm:t>
        <a:bodyPr/>
        <a:lstStyle/>
        <a:p>
          <a:endParaRPr lang="en-IN"/>
        </a:p>
      </dgm:t>
    </dgm:pt>
    <dgm:pt modelId="{E27A3677-3762-42A7-A385-59C457286831}">
      <dgm:prSet/>
      <dgm:spPr/>
      <dgm:t>
        <a:bodyPr/>
        <a:lstStyle/>
        <a:p>
          <a:pPr algn="just"/>
          <a:r>
            <a:rPr lang="en-IN" sz="2800" dirty="0" smtClean="0">
              <a:latin typeface="Calibri" pitchFamily="34" charset="0"/>
              <a:cs typeface="Calibri" pitchFamily="34" charset="0"/>
            </a:rPr>
            <a:t>Common words like articles, prepositions, and pro-nouns, etc. that are treated as stop words are removed. 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1DF38E01-3EA0-48B5-B50A-3CBDEDB36F77}" type="sibTrans" cxnId="{FB433FCE-E662-42EF-AD8E-18B44F8330D7}">
      <dgm:prSet/>
      <dgm:spPr/>
      <dgm:t>
        <a:bodyPr/>
        <a:lstStyle/>
        <a:p>
          <a:endParaRPr lang="en-IN"/>
        </a:p>
      </dgm:t>
    </dgm:pt>
    <dgm:pt modelId="{ECEC150A-22FD-45FF-9B45-1E545F44B3DC}" type="parTrans" cxnId="{FB433FCE-E662-42EF-AD8E-18B44F8330D7}">
      <dgm:prSet/>
      <dgm:spPr/>
      <dgm:t>
        <a:bodyPr/>
        <a:lstStyle/>
        <a:p>
          <a:endParaRPr lang="en-IN"/>
        </a:p>
      </dgm:t>
    </dgm:pt>
    <dgm:pt modelId="{FF166FBF-C923-440A-AEA7-5D6974C36AA5}" type="pres">
      <dgm:prSet presAssocID="{B62DC9E0-B6DD-490F-9464-3150B495C3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4D208F0-0FEF-44F4-8A71-C1AB41F7D233}" type="pres">
      <dgm:prSet presAssocID="{0580DAE3-2C89-4A52-A2D7-564BE319B2A5}" presName="composite" presStyleCnt="0"/>
      <dgm:spPr/>
    </dgm:pt>
    <dgm:pt modelId="{B6E5013A-9EF9-45E5-ACF1-385A85462C6A}" type="pres">
      <dgm:prSet presAssocID="{0580DAE3-2C89-4A52-A2D7-564BE319B2A5}" presName="parentText" presStyleLbl="alignNode1" presStyleIdx="0" presStyleCnt="3" custScaleX="111502" custLinFactNeighborX="-13038" custLinFactNeighborY="-405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94E775-3EFB-4F0D-898D-6B17BDC4237C}" type="pres">
      <dgm:prSet presAssocID="{0580DAE3-2C89-4A52-A2D7-564BE319B2A5}" presName="descendantText" presStyleLbl="alignAcc1" presStyleIdx="0" presStyleCnt="3" custLinFactNeighborX="40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F32914-2E1D-45E2-B5AA-A774953071B6}" type="pres">
      <dgm:prSet presAssocID="{F3A4A62F-B1F5-42C5-BFB5-CB58EC3A201D}" presName="sp" presStyleCnt="0"/>
      <dgm:spPr/>
    </dgm:pt>
    <dgm:pt modelId="{D32541DA-D5F8-4F6B-93DF-365C044C9A24}" type="pres">
      <dgm:prSet presAssocID="{513545C8-68FB-4E5B-B12C-222B664D835F}" presName="composite" presStyleCnt="0"/>
      <dgm:spPr/>
    </dgm:pt>
    <dgm:pt modelId="{1E736FD9-D36F-4F89-B2C9-7E4623F09082}" type="pres">
      <dgm:prSet presAssocID="{513545C8-68FB-4E5B-B12C-222B664D835F}" presName="parentText" presStyleLbl="alignNode1" presStyleIdx="1" presStyleCnt="3" custScaleX="11055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680861-0E26-4F52-947F-040E95ABB345}" type="pres">
      <dgm:prSet presAssocID="{513545C8-68FB-4E5B-B12C-222B664D835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B3BD90-C872-4939-B430-9CADB36E5E82}" type="pres">
      <dgm:prSet presAssocID="{258EEE40-A26D-4113-9E26-6690E2BA08F0}" presName="sp" presStyleCnt="0"/>
      <dgm:spPr/>
    </dgm:pt>
    <dgm:pt modelId="{FE5BDC1D-3487-4875-983D-296AB2A485A0}" type="pres">
      <dgm:prSet presAssocID="{44DF33FF-BAEC-465C-B5F9-24A761CEC008}" presName="composite" presStyleCnt="0"/>
      <dgm:spPr/>
    </dgm:pt>
    <dgm:pt modelId="{1F90CEB4-7D0A-4919-9828-90E8118B46BB}" type="pres">
      <dgm:prSet presAssocID="{44DF33FF-BAEC-465C-B5F9-24A761CEC008}" presName="parentText" presStyleLbl="alignNode1" presStyleIdx="2" presStyleCnt="3" custScaleX="116779" custLinFactNeighborY="-405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E63AAC-1276-47D5-929E-34B60F720220}" type="pres">
      <dgm:prSet presAssocID="{44DF33FF-BAEC-465C-B5F9-24A761CEC00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9F9E862-7923-47C4-8FB8-2A1F47B140B4}" srcId="{B62DC9E0-B6DD-490F-9464-3150B495C3C3}" destId="{44DF33FF-BAEC-465C-B5F9-24A761CEC008}" srcOrd="2" destOrd="0" parTransId="{8A2C1D6A-16DE-4CDB-B4C6-C1DD8784942D}" sibTransId="{FD9FDB33-061A-4FFD-B586-0A0051862BC9}"/>
    <dgm:cxn modelId="{FDBAA9CC-383A-4746-A99F-30716718625F}" type="presOf" srcId="{3EFE9F56-9649-446D-849F-48EEF5B3A608}" destId="{4B94E775-3EFB-4F0D-898D-6B17BDC4237C}" srcOrd="0" destOrd="0" presId="urn:microsoft.com/office/officeart/2005/8/layout/chevron2"/>
    <dgm:cxn modelId="{50000EC9-842A-4CF9-8D55-250129C8A0D8}" srcId="{B62DC9E0-B6DD-490F-9464-3150B495C3C3}" destId="{0580DAE3-2C89-4A52-A2D7-564BE319B2A5}" srcOrd="0" destOrd="0" parTransId="{1225C812-52F3-4786-BABF-64CEC32FBCBC}" sibTransId="{F3A4A62F-B1F5-42C5-BFB5-CB58EC3A201D}"/>
    <dgm:cxn modelId="{C43D1A0B-4C16-4F0F-9809-C27687A37B85}" type="presOf" srcId="{0580DAE3-2C89-4A52-A2D7-564BE319B2A5}" destId="{B6E5013A-9EF9-45E5-ACF1-385A85462C6A}" srcOrd="0" destOrd="0" presId="urn:microsoft.com/office/officeart/2005/8/layout/chevron2"/>
    <dgm:cxn modelId="{728E70EE-706E-4C58-8CD4-1E7752E7580D}" type="presOf" srcId="{469025F4-4639-45D5-ADF3-94D5E8CAC254}" destId="{81E63AAC-1276-47D5-929E-34B60F720220}" srcOrd="0" destOrd="0" presId="urn:microsoft.com/office/officeart/2005/8/layout/chevron2"/>
    <dgm:cxn modelId="{FB433FCE-E662-42EF-AD8E-18B44F8330D7}" srcId="{513545C8-68FB-4E5B-B12C-222B664D835F}" destId="{E27A3677-3762-42A7-A385-59C457286831}" srcOrd="0" destOrd="0" parTransId="{ECEC150A-22FD-45FF-9B45-1E545F44B3DC}" sibTransId="{1DF38E01-3EA0-48B5-B50A-3CBDEDB36F77}"/>
    <dgm:cxn modelId="{4736A4B5-3D7B-4183-8F01-45CF4708443F}" type="presOf" srcId="{44DF33FF-BAEC-465C-B5F9-24A761CEC008}" destId="{1F90CEB4-7D0A-4919-9828-90E8118B46BB}" srcOrd="0" destOrd="0" presId="urn:microsoft.com/office/officeart/2005/8/layout/chevron2"/>
    <dgm:cxn modelId="{2582F117-B66F-47C8-A070-D40C1A2AC3F6}" type="presOf" srcId="{B62DC9E0-B6DD-490F-9464-3150B495C3C3}" destId="{FF166FBF-C923-440A-AEA7-5D6974C36AA5}" srcOrd="0" destOrd="0" presId="urn:microsoft.com/office/officeart/2005/8/layout/chevron2"/>
    <dgm:cxn modelId="{49C75B51-09EC-48F7-BD07-814587E9D89F}" srcId="{44DF33FF-BAEC-465C-B5F9-24A761CEC008}" destId="{469025F4-4639-45D5-ADF3-94D5E8CAC254}" srcOrd="0" destOrd="0" parTransId="{F59C8FAE-B709-42BF-8851-BB0A1BC77A08}" sibTransId="{7B6FA3B9-6B56-43FD-8370-7C79BD0A8510}"/>
    <dgm:cxn modelId="{F005A9F3-927B-4500-BB47-9BA5A6996EF0}" type="presOf" srcId="{E27A3677-3762-42A7-A385-59C457286831}" destId="{AE680861-0E26-4F52-947F-040E95ABB345}" srcOrd="0" destOrd="0" presId="urn:microsoft.com/office/officeart/2005/8/layout/chevron2"/>
    <dgm:cxn modelId="{983F9F43-B2F1-4BBC-A14C-BC9F055BD6E1}" srcId="{B62DC9E0-B6DD-490F-9464-3150B495C3C3}" destId="{513545C8-68FB-4E5B-B12C-222B664D835F}" srcOrd="1" destOrd="0" parTransId="{15705C3C-5CC5-448E-ACB9-96F598C7A616}" sibTransId="{258EEE40-A26D-4113-9E26-6690E2BA08F0}"/>
    <dgm:cxn modelId="{3E634893-E56A-47D9-A84C-4AE98C98F2AD}" srcId="{0580DAE3-2C89-4A52-A2D7-564BE319B2A5}" destId="{3EFE9F56-9649-446D-849F-48EEF5B3A608}" srcOrd="0" destOrd="0" parTransId="{B5FB7218-E7BC-49FE-8FDC-27281EDB6FFD}" sibTransId="{9F7FBB7B-7F49-4EC0-A99A-3FAAD610308F}"/>
    <dgm:cxn modelId="{64A07905-749E-479A-926D-36B7B009B40E}" type="presOf" srcId="{513545C8-68FB-4E5B-B12C-222B664D835F}" destId="{1E736FD9-D36F-4F89-B2C9-7E4623F09082}" srcOrd="0" destOrd="0" presId="urn:microsoft.com/office/officeart/2005/8/layout/chevron2"/>
    <dgm:cxn modelId="{CB52B2E6-98DA-401A-BE25-1BB00713BBC8}" type="presParOf" srcId="{FF166FBF-C923-440A-AEA7-5D6974C36AA5}" destId="{64D208F0-0FEF-44F4-8A71-C1AB41F7D233}" srcOrd="0" destOrd="0" presId="urn:microsoft.com/office/officeart/2005/8/layout/chevron2"/>
    <dgm:cxn modelId="{13EB535D-9B64-4F1E-A440-54FCCE1A7498}" type="presParOf" srcId="{64D208F0-0FEF-44F4-8A71-C1AB41F7D233}" destId="{B6E5013A-9EF9-45E5-ACF1-385A85462C6A}" srcOrd="0" destOrd="0" presId="urn:microsoft.com/office/officeart/2005/8/layout/chevron2"/>
    <dgm:cxn modelId="{B1B9ED0C-4C79-4E22-A493-5E80150689D5}" type="presParOf" srcId="{64D208F0-0FEF-44F4-8A71-C1AB41F7D233}" destId="{4B94E775-3EFB-4F0D-898D-6B17BDC4237C}" srcOrd="1" destOrd="0" presId="urn:microsoft.com/office/officeart/2005/8/layout/chevron2"/>
    <dgm:cxn modelId="{2DF2DC82-271B-4371-B9D7-DFADF66C81F1}" type="presParOf" srcId="{FF166FBF-C923-440A-AEA7-5D6974C36AA5}" destId="{8FF32914-2E1D-45E2-B5AA-A774953071B6}" srcOrd="1" destOrd="0" presId="urn:microsoft.com/office/officeart/2005/8/layout/chevron2"/>
    <dgm:cxn modelId="{BDF69ACD-5F21-490E-B426-5D07E418601E}" type="presParOf" srcId="{FF166FBF-C923-440A-AEA7-5D6974C36AA5}" destId="{D32541DA-D5F8-4F6B-93DF-365C044C9A24}" srcOrd="2" destOrd="0" presId="urn:microsoft.com/office/officeart/2005/8/layout/chevron2"/>
    <dgm:cxn modelId="{2BAC46E9-E6A8-439D-98C6-087198E8723B}" type="presParOf" srcId="{D32541DA-D5F8-4F6B-93DF-365C044C9A24}" destId="{1E736FD9-D36F-4F89-B2C9-7E4623F09082}" srcOrd="0" destOrd="0" presId="urn:microsoft.com/office/officeart/2005/8/layout/chevron2"/>
    <dgm:cxn modelId="{282C40C8-6F0F-487D-AEDD-5B1E313F8D50}" type="presParOf" srcId="{D32541DA-D5F8-4F6B-93DF-365C044C9A24}" destId="{AE680861-0E26-4F52-947F-040E95ABB345}" srcOrd="1" destOrd="0" presId="urn:microsoft.com/office/officeart/2005/8/layout/chevron2"/>
    <dgm:cxn modelId="{81086F79-F1C0-4658-9F6D-76C3F32EDF07}" type="presParOf" srcId="{FF166FBF-C923-440A-AEA7-5D6974C36AA5}" destId="{27B3BD90-C872-4939-B430-9CADB36E5E82}" srcOrd="3" destOrd="0" presId="urn:microsoft.com/office/officeart/2005/8/layout/chevron2"/>
    <dgm:cxn modelId="{A8D3FCC5-719B-4445-A06D-B8F6F439EDB3}" type="presParOf" srcId="{FF166FBF-C923-440A-AEA7-5D6974C36AA5}" destId="{FE5BDC1D-3487-4875-983D-296AB2A485A0}" srcOrd="4" destOrd="0" presId="urn:microsoft.com/office/officeart/2005/8/layout/chevron2"/>
    <dgm:cxn modelId="{5FEFAD2A-0BAC-486E-9543-0EC5EAE767F6}" type="presParOf" srcId="{FE5BDC1D-3487-4875-983D-296AB2A485A0}" destId="{1F90CEB4-7D0A-4919-9828-90E8118B46BB}" srcOrd="0" destOrd="0" presId="urn:microsoft.com/office/officeart/2005/8/layout/chevron2"/>
    <dgm:cxn modelId="{6643DBF8-F84C-41FA-AA70-A48A6CA0256F}" type="presParOf" srcId="{FE5BDC1D-3487-4875-983D-296AB2A485A0}" destId="{81E63AAC-1276-47D5-929E-34B60F72022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82ADD-A70D-4CA4-BB17-BDD506F34777}">
      <dsp:nvSpPr>
        <dsp:cNvPr id="0" name=""/>
        <dsp:cNvSpPr/>
      </dsp:nvSpPr>
      <dsp:spPr>
        <a:xfrm>
          <a:off x="0" y="2903596"/>
          <a:ext cx="8895807" cy="635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 Categorization Method</a:t>
          </a:r>
          <a:endParaRPr lang="en-IN" sz="2200" kern="1200" dirty="0"/>
        </a:p>
      </dsp:txBody>
      <dsp:txXfrm>
        <a:off x="0" y="2903596"/>
        <a:ext cx="8895807" cy="635235"/>
      </dsp:txXfrm>
    </dsp:sp>
    <dsp:sp modelId="{4A27ED6F-D763-4CF5-A8BA-4AE0D5028EDD}">
      <dsp:nvSpPr>
        <dsp:cNvPr id="0" name=""/>
        <dsp:cNvSpPr/>
      </dsp:nvSpPr>
      <dsp:spPr>
        <a:xfrm rot="10800000">
          <a:off x="0" y="1936132"/>
          <a:ext cx="8895807" cy="9769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Feature Selection</a:t>
          </a:r>
          <a:endParaRPr lang="en-IN" sz="2200" kern="1200" dirty="0"/>
        </a:p>
      </dsp:txBody>
      <dsp:txXfrm rot="10800000">
        <a:off x="0" y="1936132"/>
        <a:ext cx="8895807" cy="634820"/>
      </dsp:txXfrm>
    </dsp:sp>
    <dsp:sp modelId="{5AF0D8E2-5C88-4318-82AD-1C0736A4F9A2}">
      <dsp:nvSpPr>
        <dsp:cNvPr id="0" name=""/>
        <dsp:cNvSpPr/>
      </dsp:nvSpPr>
      <dsp:spPr>
        <a:xfrm rot="10800000">
          <a:off x="0" y="968667"/>
          <a:ext cx="8895807" cy="9769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Feature Representation</a:t>
          </a:r>
          <a:endParaRPr lang="en-IN" sz="2200" kern="1200" dirty="0"/>
        </a:p>
      </dsp:txBody>
      <dsp:txXfrm rot="10800000">
        <a:off x="0" y="968667"/>
        <a:ext cx="8895807" cy="634820"/>
      </dsp:txXfrm>
    </dsp:sp>
    <dsp:sp modelId="{BAB90C05-7A86-45FB-AA71-04A9699E4781}">
      <dsp:nvSpPr>
        <dsp:cNvPr id="0" name=""/>
        <dsp:cNvSpPr/>
      </dsp:nvSpPr>
      <dsp:spPr>
        <a:xfrm rot="10800000">
          <a:off x="0" y="1203"/>
          <a:ext cx="8895807" cy="9769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 Pre-processing</a:t>
          </a:r>
          <a:endParaRPr lang="en-IN" sz="2200" kern="1200" dirty="0"/>
        </a:p>
      </dsp:txBody>
      <dsp:txXfrm rot="10800000">
        <a:off x="0" y="1203"/>
        <a:ext cx="8895807" cy="634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5013A-9EF9-45E5-ACF1-385A85462C6A}">
      <dsp:nvSpPr>
        <dsp:cNvPr id="0" name=""/>
        <dsp:cNvSpPr/>
      </dsp:nvSpPr>
      <dsp:spPr>
        <a:xfrm rot="5400000">
          <a:off x="-179194" y="141369"/>
          <a:ext cx="1288187" cy="10054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1117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50" kern="1200" dirty="0" smtClean="0"/>
            <a:t>Tokenization</a:t>
          </a:r>
          <a:endParaRPr lang="en-IN" sz="1150" kern="1200" dirty="0"/>
        </a:p>
      </dsp:txBody>
      <dsp:txXfrm rot="-5400000">
        <a:off x="-37824" y="502723"/>
        <a:ext cx="1005448" cy="282739"/>
      </dsp:txXfrm>
    </dsp:sp>
    <dsp:sp modelId="{4B94E775-3EFB-4F0D-898D-6B17BDC4237C}">
      <dsp:nvSpPr>
        <dsp:cNvPr id="0" name=""/>
        <dsp:cNvSpPr/>
      </dsp:nvSpPr>
      <dsp:spPr>
        <a:xfrm rot="5400000">
          <a:off x="4487608" y="-3568172"/>
          <a:ext cx="837321" cy="7981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Calibri" pitchFamily="34" charset="0"/>
              <a:cs typeface="Calibri" pitchFamily="34" charset="0"/>
            </a:rPr>
            <a:t>A document is considered as a string, and then partitioned into a list of tokens. </a:t>
          </a:r>
          <a:endParaRPr lang="en-IN" sz="2000" kern="1200" dirty="0">
            <a:latin typeface="Calibri" pitchFamily="34" charset="0"/>
            <a:cs typeface="Calibri" pitchFamily="34" charset="0"/>
          </a:endParaRPr>
        </a:p>
      </dsp:txBody>
      <dsp:txXfrm rot="-5400000">
        <a:off x="915764" y="44547"/>
        <a:ext cx="7940135" cy="755571"/>
      </dsp:txXfrm>
    </dsp:sp>
    <dsp:sp modelId="{1E736FD9-D36F-4F89-B2C9-7E4623F09082}">
      <dsp:nvSpPr>
        <dsp:cNvPr id="0" name=""/>
        <dsp:cNvSpPr/>
      </dsp:nvSpPr>
      <dsp:spPr>
        <a:xfrm rot="5400000">
          <a:off x="-183469" y="1238909"/>
          <a:ext cx="1288187" cy="9969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Stop Words Elimination</a:t>
          </a:r>
          <a:endParaRPr lang="en-IN" sz="1200" kern="1200" dirty="0"/>
        </a:p>
      </dsp:txBody>
      <dsp:txXfrm rot="-5400000">
        <a:off x="-37825" y="1591715"/>
        <a:ext cx="996900" cy="291287"/>
      </dsp:txXfrm>
    </dsp:sp>
    <dsp:sp modelId="{AE680861-0E26-4F52-947F-040E95ABB345}">
      <dsp:nvSpPr>
        <dsp:cNvPr id="0" name=""/>
        <dsp:cNvSpPr/>
      </dsp:nvSpPr>
      <dsp:spPr>
        <a:xfrm rot="5400000">
          <a:off x="4483114" y="-2478358"/>
          <a:ext cx="837762" cy="7981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Calibri" pitchFamily="34" charset="0"/>
              <a:cs typeface="Calibri" pitchFamily="34" charset="0"/>
            </a:rPr>
            <a:t>Common words like articles, prepositions, and pro-nouns, etc. that are treated as stop words are removed. </a:t>
          </a:r>
          <a:endParaRPr lang="en-IN" sz="2000" kern="1200" dirty="0">
            <a:latin typeface="Calibri" pitchFamily="34" charset="0"/>
            <a:cs typeface="Calibri" pitchFamily="34" charset="0"/>
          </a:endParaRPr>
        </a:p>
      </dsp:txBody>
      <dsp:txXfrm rot="-5400000">
        <a:off x="911490" y="1134162"/>
        <a:ext cx="7940114" cy="755970"/>
      </dsp:txXfrm>
    </dsp:sp>
    <dsp:sp modelId="{1F90CEB4-7D0A-4919-9828-90E8118B46BB}">
      <dsp:nvSpPr>
        <dsp:cNvPr id="0" name=""/>
        <dsp:cNvSpPr/>
      </dsp:nvSpPr>
      <dsp:spPr>
        <a:xfrm rot="5400000">
          <a:off x="-155402" y="2248188"/>
          <a:ext cx="1288187" cy="1053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Stemming</a:t>
          </a:r>
          <a:endParaRPr lang="en-IN" sz="1200" kern="1200" dirty="0"/>
        </a:p>
      </dsp:txBody>
      <dsp:txXfrm rot="-5400000">
        <a:off x="-37824" y="2657126"/>
        <a:ext cx="1053032" cy="235155"/>
      </dsp:txXfrm>
    </dsp:sp>
    <dsp:sp modelId="{81E63AAC-1276-47D5-929E-34B60F720220}">
      <dsp:nvSpPr>
        <dsp:cNvPr id="0" name=""/>
        <dsp:cNvSpPr/>
      </dsp:nvSpPr>
      <dsp:spPr>
        <a:xfrm rot="5400000">
          <a:off x="4511401" y="-1388983"/>
          <a:ext cx="837321" cy="79810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Method used to identify the root/stem of a word to reduce the number of words, to save time and memory space. </a:t>
          </a:r>
          <a:endParaRPr lang="en-IN" sz="2000" kern="1200" dirty="0"/>
        </a:p>
      </dsp:txBody>
      <dsp:txXfrm rot="-5400000">
        <a:off x="939557" y="2223736"/>
        <a:ext cx="7940135" cy="755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1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91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304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83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09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4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7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8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8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7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042" y="1339403"/>
            <a:ext cx="9045352" cy="177047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Comparison of Text Categorization </a:t>
            </a:r>
            <a:r>
              <a:rPr lang="en-US" sz="3600" b="1" dirty="0" smtClean="0">
                <a:solidFill>
                  <a:srgbClr val="FF0000"/>
                </a:solidFill>
              </a:rPr>
              <a:t>Accuracy with </a:t>
            </a:r>
            <a:r>
              <a:rPr lang="en-US" sz="3600" b="1" dirty="0">
                <a:solidFill>
                  <a:srgbClr val="FF0000"/>
                </a:solidFill>
              </a:rPr>
              <a:t>Different Document Representation</a:t>
            </a:r>
            <a:endParaRPr lang="en-US" sz="3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4819" y="4089480"/>
            <a:ext cx="5628987" cy="222116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pPr lvl="1" algn="l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Ishant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Sharma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20120001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Karan Khanna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20125016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Monalisa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20124102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l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Vikas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Saran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20122044</a:t>
            </a:r>
          </a:p>
          <a:p>
            <a:pPr lvl="1" algn="l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Oindrila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Samanta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20124095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8" y="223349"/>
            <a:ext cx="1858789" cy="962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36" y="142883"/>
            <a:ext cx="7520812" cy="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54293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Nearest Neighbors Learning Algorithm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148" y="1780902"/>
            <a:ext cx="9115109" cy="4619897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Learning is just storing the representations of the training examples in </a:t>
            </a:r>
            <a:r>
              <a:rPr lang="en-IN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D. </a:t>
            </a:r>
          </a:p>
          <a:p>
            <a:pPr algn="just"/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Testing instance </a:t>
            </a:r>
            <a:r>
              <a:rPr lang="en-IN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x: </a:t>
            </a:r>
          </a:p>
          <a:p>
            <a:pPr lvl="1" algn="just">
              <a:buNone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–Compute similarity between </a:t>
            </a:r>
            <a:r>
              <a:rPr lang="en-IN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x and all examples in D. </a:t>
            </a:r>
          </a:p>
          <a:p>
            <a:pPr lvl="1" algn="just">
              <a:buNone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–Assign </a:t>
            </a:r>
            <a:r>
              <a:rPr lang="en-IN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x the category of the most similar example in D. </a:t>
            </a:r>
          </a:p>
          <a:p>
            <a:pPr algn="just"/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Does not explicitly compute a generalization or category prototypes. </a:t>
            </a:r>
          </a:p>
          <a:p>
            <a:pPr algn="just"/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Also called: </a:t>
            </a:r>
          </a:p>
          <a:p>
            <a:pPr lvl="1" algn="just">
              <a:buNone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–Case-based </a:t>
            </a:r>
          </a:p>
          <a:p>
            <a:pPr lvl="1" algn="just">
              <a:buNone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–Memory-based </a:t>
            </a:r>
          </a:p>
          <a:p>
            <a:pPr lvl="1" algn="just">
              <a:buNone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–Lazy learning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6197"/>
            <a:ext cx="1776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CATEGORIZATION</a:t>
            </a:r>
          </a:p>
          <a:p>
            <a:r>
              <a:rPr lang="en-US" sz="13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METHODS</a:t>
            </a:r>
            <a:endParaRPr lang="en-US" sz="13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4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5429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K-Nearest Neighbors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148" y="1780902"/>
            <a:ext cx="9115109" cy="4619897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Using only the closest example to determine categorization is subject to errors due to: </a:t>
            </a:r>
          </a:p>
          <a:p>
            <a:pPr algn="just">
              <a:buNone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	–A single atypical example. </a:t>
            </a:r>
          </a:p>
          <a:p>
            <a:pPr algn="just">
              <a:buNone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	–Noise (i.e. error) in the category label of a single training example. </a:t>
            </a:r>
          </a:p>
          <a:p>
            <a:pPr algn="just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More robust alternative is to find the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k most-similar examples and return the majority category of these k examples. </a:t>
            </a:r>
          </a:p>
          <a:p>
            <a:pPr algn="just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Value of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k is typically odd to avoid ties, 3 and 5 are most common. 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83946"/>
            <a:ext cx="177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K-NEAREST 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NEIGHBOUR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4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5429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Similarity Metrics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532" y="2063932"/>
            <a:ext cx="8827726" cy="4506685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Nearest neighbour method depends on a similarity (or distance) metric. </a:t>
            </a:r>
          </a:p>
          <a:p>
            <a:pPr algn="just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Simplest for continuous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m-dimensional instance space is Euclidian distance. </a:t>
            </a:r>
          </a:p>
          <a:p>
            <a:pPr algn="just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For text, cosine similarity of TF-IDF weighted vectors is typically most effective.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3946"/>
            <a:ext cx="177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K-NEAREST 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NEIGHBOUR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4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799" y="323665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solidFill>
                  <a:srgbClr val="C00000"/>
                </a:solidFill>
                <a:latin typeface="Cambria" pitchFamily="18" charset="0"/>
              </a:rPr>
              <a:t>K-Nearest Neighbour for Text </a:t>
            </a:r>
            <a:r>
              <a:rPr lang="en-IN" sz="4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4400" dirty="0" smtClean="0">
                <a:latin typeface="Calibri" pitchFamily="34" charset="0"/>
                <a:cs typeface="Calibri" pitchFamily="34" charset="0"/>
              </a:rPr>
            </a:b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9840" y="1162595"/>
            <a:ext cx="9472160" cy="548640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Training: </a:t>
            </a:r>
          </a:p>
          <a:p>
            <a:pPr lvl="1"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For each </a:t>
            </a:r>
            <a:r>
              <a:rPr lang="en-I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each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training example &lt;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x, c(x)&gt;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ymbol" pitchFamily="18" charset="2"/>
                <a:cs typeface="Calibri" pitchFamily="34" charset="0"/>
              </a:rPr>
              <a:t>e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 </a:t>
            </a:r>
          </a:p>
          <a:p>
            <a:pPr lvl="2">
              <a:buFont typeface="Arial" pitchFamily="34" charset="0"/>
              <a:buChar char="•"/>
            </a:pP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Compute the corresponding TF-IDF vector, </a:t>
            </a:r>
            <a:r>
              <a:rPr lang="en-IN" sz="28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IN" sz="2800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, for document x </a:t>
            </a:r>
          </a:p>
          <a:p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Test instance y: </a:t>
            </a:r>
          </a:p>
          <a:p>
            <a:pPr lvl="1">
              <a:buFont typeface="Wingdings" pitchFamily="2" charset="2"/>
              <a:buChar char="§"/>
            </a:pPr>
            <a:r>
              <a:rPr lang="en-IN" sz="2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Compute TF-IDF vector d for document y </a:t>
            </a:r>
          </a:p>
          <a:p>
            <a:pPr lvl="1">
              <a:buFont typeface="Wingdings" pitchFamily="2" charset="2"/>
              <a:buChar char="§"/>
            </a:pPr>
            <a:r>
              <a:rPr lang="en-IN" sz="2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For each &lt;x, c(x)&gt; </a:t>
            </a:r>
            <a:r>
              <a:rPr lang="en-IN" sz="2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ymbol" pitchFamily="18" charset="2"/>
                <a:cs typeface="Calibri" pitchFamily="34" charset="0"/>
              </a:rPr>
              <a:t>e</a:t>
            </a:r>
            <a:r>
              <a:rPr lang="en-IN" sz="2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D</a:t>
            </a:r>
          </a:p>
          <a:p>
            <a:pPr lvl="2">
              <a:buFont typeface="Arial" pitchFamily="34" charset="0"/>
              <a:buChar char="•"/>
            </a:pPr>
            <a:r>
              <a:rPr lang="en-IN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Let </a:t>
            </a:r>
            <a:r>
              <a:rPr lang="en-IN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IN" sz="2400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IN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IN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cosSim</a:t>
            </a:r>
            <a:r>
              <a:rPr lang="en-IN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(d, </a:t>
            </a:r>
            <a:r>
              <a:rPr lang="en-IN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IN" sz="2400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IN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 </a:t>
            </a:r>
          </a:p>
          <a:p>
            <a:pPr lvl="1">
              <a:buFont typeface="Wingdings" pitchFamily="2" charset="2"/>
              <a:buChar char="§"/>
            </a:pPr>
            <a:r>
              <a:rPr lang="en-IN" sz="2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Sort examples, x, in D by decreasing value of </a:t>
            </a:r>
            <a:r>
              <a:rPr lang="en-IN" sz="26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IN" sz="2600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IN" sz="2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IN" sz="2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Let N be the first k examples in D. (get most similar </a:t>
            </a:r>
            <a:r>
              <a:rPr lang="en-IN" sz="26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neighbors</a:t>
            </a:r>
            <a:r>
              <a:rPr lang="en-IN" sz="2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IN" sz="2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Return the majority class of examples in N </a:t>
            </a:r>
            <a:endParaRPr lang="en-IN" sz="26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83946"/>
            <a:ext cx="1776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K-NEAREST 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NEIGHBOUR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4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Naïve Bayes Classifier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148" y="1780903"/>
            <a:ext cx="8840789" cy="377762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Naïve Bayes 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classifiers</a:t>
            </a:r>
            <a:r>
              <a:rPr lang="en-IN" sz="28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[4][5]</a:t>
            </a: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 are a family of simple probabilistic 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classifier.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Assumption: Words are assumed to occur independently of the other words in the document.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Bayes’ rule says that to achieve the highest classification accuracy, ď should be assigned to the class for which Pr(C| ď) is highest. 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6197"/>
            <a:ext cx="1776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CATEGORIZATION</a:t>
            </a:r>
          </a:p>
          <a:p>
            <a:r>
              <a:rPr lang="en-US" sz="13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METHODS</a:t>
            </a:r>
            <a:endParaRPr lang="en-US" sz="13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3516812" y="5440680"/>
          <a:ext cx="7010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4" imgW="1930320" imgH="304560" progId="Equation.3">
                  <p:embed/>
                </p:oleObj>
              </mc:Choice>
              <mc:Fallback>
                <p:oleObj name="Equation" r:id="rId4" imgW="193032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812" y="5440680"/>
                        <a:ext cx="701040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54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34" y="33672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Naïve Bayes Classifier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83945"/>
            <a:ext cx="151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NAÏVE BAYES CLASSIFIER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97771" y="1454330"/>
            <a:ext cx="8971417" cy="4463143"/>
          </a:xfrm>
        </p:spPr>
        <p:txBody>
          <a:bodyPr>
            <a:normAutofit lnSpcReduction="10000"/>
          </a:bodyPr>
          <a:lstStyle/>
          <a:p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Learning phase: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Prior P(Y)</a:t>
            </a:r>
          </a:p>
          <a:p>
            <a:pPr lvl="2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Count how many documents from each topic (prior)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P(</a:t>
            </a:r>
            <a:r>
              <a:rPr lang="en-US" sz="2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600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|Y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For each topic, count how many times you saw word in documents of this topic(+prior)</a:t>
            </a:r>
          </a:p>
          <a:p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Test Phase: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For each document</a:t>
            </a:r>
          </a:p>
          <a:p>
            <a:pPr lvl="2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Use Naïve Bayes Decision Rule</a:t>
            </a:r>
            <a:r>
              <a:rPr lang="en-IN" sz="24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[4]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1941" y="5642882"/>
            <a:ext cx="60198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543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20240" y="1635033"/>
            <a:ext cx="9744892" cy="4726577"/>
          </a:xfrm>
        </p:spPr>
        <p:txBody>
          <a:bodyPr>
            <a:noAutofit/>
          </a:bodyPr>
          <a:lstStyle/>
          <a:p>
            <a:pPr algn="just"/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Term frequency  TF(</a:t>
            </a:r>
            <a:r>
              <a:rPr lang="en-US" sz="2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wi,d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is the number of times word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occurs in document d</a:t>
            </a:r>
          </a:p>
          <a:p>
            <a:pPr algn="just"/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Document frequency DF(</a:t>
            </a:r>
            <a:r>
              <a:rPr lang="en-US" sz="2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wi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is the number of document  in which word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occurs at least once.</a:t>
            </a:r>
          </a:p>
          <a:p>
            <a:pPr algn="just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inverse document frequency IDF(</a:t>
            </a:r>
            <a:r>
              <a:rPr lang="en-US" sz="28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wi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can be calculate from the document frequency </a:t>
            </a:r>
          </a:p>
          <a:p>
            <a:pPr algn="just"/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Word weight,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b="1" baseline="30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= TF(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wi,d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 • IDF(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wi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342" y="489858"/>
            <a:ext cx="7991567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TF-IDF Classifier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4541520" y="4591595"/>
          <a:ext cx="4368800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3" imgW="1523880" imgH="419040" progId="Equation.3">
                  <p:embed/>
                </p:oleObj>
              </mc:Choice>
              <mc:Fallback>
                <p:oleObj name="Equation" r:id="rId3" imgW="15238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520" y="4591595"/>
                        <a:ext cx="4368800" cy="868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736197"/>
            <a:ext cx="1776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CATEGORIZATION</a:t>
            </a:r>
          </a:p>
          <a:p>
            <a:r>
              <a:rPr lang="en-US" sz="13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METHODS</a:t>
            </a:r>
            <a:endParaRPr lang="en-US" sz="13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519608"/>
            <a:ext cx="8911687" cy="1280890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Prototype</a:t>
            </a:r>
            <a:r>
              <a:rPr lang="en-US" dirty="0"/>
              <a:t> </a:t>
            </a:r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vector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828801" y="1574075"/>
            <a:ext cx="9718766" cy="4114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Learning is achieved by combining document vectors into a prototype vector    for each class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c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resulting set of prototype vectors, one vector for each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c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represented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a learned model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4619897" y="2031274"/>
          <a:ext cx="448733" cy="450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3" imgW="126720" imgH="177480" progId="Equation.3">
                  <p:embed/>
                </p:oleObj>
              </mc:Choice>
              <mc:Fallback>
                <p:oleObj name="Equation" r:id="rId3" imgW="126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897" y="2031274"/>
                        <a:ext cx="448733" cy="450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4238172" y="3000102"/>
          <a:ext cx="3251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Equation" r:id="rId5" imgW="558720" imgH="355320" progId="Equation.3">
                  <p:embed/>
                </p:oleObj>
              </mc:Choice>
              <mc:Fallback>
                <p:oleObj name="Equation" r:id="rId5" imgW="55872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172" y="3000102"/>
                        <a:ext cx="3251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88449"/>
            <a:ext cx="177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TF-IDF CLASSIFIER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9862" y="532670"/>
            <a:ext cx="8911687" cy="1280890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TF-IDF</a:t>
            </a:r>
            <a:r>
              <a:rPr lang="en-US" dirty="0"/>
              <a:t> </a:t>
            </a:r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Classifier</a:t>
            </a:r>
          </a:p>
        </p:txBody>
      </p:sp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875280" y="1637210"/>
            <a:ext cx="8789851" cy="309154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To classify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 new document ď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, the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cosine of the prototype vector of each class  which is calculated. The new document is assigned to the class with which its document vector has the highest cosine.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cosine measures the  angle between the vector of document being classified and  the prototype vectors of each of the  classes.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3670662" y="4950824"/>
          <a:ext cx="6807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3" imgW="1904760" imgH="330120" progId="Equation.3">
                  <p:embed/>
                </p:oleObj>
              </mc:Choice>
              <mc:Fallback>
                <p:oleObj name="Equation" r:id="rId3" imgW="190476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662" y="4950824"/>
                        <a:ext cx="68072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88449"/>
            <a:ext cx="177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TF-IDF CLASSIFIER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Support</a:t>
            </a:r>
            <a:r>
              <a:rPr lang="en-US" dirty="0" smtClean="0">
                <a:solidFill>
                  <a:schemeClr val="accent1"/>
                </a:solidFill>
                <a:latin typeface="Cambria" pitchFamily="18" charset="0"/>
              </a:rPr>
              <a:t> </a:t>
            </a:r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Vector</a:t>
            </a:r>
            <a:r>
              <a:rPr lang="en-US" dirty="0" smtClean="0">
                <a:solidFill>
                  <a:schemeClr val="accent1"/>
                </a:solidFill>
                <a:latin typeface="Cambria" pitchFamily="18" charset="0"/>
              </a:rPr>
              <a:t> </a:t>
            </a:r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Machine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8461965" cy="377762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SVMs</a:t>
            </a:r>
            <a:r>
              <a:rPr lang="en-IN" sz="28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</a:rPr>
              <a:t>[2]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maximize the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margin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 around the separating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hyperplane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.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A.k.a. large margin classifiers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The decision function is fully specified by a subset of training samples,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the support vectors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Solving SVMs is a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quadratic programming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 problem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Seen by many as the most successful current text classification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05717"/>
            <a:ext cx="1776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CATEGORIZATION</a:t>
            </a:r>
          </a:p>
          <a:p>
            <a:r>
              <a:rPr lang="en-US" sz="13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METHODS</a:t>
            </a:r>
            <a:endParaRPr lang="en-US" sz="13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787" y="62411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INTRODUCTION</a:t>
            </a:r>
            <a:endParaRPr lang="en-IN" sz="4400" b="1" dirty="0" smtClean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526" y="2146663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Text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categorization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is an active research area of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Text Mining 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where the documents are classified with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supervised, unsupervised or semi-supervised knowledge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Text Categorization refers to sorting text documents into one or more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pre-defined categories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or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classes of similar documents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pPr algn="just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Main aim- Assign a category to a new document. </a:t>
            </a:r>
          </a:p>
          <a:p>
            <a:pPr algn="just">
              <a:buSzPct val="80000"/>
              <a:buNone/>
            </a:pP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0" y="788448"/>
            <a:ext cx="151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485" y="441230"/>
            <a:ext cx="8911687" cy="1280890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Linear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Classifier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1" y="3813836"/>
            <a:ext cx="3483154" cy="291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4240213"/>
            <a:ext cx="3175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1746250"/>
            <a:ext cx="2609850" cy="24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52550" y="1320731"/>
            <a:ext cx="72009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Lots of possible solutions for </a:t>
            </a:r>
            <a:r>
              <a:rPr lang="en-US" sz="2300" i="1" dirty="0">
                <a:latin typeface="Calibri" pitchFamily="34" charset="0"/>
                <a:ea typeface="Segoe UI" pitchFamily="34" charset="0"/>
                <a:cs typeface="Calibri" pitchFamily="34" charset="0"/>
              </a:rPr>
              <a:t>a, b, c</a:t>
            </a:r>
            <a:r>
              <a:rPr lang="en-US" sz="2300" i="1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.</a:t>
            </a:r>
          </a:p>
          <a:p>
            <a:pPr algn="just"/>
            <a:endParaRPr lang="en-US" sz="2300" i="1" dirty="0">
              <a:latin typeface="Calibri" pitchFamily="34" charset="0"/>
              <a:ea typeface="Segoe UI" pitchFamily="34" charset="0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Some methods find a separating </a:t>
            </a:r>
            <a:r>
              <a:rPr lang="en-US" sz="2300" dirty="0" err="1">
                <a:latin typeface="Calibri" pitchFamily="34" charset="0"/>
                <a:ea typeface="Segoe UI" pitchFamily="34" charset="0"/>
                <a:cs typeface="Calibri" pitchFamily="34" charset="0"/>
              </a:rPr>
              <a:t>hyperplane</a:t>
            </a:r>
            <a:r>
              <a:rPr 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, but not the optimal one </a:t>
            </a:r>
            <a:r>
              <a:rPr lang="en-US" sz="2300" dirty="0">
                <a:solidFill>
                  <a:schemeClr val="folHlink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[according to some criterion of expected goodness]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E.g., </a:t>
            </a:r>
            <a:r>
              <a:rPr lang="en-US" sz="2300" dirty="0" smtClean="0">
                <a:latin typeface="Calibri" pitchFamily="34" charset="0"/>
                <a:ea typeface="Segoe UI" pitchFamily="34" charset="0"/>
                <a:cs typeface="Calibri" pitchFamily="34" charset="0"/>
              </a:rPr>
              <a:t>perceptron</a:t>
            </a:r>
          </a:p>
          <a:p>
            <a:pPr lvl="1" algn="just"/>
            <a:endParaRPr lang="en-US" sz="2300" dirty="0">
              <a:latin typeface="Calibri" pitchFamily="34" charset="0"/>
              <a:ea typeface="Segoe UI" pitchFamily="34" charset="0"/>
              <a:cs typeface="Calibri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Support Vector Machine (SVM) finds an optimal</a:t>
            </a:r>
            <a:r>
              <a:rPr lang="en-US" sz="2300" dirty="0">
                <a:solidFill>
                  <a:srgbClr val="6B006A"/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*</a:t>
            </a:r>
            <a:r>
              <a:rPr 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 solution.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Maximizes the distance between the </a:t>
            </a:r>
            <a:r>
              <a:rPr lang="en-US" sz="2300" dirty="0" err="1">
                <a:latin typeface="Calibri" pitchFamily="34" charset="0"/>
                <a:ea typeface="Segoe UI" pitchFamily="34" charset="0"/>
                <a:cs typeface="Calibri" pitchFamily="34" charset="0"/>
              </a:rPr>
              <a:t>hyperplane</a:t>
            </a:r>
            <a:r>
              <a:rPr 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 and the </a:t>
            </a:r>
            <a:r>
              <a:rPr lang="en-US" alt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“</a:t>
            </a:r>
            <a:r>
              <a:rPr 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difficult points</a:t>
            </a:r>
            <a:r>
              <a:rPr lang="en-US" alt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”</a:t>
            </a:r>
            <a:r>
              <a:rPr 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 close to decision boundary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300" dirty="0">
                <a:latin typeface="Calibri" pitchFamily="34" charset="0"/>
                <a:ea typeface="Segoe UI" pitchFamily="34" charset="0"/>
                <a:cs typeface="Calibri" pitchFamily="34" charset="0"/>
              </a:rPr>
              <a:t>One intuition: if there are no points near the decision surface, then there are no very uncertain classification decisions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8448"/>
            <a:ext cx="177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SVM CLASSIFIER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Geometric</a:t>
            </a:r>
            <a:r>
              <a:rPr lang="en-US" dirty="0" smtClean="0">
                <a:solidFill>
                  <a:schemeClr val="accent1"/>
                </a:solidFill>
                <a:latin typeface="Cambria" pitchFamily="18" charset="0"/>
              </a:rPr>
              <a:t> </a:t>
            </a:r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Margin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898" y="1833154"/>
            <a:ext cx="8915400" cy="37776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Distance from example to the separator is 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Examples closest to the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hyperplane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 are </a:t>
            </a:r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support vectors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Margin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 </a:t>
            </a:r>
            <a:r>
              <a:rPr lang="el-GR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ρ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 of the separator is the width of separation between support vectors of classes.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					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Segoe UI" pitchFamily="34" charset="0"/>
              <a:cs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4298157"/>
            <a:ext cx="308610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788448"/>
            <a:ext cx="177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SVM CLASSIFIER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Cambria" pitchFamily="18" charset="0"/>
              </a:rPr>
              <a:t>Linear</a:t>
            </a:r>
            <a:r>
              <a:rPr lang="en-US" dirty="0">
                <a:solidFill>
                  <a:schemeClr val="accent1"/>
                </a:solidFill>
                <a:latin typeface="Cambria" pitchFamily="18" charset="0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Cambria" pitchFamily="18" charset="0"/>
              </a:rPr>
              <a:t>SVM Mathematically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149" y="1352550"/>
            <a:ext cx="8915400" cy="550545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Assume that all data is at least distance 1 from the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hyperplane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, then the following two constraints follow for a training set {(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x</a:t>
            </a:r>
            <a:r>
              <a:rPr lang="en-US" sz="2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,</a:t>
            </a:r>
            <a:r>
              <a:rPr lang="en-US" sz="24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)}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Segoe UI" pitchFamily="34" charset="0"/>
              <a:cs typeface="Calibri" pitchFamily="34" charset="0"/>
            </a:endParaRPr>
          </a:p>
          <a:p>
            <a:pPr algn="just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Segoe UI" pitchFamily="34" charset="0"/>
              <a:cs typeface="Calibri" pitchFamily="34" charset="0"/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For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support vectors, the inequality becomes an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equality</a:t>
            </a:r>
          </a:p>
          <a:p>
            <a:pPr algn="just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Then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, since each example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’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s distance from the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hyperplane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is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Segoe UI" pitchFamily="34" charset="0"/>
                <a:cs typeface="Calibri" pitchFamily="34" charset="0"/>
              </a:rPr>
              <a:t>				</a:t>
            </a:r>
          </a:p>
          <a:p>
            <a:pPr algn="just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margin is:</a:t>
            </a: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88" y="4584111"/>
            <a:ext cx="1715572" cy="86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08758"/>
              </p:ext>
            </p:extLst>
          </p:nvPr>
        </p:nvGraphicFramePr>
        <p:xfrm>
          <a:off x="5344733" y="5615189"/>
          <a:ext cx="8080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4" imgW="520474" imgH="444307" progId="Equation.3">
                  <p:embed/>
                </p:oleObj>
              </mc:Choice>
              <mc:Fallback>
                <p:oleObj name="Equation" r:id="rId4" imgW="520474" imgH="444307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733" y="5615189"/>
                        <a:ext cx="808038" cy="6905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14078" y="2298947"/>
            <a:ext cx="381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err="1">
                <a:latin typeface="Times New Roman" pitchFamily="18" charset="0"/>
              </a:rPr>
              <a:t>w</a:t>
            </a:r>
            <a:r>
              <a:rPr lang="en-US" b="1" baseline="30000" dirty="0" err="1">
                <a:latin typeface="Times New Roman" pitchFamily="18" charset="0"/>
              </a:rPr>
              <a:t>T</a:t>
            </a:r>
            <a:r>
              <a:rPr lang="en-US" b="1" dirty="0" err="1">
                <a:latin typeface="Times New Roman" pitchFamily="18" charset="0"/>
              </a:rPr>
              <a:t>x</a:t>
            </a:r>
            <a:r>
              <a:rPr lang="en-US" b="1" baseline="-25000" dirty="0" err="1">
                <a:latin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+ </a:t>
            </a:r>
            <a:r>
              <a:rPr lang="en-US" i="1" dirty="0">
                <a:latin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   if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 err="1">
                <a:latin typeface="Times New Roman" pitchFamily="18" charset="0"/>
              </a:rPr>
              <a:t>w</a:t>
            </a:r>
            <a:r>
              <a:rPr lang="en-US" b="1" baseline="30000" dirty="0" err="1">
                <a:latin typeface="Times New Roman" pitchFamily="18" charset="0"/>
              </a:rPr>
              <a:t>T</a:t>
            </a:r>
            <a:r>
              <a:rPr lang="en-US" b="1" dirty="0" err="1">
                <a:latin typeface="Times New Roman" pitchFamily="18" charset="0"/>
              </a:rPr>
              <a:t>x</a:t>
            </a:r>
            <a:r>
              <a:rPr lang="en-US" b="1" baseline="-25000" dirty="0" err="1">
                <a:latin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+ </a:t>
            </a:r>
            <a:r>
              <a:rPr lang="en-US" i="1" dirty="0">
                <a:latin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≤ −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  if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−1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01511"/>
            <a:ext cx="177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SVM CLASSIFIER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Framework Structure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149" y="1352550"/>
            <a:ext cx="8915400" cy="5505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01511"/>
            <a:ext cx="177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Details of Solution 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79" y="1352551"/>
            <a:ext cx="8010659" cy="53573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1630" y="3244334"/>
            <a:ext cx="194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Details of Solution </a:t>
            </a:r>
            <a:endParaRPr lang="en-US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Solution Approach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898" y="1833154"/>
            <a:ext cx="8980714" cy="4181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of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techniques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we used the following approach: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train-test split ratio has been varied from 99% to 1% for the given data.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train-test split, precision is calculated for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Bag of Words, TF, and TFIDF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representation of data and is plotted.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split the data using Stratified K-Fold algorithm with k = 5.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performed the experiments in 2 parts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 of the 20 newsgroup(‘electronics`, `crypt`, `space`, `hockey`, `motorcycles`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and  `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forsale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`) categories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entire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 newsgroup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dataset.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Segoe U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88448"/>
            <a:ext cx="177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Details of Solution 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Classification Accuracy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88448"/>
            <a:ext cx="177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Results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02089"/>
              </p:ext>
            </p:extLst>
          </p:nvPr>
        </p:nvGraphicFramePr>
        <p:xfrm>
          <a:off x="2137892" y="1519704"/>
          <a:ext cx="9749307" cy="410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247"/>
                <a:gridCol w="3428060"/>
              </a:tblGrid>
              <a:tr h="300097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0009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BOW - NB - 20%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0.97</a:t>
                      </a:r>
                      <a:endParaRPr lang="en-US" b="1" dirty="0"/>
                    </a:p>
                  </a:txBody>
                  <a:tcPr/>
                </a:tc>
              </a:tr>
              <a:tr h="30009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 - NB - 20%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0.94</a:t>
                      </a:r>
                      <a:endParaRPr lang="en-US" b="1" dirty="0"/>
                    </a:p>
                  </a:txBody>
                  <a:tcPr/>
                </a:tc>
              </a:tr>
              <a:tr h="30009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 - NB - 20%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0.95</a:t>
                      </a:r>
                      <a:endParaRPr lang="en-US" b="1" dirty="0"/>
                    </a:p>
                  </a:txBody>
                  <a:tcPr/>
                </a:tc>
              </a:tr>
              <a:tr h="30009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 - SVM - 20%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0.97</a:t>
                      </a:r>
                      <a:endParaRPr lang="en-US" b="1" dirty="0"/>
                    </a:p>
                  </a:txBody>
                  <a:tcPr/>
                </a:tc>
              </a:tr>
              <a:tr h="30009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 - SVM - 90%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b="1" dirty="0"/>
                    </a:p>
                  </a:txBody>
                  <a:tcPr/>
                </a:tc>
              </a:tr>
              <a:tr h="30009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 - SVM - KFOLD - 20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0.893 (+/- 0.003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1605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 - 5-NN - Distance Weights - 20%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b="1" dirty="0"/>
                    </a:p>
                  </a:txBody>
                  <a:tcPr/>
                </a:tc>
              </a:tr>
              <a:tr h="37725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 - 5-NN - Uniform Weights - 20%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b="1" dirty="0"/>
                    </a:p>
                  </a:txBody>
                  <a:tcPr/>
                </a:tc>
              </a:tr>
              <a:tr h="37725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 - 5-NN - Distance Weights - KFOLD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0.909 (+/- 0.004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7251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TFIDF - 5-NN - Distance Weights - KFOLD - 20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0.756 (+/- 0.003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3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Graph Plots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88448"/>
            <a:ext cx="177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Results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48" y="1596980"/>
            <a:ext cx="4620520" cy="4275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8" y="1596980"/>
            <a:ext cx="5504356" cy="4275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1948" y="5872766"/>
            <a:ext cx="1012487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              (</a:t>
            </a:r>
            <a:r>
              <a:rPr lang="en-US" b="1" dirty="0">
                <a:latin typeface="Times New Roman" panose="02020603050405020304" pitchFamily="18" charset="0"/>
              </a:rPr>
              <a:t>y </a:t>
            </a:r>
            <a:r>
              <a:rPr lang="en-US" b="1" dirty="0">
                <a:latin typeface="Times New Roman,Bold"/>
              </a:rPr>
              <a:t>– </a:t>
            </a:r>
            <a:r>
              <a:rPr lang="en-US" b="1" dirty="0">
                <a:latin typeface="Times New Roman" panose="02020603050405020304" pitchFamily="18" charset="0"/>
              </a:rPr>
              <a:t>Accuracy, x </a:t>
            </a:r>
            <a:r>
              <a:rPr lang="en-US" b="1" dirty="0">
                <a:latin typeface="Times New Roman,Bold"/>
              </a:rPr>
              <a:t>– </a:t>
            </a:r>
            <a:r>
              <a:rPr lang="en-US" b="1" dirty="0">
                <a:latin typeface="Times New Roman" panose="02020603050405020304" pitchFamily="18" charset="0"/>
              </a:rPr>
              <a:t>Split ratio</a:t>
            </a:r>
            <a:r>
              <a:rPr lang="en-US" b="1" dirty="0" smtClean="0">
                <a:latin typeface="Times New Roman" panose="02020603050405020304" pitchFamily="18" charset="0"/>
              </a:rPr>
              <a:t>)                                      (</a:t>
            </a:r>
            <a:r>
              <a:rPr lang="en-US" b="1" dirty="0">
                <a:latin typeface="Times New Roman" panose="02020603050405020304" pitchFamily="18" charset="0"/>
              </a:rPr>
              <a:t>y </a:t>
            </a:r>
            <a:r>
              <a:rPr lang="en-US" b="1" dirty="0">
                <a:latin typeface="Times New Roman,Bold"/>
              </a:rPr>
              <a:t>– </a:t>
            </a:r>
            <a:r>
              <a:rPr lang="en-US" b="1" dirty="0">
                <a:latin typeface="Times New Roman" panose="02020603050405020304" pitchFamily="18" charset="0"/>
              </a:rPr>
              <a:t>Accuracy, x </a:t>
            </a:r>
            <a:r>
              <a:rPr lang="en-US" b="1" dirty="0">
                <a:latin typeface="Times New Roman,Bold"/>
              </a:rPr>
              <a:t>– </a:t>
            </a:r>
            <a:r>
              <a:rPr lang="en-US" b="1" dirty="0">
                <a:latin typeface="Times New Roman" panose="02020603050405020304" pitchFamily="18" charset="0"/>
              </a:rPr>
              <a:t>Split ratio)</a:t>
            </a:r>
          </a:p>
          <a:p>
            <a:r>
              <a:rPr lang="en-US" sz="2800" b="1" dirty="0" smtClean="0">
                <a:latin typeface="Calibri,Bold"/>
              </a:rPr>
              <a:t>       Fig</a:t>
            </a:r>
            <a:r>
              <a:rPr lang="en-US" sz="2800" b="1" dirty="0">
                <a:latin typeface="Calibri,Bold"/>
              </a:rPr>
              <a:t>. 2: Naïve Bayes </a:t>
            </a:r>
            <a:r>
              <a:rPr lang="en-US" sz="2800" b="1" dirty="0" smtClean="0">
                <a:latin typeface="Calibri,Bold"/>
              </a:rPr>
              <a:t>                       Fig</a:t>
            </a:r>
            <a:r>
              <a:rPr lang="en-US" sz="2800" b="1" dirty="0">
                <a:latin typeface="Calibri,Bold"/>
              </a:rPr>
              <a:t>. 3: 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Graph Plots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88448"/>
            <a:ext cx="177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Results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1948" y="5872766"/>
            <a:ext cx="1012487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       (</a:t>
            </a:r>
            <a:r>
              <a:rPr lang="en-US" b="1" dirty="0">
                <a:latin typeface="Times New Roman" panose="02020603050405020304" pitchFamily="18" charset="0"/>
              </a:rPr>
              <a:t>y </a:t>
            </a:r>
            <a:r>
              <a:rPr lang="en-US" b="1" dirty="0">
                <a:latin typeface="Times New Roman,Bold"/>
              </a:rPr>
              <a:t>– </a:t>
            </a:r>
            <a:r>
              <a:rPr lang="en-US" b="1" dirty="0">
                <a:latin typeface="Times New Roman" panose="02020603050405020304" pitchFamily="18" charset="0"/>
              </a:rPr>
              <a:t>Accuracy, x </a:t>
            </a:r>
            <a:r>
              <a:rPr lang="en-US" b="1" dirty="0">
                <a:latin typeface="Times New Roman,Bold"/>
              </a:rPr>
              <a:t>– </a:t>
            </a:r>
            <a:r>
              <a:rPr lang="en-US" b="1" dirty="0">
                <a:latin typeface="Times New Roman" panose="02020603050405020304" pitchFamily="18" charset="0"/>
              </a:rPr>
              <a:t>Split ratio</a:t>
            </a:r>
            <a:r>
              <a:rPr lang="en-US" b="1" dirty="0" smtClean="0">
                <a:latin typeface="Times New Roman" panose="02020603050405020304" pitchFamily="18" charset="0"/>
              </a:rPr>
              <a:t>)                                     (</a:t>
            </a:r>
            <a:r>
              <a:rPr lang="en-US" b="1" dirty="0">
                <a:latin typeface="Times New Roman" panose="02020603050405020304" pitchFamily="18" charset="0"/>
              </a:rPr>
              <a:t>y </a:t>
            </a:r>
            <a:r>
              <a:rPr lang="en-US" b="1" dirty="0">
                <a:latin typeface="Times New Roman,Bold"/>
              </a:rPr>
              <a:t>– </a:t>
            </a:r>
            <a:r>
              <a:rPr lang="en-US" b="1" dirty="0">
                <a:latin typeface="Times New Roman" panose="02020603050405020304" pitchFamily="18" charset="0"/>
              </a:rPr>
              <a:t>Accuracy, x </a:t>
            </a:r>
            <a:r>
              <a:rPr lang="en-US" b="1" dirty="0" smtClean="0">
                <a:latin typeface="Times New Roman,Bold"/>
              </a:rPr>
              <a:t>–</a:t>
            </a:r>
            <a:r>
              <a:rPr lang="en-US" sz="1600" b="1" dirty="0" err="1" smtClean="0"/>
              <a:t>Kth</a:t>
            </a:r>
            <a:r>
              <a:rPr lang="en-US" sz="1600" b="1" dirty="0" smtClean="0"/>
              <a:t> </a:t>
            </a:r>
            <a:r>
              <a:rPr lang="en-US" sz="1600" b="1" dirty="0"/>
              <a:t>Nearest </a:t>
            </a:r>
            <a:r>
              <a:rPr lang="en-US" sz="1600" b="1" dirty="0" err="1"/>
              <a:t>Neighbour</a:t>
            </a:r>
            <a:r>
              <a:rPr lang="en-US" b="1" dirty="0" smtClean="0">
                <a:latin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sz="2800" b="1" dirty="0" smtClean="0">
                <a:latin typeface="Calibri,Bold"/>
              </a:rPr>
              <a:t>       Fig</a:t>
            </a:r>
            <a:r>
              <a:rPr lang="en-US" sz="2800" b="1" dirty="0">
                <a:latin typeface="Calibri,Bold"/>
              </a:rPr>
              <a:t>. </a:t>
            </a:r>
            <a:r>
              <a:rPr lang="en-US" sz="2800" b="1" dirty="0" smtClean="0">
                <a:latin typeface="Calibri,Bold"/>
              </a:rPr>
              <a:t>4: </a:t>
            </a:r>
            <a:r>
              <a:rPr lang="en-US" sz="2800" b="1" dirty="0"/>
              <a:t>SVM</a:t>
            </a:r>
            <a:r>
              <a:rPr lang="en-US" sz="2800" b="1" dirty="0" smtClean="0">
                <a:latin typeface="Calibri,Bold"/>
              </a:rPr>
              <a:t>                           Fig</a:t>
            </a:r>
            <a:r>
              <a:rPr lang="en-US" sz="2800" b="1" dirty="0">
                <a:latin typeface="Calibri,Bold"/>
              </a:rPr>
              <a:t>. </a:t>
            </a:r>
            <a:r>
              <a:rPr lang="en-US" sz="2800" b="1" dirty="0" smtClean="0">
                <a:latin typeface="Calibri,Bold"/>
              </a:rPr>
              <a:t>5: KNN</a:t>
            </a:r>
            <a:r>
              <a:rPr lang="en-US" b="1" dirty="0"/>
              <a:t>(Uniform and Weighted)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5" y="1514312"/>
            <a:ext cx="5460642" cy="4152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5" y="1514312"/>
            <a:ext cx="5383769" cy="40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Conclusion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898" y="1833154"/>
            <a:ext cx="8980714" cy="4181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tests show that text classification can be effectively done by simple tools like TFIDF [8] and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SVM. We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have found that TFIDF [8] with SVM have the best performance. TFIDF with SVM perform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well both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for 2-class problem and 20-class problem.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88448"/>
            <a:ext cx="177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703" y="1245326"/>
            <a:ext cx="9689874" cy="374468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Mingyong</a:t>
            </a:r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Liu and </a:t>
            </a:r>
            <a:r>
              <a:rPr lang="en-IN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Jiangang</a:t>
            </a:r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Yang</a:t>
            </a:r>
            <a:r>
              <a:rPr lang="en-IN" sz="31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[3] </a:t>
            </a:r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proposed a new weighting method named TF-IDF-CF based on TF-IDF which is a widely used weighting method in text categorization. </a:t>
            </a:r>
          </a:p>
          <a:p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TF-IDF-CF =  Log(  </a:t>
            </a:r>
            <a:r>
              <a:rPr lang="en-IN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tf</a:t>
            </a:r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IN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i,j</a:t>
            </a:r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 + 1 ) * log( N+1/ n(j) ) * ( n( c,(</a:t>
            </a:r>
            <a:r>
              <a:rPr lang="en-IN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i,j</a:t>
            </a:r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 )/ </a:t>
            </a:r>
            <a:r>
              <a:rPr lang="en-IN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Nci</a:t>
            </a:r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)</a:t>
            </a:r>
          </a:p>
          <a:p>
            <a:r>
              <a:rPr lang="en-US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Where :</a:t>
            </a:r>
          </a:p>
          <a:p>
            <a:pPr lvl="1"/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n( c,(</a:t>
            </a:r>
            <a:r>
              <a:rPr lang="en-IN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i,j</a:t>
            </a:r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)) - represents the number of documents where term j appears within the same class c document </a:t>
            </a:r>
            <a:r>
              <a:rPr lang="en-IN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belongs to</a:t>
            </a:r>
          </a:p>
          <a:p>
            <a:pPr lvl="1"/>
            <a:r>
              <a:rPr lang="en-IN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Nci</a:t>
            </a:r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- represents the number of documents within the same class c document </a:t>
            </a:r>
            <a:r>
              <a:rPr lang="en-IN" sz="3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IN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belongs to</a:t>
            </a:r>
          </a:p>
          <a:p>
            <a:pPr algn="just"/>
            <a:r>
              <a:rPr lang="en-US" sz="3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Accuracy of various methods is obtained on the two datasets (Reuters and 20news) as:</a:t>
            </a:r>
          </a:p>
          <a:p>
            <a:pPr algn="just">
              <a:buNone/>
            </a:pP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45177" y="18288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Related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Work</a:t>
            </a:r>
            <a:endParaRPr kumimoji="0" lang="en-IN" sz="4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01510"/>
            <a:ext cx="152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RELATED WORK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20858" y="5277394"/>
          <a:ext cx="6764112" cy="1371601"/>
        </p:xfrm>
        <a:graphic>
          <a:graphicData uri="http://schemas.openxmlformats.org/drawingml/2006/table">
            <a:tbl>
              <a:tblPr/>
              <a:tblGrid>
                <a:gridCol w="751568"/>
                <a:gridCol w="751568"/>
                <a:gridCol w="751568"/>
                <a:gridCol w="751568"/>
                <a:gridCol w="751568"/>
                <a:gridCol w="751568"/>
                <a:gridCol w="751568"/>
                <a:gridCol w="751568"/>
                <a:gridCol w="751568"/>
              </a:tblGrid>
              <a:tr h="3806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Reuters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20news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Reuters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20news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Reuters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20news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Reuters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20news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TF-IDF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61.6%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61.9%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76.9%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65.3%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72.8%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55.3%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84.7%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69.1%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2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TF-IDF-CF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88.6%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77.1%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91.4%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77.7%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81.4%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64.9%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92.8%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Times New Roman"/>
                        </a:rPr>
                        <a:t>78.7%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96639" y="4882384"/>
            <a:ext cx="6827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</a:t>
            </a:r>
            <a:r>
              <a:rPr lang="en-IN" sz="1200" b="1" dirty="0" smtClean="0"/>
              <a:t>Method        Naive Bayes           </a:t>
            </a:r>
            <a:r>
              <a:rPr lang="en-IN" sz="1200" b="1" dirty="0" err="1" smtClean="0"/>
              <a:t>Bayes</a:t>
            </a:r>
            <a:r>
              <a:rPr lang="en-IN" sz="1200" b="1" dirty="0" smtClean="0"/>
              <a:t> Network                  KNN                          SVM</a:t>
            </a:r>
            <a:endParaRPr lang="en-I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158" y="60089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APPLICATIONS</a:t>
            </a:r>
            <a:endParaRPr lang="en-US" sz="44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22" y="801511"/>
            <a:ext cx="151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APPLICATIONS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5338" y="1571897"/>
            <a:ext cx="8932228" cy="50248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Important role in a wide variety of areas - information retrieval, web pages classification, and many more. 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Main Applications include:</a:t>
            </a:r>
            <a:endParaRPr lang="en-I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Spam Filtering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Automatic indexing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Document Organization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Text Filtering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Word Sense Disambiguation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News articles </a:t>
            </a:r>
          </a:p>
          <a:p>
            <a:pPr lvl="2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Personalized newspaper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Hierarchical Web Page Categorization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Recommending </a:t>
            </a:r>
          </a:p>
          <a:p>
            <a:pPr lvl="2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Yahoo-like classification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799" y="297539"/>
            <a:ext cx="8911687" cy="1280890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REFERENCES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5168"/>
            <a:ext cx="10363200" cy="579283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Mingyong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Liu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Jiangang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Yang, 2012, “An improvement of TFIDF weighting in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categorization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[2] Ron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Bekkerman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James Allan, 2003, “Using Bigrams in Text Categorization”.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[3] Bruno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Trstenjak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Mikac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Dzenana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Donko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2013 , “KNN with TF-IDF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Framework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Text Categorization”.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 Thorsten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Joachims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Carnegie Mellon University, “A Probabilistic Analysis of the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Rocchio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Algorithm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TFIDF for Text Categorization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Wongkot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Sriurai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2011, “Improving Text Categorization by Using a Topic Model” published in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International Journal Advanced Computing, Vol.2, Issue 6,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21-27.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[6] Juan Ramos, “Using TF-IDF to Determine Word Relevance in Document Queries”.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[7] Ami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Singhal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Modern Information Retrieval: A Brief Overview. IEEE, 2001: 2-4.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[8] Matthew A. Russell Mining the Social Web. O’Reilly Media; Second Edition, October 22,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2013.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[9] 20 Newsgroup Dataset. http://qwone.com/~jason/20Newsgroups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01510"/>
            <a:ext cx="152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REFERENCES</a:t>
            </a:r>
            <a:endParaRPr lang="en-US" sz="14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365" y="259660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C00000"/>
                </a:solidFill>
                <a:latin typeface="Cambria" pitchFamily="18" charset="0"/>
              </a:rPr>
              <a:t>THANK YOU</a:t>
            </a:r>
            <a:endParaRPr lang="en-US" sz="7200" b="1" dirty="0">
              <a:solidFill>
                <a:srgbClr val="C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033" y="59798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TEXT CATEGORIZATION</a:t>
            </a:r>
            <a:r>
              <a:rPr lang="en-US" dirty="0" smtClean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Cambria" panose="02040503050406030204" pitchFamily="18" charset="0"/>
              </a:rPr>
              <a:t>MODEL</a:t>
            </a:r>
            <a:r>
              <a:rPr lang="en-US" dirty="0">
                <a:solidFill>
                  <a:schemeClr val="accent1"/>
                </a:solidFill>
                <a:latin typeface="Cambria" panose="02040503050406030204" pitchFamily="18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090057" y="2155372"/>
          <a:ext cx="8895807" cy="3540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022" y="801511"/>
            <a:ext cx="151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MODEL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541" y="624110"/>
            <a:ext cx="8911687" cy="128089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TEXT</a:t>
            </a:r>
            <a:r>
              <a:rPr lang="en-US" dirty="0" smtClean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PRE-PROCESSING</a:t>
            </a:r>
            <a:r>
              <a:rPr lang="en-US" dirty="0">
                <a:latin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233749" y="2103120"/>
          <a:ext cx="8882742" cy="3474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022" y="801511"/>
            <a:ext cx="151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MODEL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484" y="532670"/>
            <a:ext cx="8911687" cy="128089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FEATURE</a:t>
            </a:r>
            <a:r>
              <a:rPr lang="en-US" dirty="0" smtClean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 REPRESENTATION</a:t>
            </a:r>
            <a:endParaRPr lang="en-US" sz="40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9212" y="1989908"/>
            <a:ext cx="8915400" cy="37776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In the process of representation, there are two key issues need to be considered: </a:t>
            </a:r>
          </a:p>
          <a:p>
            <a:pPr marL="800100" lvl="1" indent="-342900" algn="just"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Choice of which features to characterize the semantic of the text, which means the </a:t>
            </a: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text feature selection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800100" lvl="1" indent="-342900" algn="just">
              <a:spcBef>
                <a:spcPts val="1000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 other is to choose which model can organize these features, which means the </a:t>
            </a: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text representation model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22" y="801511"/>
            <a:ext cx="151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MODEL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0070"/>
            <a:ext cx="16589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</a:rPr>
              <a:t>FEATURE REPRESENTATION</a:t>
            </a:r>
            <a:endParaRPr lang="en-US" sz="1300" dirty="0">
              <a:solidFill>
                <a:schemeClr val="bg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5337" y="1741713"/>
            <a:ext cx="9143074" cy="500681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Different words for the document have different weights which can calculate the contribution of each word in the document. </a:t>
            </a: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 weight calculation methods include Boolean Weighting, Term Frequency Weighting and TF-IDF</a:t>
            </a:r>
            <a:r>
              <a:rPr lang="en-IN" sz="280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[4] 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(Term Frequency-Inverse Document Frequency weighting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).</a:t>
            </a:r>
          </a:p>
          <a:p>
            <a:pPr marL="342900" lvl="0" indent="-34290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Bag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of words (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BOW)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 Boolean Representation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representation, attributes are binary variables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indicating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presence or absence of a term in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document (ignoring the number of occurrences) and are modeled by a discrete distribution.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484" y="532670"/>
            <a:ext cx="8911687" cy="128089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FEATURE</a:t>
            </a:r>
            <a:r>
              <a:rPr lang="en-US" dirty="0" smtClean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 SELECTION</a:t>
            </a:r>
            <a:endParaRPr lang="en-US" sz="40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Feature-selection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helps in the reduction of the dimensionality of the dataset by removing irrelevant features for the classification.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 goal of the reduction is to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improve the accuracy 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of classification.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Another important feature is to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reduce over-fitting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and to </a:t>
            </a:r>
            <a:r>
              <a:rPr lang="en-IN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increase generalization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Best Individual Features can be performed using </a:t>
            </a: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information gain</a:t>
            </a:r>
            <a:r>
              <a:rPr lang="en-I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, chi-square, </a:t>
            </a: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mutual information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. 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22" y="801511"/>
            <a:ext cx="151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MODEL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mbria" pitchFamily="18" charset="0"/>
              </a:rPr>
              <a:t>CATEGORIZATION</a:t>
            </a:r>
            <a:endParaRPr lang="en-US" sz="44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Supervised, unsupervised and semi supervised are the methods used to classify documents.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Effective methods used for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Text Categorization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 are: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K-NN[3]</a:t>
            </a:r>
            <a:endParaRPr lang="en-US" sz="2800" baseline="30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Naive Bayes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Classifier[4]</a:t>
            </a:r>
            <a:endParaRPr lang="en-US" sz="2800" baseline="30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TFIDF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Classifier[1][4]</a:t>
            </a:r>
            <a:endParaRPr lang="en-US" sz="2800" baseline="30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Support Vector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Machine[2]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22" y="801511"/>
            <a:ext cx="151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MODEL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5">
      <a:dk1>
        <a:sysClr val="windowText" lastClr="000000"/>
      </a:dk1>
      <a:lt1>
        <a:sysClr val="window" lastClr="FFFFFF"/>
      </a:lt1>
      <a:dk2>
        <a:srgbClr val="464646"/>
      </a:dk2>
      <a:lt2>
        <a:srgbClr val="D1F9C7"/>
      </a:lt2>
      <a:accent1>
        <a:srgbClr val="C000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6D0F14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464646"/>
    </a:dk2>
    <a:lt2>
      <a:srgbClr val="D1F9C7"/>
    </a:lt2>
    <a:accent1>
      <a:srgbClr val="C0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6D0F14"/>
    </a:folHlink>
  </a:clrScheme>
</a:themeOverride>
</file>

<file path=ppt/theme/themeOverride2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464646"/>
    </a:dk2>
    <a:lt2>
      <a:srgbClr val="D1F9C7"/>
    </a:lt2>
    <a:accent1>
      <a:srgbClr val="C0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6D0F14"/>
    </a:folHlink>
  </a:clrScheme>
</a:themeOverride>
</file>

<file path=ppt/theme/themeOverride3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464646"/>
    </a:dk2>
    <a:lt2>
      <a:srgbClr val="D1F9C7"/>
    </a:lt2>
    <a:accent1>
      <a:srgbClr val="C0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6D0F14"/>
    </a:folHlink>
  </a:clrScheme>
</a:themeOverride>
</file>

<file path=ppt/theme/themeOverride4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464646"/>
    </a:dk2>
    <a:lt2>
      <a:srgbClr val="D1F9C7"/>
    </a:lt2>
    <a:accent1>
      <a:srgbClr val="C0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6D0F14"/>
    </a:folHlink>
  </a:clrScheme>
</a:themeOverride>
</file>

<file path=ppt/theme/themeOverride5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464646"/>
    </a:dk2>
    <a:lt2>
      <a:srgbClr val="D1F9C7"/>
    </a:lt2>
    <a:accent1>
      <a:srgbClr val="C0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6D0F14"/>
    </a:folHlink>
  </a:clrScheme>
</a:themeOverride>
</file>

<file path=ppt/theme/themeOverride6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464646"/>
    </a:dk2>
    <a:lt2>
      <a:srgbClr val="D1F9C7"/>
    </a:lt2>
    <a:accent1>
      <a:srgbClr val="C00000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6D0F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</TotalTime>
  <Words>1885</Words>
  <Application>Microsoft Office PowerPoint</Application>
  <PresentationFormat>Widescreen</PresentationFormat>
  <Paragraphs>285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MS PGothic</vt:lpstr>
      <vt:lpstr>Arial</vt:lpstr>
      <vt:lpstr>Calibri</vt:lpstr>
      <vt:lpstr>Calibri,Bold</vt:lpstr>
      <vt:lpstr>Cambria</vt:lpstr>
      <vt:lpstr>Century Gothic</vt:lpstr>
      <vt:lpstr>Segoe UI</vt:lpstr>
      <vt:lpstr>Symbol</vt:lpstr>
      <vt:lpstr>Times New Roman</vt:lpstr>
      <vt:lpstr>Times New Roman,Bold</vt:lpstr>
      <vt:lpstr>Wingdings</vt:lpstr>
      <vt:lpstr>Wingdings 3</vt:lpstr>
      <vt:lpstr>Wisp</vt:lpstr>
      <vt:lpstr>Equation</vt:lpstr>
      <vt:lpstr>Comparison of Text Categorization Accuracy with Different Document Representation</vt:lpstr>
      <vt:lpstr>INTRODUCTION</vt:lpstr>
      <vt:lpstr>APPLICATIONS</vt:lpstr>
      <vt:lpstr>TEXT CATEGORIZATION MODEL </vt:lpstr>
      <vt:lpstr>TEXT PRE-PROCESSING </vt:lpstr>
      <vt:lpstr>FEATURE  REPRESENTATION</vt:lpstr>
      <vt:lpstr>PowerPoint Presentation</vt:lpstr>
      <vt:lpstr>FEATURE  SELECTION</vt:lpstr>
      <vt:lpstr>CATEGORIZATION</vt:lpstr>
      <vt:lpstr>Nearest Neighbors Learning Algorithm</vt:lpstr>
      <vt:lpstr>K-Nearest Neighbors</vt:lpstr>
      <vt:lpstr>Similarity Metrics</vt:lpstr>
      <vt:lpstr>K-Nearest Neighbour for Text  </vt:lpstr>
      <vt:lpstr>Naïve Bayes Classifier</vt:lpstr>
      <vt:lpstr>Naïve Bayes Classifier</vt:lpstr>
      <vt:lpstr>TF-IDF Classifier</vt:lpstr>
      <vt:lpstr>Prototype vector</vt:lpstr>
      <vt:lpstr>TF-IDF Classifier</vt:lpstr>
      <vt:lpstr>Support Vector Machine</vt:lpstr>
      <vt:lpstr>Linear Classifier</vt:lpstr>
      <vt:lpstr>Geometric Margin</vt:lpstr>
      <vt:lpstr>Linear SVM Mathematically </vt:lpstr>
      <vt:lpstr>Framework Structure </vt:lpstr>
      <vt:lpstr>Solution Approach</vt:lpstr>
      <vt:lpstr>Classification Accuracy</vt:lpstr>
      <vt:lpstr>Graph Plots</vt:lpstr>
      <vt:lpstr>Graph Plots</vt:lpstr>
      <vt:lpstr>Conclusion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EMAIL DETECTION</dc:title>
  <dc:creator>Dhirendra</dc:creator>
  <cp:lastModifiedBy>karan</cp:lastModifiedBy>
  <cp:revision>150</cp:revision>
  <dcterms:created xsi:type="dcterms:W3CDTF">2015-04-22T04:59:48Z</dcterms:created>
  <dcterms:modified xsi:type="dcterms:W3CDTF">2016-04-12T10:31:15Z</dcterms:modified>
</cp:coreProperties>
</file>