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Open Sans" panose="020B0606030504020204" pitchFamily="34" charset="0"/>
      <p:regular r:id="rId12"/>
    </p:embeddedFont>
    <p:embeddedFont>
      <p:font typeface="Open Sans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1.jpe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546454" y="7751947"/>
            <a:ext cx="98354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-9832" y="0"/>
            <a:ext cx="1345558" cy="1896597"/>
          </a:xfrm>
          <a:custGeom>
            <a:avLst/>
            <a:gdLst/>
            <a:ahLst/>
            <a:cxnLst/>
            <a:rect l="l" t="t" r="r" b="b"/>
            <a:pathLst>
              <a:path w="1278463" h="2142383">
                <a:moveTo>
                  <a:pt x="0" y="0"/>
                </a:moveTo>
                <a:lnTo>
                  <a:pt x="1278463" y="0"/>
                </a:lnTo>
                <a:lnTo>
                  <a:pt x="1278463" y="2142383"/>
                </a:lnTo>
                <a:lnTo>
                  <a:pt x="0" y="21423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67" r="-2367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Freeform 4"/>
          <p:cNvSpPr/>
          <p:nvPr/>
        </p:nvSpPr>
        <p:spPr>
          <a:xfrm>
            <a:off x="9168722" y="5058914"/>
            <a:ext cx="8956423" cy="4769004"/>
          </a:xfrm>
          <a:custGeom>
            <a:avLst/>
            <a:gdLst/>
            <a:ahLst/>
            <a:cxnLst/>
            <a:rect l="l" t="t" r="r" b="b"/>
            <a:pathLst>
              <a:path w="8956423" h="4769004">
                <a:moveTo>
                  <a:pt x="0" y="0"/>
                </a:moveTo>
                <a:lnTo>
                  <a:pt x="8956423" y="0"/>
                </a:lnTo>
                <a:lnTo>
                  <a:pt x="8956423" y="4769004"/>
                </a:lnTo>
                <a:lnTo>
                  <a:pt x="0" y="47690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1335726" y="7395791"/>
            <a:ext cx="7547247" cy="683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38"/>
              </a:lnSpc>
            </a:pPr>
            <a:r>
              <a:rPr lang="en-US" sz="1956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Ishant Dhiman </a:t>
            </a:r>
          </a:p>
          <a:p>
            <a:pPr marL="0" lvl="0" indent="0" algn="l">
              <a:lnSpc>
                <a:spcPts val="2738"/>
              </a:lnSpc>
            </a:pPr>
            <a:r>
              <a:rPr lang="en-US" sz="1956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Chandigarh University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896597"/>
            <a:ext cx="7854272" cy="488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51"/>
              </a:lnSpc>
            </a:pPr>
            <a:r>
              <a:rPr lang="en-US" sz="8043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Project Name: Student Record Management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697" y="793573"/>
            <a:ext cx="16458607" cy="8699854"/>
            <a:chOff x="0" y="0"/>
            <a:chExt cx="8277467" cy="43753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277467" cy="4375386"/>
            </a:xfrm>
            <a:custGeom>
              <a:avLst/>
              <a:gdLst/>
              <a:ahLst/>
              <a:cxnLst/>
              <a:rect l="l" t="t" r="r" b="b"/>
              <a:pathLst>
                <a:path w="8277467" h="4375386">
                  <a:moveTo>
                    <a:pt x="0" y="0"/>
                  </a:moveTo>
                  <a:lnTo>
                    <a:pt x="0" y="4375386"/>
                  </a:lnTo>
                  <a:lnTo>
                    <a:pt x="8277467" y="4375386"/>
                  </a:lnTo>
                  <a:lnTo>
                    <a:pt x="8277467" y="0"/>
                  </a:lnTo>
                  <a:lnTo>
                    <a:pt x="0" y="0"/>
                  </a:lnTo>
                  <a:close/>
                  <a:moveTo>
                    <a:pt x="8216507" y="4314426"/>
                  </a:moveTo>
                  <a:lnTo>
                    <a:pt x="59690" y="4314426"/>
                  </a:lnTo>
                  <a:lnTo>
                    <a:pt x="59690" y="59690"/>
                  </a:lnTo>
                  <a:lnTo>
                    <a:pt x="8216507" y="59690"/>
                  </a:lnTo>
                  <a:lnTo>
                    <a:pt x="8216507" y="43144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71525" y="2994659"/>
            <a:ext cx="16744950" cy="3724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414"/>
              </a:lnSpc>
              <a:spcBef>
                <a:spcPct val="0"/>
              </a:spcBef>
            </a:pPr>
            <a:r>
              <a:rPr lang="en-US" sz="21724" b="1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007396"/>
            <a:ext cx="6954840" cy="5250904"/>
          </a:xfrm>
          <a:custGeom>
            <a:avLst/>
            <a:gdLst/>
            <a:ahLst/>
            <a:cxnLst/>
            <a:rect l="l" t="t" r="r" b="b"/>
            <a:pathLst>
              <a:path w="6954840" h="5250904">
                <a:moveTo>
                  <a:pt x="0" y="0"/>
                </a:moveTo>
                <a:lnTo>
                  <a:pt x="6954840" y="0"/>
                </a:lnTo>
                <a:lnTo>
                  <a:pt x="6954840" y="5250904"/>
                </a:lnTo>
                <a:lnTo>
                  <a:pt x="0" y="52509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28700" y="2223478"/>
            <a:ext cx="5968654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35"/>
              </a:lnSpc>
              <a:spcBef>
                <a:spcPct val="0"/>
              </a:spcBef>
            </a:pPr>
            <a:r>
              <a:rPr lang="en-US" sz="7363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Introduction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8933339" y="2223478"/>
            <a:ext cx="7901230" cy="6542248"/>
            <a:chOff x="0" y="0"/>
            <a:chExt cx="10534973" cy="8722997"/>
          </a:xfrm>
        </p:grpSpPr>
        <p:sp>
          <p:nvSpPr>
            <p:cNvPr id="5" name="TextBox 5"/>
            <p:cNvSpPr txBox="1"/>
            <p:nvPr/>
          </p:nvSpPr>
          <p:spPr>
            <a:xfrm>
              <a:off x="0" y="3672658"/>
              <a:ext cx="10534973" cy="20301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178"/>
                </a:lnSpc>
              </a:pPr>
              <a:r>
                <a:rPr lang="en-US" sz="2785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It helps educational institutions maintain records related to student enrollment, attendance, grades, and other academic details.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7344244"/>
              <a:ext cx="10534973" cy="13787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88"/>
                </a:lnSpc>
              </a:pPr>
              <a:r>
                <a:rPr lang="en-US" sz="285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This system eliminates manual record-keeping and enhances data accuracy and security.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10534973" cy="21026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88"/>
                </a:lnSpc>
              </a:pPr>
              <a:r>
                <a:rPr lang="en-US" sz="285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 Student Record Management System (SRMS) is a software application designed to store, manage, and retrieve student data efficiently.</a:t>
              </a:r>
            </a:p>
          </p:txBody>
        </p:sp>
      </p:grpSp>
      <p:sp>
        <p:nvSpPr>
          <p:cNvPr id="8" name="Freeform 3">
            <a:extLst>
              <a:ext uri="{FF2B5EF4-FFF2-40B4-BE49-F238E27FC236}">
                <a16:creationId xmlns:a16="http://schemas.microsoft.com/office/drawing/2014/main" id="{10B6449D-0099-FD77-E200-FB6C475744C5}"/>
              </a:ext>
            </a:extLst>
          </p:cNvPr>
          <p:cNvSpPr/>
          <p:nvPr/>
        </p:nvSpPr>
        <p:spPr>
          <a:xfrm>
            <a:off x="-9832" y="0"/>
            <a:ext cx="1345558" cy="1896597"/>
          </a:xfrm>
          <a:custGeom>
            <a:avLst/>
            <a:gdLst/>
            <a:ahLst/>
            <a:cxnLst/>
            <a:rect l="l" t="t" r="r" b="b"/>
            <a:pathLst>
              <a:path w="1278463" h="2142383">
                <a:moveTo>
                  <a:pt x="0" y="0"/>
                </a:moveTo>
                <a:lnTo>
                  <a:pt x="1278463" y="0"/>
                </a:lnTo>
                <a:lnTo>
                  <a:pt x="1278463" y="2142383"/>
                </a:lnTo>
                <a:lnTo>
                  <a:pt x="0" y="21423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67" r="-2367"/>
            </a:stretch>
          </a:blipFill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10699" y="1625947"/>
            <a:ext cx="8022194" cy="2314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25"/>
              </a:lnSpc>
            </a:pPr>
            <a:r>
              <a:rPr lang="en-US" sz="8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Problem Definition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88191" y="4518660"/>
            <a:ext cx="13866603" cy="4739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 algn="l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Manual Record-Keeping Issues: Paper-based records are prone to damage, loss, and inefficiency.</a:t>
            </a:r>
          </a:p>
          <a:p>
            <a:pPr marL="647697" lvl="1" indent="-323848" algn="l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Time-Consuming Process: Searching and updating student details manually is slow and error-prone.</a:t>
            </a:r>
          </a:p>
          <a:p>
            <a:pPr marL="647697" lvl="1" indent="-323848" algn="l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Inconsistency &amp; Security Risks: Unauthorized access and data duplication can create discrepancies.</a:t>
            </a:r>
          </a:p>
          <a:p>
            <a:pPr marL="647697" lvl="1" indent="-323848" algn="l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Lack of Centralized System: No single platform for managing student details, attendance, and academic performance.</a:t>
            </a:r>
          </a:p>
          <a:p>
            <a:pPr marL="0" lvl="0" indent="0" algn="l">
              <a:lnSpc>
                <a:spcPts val="4619"/>
              </a:lnSpc>
            </a:pPr>
            <a:endParaRPr lang="en-US" sz="29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2210699" y="4069111"/>
            <a:ext cx="13844095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B6F1B594-B4F5-6DA8-9BC7-7B732E815225}"/>
              </a:ext>
            </a:extLst>
          </p:cNvPr>
          <p:cNvSpPr/>
          <p:nvPr/>
        </p:nvSpPr>
        <p:spPr>
          <a:xfrm>
            <a:off x="-9832" y="0"/>
            <a:ext cx="1345558" cy="1896597"/>
          </a:xfrm>
          <a:custGeom>
            <a:avLst/>
            <a:gdLst/>
            <a:ahLst/>
            <a:cxnLst/>
            <a:rect l="l" t="t" r="r" b="b"/>
            <a:pathLst>
              <a:path w="1278463" h="2142383">
                <a:moveTo>
                  <a:pt x="0" y="0"/>
                </a:moveTo>
                <a:lnTo>
                  <a:pt x="1278463" y="0"/>
                </a:lnTo>
                <a:lnTo>
                  <a:pt x="1278463" y="2142383"/>
                </a:lnTo>
                <a:lnTo>
                  <a:pt x="0" y="21423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67" r="-2367"/>
            </a:stretch>
          </a:blipFill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947290" y="6860683"/>
            <a:ext cx="6843109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0" y="3443891"/>
            <a:ext cx="18246628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 rot="5400000">
            <a:off x="5243715" y="7053476"/>
            <a:ext cx="7228694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5" name="AutoShape 5"/>
          <p:cNvSpPr/>
          <p:nvPr/>
        </p:nvSpPr>
        <p:spPr>
          <a:xfrm rot="5400000">
            <a:off x="10172548" y="6860683"/>
            <a:ext cx="6843109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2730426" y="1038225"/>
            <a:ext cx="12827148" cy="119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494"/>
              </a:lnSpc>
            </a:pPr>
            <a:r>
              <a:rPr lang="en-US" sz="7912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Objectives of the Project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526516" y="4809269"/>
            <a:ext cx="3373149" cy="3961563"/>
            <a:chOff x="0" y="0"/>
            <a:chExt cx="4497532" cy="5282084"/>
          </a:xfrm>
        </p:grpSpPr>
        <p:sp>
          <p:nvSpPr>
            <p:cNvPr id="8" name="Freeform 8"/>
            <p:cNvSpPr/>
            <p:nvPr/>
          </p:nvSpPr>
          <p:spPr>
            <a:xfrm>
              <a:off x="1626777" y="0"/>
              <a:ext cx="1243978" cy="1810021"/>
            </a:xfrm>
            <a:custGeom>
              <a:avLst/>
              <a:gdLst/>
              <a:ahLst/>
              <a:cxnLst/>
              <a:rect l="l" t="t" r="r" b="b"/>
              <a:pathLst>
                <a:path w="1243978" h="1810021">
                  <a:moveTo>
                    <a:pt x="0" y="0"/>
                  </a:moveTo>
                  <a:lnTo>
                    <a:pt x="1243978" y="0"/>
                  </a:lnTo>
                  <a:lnTo>
                    <a:pt x="1243978" y="1810021"/>
                  </a:lnTo>
                  <a:lnTo>
                    <a:pt x="0" y="18100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813116"/>
              <a:ext cx="4497532" cy="24689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747"/>
                </a:lnSpc>
              </a:pPr>
              <a:r>
                <a:rPr lang="en-US" sz="28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To develop a centralized digital platform for student records.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926879" y="4714461"/>
            <a:ext cx="3373149" cy="4056371"/>
            <a:chOff x="0" y="0"/>
            <a:chExt cx="4497532" cy="5408495"/>
          </a:xfrm>
        </p:grpSpPr>
        <p:sp>
          <p:nvSpPr>
            <p:cNvPr id="11" name="Freeform 11"/>
            <p:cNvSpPr/>
            <p:nvPr/>
          </p:nvSpPr>
          <p:spPr>
            <a:xfrm>
              <a:off x="1508303" y="0"/>
              <a:ext cx="1480926" cy="1810021"/>
            </a:xfrm>
            <a:custGeom>
              <a:avLst/>
              <a:gdLst/>
              <a:ahLst/>
              <a:cxnLst/>
              <a:rect l="l" t="t" r="r" b="b"/>
              <a:pathLst>
                <a:path w="1480926" h="1810021">
                  <a:moveTo>
                    <a:pt x="0" y="0"/>
                  </a:moveTo>
                  <a:lnTo>
                    <a:pt x="1480926" y="0"/>
                  </a:lnTo>
                  <a:lnTo>
                    <a:pt x="1480926" y="1810021"/>
                  </a:lnTo>
                  <a:lnTo>
                    <a:pt x="0" y="18100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939527"/>
              <a:ext cx="4497532" cy="24689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747"/>
                </a:lnSpc>
              </a:pPr>
              <a:r>
                <a:rPr lang="en-US" sz="28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To ensure secure storage and quick retrieval of student details.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539508" y="4714461"/>
            <a:ext cx="3373149" cy="4056371"/>
            <a:chOff x="0" y="0"/>
            <a:chExt cx="4497532" cy="5408495"/>
          </a:xfrm>
        </p:grpSpPr>
        <p:sp>
          <p:nvSpPr>
            <p:cNvPr id="14" name="Freeform 14"/>
            <p:cNvSpPr/>
            <p:nvPr/>
          </p:nvSpPr>
          <p:spPr>
            <a:xfrm>
              <a:off x="1343756" y="0"/>
              <a:ext cx="1810021" cy="1717874"/>
            </a:xfrm>
            <a:custGeom>
              <a:avLst/>
              <a:gdLst/>
              <a:ahLst/>
              <a:cxnLst/>
              <a:rect l="l" t="t" r="r" b="b"/>
              <a:pathLst>
                <a:path w="1810021" h="1717874">
                  <a:moveTo>
                    <a:pt x="0" y="0"/>
                  </a:moveTo>
                  <a:lnTo>
                    <a:pt x="1810020" y="0"/>
                  </a:lnTo>
                  <a:lnTo>
                    <a:pt x="1810020" y="1717874"/>
                  </a:lnTo>
                  <a:lnTo>
                    <a:pt x="0" y="17178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2939527"/>
              <a:ext cx="4497532" cy="24689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747"/>
                </a:lnSpc>
              </a:pPr>
              <a:r>
                <a:rPr lang="en-US" sz="28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To automate student admission, attendance, and grading systems.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4216310" y="4809269"/>
            <a:ext cx="3373149" cy="4428288"/>
            <a:chOff x="0" y="0"/>
            <a:chExt cx="4497532" cy="5904384"/>
          </a:xfrm>
        </p:grpSpPr>
        <p:sp>
          <p:nvSpPr>
            <p:cNvPr id="17" name="Freeform 17"/>
            <p:cNvSpPr/>
            <p:nvPr/>
          </p:nvSpPr>
          <p:spPr>
            <a:xfrm>
              <a:off x="1422738" y="0"/>
              <a:ext cx="1652055" cy="1810021"/>
            </a:xfrm>
            <a:custGeom>
              <a:avLst/>
              <a:gdLst/>
              <a:ahLst/>
              <a:cxnLst/>
              <a:rect l="l" t="t" r="r" b="b"/>
              <a:pathLst>
                <a:path w="1652055" h="1810021">
                  <a:moveTo>
                    <a:pt x="0" y="0"/>
                  </a:moveTo>
                  <a:lnTo>
                    <a:pt x="1652056" y="0"/>
                  </a:lnTo>
                  <a:lnTo>
                    <a:pt x="1652056" y="1810021"/>
                  </a:lnTo>
                  <a:lnTo>
                    <a:pt x="0" y="18100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2813116"/>
              <a:ext cx="4497532" cy="30912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747"/>
                </a:lnSpc>
              </a:pPr>
              <a:r>
                <a:rPr lang="en-US" sz="28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To enhance data integrity and security using authentication mechanisms.</a:t>
              </a:r>
            </a:p>
          </p:txBody>
        </p:sp>
      </p:grpSp>
      <p:sp>
        <p:nvSpPr>
          <p:cNvPr id="19" name="Freeform 3">
            <a:extLst>
              <a:ext uri="{FF2B5EF4-FFF2-40B4-BE49-F238E27FC236}">
                <a16:creationId xmlns:a16="http://schemas.microsoft.com/office/drawing/2014/main" id="{AD76F6B3-C4FE-7C87-DD43-48A60DFDD387}"/>
              </a:ext>
            </a:extLst>
          </p:cNvPr>
          <p:cNvSpPr/>
          <p:nvPr/>
        </p:nvSpPr>
        <p:spPr>
          <a:xfrm>
            <a:off x="-9832" y="0"/>
            <a:ext cx="1345558" cy="1896597"/>
          </a:xfrm>
          <a:custGeom>
            <a:avLst/>
            <a:gdLst/>
            <a:ahLst/>
            <a:cxnLst/>
            <a:rect l="l" t="t" r="r" b="b"/>
            <a:pathLst>
              <a:path w="1278463" h="2142383">
                <a:moveTo>
                  <a:pt x="0" y="0"/>
                </a:moveTo>
                <a:lnTo>
                  <a:pt x="1278463" y="0"/>
                </a:lnTo>
                <a:lnTo>
                  <a:pt x="1278463" y="2142383"/>
                </a:lnTo>
                <a:lnTo>
                  <a:pt x="0" y="214238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367" r="-2367"/>
            </a:stretch>
          </a:blipFill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2626834"/>
            <a:ext cx="18288000" cy="1532033"/>
          </a:xfrm>
          <a:prstGeom prst="rect">
            <a:avLst/>
          </a:prstGeom>
          <a:solidFill>
            <a:srgbClr val="F9F5F4"/>
          </a:solidFill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0" y="4158867"/>
            <a:ext cx="18288000" cy="1532033"/>
          </a:xfrm>
          <a:prstGeom prst="rect">
            <a:avLst/>
          </a:prstGeom>
          <a:solidFill>
            <a:srgbClr val="F9F5F4"/>
          </a:solidFill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>
            <a:off x="0" y="5690901"/>
            <a:ext cx="18288000" cy="1532033"/>
          </a:xfrm>
          <a:prstGeom prst="rect">
            <a:avLst/>
          </a:prstGeom>
          <a:solidFill>
            <a:srgbClr val="F9F5F4"/>
          </a:solidFill>
        </p:spPr>
        <p:txBody>
          <a:bodyPr/>
          <a:lstStyle/>
          <a:p>
            <a:endParaRPr lang="en-IN"/>
          </a:p>
        </p:txBody>
      </p:sp>
      <p:sp>
        <p:nvSpPr>
          <p:cNvPr id="5" name="AutoShape 5"/>
          <p:cNvSpPr/>
          <p:nvPr/>
        </p:nvSpPr>
        <p:spPr>
          <a:xfrm>
            <a:off x="0" y="7222934"/>
            <a:ext cx="18288000" cy="1532033"/>
          </a:xfrm>
          <a:prstGeom prst="rect">
            <a:avLst/>
          </a:prstGeom>
          <a:solidFill>
            <a:srgbClr val="F9F5F4"/>
          </a:solidFill>
        </p:spPr>
        <p:txBody>
          <a:bodyPr/>
          <a:lstStyle/>
          <a:p>
            <a:endParaRPr lang="en-IN"/>
          </a:p>
        </p:txBody>
      </p:sp>
      <p:sp>
        <p:nvSpPr>
          <p:cNvPr id="6" name="AutoShape 6"/>
          <p:cNvSpPr/>
          <p:nvPr/>
        </p:nvSpPr>
        <p:spPr>
          <a:xfrm>
            <a:off x="0" y="8754967"/>
            <a:ext cx="18288000" cy="1532033"/>
          </a:xfrm>
          <a:prstGeom prst="rect">
            <a:avLst/>
          </a:prstGeom>
          <a:solidFill>
            <a:srgbClr val="F9F5F4"/>
          </a:solid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028700" y="2892272"/>
            <a:ext cx="1001158" cy="1001158"/>
          </a:xfrm>
          <a:custGeom>
            <a:avLst/>
            <a:gdLst/>
            <a:ahLst/>
            <a:cxnLst/>
            <a:rect l="l" t="t" r="r" b="b"/>
            <a:pathLst>
              <a:path w="1001158" h="1001158">
                <a:moveTo>
                  <a:pt x="0" y="0"/>
                </a:moveTo>
                <a:lnTo>
                  <a:pt x="1001158" y="0"/>
                </a:lnTo>
                <a:lnTo>
                  <a:pt x="1001158" y="1001158"/>
                </a:lnTo>
                <a:lnTo>
                  <a:pt x="0" y="10011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1028700" y="803106"/>
            <a:ext cx="16230600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</a:pPr>
            <a:r>
              <a:rPr lang="en-US" sz="6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Technology Used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319510" y="3095353"/>
            <a:ext cx="11492801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79"/>
              </a:lnSpc>
              <a:spcBef>
                <a:spcPct val="0"/>
              </a:spcBef>
            </a:pPr>
            <a:r>
              <a:rPr lang="en-US" sz="31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Frontend: HTML, CSS, JavaScript (for web-based UI)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90982" y="3135676"/>
            <a:ext cx="47659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9"/>
              </a:lnSpc>
            </a:pPr>
            <a:r>
              <a:rPr lang="en-US" sz="33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319510" y="4645166"/>
            <a:ext cx="11492801" cy="511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39"/>
              </a:lnSpc>
              <a:spcBef>
                <a:spcPct val="0"/>
              </a:spcBef>
            </a:pP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Backend: Python (Django/Flask) or Java (Spring Boot)</a:t>
            </a:r>
          </a:p>
        </p:txBody>
      </p:sp>
      <p:sp>
        <p:nvSpPr>
          <p:cNvPr id="12" name="Freeform 12"/>
          <p:cNvSpPr/>
          <p:nvPr/>
        </p:nvSpPr>
        <p:spPr>
          <a:xfrm>
            <a:off x="1028700" y="4424305"/>
            <a:ext cx="1001158" cy="1001158"/>
          </a:xfrm>
          <a:custGeom>
            <a:avLst/>
            <a:gdLst/>
            <a:ahLst/>
            <a:cxnLst/>
            <a:rect l="l" t="t" r="r" b="b"/>
            <a:pathLst>
              <a:path w="1001158" h="1001158">
                <a:moveTo>
                  <a:pt x="0" y="0"/>
                </a:moveTo>
                <a:lnTo>
                  <a:pt x="1001158" y="0"/>
                </a:lnTo>
                <a:lnTo>
                  <a:pt x="1001158" y="1001158"/>
                </a:lnTo>
                <a:lnTo>
                  <a:pt x="0" y="10011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TextBox 13"/>
          <p:cNvSpPr txBox="1"/>
          <p:nvPr/>
        </p:nvSpPr>
        <p:spPr>
          <a:xfrm>
            <a:off x="1277739" y="4667709"/>
            <a:ext cx="47659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9"/>
              </a:lnSpc>
            </a:pPr>
            <a:r>
              <a:rPr lang="en-US" sz="33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319510" y="6159420"/>
            <a:ext cx="11492801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79"/>
              </a:lnSpc>
              <a:spcBef>
                <a:spcPct val="0"/>
              </a:spcBef>
            </a:pPr>
            <a:r>
              <a:rPr lang="en-US" sz="31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Database: MySQL / PostgreSQL for storing student records</a:t>
            </a:r>
          </a:p>
        </p:txBody>
      </p:sp>
      <p:sp>
        <p:nvSpPr>
          <p:cNvPr id="15" name="Freeform 15"/>
          <p:cNvSpPr/>
          <p:nvPr/>
        </p:nvSpPr>
        <p:spPr>
          <a:xfrm>
            <a:off x="1015456" y="5956338"/>
            <a:ext cx="1001158" cy="1001158"/>
          </a:xfrm>
          <a:custGeom>
            <a:avLst/>
            <a:gdLst/>
            <a:ahLst/>
            <a:cxnLst/>
            <a:rect l="l" t="t" r="r" b="b"/>
            <a:pathLst>
              <a:path w="1001158" h="1001158">
                <a:moveTo>
                  <a:pt x="0" y="0"/>
                </a:moveTo>
                <a:lnTo>
                  <a:pt x="1001158" y="0"/>
                </a:lnTo>
                <a:lnTo>
                  <a:pt x="1001158" y="1001158"/>
                </a:lnTo>
                <a:lnTo>
                  <a:pt x="0" y="10011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6"/>
          <p:cNvSpPr txBox="1"/>
          <p:nvPr/>
        </p:nvSpPr>
        <p:spPr>
          <a:xfrm>
            <a:off x="1277739" y="6199742"/>
            <a:ext cx="47659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9"/>
              </a:lnSpc>
            </a:pPr>
            <a:r>
              <a:rPr lang="en-US" sz="33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319510" y="7410465"/>
            <a:ext cx="11492801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79"/>
              </a:lnSpc>
              <a:spcBef>
                <a:spcPct val="0"/>
              </a:spcBef>
            </a:pPr>
            <a:r>
              <a:rPr lang="en-US" sz="31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Security: Role-based access control (RBAC), encryption for sensitive data</a:t>
            </a:r>
          </a:p>
        </p:txBody>
      </p:sp>
      <p:sp>
        <p:nvSpPr>
          <p:cNvPr id="18" name="Freeform 18"/>
          <p:cNvSpPr/>
          <p:nvPr/>
        </p:nvSpPr>
        <p:spPr>
          <a:xfrm>
            <a:off x="1028700" y="7488371"/>
            <a:ext cx="1001158" cy="1001158"/>
          </a:xfrm>
          <a:custGeom>
            <a:avLst/>
            <a:gdLst/>
            <a:ahLst/>
            <a:cxnLst/>
            <a:rect l="l" t="t" r="r" b="b"/>
            <a:pathLst>
              <a:path w="1001158" h="1001158">
                <a:moveTo>
                  <a:pt x="0" y="0"/>
                </a:moveTo>
                <a:lnTo>
                  <a:pt x="1001158" y="0"/>
                </a:lnTo>
                <a:lnTo>
                  <a:pt x="1001158" y="1001158"/>
                </a:lnTo>
                <a:lnTo>
                  <a:pt x="0" y="10011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TextBox 19"/>
          <p:cNvSpPr txBox="1"/>
          <p:nvPr/>
        </p:nvSpPr>
        <p:spPr>
          <a:xfrm>
            <a:off x="1277739" y="7731775"/>
            <a:ext cx="47659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9"/>
              </a:lnSpc>
            </a:pPr>
            <a:r>
              <a:rPr lang="en-US" sz="33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319510" y="8942498"/>
            <a:ext cx="11492801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79"/>
              </a:lnSpc>
              <a:spcBef>
                <a:spcPct val="0"/>
              </a:spcBef>
            </a:pPr>
            <a:r>
              <a:rPr lang="en-US" sz="31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Hosting: Cloud-based deployment using AWS / Firebase (if applicable)</a:t>
            </a:r>
          </a:p>
        </p:txBody>
      </p:sp>
      <p:sp>
        <p:nvSpPr>
          <p:cNvPr id="21" name="Freeform 21"/>
          <p:cNvSpPr/>
          <p:nvPr/>
        </p:nvSpPr>
        <p:spPr>
          <a:xfrm>
            <a:off x="1028700" y="9020405"/>
            <a:ext cx="1001158" cy="1001158"/>
          </a:xfrm>
          <a:custGeom>
            <a:avLst/>
            <a:gdLst/>
            <a:ahLst/>
            <a:cxnLst/>
            <a:rect l="l" t="t" r="r" b="b"/>
            <a:pathLst>
              <a:path w="1001158" h="1001158">
                <a:moveTo>
                  <a:pt x="0" y="0"/>
                </a:moveTo>
                <a:lnTo>
                  <a:pt x="1001158" y="0"/>
                </a:lnTo>
                <a:lnTo>
                  <a:pt x="1001158" y="1001157"/>
                </a:lnTo>
                <a:lnTo>
                  <a:pt x="0" y="10011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2" name="TextBox 22"/>
          <p:cNvSpPr txBox="1"/>
          <p:nvPr/>
        </p:nvSpPr>
        <p:spPr>
          <a:xfrm>
            <a:off x="1277739" y="9263808"/>
            <a:ext cx="47659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9"/>
              </a:lnSpc>
            </a:pPr>
            <a:r>
              <a:rPr lang="en-US" sz="33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</a:t>
            </a:r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0019EB8B-FE64-BC30-B955-61102A3510E4}"/>
              </a:ext>
            </a:extLst>
          </p:cNvPr>
          <p:cNvSpPr/>
          <p:nvPr/>
        </p:nvSpPr>
        <p:spPr>
          <a:xfrm>
            <a:off x="-9832" y="0"/>
            <a:ext cx="1345558" cy="1896597"/>
          </a:xfrm>
          <a:custGeom>
            <a:avLst/>
            <a:gdLst/>
            <a:ahLst/>
            <a:cxnLst/>
            <a:rect l="l" t="t" r="r" b="b"/>
            <a:pathLst>
              <a:path w="1278463" h="2142383">
                <a:moveTo>
                  <a:pt x="0" y="0"/>
                </a:moveTo>
                <a:lnTo>
                  <a:pt x="1278463" y="0"/>
                </a:lnTo>
                <a:lnTo>
                  <a:pt x="1278463" y="2142383"/>
                </a:lnTo>
                <a:lnTo>
                  <a:pt x="0" y="21423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67" r="-2367"/>
            </a:stretch>
          </a:blipFill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970324" y="1676820"/>
            <a:ext cx="9040494" cy="6933360"/>
            <a:chOff x="0" y="0"/>
            <a:chExt cx="12053992" cy="9244480"/>
          </a:xfrm>
        </p:grpSpPr>
        <p:sp>
          <p:nvSpPr>
            <p:cNvPr id="3" name="TextBox 3"/>
            <p:cNvSpPr txBox="1"/>
            <p:nvPr/>
          </p:nvSpPr>
          <p:spPr>
            <a:xfrm>
              <a:off x="0" y="1897953"/>
              <a:ext cx="10607073" cy="73465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34059" lvl="1" indent="-367030" algn="l">
                <a:lnSpc>
                  <a:spcPts val="4419"/>
                </a:lnSpc>
                <a:buFont typeface="Arial"/>
                <a:buChar char="•"/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Student Registration &amp; Profile Management</a:t>
              </a:r>
            </a:p>
            <a:p>
              <a:pPr marL="734059" lvl="1" indent="-367030" algn="l">
                <a:lnSpc>
                  <a:spcPts val="4419"/>
                </a:lnSpc>
                <a:buFont typeface="Arial"/>
                <a:buChar char="•"/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Attendance Tracking System</a:t>
              </a:r>
            </a:p>
            <a:p>
              <a:pPr marL="734059" lvl="1" indent="-367030" algn="l">
                <a:lnSpc>
                  <a:spcPts val="4419"/>
                </a:lnSpc>
                <a:buFont typeface="Arial"/>
                <a:buChar char="•"/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Marks &amp; Grade Management</a:t>
              </a:r>
            </a:p>
            <a:p>
              <a:pPr marL="734059" lvl="1" indent="-367030" algn="l">
                <a:lnSpc>
                  <a:spcPts val="4419"/>
                </a:lnSpc>
                <a:buFont typeface="Arial"/>
                <a:buChar char="•"/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Report Generation (Attendance, Marksheets, etc.)</a:t>
              </a:r>
            </a:p>
            <a:p>
              <a:pPr marL="734059" lvl="1" indent="-367030" algn="l">
                <a:lnSpc>
                  <a:spcPts val="4419"/>
                </a:lnSpc>
                <a:buFont typeface="Arial"/>
                <a:buChar char="•"/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User Authentication (Admin, Teacher, Student)</a:t>
              </a:r>
            </a:p>
            <a:p>
              <a:pPr marL="734059" lvl="1" indent="-367030" algn="l">
                <a:lnSpc>
                  <a:spcPts val="4419"/>
                </a:lnSpc>
                <a:buFont typeface="Arial"/>
                <a:buChar char="•"/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Search &amp; Filter Options for Easy Data Retrieval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2053992" cy="1055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499"/>
                </a:lnSpc>
              </a:pPr>
              <a:r>
                <a:rPr lang="en-US" sz="4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Features of the System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567077" y="1608026"/>
            <a:ext cx="5039658" cy="7070949"/>
          </a:xfrm>
          <a:custGeom>
            <a:avLst/>
            <a:gdLst/>
            <a:ahLst/>
            <a:cxnLst/>
            <a:rect l="l" t="t" r="r" b="b"/>
            <a:pathLst>
              <a:path w="5039658" h="7070949">
                <a:moveTo>
                  <a:pt x="0" y="0"/>
                </a:moveTo>
                <a:lnTo>
                  <a:pt x="5039658" y="0"/>
                </a:lnTo>
                <a:lnTo>
                  <a:pt x="5039658" y="7070948"/>
                </a:lnTo>
                <a:lnTo>
                  <a:pt x="0" y="7070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FA3B7EB7-3DA4-03DA-4A9A-DEC3ADAA8F38}"/>
              </a:ext>
            </a:extLst>
          </p:cNvPr>
          <p:cNvSpPr/>
          <p:nvPr/>
        </p:nvSpPr>
        <p:spPr>
          <a:xfrm>
            <a:off x="-9832" y="0"/>
            <a:ext cx="1345558" cy="1896597"/>
          </a:xfrm>
          <a:custGeom>
            <a:avLst/>
            <a:gdLst/>
            <a:ahLst/>
            <a:cxnLst/>
            <a:rect l="l" t="t" r="r" b="b"/>
            <a:pathLst>
              <a:path w="1278463" h="2142383">
                <a:moveTo>
                  <a:pt x="0" y="0"/>
                </a:moveTo>
                <a:lnTo>
                  <a:pt x="1278463" y="0"/>
                </a:lnTo>
                <a:lnTo>
                  <a:pt x="1278463" y="2142383"/>
                </a:lnTo>
                <a:lnTo>
                  <a:pt x="0" y="21423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67" r="-2367"/>
            </a:stretch>
          </a:blipFill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697" y="793573"/>
            <a:ext cx="16458607" cy="8699854"/>
            <a:chOff x="0" y="0"/>
            <a:chExt cx="8277467" cy="43753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277467" cy="4375386"/>
            </a:xfrm>
            <a:custGeom>
              <a:avLst/>
              <a:gdLst/>
              <a:ahLst/>
              <a:cxnLst/>
              <a:rect l="l" t="t" r="r" b="b"/>
              <a:pathLst>
                <a:path w="8277467" h="4375386">
                  <a:moveTo>
                    <a:pt x="0" y="0"/>
                  </a:moveTo>
                  <a:lnTo>
                    <a:pt x="0" y="4375386"/>
                  </a:lnTo>
                  <a:lnTo>
                    <a:pt x="8277467" y="4375386"/>
                  </a:lnTo>
                  <a:lnTo>
                    <a:pt x="8277467" y="0"/>
                  </a:lnTo>
                  <a:lnTo>
                    <a:pt x="0" y="0"/>
                  </a:lnTo>
                  <a:close/>
                  <a:moveTo>
                    <a:pt x="8216507" y="4314426"/>
                  </a:moveTo>
                  <a:lnTo>
                    <a:pt x="59690" y="4314426"/>
                  </a:lnTo>
                  <a:lnTo>
                    <a:pt x="59690" y="59690"/>
                  </a:lnTo>
                  <a:lnTo>
                    <a:pt x="8216507" y="59690"/>
                  </a:lnTo>
                  <a:lnTo>
                    <a:pt x="8216507" y="43144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AutoShape 4"/>
          <p:cNvSpPr/>
          <p:nvPr/>
        </p:nvSpPr>
        <p:spPr>
          <a:xfrm>
            <a:off x="3859684" y="-391894"/>
            <a:ext cx="10411065" cy="11070787"/>
          </a:xfrm>
          <a:prstGeom prst="rect">
            <a:avLst/>
          </a:prstGeom>
          <a:solidFill>
            <a:srgbClr val="F9F5F4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5238576" y="1318370"/>
            <a:ext cx="7810847" cy="7650261"/>
            <a:chOff x="0" y="0"/>
            <a:chExt cx="10414463" cy="10200347"/>
          </a:xfrm>
        </p:grpSpPr>
        <p:sp>
          <p:nvSpPr>
            <p:cNvPr id="6" name="TextBox 6"/>
            <p:cNvSpPr txBox="1"/>
            <p:nvPr/>
          </p:nvSpPr>
          <p:spPr>
            <a:xfrm>
              <a:off x="0" y="142875"/>
              <a:ext cx="10414463" cy="35088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0013"/>
                </a:lnSpc>
              </a:pPr>
              <a:r>
                <a:rPr lang="en-US" sz="9628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Results &amp; Benefits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069210"/>
              <a:ext cx="10414463" cy="61311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059"/>
                </a:lnSpc>
              </a:pPr>
              <a:r>
                <a:rPr lang="en-US" sz="2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Faster and more efficient student record management.</a:t>
              </a:r>
            </a:p>
            <a:p>
              <a:pPr marL="0" lvl="0" indent="0" algn="ctr">
                <a:lnSpc>
                  <a:spcPts val="4059"/>
                </a:lnSpc>
              </a:pPr>
              <a:r>
                <a:rPr lang="en-US" sz="2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 Reduced paperwork and improved data accuracy.</a:t>
              </a:r>
            </a:p>
            <a:p>
              <a:pPr marL="0" lvl="0" indent="0" algn="ctr">
                <a:lnSpc>
                  <a:spcPts val="4059"/>
                </a:lnSpc>
              </a:pPr>
              <a:r>
                <a:rPr lang="en-US" sz="2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 Secure storage with role-based access.</a:t>
              </a:r>
            </a:p>
            <a:p>
              <a:pPr marL="0" lvl="0" indent="0" algn="ctr">
                <a:lnSpc>
                  <a:spcPts val="4059"/>
                </a:lnSpc>
              </a:pPr>
              <a:r>
                <a:rPr lang="en-US" sz="2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 Easy access to student data anytime, anywhere.</a:t>
              </a:r>
            </a:p>
            <a:p>
              <a:pPr marL="0" lvl="0" indent="0" algn="ctr">
                <a:lnSpc>
                  <a:spcPts val="4059"/>
                </a:lnSpc>
              </a:pPr>
              <a:r>
                <a:rPr lang="en-US" sz="2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 Automated report generation, saving time and effort.</a:t>
              </a:r>
            </a:p>
          </p:txBody>
        </p:sp>
      </p:grpSp>
      <p:sp>
        <p:nvSpPr>
          <p:cNvPr id="8" name="Freeform 3">
            <a:extLst>
              <a:ext uri="{FF2B5EF4-FFF2-40B4-BE49-F238E27FC236}">
                <a16:creationId xmlns:a16="http://schemas.microsoft.com/office/drawing/2014/main" id="{BD69130B-0B8E-3F5A-3FE2-F9321297D578}"/>
              </a:ext>
            </a:extLst>
          </p:cNvPr>
          <p:cNvSpPr/>
          <p:nvPr/>
        </p:nvSpPr>
        <p:spPr>
          <a:xfrm>
            <a:off x="-9832" y="0"/>
            <a:ext cx="1345558" cy="1896597"/>
          </a:xfrm>
          <a:custGeom>
            <a:avLst/>
            <a:gdLst/>
            <a:ahLst/>
            <a:cxnLst/>
            <a:rect l="l" t="t" r="r" b="b"/>
            <a:pathLst>
              <a:path w="1278463" h="2142383">
                <a:moveTo>
                  <a:pt x="0" y="0"/>
                </a:moveTo>
                <a:lnTo>
                  <a:pt x="1278463" y="0"/>
                </a:lnTo>
                <a:lnTo>
                  <a:pt x="1278463" y="2142383"/>
                </a:lnTo>
                <a:lnTo>
                  <a:pt x="0" y="21423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67" r="-2367"/>
            </a:stretch>
          </a:blipFill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96193" y="2168809"/>
            <a:ext cx="12741423" cy="5949381"/>
            <a:chOff x="0" y="0"/>
            <a:chExt cx="16988563" cy="7932509"/>
          </a:xfrm>
        </p:grpSpPr>
        <p:sp>
          <p:nvSpPr>
            <p:cNvPr id="3" name="TextBox 3"/>
            <p:cNvSpPr txBox="1"/>
            <p:nvPr/>
          </p:nvSpPr>
          <p:spPr>
            <a:xfrm>
              <a:off x="0" y="4360846"/>
              <a:ext cx="16988563" cy="35716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340"/>
                </a:lnSpc>
                <a:spcBef>
                  <a:spcPct val="0"/>
                </a:spcBef>
              </a:pPr>
              <a:r>
                <a:rPr lang="en-US" sz="31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🔹 Integration with Machine Learning for performance analysis.</a:t>
              </a:r>
            </a:p>
            <a:p>
              <a:pPr marL="0" lvl="0" indent="0" algn="l">
                <a:lnSpc>
                  <a:spcPts val="4340"/>
                </a:lnSpc>
                <a:spcBef>
                  <a:spcPct val="0"/>
                </a:spcBef>
              </a:pPr>
              <a:r>
                <a:rPr lang="en-US" sz="31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🔹 Mobile application development for easy accessibility.</a:t>
              </a:r>
            </a:p>
            <a:p>
              <a:pPr marL="0" lvl="0" indent="0" algn="l">
                <a:lnSpc>
                  <a:spcPts val="4340"/>
                </a:lnSpc>
                <a:spcBef>
                  <a:spcPct val="0"/>
                </a:spcBef>
              </a:pPr>
              <a:r>
                <a:rPr lang="en-US" sz="31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🔹 Cloud-based storage for enhanced scalability and security.</a:t>
              </a:r>
            </a:p>
            <a:p>
              <a:pPr marL="0" lvl="0" indent="0" algn="l">
                <a:lnSpc>
                  <a:spcPts val="4340"/>
                </a:lnSpc>
                <a:spcBef>
                  <a:spcPct val="0"/>
                </a:spcBef>
              </a:pPr>
              <a:r>
                <a:rPr lang="en-US" sz="31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🔹 AI-driven chatbot assistance for student queries.</a:t>
              </a:r>
            </a:p>
            <a:p>
              <a:pPr marL="0" lvl="0" indent="0" algn="l">
                <a:lnSpc>
                  <a:spcPts val="4340"/>
                </a:lnSpc>
                <a:spcBef>
                  <a:spcPct val="0"/>
                </a:spcBef>
              </a:pPr>
              <a:r>
                <a:rPr lang="en-US" sz="31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🔹 Automated fee management integration.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80975"/>
              <a:ext cx="16988563" cy="33411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499"/>
                </a:lnSpc>
              </a:pPr>
              <a:r>
                <a:rPr lang="en-US" sz="94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Future Scope &amp; Enhancements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266626" y="3777249"/>
            <a:ext cx="1367991" cy="2732501"/>
          </a:xfrm>
          <a:custGeom>
            <a:avLst/>
            <a:gdLst/>
            <a:ahLst/>
            <a:cxnLst/>
            <a:rect l="l" t="t" r="r" b="b"/>
            <a:pathLst>
              <a:path w="1367991" h="2732501">
                <a:moveTo>
                  <a:pt x="0" y="0"/>
                </a:moveTo>
                <a:lnTo>
                  <a:pt x="1367991" y="0"/>
                </a:lnTo>
                <a:lnTo>
                  <a:pt x="1367991" y="2732502"/>
                </a:lnTo>
                <a:lnTo>
                  <a:pt x="0" y="27325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14F93F7B-96F8-C770-3EF4-0E8FCCC28F83}"/>
              </a:ext>
            </a:extLst>
          </p:cNvPr>
          <p:cNvSpPr/>
          <p:nvPr/>
        </p:nvSpPr>
        <p:spPr>
          <a:xfrm>
            <a:off x="-9832" y="0"/>
            <a:ext cx="1345558" cy="1896597"/>
          </a:xfrm>
          <a:custGeom>
            <a:avLst/>
            <a:gdLst/>
            <a:ahLst/>
            <a:cxnLst/>
            <a:rect l="l" t="t" r="r" b="b"/>
            <a:pathLst>
              <a:path w="1278463" h="2142383">
                <a:moveTo>
                  <a:pt x="0" y="0"/>
                </a:moveTo>
                <a:lnTo>
                  <a:pt x="1278463" y="0"/>
                </a:lnTo>
                <a:lnTo>
                  <a:pt x="1278463" y="2142383"/>
                </a:lnTo>
                <a:lnTo>
                  <a:pt x="0" y="21423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67" r="-2367"/>
            </a:stretch>
          </a:blipFill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16535" y="1114425"/>
            <a:ext cx="14742765" cy="1109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8690"/>
              </a:lnSpc>
            </a:pPr>
            <a:r>
              <a:rPr lang="en-US" sz="7900" b="1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050920" y="3656412"/>
            <a:ext cx="12186161" cy="1065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4290"/>
              </a:lnSpc>
            </a:pPr>
            <a:r>
              <a:rPr lang="en-US" sz="3064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Student Record Management System simplifies academic data management and improves efficiency.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050920" y="7599384"/>
            <a:ext cx="12186161" cy="1065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4290"/>
              </a:lnSpc>
            </a:pPr>
            <a:r>
              <a:rPr lang="en-US" sz="3064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Future improvements can further automate administrative tasks and provide advanced analytics for decision-making.</a:t>
            </a:r>
          </a:p>
        </p:txBody>
      </p:sp>
      <p:sp>
        <p:nvSpPr>
          <p:cNvPr id="5" name="AutoShape 5"/>
          <p:cNvSpPr/>
          <p:nvPr/>
        </p:nvSpPr>
        <p:spPr>
          <a:xfrm>
            <a:off x="16555308" y="4088276"/>
            <a:ext cx="74483" cy="3973647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762125" y="3931812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0" y="0"/>
                </a:moveTo>
                <a:lnTo>
                  <a:pt x="571500" y="0"/>
                </a:lnTo>
                <a:lnTo>
                  <a:pt x="5715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762125" y="6075099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0" y="0"/>
                </a:moveTo>
                <a:lnTo>
                  <a:pt x="571500" y="0"/>
                </a:lnTo>
                <a:lnTo>
                  <a:pt x="5715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762125" y="7874783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0" y="0"/>
                </a:moveTo>
                <a:lnTo>
                  <a:pt x="571500" y="0"/>
                </a:lnTo>
                <a:lnTo>
                  <a:pt x="5715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3050920" y="5914698"/>
            <a:ext cx="12186161" cy="522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4290"/>
              </a:lnSpc>
            </a:pPr>
            <a:r>
              <a:rPr lang="en-US" sz="3064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 enhances data security, accuracy, and accessibility.</a:t>
            </a: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9E22BBB-6737-395A-1C52-090C03B636BD}"/>
              </a:ext>
            </a:extLst>
          </p:cNvPr>
          <p:cNvSpPr/>
          <p:nvPr/>
        </p:nvSpPr>
        <p:spPr>
          <a:xfrm>
            <a:off x="-9832" y="0"/>
            <a:ext cx="1345558" cy="1896597"/>
          </a:xfrm>
          <a:custGeom>
            <a:avLst/>
            <a:gdLst/>
            <a:ahLst/>
            <a:cxnLst/>
            <a:rect l="l" t="t" r="r" b="b"/>
            <a:pathLst>
              <a:path w="1278463" h="2142383">
                <a:moveTo>
                  <a:pt x="0" y="0"/>
                </a:moveTo>
                <a:lnTo>
                  <a:pt x="1278463" y="0"/>
                </a:lnTo>
                <a:lnTo>
                  <a:pt x="1278463" y="2142383"/>
                </a:lnTo>
                <a:lnTo>
                  <a:pt x="0" y="21423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67" r="-2367"/>
            </a:stretch>
          </a:blipFill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423</Words>
  <Application>Microsoft Office PowerPoint</Application>
  <PresentationFormat>Custom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Open Sans Bold</vt:lpstr>
      <vt:lpstr>Arial</vt:lpstr>
      <vt:lpstr>Open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Name: Student Record Management System Your Name | Institution Name | Date</dc:title>
  <cp:lastModifiedBy>ishant dhiman</cp:lastModifiedBy>
  <cp:revision>2</cp:revision>
  <dcterms:created xsi:type="dcterms:W3CDTF">2006-08-16T00:00:00Z</dcterms:created>
  <dcterms:modified xsi:type="dcterms:W3CDTF">2025-04-17T17:31:57Z</dcterms:modified>
  <dc:identifier>DAGiL5Nf0kQ</dc:identifier>
</cp:coreProperties>
</file>