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7" r:id="rId2"/>
    <p:sldId id="268" r:id="rId3"/>
    <p:sldId id="256" r:id="rId4"/>
    <p:sldId id="259" r:id="rId5"/>
    <p:sldId id="271" r:id="rId6"/>
    <p:sldId id="269" r:id="rId7"/>
    <p:sldId id="270" r:id="rId8"/>
    <p:sldId id="258" r:id="rId9"/>
    <p:sldId id="284" r:id="rId10"/>
    <p:sldId id="285" r:id="rId11"/>
    <p:sldId id="288" r:id="rId12"/>
    <p:sldId id="290" r:id="rId13"/>
    <p:sldId id="291" r:id="rId14"/>
    <p:sldId id="275" r:id="rId15"/>
    <p:sldId id="276" r:id="rId16"/>
    <p:sldId id="274" r:id="rId17"/>
    <p:sldId id="278" r:id="rId18"/>
    <p:sldId id="279" r:id="rId19"/>
    <p:sldId id="272" r:id="rId20"/>
    <p:sldId id="273" r:id="rId21"/>
    <p:sldId id="262" r:id="rId22"/>
    <p:sldId id="265" r:id="rId23"/>
    <p:sldId id="266" r:id="rId24"/>
    <p:sldId id="267" r:id="rId25"/>
    <p:sldId id="283" r:id="rId26"/>
    <p:sldId id="281" r:id="rId27"/>
    <p:sldId id="280"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545" autoAdjust="0"/>
    <p:restoredTop sz="64225" autoAdjust="0"/>
  </p:normalViewPr>
  <p:slideViewPr>
    <p:cSldViewPr>
      <p:cViewPr varScale="1">
        <p:scale>
          <a:sx n="69" d="100"/>
          <a:sy n="69" d="100"/>
        </p:scale>
        <p:origin x="-9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87188-8D03-4210-8CCC-D28121D83E46}" type="doc">
      <dgm:prSet loTypeId="urn:microsoft.com/office/officeart/2005/8/layout/arrow2" loCatId="process" qsTypeId="urn:microsoft.com/office/officeart/2005/8/quickstyle/3d2" qsCatId="3D" csTypeId="urn:microsoft.com/office/officeart/2005/8/colors/accent1_2" csCatId="accent1" phldr="1"/>
      <dgm:spPr/>
    </dgm:pt>
    <dgm:pt modelId="{02FF8ED2-EAA6-4338-92DD-85CBDB71F2D1}">
      <dgm:prSet phldrT="[Text]" custT="1"/>
      <dgm:spPr/>
      <dgm:t>
        <a:bodyPr/>
        <a:lstStyle/>
        <a:p>
          <a:r>
            <a:rPr lang="en-GB" sz="2300" dirty="0" smtClean="0"/>
            <a:t>Distributor and craftsman</a:t>
          </a:r>
          <a:br>
            <a:rPr lang="en-GB" sz="2300" dirty="0" smtClean="0"/>
          </a:br>
          <a:r>
            <a:rPr lang="en-GB" sz="1600" dirty="0" smtClean="0"/>
            <a:t>Select channels</a:t>
          </a:r>
          <a:br>
            <a:rPr lang="en-GB" sz="1600" dirty="0" smtClean="0"/>
          </a:br>
          <a:r>
            <a:rPr lang="en-GB" sz="1600" dirty="0" smtClean="0"/>
            <a:t>Write, design and </a:t>
          </a:r>
          <a:br>
            <a:rPr lang="en-GB" sz="1600" dirty="0" smtClean="0"/>
          </a:br>
          <a:r>
            <a:rPr lang="en-GB" sz="1600" dirty="0" smtClean="0"/>
            <a:t>event plan</a:t>
          </a:r>
          <a:endParaRPr lang="en-US" sz="2300" dirty="0"/>
        </a:p>
      </dgm:t>
    </dgm:pt>
    <dgm:pt modelId="{E9AAFC9E-D262-4E61-A49E-C99D2679020A}" type="parTrans" cxnId="{C478857D-F48A-40E8-B57B-F8020FB7B244}">
      <dgm:prSet/>
      <dgm:spPr/>
      <dgm:t>
        <a:bodyPr/>
        <a:lstStyle/>
        <a:p>
          <a:endParaRPr lang="en-US"/>
        </a:p>
      </dgm:t>
    </dgm:pt>
    <dgm:pt modelId="{9051C1E3-81DD-406D-B620-CA230CF2D732}" type="sibTrans" cxnId="{C478857D-F48A-40E8-B57B-F8020FB7B244}">
      <dgm:prSet/>
      <dgm:spPr/>
      <dgm:t>
        <a:bodyPr/>
        <a:lstStyle/>
        <a:p>
          <a:endParaRPr lang="en-US"/>
        </a:p>
      </dgm:t>
    </dgm:pt>
    <dgm:pt modelId="{BB34C300-19AB-4973-A2E2-AC146B4FE515}">
      <dgm:prSet phldrT="[Text]" custT="1"/>
      <dgm:spPr/>
      <dgm:t>
        <a:bodyPr/>
        <a:lstStyle/>
        <a:p>
          <a:r>
            <a:rPr lang="en-GB" sz="2300" dirty="0" smtClean="0"/>
            <a:t>Technical advisor</a:t>
          </a:r>
        </a:p>
        <a:p>
          <a:r>
            <a:rPr lang="en-GB" sz="1600" dirty="0" smtClean="0"/>
            <a:t>Use and manage technology</a:t>
          </a:r>
          <a:br>
            <a:rPr lang="en-GB" sz="1600" dirty="0" smtClean="0"/>
          </a:br>
          <a:r>
            <a:rPr lang="en-GB" sz="1600" dirty="0" smtClean="0"/>
            <a:t>Target audiences, channels and messages</a:t>
          </a:r>
          <a:br>
            <a:rPr lang="en-GB" sz="1600" dirty="0" smtClean="0"/>
          </a:br>
          <a:r>
            <a:rPr lang="en-GB" sz="1600" dirty="0" smtClean="0"/>
            <a:t>Work with feedback</a:t>
          </a:r>
        </a:p>
        <a:p>
          <a:endParaRPr lang="en-US" sz="1600" dirty="0"/>
        </a:p>
      </dgm:t>
    </dgm:pt>
    <dgm:pt modelId="{E6FCCE4B-2CA3-42A3-B683-560B250B19C1}" type="parTrans" cxnId="{897D45C2-EFB1-4EB2-89B8-11CD2EBE052C}">
      <dgm:prSet/>
      <dgm:spPr/>
      <dgm:t>
        <a:bodyPr/>
        <a:lstStyle/>
        <a:p>
          <a:endParaRPr lang="en-US"/>
        </a:p>
      </dgm:t>
    </dgm:pt>
    <dgm:pt modelId="{365BDD73-E3B6-4535-84EB-79B467DE6792}" type="sibTrans" cxnId="{897D45C2-EFB1-4EB2-89B8-11CD2EBE052C}">
      <dgm:prSet/>
      <dgm:spPr/>
      <dgm:t>
        <a:bodyPr/>
        <a:lstStyle/>
        <a:p>
          <a:endParaRPr lang="en-US"/>
        </a:p>
      </dgm:t>
    </dgm:pt>
    <dgm:pt modelId="{6C6464D2-1BC4-47BA-A9F5-29F3CE0C22FC}">
      <dgm:prSet phldrT="[Text]" custT="1"/>
      <dgm:spPr/>
      <dgm:t>
        <a:bodyPr/>
        <a:lstStyle/>
        <a:p>
          <a:r>
            <a:rPr lang="en-GB" sz="2300" dirty="0" smtClean="0"/>
            <a:t>Consultant and coach</a:t>
          </a:r>
          <a:br>
            <a:rPr lang="en-GB" sz="2300" dirty="0" smtClean="0"/>
          </a:br>
          <a:r>
            <a:rPr lang="en-GB" sz="1600" dirty="0" smtClean="0"/>
            <a:t>Facilitate thinking</a:t>
          </a:r>
          <a:br>
            <a:rPr lang="en-GB" sz="1600" dirty="0" smtClean="0"/>
          </a:br>
          <a:r>
            <a:rPr lang="en-GB" sz="1600" dirty="0" smtClean="0"/>
            <a:t>Prioritise and plan</a:t>
          </a:r>
          <a:br>
            <a:rPr lang="en-GB" sz="1600" dirty="0" smtClean="0"/>
          </a:br>
          <a:r>
            <a:rPr lang="en-GB" sz="1600" dirty="0" smtClean="0"/>
            <a:t>Co-ordinate</a:t>
          </a:r>
          <a:br>
            <a:rPr lang="en-GB" sz="1600" dirty="0" smtClean="0"/>
          </a:br>
          <a:r>
            <a:rPr lang="en-GB" sz="1600" dirty="0" smtClean="0"/>
            <a:t>Develop communication objectives from strategies</a:t>
          </a:r>
          <a:br>
            <a:rPr lang="en-GB" sz="1600" dirty="0" smtClean="0"/>
          </a:br>
          <a:r>
            <a:rPr lang="en-GB" sz="1600" dirty="0" smtClean="0"/>
            <a:t>Consult with clients</a:t>
          </a:r>
          <a:endParaRPr lang="en-US" sz="2300" dirty="0"/>
        </a:p>
      </dgm:t>
    </dgm:pt>
    <dgm:pt modelId="{B92C01D6-C913-4BE2-AA46-96BC4AA84FCC}" type="parTrans" cxnId="{DDCCF619-C623-4453-99C9-1EAF124FF463}">
      <dgm:prSet/>
      <dgm:spPr/>
      <dgm:t>
        <a:bodyPr/>
        <a:lstStyle/>
        <a:p>
          <a:endParaRPr lang="en-US"/>
        </a:p>
      </dgm:t>
    </dgm:pt>
    <dgm:pt modelId="{4767E00B-474B-4461-B86D-58413226AD5F}" type="sibTrans" cxnId="{DDCCF619-C623-4453-99C9-1EAF124FF463}">
      <dgm:prSet/>
      <dgm:spPr/>
      <dgm:t>
        <a:bodyPr/>
        <a:lstStyle/>
        <a:p>
          <a:endParaRPr lang="en-US"/>
        </a:p>
      </dgm:t>
    </dgm:pt>
    <dgm:pt modelId="{43712C87-F3C4-4912-8497-92E311DD06BB}" type="pres">
      <dgm:prSet presAssocID="{8F187188-8D03-4210-8CCC-D28121D83E46}" presName="arrowDiagram" presStyleCnt="0">
        <dgm:presLayoutVars>
          <dgm:chMax val="5"/>
          <dgm:dir/>
          <dgm:resizeHandles val="exact"/>
        </dgm:presLayoutVars>
      </dgm:prSet>
      <dgm:spPr/>
    </dgm:pt>
    <dgm:pt modelId="{438D427D-BE21-4EA0-AE74-9C5C7E8C5176}" type="pres">
      <dgm:prSet presAssocID="{8F187188-8D03-4210-8CCC-D28121D83E46}" presName="arrow" presStyleLbl="bgShp" presStyleIdx="0" presStyleCnt="1"/>
      <dgm:spPr/>
    </dgm:pt>
    <dgm:pt modelId="{167FDC46-FDC6-437E-B829-253DEBB32B67}" type="pres">
      <dgm:prSet presAssocID="{8F187188-8D03-4210-8CCC-D28121D83E46}" presName="arrowDiagram3" presStyleCnt="0"/>
      <dgm:spPr/>
    </dgm:pt>
    <dgm:pt modelId="{65E186F3-8244-49A7-9CF2-9A58066C71D1}" type="pres">
      <dgm:prSet presAssocID="{02FF8ED2-EAA6-4338-92DD-85CBDB71F2D1}" presName="bullet3a" presStyleLbl="node1" presStyleIdx="0" presStyleCnt="3"/>
      <dgm:spPr/>
    </dgm:pt>
    <dgm:pt modelId="{3DF53ED2-7C1B-404A-94C0-7C56017E7BA9}" type="pres">
      <dgm:prSet presAssocID="{02FF8ED2-EAA6-4338-92DD-85CBDB71F2D1}" presName="textBox3a" presStyleLbl="revTx" presStyleIdx="0" presStyleCnt="3" custScaleX="115908" custLinFactNeighborX="7247" custLinFactNeighborY="15773">
        <dgm:presLayoutVars>
          <dgm:bulletEnabled val="1"/>
        </dgm:presLayoutVars>
      </dgm:prSet>
      <dgm:spPr/>
      <dgm:t>
        <a:bodyPr/>
        <a:lstStyle/>
        <a:p>
          <a:endParaRPr lang="en-US"/>
        </a:p>
      </dgm:t>
    </dgm:pt>
    <dgm:pt modelId="{B7AA919A-C0C3-4A43-AE02-7E84BAAEF239}" type="pres">
      <dgm:prSet presAssocID="{BB34C300-19AB-4973-A2E2-AC146B4FE515}" presName="bullet3b" presStyleLbl="node1" presStyleIdx="1" presStyleCnt="3"/>
      <dgm:spPr/>
    </dgm:pt>
    <dgm:pt modelId="{D556DD65-8F8D-468D-82E4-9021BFFA16C9}" type="pres">
      <dgm:prSet presAssocID="{BB34C300-19AB-4973-A2E2-AC146B4FE515}" presName="textBox3b" presStyleLbl="revTx" presStyleIdx="1" presStyleCnt="3" custScaleX="118784" custLinFactNeighborX="21233" custLinFactNeighborY="-102">
        <dgm:presLayoutVars>
          <dgm:bulletEnabled val="1"/>
        </dgm:presLayoutVars>
      </dgm:prSet>
      <dgm:spPr/>
      <dgm:t>
        <a:bodyPr/>
        <a:lstStyle/>
        <a:p>
          <a:endParaRPr lang="en-US"/>
        </a:p>
      </dgm:t>
    </dgm:pt>
    <dgm:pt modelId="{BFD66D23-8AAC-41AE-B997-F9BA177257CD}" type="pres">
      <dgm:prSet presAssocID="{6C6464D2-1BC4-47BA-A9F5-29F3CE0C22FC}" presName="bullet3c" presStyleLbl="node1" presStyleIdx="2" presStyleCnt="3"/>
      <dgm:spPr/>
    </dgm:pt>
    <dgm:pt modelId="{55824F73-95B8-4A61-B532-47DE2B76F7B6}" type="pres">
      <dgm:prSet presAssocID="{6C6464D2-1BC4-47BA-A9F5-29F3CE0C22FC}" presName="textBox3c" presStyleLbl="revTx" presStyleIdx="2" presStyleCnt="3" custScaleX="123434" custLinFactNeighborX="16354" custLinFactNeighborY="-1287">
        <dgm:presLayoutVars>
          <dgm:bulletEnabled val="1"/>
        </dgm:presLayoutVars>
      </dgm:prSet>
      <dgm:spPr/>
      <dgm:t>
        <a:bodyPr/>
        <a:lstStyle/>
        <a:p>
          <a:endParaRPr lang="en-US"/>
        </a:p>
      </dgm:t>
    </dgm:pt>
  </dgm:ptLst>
  <dgm:cxnLst>
    <dgm:cxn modelId="{C478857D-F48A-40E8-B57B-F8020FB7B244}" srcId="{8F187188-8D03-4210-8CCC-D28121D83E46}" destId="{02FF8ED2-EAA6-4338-92DD-85CBDB71F2D1}" srcOrd="0" destOrd="0" parTransId="{E9AAFC9E-D262-4E61-A49E-C99D2679020A}" sibTransId="{9051C1E3-81DD-406D-B620-CA230CF2D732}"/>
    <dgm:cxn modelId="{897D45C2-EFB1-4EB2-89B8-11CD2EBE052C}" srcId="{8F187188-8D03-4210-8CCC-D28121D83E46}" destId="{BB34C300-19AB-4973-A2E2-AC146B4FE515}" srcOrd="1" destOrd="0" parTransId="{E6FCCE4B-2CA3-42A3-B683-560B250B19C1}" sibTransId="{365BDD73-E3B6-4535-84EB-79B467DE6792}"/>
    <dgm:cxn modelId="{A70F7130-4BDF-413E-9DB4-5E1F451CB36F}" type="presOf" srcId="{BB34C300-19AB-4973-A2E2-AC146B4FE515}" destId="{D556DD65-8F8D-468D-82E4-9021BFFA16C9}" srcOrd="0" destOrd="0" presId="urn:microsoft.com/office/officeart/2005/8/layout/arrow2"/>
    <dgm:cxn modelId="{9BB8E78A-4323-4AE2-B501-14DF721FC3D3}" type="presOf" srcId="{8F187188-8D03-4210-8CCC-D28121D83E46}" destId="{43712C87-F3C4-4912-8497-92E311DD06BB}" srcOrd="0" destOrd="0" presId="urn:microsoft.com/office/officeart/2005/8/layout/arrow2"/>
    <dgm:cxn modelId="{DDCCF619-C623-4453-99C9-1EAF124FF463}" srcId="{8F187188-8D03-4210-8CCC-D28121D83E46}" destId="{6C6464D2-1BC4-47BA-A9F5-29F3CE0C22FC}" srcOrd="2" destOrd="0" parTransId="{B92C01D6-C913-4BE2-AA46-96BC4AA84FCC}" sibTransId="{4767E00B-474B-4461-B86D-58413226AD5F}"/>
    <dgm:cxn modelId="{044842D3-FBA7-48BF-AE66-34904BFDAA7C}" type="presOf" srcId="{02FF8ED2-EAA6-4338-92DD-85CBDB71F2D1}" destId="{3DF53ED2-7C1B-404A-94C0-7C56017E7BA9}" srcOrd="0" destOrd="0" presId="urn:microsoft.com/office/officeart/2005/8/layout/arrow2"/>
    <dgm:cxn modelId="{4EB093DF-18CE-4474-9ECE-862A41BD72ED}" type="presOf" srcId="{6C6464D2-1BC4-47BA-A9F5-29F3CE0C22FC}" destId="{55824F73-95B8-4A61-B532-47DE2B76F7B6}" srcOrd="0" destOrd="0" presId="urn:microsoft.com/office/officeart/2005/8/layout/arrow2"/>
    <dgm:cxn modelId="{A5144FD5-A4DF-4693-9651-CEB1985E8F9F}" type="presParOf" srcId="{43712C87-F3C4-4912-8497-92E311DD06BB}" destId="{438D427D-BE21-4EA0-AE74-9C5C7E8C5176}" srcOrd="0" destOrd="0" presId="urn:microsoft.com/office/officeart/2005/8/layout/arrow2"/>
    <dgm:cxn modelId="{C158E358-74CA-4F9C-AE7E-D2E8471CD835}" type="presParOf" srcId="{43712C87-F3C4-4912-8497-92E311DD06BB}" destId="{167FDC46-FDC6-437E-B829-253DEBB32B67}" srcOrd="1" destOrd="0" presId="urn:microsoft.com/office/officeart/2005/8/layout/arrow2"/>
    <dgm:cxn modelId="{AF31B13E-2902-4737-8197-DF9AA8756437}" type="presParOf" srcId="{167FDC46-FDC6-437E-B829-253DEBB32B67}" destId="{65E186F3-8244-49A7-9CF2-9A58066C71D1}" srcOrd="0" destOrd="0" presId="urn:microsoft.com/office/officeart/2005/8/layout/arrow2"/>
    <dgm:cxn modelId="{EDF8B517-5CE6-4E99-ABF8-EBA2E724EEFC}" type="presParOf" srcId="{167FDC46-FDC6-437E-B829-253DEBB32B67}" destId="{3DF53ED2-7C1B-404A-94C0-7C56017E7BA9}" srcOrd="1" destOrd="0" presId="urn:microsoft.com/office/officeart/2005/8/layout/arrow2"/>
    <dgm:cxn modelId="{F8799B81-9BF4-4E2D-B2B8-45A80318C280}" type="presParOf" srcId="{167FDC46-FDC6-437E-B829-253DEBB32B67}" destId="{B7AA919A-C0C3-4A43-AE02-7E84BAAEF239}" srcOrd="2" destOrd="0" presId="urn:microsoft.com/office/officeart/2005/8/layout/arrow2"/>
    <dgm:cxn modelId="{50C18ADE-236A-4B38-8FC6-B656E5F6E3EB}" type="presParOf" srcId="{167FDC46-FDC6-437E-B829-253DEBB32B67}" destId="{D556DD65-8F8D-468D-82E4-9021BFFA16C9}" srcOrd="3" destOrd="0" presId="urn:microsoft.com/office/officeart/2005/8/layout/arrow2"/>
    <dgm:cxn modelId="{C384B8D9-3A80-49FD-A8DB-B0008C20D729}" type="presParOf" srcId="{167FDC46-FDC6-437E-B829-253DEBB32B67}" destId="{BFD66D23-8AAC-41AE-B997-F9BA177257CD}" srcOrd="4" destOrd="0" presId="urn:microsoft.com/office/officeart/2005/8/layout/arrow2"/>
    <dgm:cxn modelId="{84037CBA-4529-45EE-8375-B66D4652D521}" type="presParOf" srcId="{167FDC46-FDC6-437E-B829-253DEBB32B67}" destId="{55824F73-95B8-4A61-B532-47DE2B76F7B6}"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43E95-0E74-44F6-B503-3D9F100CEABE}" type="doc">
      <dgm:prSet loTypeId="urn:microsoft.com/office/officeart/2005/8/layout/hProcess7#1" loCatId="process" qsTypeId="urn:microsoft.com/office/officeart/2005/8/quickstyle/simple1" qsCatId="simple" csTypeId="urn:microsoft.com/office/officeart/2005/8/colors/accent1_2" csCatId="accent1" phldr="1"/>
      <dgm:spPr/>
      <dgm:t>
        <a:bodyPr/>
        <a:lstStyle/>
        <a:p>
          <a:endParaRPr lang="en-US"/>
        </a:p>
      </dgm:t>
    </dgm:pt>
    <dgm:pt modelId="{51AC08C9-8D2F-409B-B497-EB0CCBD907B3}">
      <dgm:prSet phldrT="[Text]" custT="1"/>
      <dgm:spPr/>
      <dgm:t>
        <a:bodyPr/>
        <a:lstStyle/>
        <a:p>
          <a:r>
            <a:rPr lang="en-GB" sz="1600" b="1" dirty="0" smtClean="0">
              <a:solidFill>
                <a:schemeClr val="tx1"/>
              </a:solidFill>
            </a:rPr>
            <a:t>Awareness</a:t>
          </a:r>
          <a:r>
            <a:rPr lang="en-GB" sz="1600" dirty="0" smtClean="0">
              <a:solidFill>
                <a:schemeClr val="tx1"/>
              </a:solidFill>
            </a:rPr>
            <a:t/>
          </a:r>
          <a:br>
            <a:rPr lang="en-GB" sz="1600" dirty="0" smtClean="0">
              <a:solidFill>
                <a:schemeClr val="tx1"/>
              </a:solidFill>
            </a:rPr>
          </a:br>
          <a:r>
            <a:rPr lang="en-GB" sz="1600" dirty="0" smtClean="0">
              <a:solidFill>
                <a:schemeClr val="tx1"/>
              </a:solidFill>
            </a:rPr>
            <a:t>Newsletters</a:t>
          </a:r>
          <a:endParaRPr lang="en-US" sz="900" dirty="0">
            <a:solidFill>
              <a:schemeClr val="tx1"/>
            </a:solidFill>
          </a:endParaRPr>
        </a:p>
      </dgm:t>
    </dgm:pt>
    <dgm:pt modelId="{F4E142B3-F84E-4C12-9239-FF10665AE2FD}" type="parTrans" cxnId="{E1A1A5DB-0E38-42BC-903E-73BB5547006F}">
      <dgm:prSet/>
      <dgm:spPr/>
      <dgm:t>
        <a:bodyPr/>
        <a:lstStyle/>
        <a:p>
          <a:endParaRPr lang="en-US"/>
        </a:p>
      </dgm:t>
    </dgm:pt>
    <dgm:pt modelId="{C4CC04F1-DBA2-4B41-80D7-6DC186EC77BC}" type="sibTrans" cxnId="{E1A1A5DB-0E38-42BC-903E-73BB5547006F}">
      <dgm:prSet/>
      <dgm:spPr/>
      <dgm:t>
        <a:bodyPr/>
        <a:lstStyle/>
        <a:p>
          <a:endParaRPr lang="en-US"/>
        </a:p>
      </dgm:t>
    </dgm:pt>
    <dgm:pt modelId="{8A10D612-D85D-40A6-BF79-39C2FACA9E15}">
      <dgm:prSet phldrT="[Text]"/>
      <dgm:spPr>
        <a:solidFill>
          <a:schemeClr val="bg1">
            <a:lumMod val="75000"/>
          </a:schemeClr>
        </a:solidFill>
      </dgm:spPr>
      <dgm:t>
        <a:bodyPr/>
        <a:lstStyle/>
        <a:p>
          <a:endParaRPr lang="en-US" dirty="0"/>
        </a:p>
      </dgm:t>
    </dgm:pt>
    <dgm:pt modelId="{A6DA6D1D-C3CB-41AD-9148-BB6A63E3D040}" type="parTrans" cxnId="{CECF9505-961E-479F-992D-67F7EFE54345}">
      <dgm:prSet/>
      <dgm:spPr/>
      <dgm:t>
        <a:bodyPr/>
        <a:lstStyle/>
        <a:p>
          <a:endParaRPr lang="en-US"/>
        </a:p>
      </dgm:t>
    </dgm:pt>
    <dgm:pt modelId="{CBF8EC1F-87CF-4F2C-9354-FC8C0BE71DD3}" type="sibTrans" cxnId="{CECF9505-961E-479F-992D-67F7EFE54345}">
      <dgm:prSet/>
      <dgm:spPr/>
      <dgm:t>
        <a:bodyPr/>
        <a:lstStyle/>
        <a:p>
          <a:endParaRPr lang="en-US"/>
        </a:p>
      </dgm:t>
    </dgm:pt>
    <dgm:pt modelId="{9C965121-A58F-4FF8-B420-35EB8FA34415}">
      <dgm:prSet phldrT="[Text]" custT="1"/>
      <dgm:spPr/>
      <dgm:t>
        <a:bodyPr/>
        <a:lstStyle/>
        <a:p>
          <a:r>
            <a:rPr lang="en-GB" sz="1600" b="1" dirty="0" smtClean="0">
              <a:solidFill>
                <a:schemeClr val="tx1"/>
              </a:solidFill>
            </a:rPr>
            <a:t>Understanding</a:t>
          </a:r>
          <a:br>
            <a:rPr lang="en-GB" sz="1600" b="1" dirty="0" smtClean="0">
              <a:solidFill>
                <a:schemeClr val="tx1"/>
              </a:solidFill>
            </a:rPr>
          </a:br>
          <a:r>
            <a:rPr lang="en-GB" sz="1600" b="0" dirty="0" err="1" smtClean="0">
              <a:solidFill>
                <a:schemeClr val="tx1"/>
              </a:solidFill>
            </a:rPr>
            <a:t>Roadshows</a:t>
          </a:r>
          <a:r>
            <a:rPr lang="en-GB" sz="1600" b="0" dirty="0" smtClean="0">
              <a:solidFill>
                <a:schemeClr val="tx1"/>
              </a:solidFill>
            </a:rPr>
            <a:t/>
          </a:r>
          <a:br>
            <a:rPr lang="en-GB" sz="1600" b="0" dirty="0" smtClean="0">
              <a:solidFill>
                <a:schemeClr val="tx1"/>
              </a:solidFill>
            </a:rPr>
          </a:br>
          <a:r>
            <a:rPr lang="en-GB" sz="1600" b="0" dirty="0" smtClean="0">
              <a:solidFill>
                <a:schemeClr val="tx1"/>
              </a:solidFill>
            </a:rPr>
            <a:t>Forums</a:t>
          </a:r>
          <a:endParaRPr lang="en-US" sz="800" b="1" dirty="0">
            <a:solidFill>
              <a:schemeClr val="tx1"/>
            </a:solidFill>
          </a:endParaRPr>
        </a:p>
      </dgm:t>
    </dgm:pt>
    <dgm:pt modelId="{806BA3E0-EE0B-413E-9674-40219A39ABFA}" type="parTrans" cxnId="{EEC2D8D3-3786-406C-8873-FBE319A5FC6E}">
      <dgm:prSet/>
      <dgm:spPr/>
      <dgm:t>
        <a:bodyPr/>
        <a:lstStyle/>
        <a:p>
          <a:endParaRPr lang="en-US"/>
        </a:p>
      </dgm:t>
    </dgm:pt>
    <dgm:pt modelId="{A5504AD2-2493-470D-BC99-CA1E5BC84B1B}" type="sibTrans" cxnId="{EEC2D8D3-3786-406C-8873-FBE319A5FC6E}">
      <dgm:prSet/>
      <dgm:spPr/>
      <dgm:t>
        <a:bodyPr/>
        <a:lstStyle/>
        <a:p>
          <a:endParaRPr lang="en-US"/>
        </a:p>
      </dgm:t>
    </dgm:pt>
    <dgm:pt modelId="{381D3635-5AB4-4720-8167-84342002B630}">
      <dgm:prSet phldrT="[Text]"/>
      <dgm:spPr>
        <a:solidFill>
          <a:schemeClr val="bg1">
            <a:lumMod val="75000"/>
          </a:schemeClr>
        </a:solidFill>
      </dgm:spPr>
      <dgm:t>
        <a:bodyPr/>
        <a:lstStyle/>
        <a:p>
          <a:endParaRPr lang="en-US" dirty="0"/>
        </a:p>
      </dgm:t>
    </dgm:pt>
    <dgm:pt modelId="{7954F339-F038-4759-8443-C3517248675B}" type="parTrans" cxnId="{2E20E73F-3EE4-4CED-BA5C-7437472B1CBC}">
      <dgm:prSet/>
      <dgm:spPr/>
      <dgm:t>
        <a:bodyPr/>
        <a:lstStyle/>
        <a:p>
          <a:endParaRPr lang="en-US"/>
        </a:p>
      </dgm:t>
    </dgm:pt>
    <dgm:pt modelId="{84081DE3-9D0D-491B-8ED8-D1941BF95B46}" type="sibTrans" cxnId="{2E20E73F-3EE4-4CED-BA5C-7437472B1CBC}">
      <dgm:prSet/>
      <dgm:spPr/>
      <dgm:t>
        <a:bodyPr/>
        <a:lstStyle/>
        <a:p>
          <a:endParaRPr lang="en-US"/>
        </a:p>
      </dgm:t>
    </dgm:pt>
    <dgm:pt modelId="{15D7BDB4-0545-43B8-B0BD-EA381DB81E0B}">
      <dgm:prSet phldrT="[Text]" custT="1"/>
      <dgm:spPr/>
      <dgm:t>
        <a:bodyPr/>
        <a:lstStyle/>
        <a:p>
          <a:r>
            <a:rPr lang="en-GB" sz="1600" b="1" dirty="0" smtClean="0">
              <a:solidFill>
                <a:schemeClr val="tx1"/>
              </a:solidFill>
            </a:rPr>
            <a:t>Support</a:t>
          </a:r>
          <a:br>
            <a:rPr lang="en-GB" sz="1600" b="1" dirty="0" smtClean="0">
              <a:solidFill>
                <a:schemeClr val="tx1"/>
              </a:solidFill>
            </a:rPr>
          </a:br>
          <a:r>
            <a:rPr lang="en-GB" sz="1600" b="0" dirty="0" smtClean="0">
              <a:solidFill>
                <a:schemeClr val="tx1"/>
              </a:solidFill>
            </a:rPr>
            <a:t>Seminars</a:t>
          </a:r>
          <a:br>
            <a:rPr lang="en-GB" sz="1600" b="0" dirty="0" smtClean="0">
              <a:solidFill>
                <a:schemeClr val="tx1"/>
              </a:solidFill>
            </a:rPr>
          </a:br>
          <a:r>
            <a:rPr lang="en-GB" sz="1600" b="0" dirty="0" smtClean="0">
              <a:solidFill>
                <a:schemeClr val="tx1"/>
              </a:solidFill>
            </a:rPr>
            <a:t>Training</a:t>
          </a:r>
          <a:endParaRPr lang="en-US" sz="1700" b="1" dirty="0">
            <a:solidFill>
              <a:schemeClr val="tx1"/>
            </a:solidFill>
          </a:endParaRPr>
        </a:p>
      </dgm:t>
    </dgm:pt>
    <dgm:pt modelId="{64451C3D-D636-4C7E-A601-BA8F6155D1E3}" type="parTrans" cxnId="{939939C6-8ACC-4816-ADFB-1F911EA79734}">
      <dgm:prSet/>
      <dgm:spPr/>
      <dgm:t>
        <a:bodyPr/>
        <a:lstStyle/>
        <a:p>
          <a:endParaRPr lang="en-US"/>
        </a:p>
      </dgm:t>
    </dgm:pt>
    <dgm:pt modelId="{4DC57010-6847-4E8D-8F00-7F5406589DBF}" type="sibTrans" cxnId="{939939C6-8ACC-4816-ADFB-1F911EA79734}">
      <dgm:prSet/>
      <dgm:spPr/>
      <dgm:t>
        <a:bodyPr/>
        <a:lstStyle/>
        <a:p>
          <a:endParaRPr lang="en-US"/>
        </a:p>
      </dgm:t>
    </dgm:pt>
    <dgm:pt modelId="{F28DF80F-2AB8-4012-9BF1-96444C99C279}">
      <dgm:prSet phldrT="[Text]"/>
      <dgm:spPr>
        <a:solidFill>
          <a:schemeClr val="bg1">
            <a:lumMod val="75000"/>
          </a:schemeClr>
        </a:solidFill>
      </dgm:spPr>
      <dgm:t>
        <a:bodyPr/>
        <a:lstStyle/>
        <a:p>
          <a:endParaRPr lang="en-US" dirty="0"/>
        </a:p>
      </dgm:t>
    </dgm:pt>
    <dgm:pt modelId="{042A5227-F62B-49CD-BF27-6013D24CF889}" type="parTrans" cxnId="{15CA9277-02C8-4750-8294-8386C3F8D0C4}">
      <dgm:prSet/>
      <dgm:spPr/>
      <dgm:t>
        <a:bodyPr/>
        <a:lstStyle/>
        <a:p>
          <a:endParaRPr lang="en-US"/>
        </a:p>
      </dgm:t>
    </dgm:pt>
    <dgm:pt modelId="{B25277C4-59EE-4621-8CDC-077183FF7785}" type="sibTrans" cxnId="{15CA9277-02C8-4750-8294-8386C3F8D0C4}">
      <dgm:prSet/>
      <dgm:spPr/>
      <dgm:t>
        <a:bodyPr/>
        <a:lstStyle/>
        <a:p>
          <a:endParaRPr lang="en-US"/>
        </a:p>
      </dgm:t>
    </dgm:pt>
    <dgm:pt modelId="{ADBF3D33-C9F5-4E11-963D-476DBE869655}">
      <dgm:prSet phldrT="[Text]"/>
      <dgm:spPr>
        <a:solidFill>
          <a:schemeClr val="bg1">
            <a:lumMod val="75000"/>
          </a:schemeClr>
        </a:solidFill>
      </dgm:spPr>
      <dgm:t>
        <a:bodyPr/>
        <a:lstStyle/>
        <a:p>
          <a:endParaRPr lang="en-US" dirty="0"/>
        </a:p>
      </dgm:t>
    </dgm:pt>
    <dgm:pt modelId="{41A9CE44-903A-4880-AC98-C16A2812FDB2}" type="parTrans" cxnId="{AB142D95-24A2-4994-8169-151DC62A3242}">
      <dgm:prSet/>
      <dgm:spPr/>
      <dgm:t>
        <a:bodyPr/>
        <a:lstStyle/>
        <a:p>
          <a:endParaRPr lang="en-US"/>
        </a:p>
      </dgm:t>
    </dgm:pt>
    <dgm:pt modelId="{10ACB104-91F6-484B-8A2D-B170834229F3}" type="sibTrans" cxnId="{AB142D95-24A2-4994-8169-151DC62A3242}">
      <dgm:prSet/>
      <dgm:spPr/>
      <dgm:t>
        <a:bodyPr/>
        <a:lstStyle/>
        <a:p>
          <a:endParaRPr lang="en-US"/>
        </a:p>
      </dgm:t>
    </dgm:pt>
    <dgm:pt modelId="{474B7F81-E4BB-4A0F-ACB3-D62756B6E62C}">
      <dgm:prSet phldrT="[Text]"/>
      <dgm:spPr>
        <a:solidFill>
          <a:schemeClr val="bg1">
            <a:lumMod val="75000"/>
          </a:schemeClr>
        </a:solidFill>
      </dgm:spPr>
      <dgm:t>
        <a:bodyPr/>
        <a:lstStyle/>
        <a:p>
          <a:endParaRPr lang="en-US" dirty="0"/>
        </a:p>
      </dgm:t>
    </dgm:pt>
    <dgm:pt modelId="{DBF715A6-73B6-4C54-BE5F-4D1710A3A532}" type="sibTrans" cxnId="{897F4E86-A1AF-45A0-B870-18E9D4B43EC7}">
      <dgm:prSet/>
      <dgm:spPr/>
      <dgm:t>
        <a:bodyPr/>
        <a:lstStyle/>
        <a:p>
          <a:endParaRPr lang="en-US"/>
        </a:p>
      </dgm:t>
    </dgm:pt>
    <dgm:pt modelId="{E3EB28E0-D080-4D32-8184-80485D8CE4F0}" type="parTrans" cxnId="{897F4E86-A1AF-45A0-B870-18E9D4B43EC7}">
      <dgm:prSet/>
      <dgm:spPr/>
      <dgm:t>
        <a:bodyPr/>
        <a:lstStyle/>
        <a:p>
          <a:endParaRPr lang="en-US"/>
        </a:p>
      </dgm:t>
    </dgm:pt>
    <dgm:pt modelId="{22F71DAC-F276-4DD4-9A6D-36B00F61334B}" type="pres">
      <dgm:prSet presAssocID="{CDE43E95-0E74-44F6-B503-3D9F100CEABE}" presName="Name0" presStyleCnt="0">
        <dgm:presLayoutVars>
          <dgm:dir/>
          <dgm:animLvl val="lvl"/>
          <dgm:resizeHandles val="exact"/>
        </dgm:presLayoutVars>
      </dgm:prSet>
      <dgm:spPr/>
      <dgm:t>
        <a:bodyPr/>
        <a:lstStyle/>
        <a:p>
          <a:endParaRPr lang="en-US"/>
        </a:p>
      </dgm:t>
    </dgm:pt>
    <dgm:pt modelId="{CA13A117-9262-45C9-B8E5-E31242D33693}" type="pres">
      <dgm:prSet presAssocID="{474B7F81-E4BB-4A0F-ACB3-D62756B6E62C}" presName="compositeNode" presStyleCnt="0">
        <dgm:presLayoutVars>
          <dgm:bulletEnabled val="1"/>
        </dgm:presLayoutVars>
      </dgm:prSet>
      <dgm:spPr/>
    </dgm:pt>
    <dgm:pt modelId="{B312D65F-9E04-4056-82B5-0E34D8822930}" type="pres">
      <dgm:prSet presAssocID="{474B7F81-E4BB-4A0F-ACB3-D62756B6E62C}" presName="bgRect" presStyleLbl="node1" presStyleIdx="0" presStyleCnt="5" custScaleX="95134" custScaleY="35982" custLinFactNeighborX="-5496" custLinFactNeighborY="64660"/>
      <dgm:spPr/>
      <dgm:t>
        <a:bodyPr/>
        <a:lstStyle/>
        <a:p>
          <a:endParaRPr lang="en-US"/>
        </a:p>
      </dgm:t>
    </dgm:pt>
    <dgm:pt modelId="{032841EA-B6C3-4A11-A0E2-3555C8881426}" type="pres">
      <dgm:prSet presAssocID="{474B7F81-E4BB-4A0F-ACB3-D62756B6E62C}" presName="parentNode" presStyleLbl="node1" presStyleIdx="0" presStyleCnt="5">
        <dgm:presLayoutVars>
          <dgm:chMax val="0"/>
          <dgm:bulletEnabled val="1"/>
        </dgm:presLayoutVars>
      </dgm:prSet>
      <dgm:spPr/>
      <dgm:t>
        <a:bodyPr/>
        <a:lstStyle/>
        <a:p>
          <a:endParaRPr lang="en-US"/>
        </a:p>
      </dgm:t>
    </dgm:pt>
    <dgm:pt modelId="{E5F1EA4D-BA39-4F15-9727-59986328F702}" type="pres">
      <dgm:prSet presAssocID="{474B7F81-E4BB-4A0F-ACB3-D62756B6E62C}" presName="childNode" presStyleLbl="node1" presStyleIdx="0" presStyleCnt="5">
        <dgm:presLayoutVars>
          <dgm:bulletEnabled val="1"/>
        </dgm:presLayoutVars>
      </dgm:prSet>
      <dgm:spPr/>
      <dgm:t>
        <a:bodyPr/>
        <a:lstStyle/>
        <a:p>
          <a:endParaRPr lang="en-US"/>
        </a:p>
      </dgm:t>
    </dgm:pt>
    <dgm:pt modelId="{D9D22305-FA89-4A59-B04C-777F9968C54E}" type="pres">
      <dgm:prSet presAssocID="{DBF715A6-73B6-4C54-BE5F-4D1710A3A532}" presName="hSp" presStyleCnt="0"/>
      <dgm:spPr/>
    </dgm:pt>
    <dgm:pt modelId="{C7B141F4-F4A0-469A-B4EF-F887B8FAEB7F}" type="pres">
      <dgm:prSet presAssocID="{DBF715A6-73B6-4C54-BE5F-4D1710A3A532}" presName="vProcSp" presStyleCnt="0"/>
      <dgm:spPr/>
    </dgm:pt>
    <dgm:pt modelId="{32E0DA5F-D2E3-4460-B9E2-D82E15BFE0B2}" type="pres">
      <dgm:prSet presAssocID="{DBF715A6-73B6-4C54-BE5F-4D1710A3A532}" presName="vSp1" presStyleCnt="0"/>
      <dgm:spPr/>
    </dgm:pt>
    <dgm:pt modelId="{7B141359-4DED-4488-8CF9-F41B3DC3A794}" type="pres">
      <dgm:prSet presAssocID="{DBF715A6-73B6-4C54-BE5F-4D1710A3A532}" presName="simulatedConn" presStyleLbl="solidFgAcc1" presStyleIdx="0" presStyleCnt="4"/>
      <dgm:spPr>
        <a:solidFill>
          <a:schemeClr val="accent2">
            <a:lumMod val="75000"/>
          </a:schemeClr>
        </a:solidFill>
      </dgm:spPr>
    </dgm:pt>
    <dgm:pt modelId="{D9EAC6C5-77BC-4EAB-91D5-960F6811B7C7}" type="pres">
      <dgm:prSet presAssocID="{DBF715A6-73B6-4C54-BE5F-4D1710A3A532}" presName="vSp2" presStyleCnt="0"/>
      <dgm:spPr/>
    </dgm:pt>
    <dgm:pt modelId="{1C1EBDCD-BFE3-4533-860A-E39C8E166533}" type="pres">
      <dgm:prSet presAssocID="{DBF715A6-73B6-4C54-BE5F-4D1710A3A532}" presName="sibTrans" presStyleCnt="0"/>
      <dgm:spPr/>
    </dgm:pt>
    <dgm:pt modelId="{29DB2D4F-7F58-47A4-956C-043AE761FDA7}" type="pres">
      <dgm:prSet presAssocID="{8A10D612-D85D-40A6-BF79-39C2FACA9E15}" presName="compositeNode" presStyleCnt="0">
        <dgm:presLayoutVars>
          <dgm:bulletEnabled val="1"/>
        </dgm:presLayoutVars>
      </dgm:prSet>
      <dgm:spPr/>
    </dgm:pt>
    <dgm:pt modelId="{FF16F247-CFE1-4696-8A89-4F82FCB3BB5D}" type="pres">
      <dgm:prSet presAssocID="{8A10D612-D85D-40A6-BF79-39C2FACA9E15}" presName="bgRect" presStyleLbl="node1" presStyleIdx="1" presStyleCnt="5" custScaleX="136114" custScaleY="45998" custLinFactNeighborX="-3173" custLinFactNeighborY="53516"/>
      <dgm:spPr/>
      <dgm:t>
        <a:bodyPr/>
        <a:lstStyle/>
        <a:p>
          <a:endParaRPr lang="en-US"/>
        </a:p>
      </dgm:t>
    </dgm:pt>
    <dgm:pt modelId="{09D27A5B-77DB-4D10-882C-75E67BA87BA6}" type="pres">
      <dgm:prSet presAssocID="{8A10D612-D85D-40A6-BF79-39C2FACA9E15}" presName="parentNode" presStyleLbl="node1" presStyleIdx="1" presStyleCnt="5">
        <dgm:presLayoutVars>
          <dgm:chMax val="0"/>
          <dgm:bulletEnabled val="1"/>
        </dgm:presLayoutVars>
      </dgm:prSet>
      <dgm:spPr/>
      <dgm:t>
        <a:bodyPr/>
        <a:lstStyle/>
        <a:p>
          <a:endParaRPr lang="en-US"/>
        </a:p>
      </dgm:t>
    </dgm:pt>
    <dgm:pt modelId="{50A3EBB0-0683-4104-AD4A-AFEC2D664464}" type="pres">
      <dgm:prSet presAssocID="{8A10D612-D85D-40A6-BF79-39C2FACA9E15}" presName="childNode" presStyleLbl="node1" presStyleIdx="1" presStyleCnt="5">
        <dgm:presLayoutVars>
          <dgm:bulletEnabled val="1"/>
        </dgm:presLayoutVars>
      </dgm:prSet>
      <dgm:spPr/>
      <dgm:t>
        <a:bodyPr/>
        <a:lstStyle/>
        <a:p>
          <a:endParaRPr lang="en-US"/>
        </a:p>
      </dgm:t>
    </dgm:pt>
    <dgm:pt modelId="{99206895-9496-4F43-A9AD-C40D5FB8A84F}" type="pres">
      <dgm:prSet presAssocID="{CBF8EC1F-87CF-4F2C-9354-FC8C0BE71DD3}" presName="hSp" presStyleCnt="0"/>
      <dgm:spPr/>
    </dgm:pt>
    <dgm:pt modelId="{44851E85-9688-4435-9590-712F5A1E19E6}" type="pres">
      <dgm:prSet presAssocID="{CBF8EC1F-87CF-4F2C-9354-FC8C0BE71DD3}" presName="vProcSp" presStyleCnt="0"/>
      <dgm:spPr/>
    </dgm:pt>
    <dgm:pt modelId="{BE64036D-CCB6-4190-869D-BA8EC759B8EB}" type="pres">
      <dgm:prSet presAssocID="{CBF8EC1F-87CF-4F2C-9354-FC8C0BE71DD3}" presName="vSp1" presStyleCnt="0"/>
      <dgm:spPr/>
    </dgm:pt>
    <dgm:pt modelId="{0A1F3114-B800-4159-A2C4-0B92E0578745}" type="pres">
      <dgm:prSet presAssocID="{CBF8EC1F-87CF-4F2C-9354-FC8C0BE71DD3}" presName="simulatedConn" presStyleLbl="solidFgAcc1" presStyleIdx="1" presStyleCnt="4" custLinFactNeighborX="-42537"/>
      <dgm:spPr>
        <a:solidFill>
          <a:schemeClr val="accent2">
            <a:lumMod val="75000"/>
          </a:schemeClr>
        </a:solidFill>
      </dgm:spPr>
    </dgm:pt>
    <dgm:pt modelId="{E197EC8D-13BF-44AB-96F9-5D929945C2E4}" type="pres">
      <dgm:prSet presAssocID="{CBF8EC1F-87CF-4F2C-9354-FC8C0BE71DD3}" presName="vSp2" presStyleCnt="0"/>
      <dgm:spPr/>
    </dgm:pt>
    <dgm:pt modelId="{F080E4BC-B922-4EF7-B3AB-48567B754672}" type="pres">
      <dgm:prSet presAssocID="{CBF8EC1F-87CF-4F2C-9354-FC8C0BE71DD3}" presName="sibTrans" presStyleCnt="0"/>
      <dgm:spPr/>
    </dgm:pt>
    <dgm:pt modelId="{9874F292-74E9-457F-9B42-1245DA3B90B9}" type="pres">
      <dgm:prSet presAssocID="{381D3635-5AB4-4720-8167-84342002B630}" presName="compositeNode" presStyleCnt="0">
        <dgm:presLayoutVars>
          <dgm:bulletEnabled val="1"/>
        </dgm:presLayoutVars>
      </dgm:prSet>
      <dgm:spPr/>
    </dgm:pt>
    <dgm:pt modelId="{7D975412-0084-4AB0-940A-1AC64C0C10E8}" type="pres">
      <dgm:prSet presAssocID="{381D3635-5AB4-4720-8167-84342002B630}" presName="bgRect" presStyleLbl="node1" presStyleIdx="2" presStyleCnt="5" custScaleX="83971" custScaleY="80860" custLinFactNeighborX="-7233" custLinFactNeighborY="18353"/>
      <dgm:spPr/>
      <dgm:t>
        <a:bodyPr/>
        <a:lstStyle/>
        <a:p>
          <a:endParaRPr lang="en-US"/>
        </a:p>
      </dgm:t>
    </dgm:pt>
    <dgm:pt modelId="{4BF9D098-6CB9-43AE-89DE-F0072719C59C}" type="pres">
      <dgm:prSet presAssocID="{381D3635-5AB4-4720-8167-84342002B630}" presName="parentNode" presStyleLbl="node1" presStyleIdx="2" presStyleCnt="5">
        <dgm:presLayoutVars>
          <dgm:chMax val="0"/>
          <dgm:bulletEnabled val="1"/>
        </dgm:presLayoutVars>
      </dgm:prSet>
      <dgm:spPr/>
      <dgm:t>
        <a:bodyPr/>
        <a:lstStyle/>
        <a:p>
          <a:endParaRPr lang="en-US"/>
        </a:p>
      </dgm:t>
    </dgm:pt>
    <dgm:pt modelId="{5A52A366-069C-441D-A23D-1EA644448F7A}" type="pres">
      <dgm:prSet presAssocID="{381D3635-5AB4-4720-8167-84342002B630}" presName="childNode" presStyleLbl="node1" presStyleIdx="2" presStyleCnt="5">
        <dgm:presLayoutVars>
          <dgm:bulletEnabled val="1"/>
        </dgm:presLayoutVars>
      </dgm:prSet>
      <dgm:spPr/>
      <dgm:t>
        <a:bodyPr/>
        <a:lstStyle/>
        <a:p>
          <a:endParaRPr lang="en-US"/>
        </a:p>
      </dgm:t>
    </dgm:pt>
    <dgm:pt modelId="{103CB028-8A77-4F7C-B6F9-956EA3B71B86}" type="pres">
      <dgm:prSet presAssocID="{84081DE3-9D0D-491B-8ED8-D1941BF95B46}" presName="hSp" presStyleCnt="0"/>
      <dgm:spPr/>
    </dgm:pt>
    <dgm:pt modelId="{5F1E4B0E-F9D0-443F-A42B-EE80A15F2B97}" type="pres">
      <dgm:prSet presAssocID="{84081DE3-9D0D-491B-8ED8-D1941BF95B46}" presName="vProcSp" presStyleCnt="0"/>
      <dgm:spPr/>
    </dgm:pt>
    <dgm:pt modelId="{1F2AA3AC-9190-47CE-8238-A07554185DE1}" type="pres">
      <dgm:prSet presAssocID="{84081DE3-9D0D-491B-8ED8-D1941BF95B46}" presName="vSp1" presStyleCnt="0"/>
      <dgm:spPr/>
    </dgm:pt>
    <dgm:pt modelId="{DE414D84-6CED-42B0-A0ED-BB42B1870BF2}" type="pres">
      <dgm:prSet presAssocID="{84081DE3-9D0D-491B-8ED8-D1941BF95B46}" presName="simulatedConn" presStyleLbl="solidFgAcc1" presStyleIdx="2" presStyleCnt="4" custLinFactNeighborX="-55613"/>
      <dgm:spPr>
        <a:solidFill>
          <a:schemeClr val="accent2">
            <a:lumMod val="75000"/>
          </a:schemeClr>
        </a:solidFill>
      </dgm:spPr>
    </dgm:pt>
    <dgm:pt modelId="{D537F044-AC41-4DBB-A532-EF975E21CAD4}" type="pres">
      <dgm:prSet presAssocID="{84081DE3-9D0D-491B-8ED8-D1941BF95B46}" presName="vSp2" presStyleCnt="0"/>
      <dgm:spPr/>
    </dgm:pt>
    <dgm:pt modelId="{94B5DEFF-1A8B-4199-B8CE-3B09943C27BB}" type="pres">
      <dgm:prSet presAssocID="{84081DE3-9D0D-491B-8ED8-D1941BF95B46}" presName="sibTrans" presStyleCnt="0"/>
      <dgm:spPr/>
    </dgm:pt>
    <dgm:pt modelId="{993DBC75-30A7-4662-AA68-73734DE7CAF4}" type="pres">
      <dgm:prSet presAssocID="{F28DF80F-2AB8-4012-9BF1-96444C99C279}" presName="compositeNode" presStyleCnt="0">
        <dgm:presLayoutVars>
          <dgm:bulletEnabled val="1"/>
        </dgm:presLayoutVars>
      </dgm:prSet>
      <dgm:spPr/>
    </dgm:pt>
    <dgm:pt modelId="{41EF807A-30F5-4047-906C-E977E82F1C5B}" type="pres">
      <dgm:prSet presAssocID="{F28DF80F-2AB8-4012-9BF1-96444C99C279}" presName="bgRect" presStyleLbl="node1" presStyleIdx="3" presStyleCnt="5" custScaleX="110646" custScaleY="103464" custLinFactNeighborX="-10042" custLinFactNeighborY="-4690"/>
      <dgm:spPr/>
      <dgm:t>
        <a:bodyPr/>
        <a:lstStyle/>
        <a:p>
          <a:endParaRPr lang="en-US"/>
        </a:p>
      </dgm:t>
    </dgm:pt>
    <dgm:pt modelId="{BBB716D1-132C-4F97-8B11-C79CD26A82A3}" type="pres">
      <dgm:prSet presAssocID="{F28DF80F-2AB8-4012-9BF1-96444C99C279}" presName="parentNode" presStyleLbl="node1" presStyleIdx="3" presStyleCnt="5">
        <dgm:presLayoutVars>
          <dgm:chMax val="0"/>
          <dgm:bulletEnabled val="1"/>
        </dgm:presLayoutVars>
      </dgm:prSet>
      <dgm:spPr/>
      <dgm:t>
        <a:bodyPr/>
        <a:lstStyle/>
        <a:p>
          <a:endParaRPr lang="en-US"/>
        </a:p>
      </dgm:t>
    </dgm:pt>
    <dgm:pt modelId="{0B52EC01-4D4F-4373-8D1E-FD14C85A5BE2}" type="pres">
      <dgm:prSet presAssocID="{B25277C4-59EE-4621-8CDC-077183FF7785}" presName="hSp" presStyleCnt="0"/>
      <dgm:spPr/>
    </dgm:pt>
    <dgm:pt modelId="{6813034B-BD8B-4E86-835B-82925E20BD3B}" type="pres">
      <dgm:prSet presAssocID="{B25277C4-59EE-4621-8CDC-077183FF7785}" presName="vProcSp" presStyleCnt="0"/>
      <dgm:spPr/>
    </dgm:pt>
    <dgm:pt modelId="{D0D332AD-AC5A-4D1E-9D6A-813A2C0785CD}" type="pres">
      <dgm:prSet presAssocID="{B25277C4-59EE-4621-8CDC-077183FF7785}" presName="vSp1" presStyleCnt="0"/>
      <dgm:spPr/>
    </dgm:pt>
    <dgm:pt modelId="{07499925-858F-44CD-BB69-7D2ACE160B8A}" type="pres">
      <dgm:prSet presAssocID="{B25277C4-59EE-4621-8CDC-077183FF7785}" presName="simulatedConn" presStyleLbl="solidFgAcc1" presStyleIdx="3" presStyleCnt="4" custLinFactNeighborX="-66502"/>
      <dgm:spPr>
        <a:solidFill>
          <a:schemeClr val="accent2">
            <a:lumMod val="75000"/>
          </a:schemeClr>
        </a:solidFill>
      </dgm:spPr>
    </dgm:pt>
    <dgm:pt modelId="{603EB8A1-FF68-4CE6-AFB6-2FBB459ECE72}" type="pres">
      <dgm:prSet presAssocID="{B25277C4-59EE-4621-8CDC-077183FF7785}" presName="vSp2" presStyleCnt="0"/>
      <dgm:spPr/>
    </dgm:pt>
    <dgm:pt modelId="{370B1BF1-1924-4BE7-9B44-2A2A7644C6A5}" type="pres">
      <dgm:prSet presAssocID="{B25277C4-59EE-4621-8CDC-077183FF7785}" presName="sibTrans" presStyleCnt="0"/>
      <dgm:spPr/>
    </dgm:pt>
    <dgm:pt modelId="{B78191B3-BCB9-435D-B55E-68E1514983C0}" type="pres">
      <dgm:prSet presAssocID="{ADBF3D33-C9F5-4E11-963D-476DBE869655}" presName="compositeNode" presStyleCnt="0">
        <dgm:presLayoutVars>
          <dgm:bulletEnabled val="1"/>
        </dgm:presLayoutVars>
      </dgm:prSet>
      <dgm:spPr/>
    </dgm:pt>
    <dgm:pt modelId="{0142CFE0-E918-4A36-A7DE-DA5B2772ED73}" type="pres">
      <dgm:prSet presAssocID="{ADBF3D33-C9F5-4E11-963D-476DBE869655}" presName="bgRect" presStyleLbl="node1" presStyleIdx="4" presStyleCnt="5" custScaleX="108881" custScaleY="121595" custLinFactNeighborX="-11822" custLinFactNeighborY="-22971"/>
      <dgm:spPr/>
      <dgm:t>
        <a:bodyPr/>
        <a:lstStyle/>
        <a:p>
          <a:endParaRPr lang="en-US"/>
        </a:p>
      </dgm:t>
    </dgm:pt>
    <dgm:pt modelId="{F431141B-7ADA-43DD-B839-04FD856C7733}" type="pres">
      <dgm:prSet presAssocID="{ADBF3D33-C9F5-4E11-963D-476DBE869655}" presName="parentNode" presStyleLbl="node1" presStyleIdx="4" presStyleCnt="5">
        <dgm:presLayoutVars>
          <dgm:chMax val="0"/>
          <dgm:bulletEnabled val="1"/>
        </dgm:presLayoutVars>
      </dgm:prSet>
      <dgm:spPr/>
      <dgm:t>
        <a:bodyPr/>
        <a:lstStyle/>
        <a:p>
          <a:endParaRPr lang="en-US"/>
        </a:p>
      </dgm:t>
    </dgm:pt>
  </dgm:ptLst>
  <dgm:cxnLst>
    <dgm:cxn modelId="{939939C6-8ACC-4816-ADFB-1F911EA79734}" srcId="{381D3635-5AB4-4720-8167-84342002B630}" destId="{15D7BDB4-0545-43B8-B0BD-EA381DB81E0B}" srcOrd="0" destOrd="0" parTransId="{64451C3D-D636-4C7E-A601-BA8F6155D1E3}" sibTransId="{4DC57010-6847-4E8D-8F00-7F5406589DBF}"/>
    <dgm:cxn modelId="{3D9C9FBB-BA81-48A7-9FD6-EB9FDF68DC23}" type="presOf" srcId="{ADBF3D33-C9F5-4E11-963D-476DBE869655}" destId="{F431141B-7ADA-43DD-B839-04FD856C7733}" srcOrd="1" destOrd="0" presId="urn:microsoft.com/office/officeart/2005/8/layout/hProcess7#1"/>
    <dgm:cxn modelId="{AB142D95-24A2-4994-8169-151DC62A3242}" srcId="{CDE43E95-0E74-44F6-B503-3D9F100CEABE}" destId="{ADBF3D33-C9F5-4E11-963D-476DBE869655}" srcOrd="4" destOrd="0" parTransId="{41A9CE44-903A-4880-AC98-C16A2812FDB2}" sibTransId="{10ACB104-91F6-484B-8A2D-B170834229F3}"/>
    <dgm:cxn modelId="{AFF45A1B-47B7-4201-8131-CF2CE92EAFD6}" type="presOf" srcId="{381D3635-5AB4-4720-8167-84342002B630}" destId="{7D975412-0084-4AB0-940A-1AC64C0C10E8}" srcOrd="0" destOrd="0" presId="urn:microsoft.com/office/officeart/2005/8/layout/hProcess7#1"/>
    <dgm:cxn modelId="{15CA9277-02C8-4750-8294-8386C3F8D0C4}" srcId="{CDE43E95-0E74-44F6-B503-3D9F100CEABE}" destId="{F28DF80F-2AB8-4012-9BF1-96444C99C279}" srcOrd="3" destOrd="0" parTransId="{042A5227-F62B-49CD-BF27-6013D24CF889}" sibTransId="{B25277C4-59EE-4621-8CDC-077183FF7785}"/>
    <dgm:cxn modelId="{A3A1D8EE-1BE5-4CF8-A314-6EC6A0E02AF3}" type="presOf" srcId="{474B7F81-E4BB-4A0F-ACB3-D62756B6E62C}" destId="{032841EA-B6C3-4A11-A0E2-3555C8881426}" srcOrd="1" destOrd="0" presId="urn:microsoft.com/office/officeart/2005/8/layout/hProcess7#1"/>
    <dgm:cxn modelId="{284AEEA0-88B3-4AC1-BF19-A0218F0C6319}" type="presOf" srcId="{9C965121-A58F-4FF8-B420-35EB8FA34415}" destId="{50A3EBB0-0683-4104-AD4A-AFEC2D664464}" srcOrd="0" destOrd="0" presId="urn:microsoft.com/office/officeart/2005/8/layout/hProcess7#1"/>
    <dgm:cxn modelId="{F10ACA75-8B52-43A1-A499-26BEBD187D6F}" type="presOf" srcId="{381D3635-5AB4-4720-8167-84342002B630}" destId="{4BF9D098-6CB9-43AE-89DE-F0072719C59C}" srcOrd="1" destOrd="0" presId="urn:microsoft.com/office/officeart/2005/8/layout/hProcess7#1"/>
    <dgm:cxn modelId="{9F7F61EA-E5F8-4890-81D6-0BDC4799376D}" type="presOf" srcId="{CDE43E95-0E74-44F6-B503-3D9F100CEABE}" destId="{22F71DAC-F276-4DD4-9A6D-36B00F61334B}" srcOrd="0" destOrd="0" presId="urn:microsoft.com/office/officeart/2005/8/layout/hProcess7#1"/>
    <dgm:cxn modelId="{2D8C734F-0DB6-4677-A12A-0C4C45FBFCAD}" type="presOf" srcId="{8A10D612-D85D-40A6-BF79-39C2FACA9E15}" destId="{09D27A5B-77DB-4D10-882C-75E67BA87BA6}" srcOrd="1" destOrd="0" presId="urn:microsoft.com/office/officeart/2005/8/layout/hProcess7#1"/>
    <dgm:cxn modelId="{A391E5DD-5921-4570-832E-543E3048EF83}" type="presOf" srcId="{F28DF80F-2AB8-4012-9BF1-96444C99C279}" destId="{41EF807A-30F5-4047-906C-E977E82F1C5B}" srcOrd="0" destOrd="0" presId="urn:microsoft.com/office/officeart/2005/8/layout/hProcess7#1"/>
    <dgm:cxn modelId="{FE35EC45-51EC-4E38-A518-C8F357B3AD9C}" type="presOf" srcId="{8A10D612-D85D-40A6-BF79-39C2FACA9E15}" destId="{FF16F247-CFE1-4696-8A89-4F82FCB3BB5D}" srcOrd="0" destOrd="0" presId="urn:microsoft.com/office/officeart/2005/8/layout/hProcess7#1"/>
    <dgm:cxn modelId="{D0972724-96A9-4FFC-9135-3BEBB4AA142E}" type="presOf" srcId="{ADBF3D33-C9F5-4E11-963D-476DBE869655}" destId="{0142CFE0-E918-4A36-A7DE-DA5B2772ED73}" srcOrd="0" destOrd="0" presId="urn:microsoft.com/office/officeart/2005/8/layout/hProcess7#1"/>
    <dgm:cxn modelId="{5AC25C12-E232-454C-B05B-C00312200F01}" type="presOf" srcId="{51AC08C9-8D2F-409B-B497-EB0CCBD907B3}" destId="{E5F1EA4D-BA39-4F15-9727-59986328F702}" srcOrd="0" destOrd="0" presId="urn:microsoft.com/office/officeart/2005/8/layout/hProcess7#1"/>
    <dgm:cxn modelId="{C6552CA9-76A3-4851-AB9F-429971A6C7EB}" type="presOf" srcId="{474B7F81-E4BB-4A0F-ACB3-D62756B6E62C}" destId="{B312D65F-9E04-4056-82B5-0E34D8822930}" srcOrd="0" destOrd="0" presId="urn:microsoft.com/office/officeart/2005/8/layout/hProcess7#1"/>
    <dgm:cxn modelId="{E1A1A5DB-0E38-42BC-903E-73BB5547006F}" srcId="{474B7F81-E4BB-4A0F-ACB3-D62756B6E62C}" destId="{51AC08C9-8D2F-409B-B497-EB0CCBD907B3}" srcOrd="0" destOrd="0" parTransId="{F4E142B3-F84E-4C12-9239-FF10665AE2FD}" sibTransId="{C4CC04F1-DBA2-4B41-80D7-6DC186EC77BC}"/>
    <dgm:cxn modelId="{0535C74C-096B-4535-AE9F-459B473A2A69}" type="presOf" srcId="{F28DF80F-2AB8-4012-9BF1-96444C99C279}" destId="{BBB716D1-132C-4F97-8B11-C79CD26A82A3}" srcOrd="1" destOrd="0" presId="urn:microsoft.com/office/officeart/2005/8/layout/hProcess7#1"/>
    <dgm:cxn modelId="{2E20E73F-3EE4-4CED-BA5C-7437472B1CBC}" srcId="{CDE43E95-0E74-44F6-B503-3D9F100CEABE}" destId="{381D3635-5AB4-4720-8167-84342002B630}" srcOrd="2" destOrd="0" parTransId="{7954F339-F038-4759-8443-C3517248675B}" sibTransId="{84081DE3-9D0D-491B-8ED8-D1941BF95B46}"/>
    <dgm:cxn modelId="{AD175CFF-FB4F-4425-82B5-88C645FEC5ED}" type="presOf" srcId="{15D7BDB4-0545-43B8-B0BD-EA381DB81E0B}" destId="{5A52A366-069C-441D-A23D-1EA644448F7A}" srcOrd="0" destOrd="0" presId="urn:microsoft.com/office/officeart/2005/8/layout/hProcess7#1"/>
    <dgm:cxn modelId="{CECF9505-961E-479F-992D-67F7EFE54345}" srcId="{CDE43E95-0E74-44F6-B503-3D9F100CEABE}" destId="{8A10D612-D85D-40A6-BF79-39C2FACA9E15}" srcOrd="1" destOrd="0" parTransId="{A6DA6D1D-C3CB-41AD-9148-BB6A63E3D040}" sibTransId="{CBF8EC1F-87CF-4F2C-9354-FC8C0BE71DD3}"/>
    <dgm:cxn modelId="{EEC2D8D3-3786-406C-8873-FBE319A5FC6E}" srcId="{8A10D612-D85D-40A6-BF79-39C2FACA9E15}" destId="{9C965121-A58F-4FF8-B420-35EB8FA34415}" srcOrd="0" destOrd="0" parTransId="{806BA3E0-EE0B-413E-9674-40219A39ABFA}" sibTransId="{A5504AD2-2493-470D-BC99-CA1E5BC84B1B}"/>
    <dgm:cxn modelId="{897F4E86-A1AF-45A0-B870-18E9D4B43EC7}" srcId="{CDE43E95-0E74-44F6-B503-3D9F100CEABE}" destId="{474B7F81-E4BB-4A0F-ACB3-D62756B6E62C}" srcOrd="0" destOrd="0" parTransId="{E3EB28E0-D080-4D32-8184-80485D8CE4F0}" sibTransId="{DBF715A6-73B6-4C54-BE5F-4D1710A3A532}"/>
    <dgm:cxn modelId="{DDE4D3EC-6D01-4323-BA14-9E5DBD235947}" type="presParOf" srcId="{22F71DAC-F276-4DD4-9A6D-36B00F61334B}" destId="{CA13A117-9262-45C9-B8E5-E31242D33693}" srcOrd="0" destOrd="0" presId="urn:microsoft.com/office/officeart/2005/8/layout/hProcess7#1"/>
    <dgm:cxn modelId="{521FCD42-8F18-4CD0-BD71-5664496E393A}" type="presParOf" srcId="{CA13A117-9262-45C9-B8E5-E31242D33693}" destId="{B312D65F-9E04-4056-82B5-0E34D8822930}" srcOrd="0" destOrd="0" presId="urn:microsoft.com/office/officeart/2005/8/layout/hProcess7#1"/>
    <dgm:cxn modelId="{E6D85B06-AA3A-409A-A557-2774D31B0FDA}" type="presParOf" srcId="{CA13A117-9262-45C9-B8E5-E31242D33693}" destId="{032841EA-B6C3-4A11-A0E2-3555C8881426}" srcOrd="1" destOrd="0" presId="urn:microsoft.com/office/officeart/2005/8/layout/hProcess7#1"/>
    <dgm:cxn modelId="{A2D193D3-8CBA-4AD3-8447-55214F6477B6}" type="presParOf" srcId="{CA13A117-9262-45C9-B8E5-E31242D33693}" destId="{E5F1EA4D-BA39-4F15-9727-59986328F702}" srcOrd="2" destOrd="0" presId="urn:microsoft.com/office/officeart/2005/8/layout/hProcess7#1"/>
    <dgm:cxn modelId="{98570B54-F008-4773-BC9B-D552186D4780}" type="presParOf" srcId="{22F71DAC-F276-4DD4-9A6D-36B00F61334B}" destId="{D9D22305-FA89-4A59-B04C-777F9968C54E}" srcOrd="1" destOrd="0" presId="urn:microsoft.com/office/officeart/2005/8/layout/hProcess7#1"/>
    <dgm:cxn modelId="{8E559F0C-6E88-4612-B11B-CE45263A1EC4}" type="presParOf" srcId="{22F71DAC-F276-4DD4-9A6D-36B00F61334B}" destId="{C7B141F4-F4A0-469A-B4EF-F887B8FAEB7F}" srcOrd="2" destOrd="0" presId="urn:microsoft.com/office/officeart/2005/8/layout/hProcess7#1"/>
    <dgm:cxn modelId="{930BDF9E-086B-4B82-A853-D53493D7C382}" type="presParOf" srcId="{C7B141F4-F4A0-469A-B4EF-F887B8FAEB7F}" destId="{32E0DA5F-D2E3-4460-B9E2-D82E15BFE0B2}" srcOrd="0" destOrd="0" presId="urn:microsoft.com/office/officeart/2005/8/layout/hProcess7#1"/>
    <dgm:cxn modelId="{1C92B372-7A52-4FC8-9E91-F3ECDFB5A016}" type="presParOf" srcId="{C7B141F4-F4A0-469A-B4EF-F887B8FAEB7F}" destId="{7B141359-4DED-4488-8CF9-F41B3DC3A794}" srcOrd="1" destOrd="0" presId="urn:microsoft.com/office/officeart/2005/8/layout/hProcess7#1"/>
    <dgm:cxn modelId="{F60C9C44-4770-4C46-8881-9875AB5E0D97}" type="presParOf" srcId="{C7B141F4-F4A0-469A-B4EF-F887B8FAEB7F}" destId="{D9EAC6C5-77BC-4EAB-91D5-960F6811B7C7}" srcOrd="2" destOrd="0" presId="urn:microsoft.com/office/officeart/2005/8/layout/hProcess7#1"/>
    <dgm:cxn modelId="{A26BB63E-C430-4F14-A760-147943844A17}" type="presParOf" srcId="{22F71DAC-F276-4DD4-9A6D-36B00F61334B}" destId="{1C1EBDCD-BFE3-4533-860A-E39C8E166533}" srcOrd="3" destOrd="0" presId="urn:microsoft.com/office/officeart/2005/8/layout/hProcess7#1"/>
    <dgm:cxn modelId="{44222D15-6E29-4BA9-B7BC-318B6F3042C4}" type="presParOf" srcId="{22F71DAC-F276-4DD4-9A6D-36B00F61334B}" destId="{29DB2D4F-7F58-47A4-956C-043AE761FDA7}" srcOrd="4" destOrd="0" presId="urn:microsoft.com/office/officeart/2005/8/layout/hProcess7#1"/>
    <dgm:cxn modelId="{C6255D5B-5E2D-4859-8773-D6AA461734EF}" type="presParOf" srcId="{29DB2D4F-7F58-47A4-956C-043AE761FDA7}" destId="{FF16F247-CFE1-4696-8A89-4F82FCB3BB5D}" srcOrd="0" destOrd="0" presId="urn:microsoft.com/office/officeart/2005/8/layout/hProcess7#1"/>
    <dgm:cxn modelId="{3B2D7AD6-B446-47F7-817A-6F3AA5454E24}" type="presParOf" srcId="{29DB2D4F-7F58-47A4-956C-043AE761FDA7}" destId="{09D27A5B-77DB-4D10-882C-75E67BA87BA6}" srcOrd="1" destOrd="0" presId="urn:microsoft.com/office/officeart/2005/8/layout/hProcess7#1"/>
    <dgm:cxn modelId="{53D67E1E-494C-44FF-971A-B527AC80DD17}" type="presParOf" srcId="{29DB2D4F-7F58-47A4-956C-043AE761FDA7}" destId="{50A3EBB0-0683-4104-AD4A-AFEC2D664464}" srcOrd="2" destOrd="0" presId="urn:microsoft.com/office/officeart/2005/8/layout/hProcess7#1"/>
    <dgm:cxn modelId="{2720157A-8908-494D-8BAC-37B6BB139BAA}" type="presParOf" srcId="{22F71DAC-F276-4DD4-9A6D-36B00F61334B}" destId="{99206895-9496-4F43-A9AD-C40D5FB8A84F}" srcOrd="5" destOrd="0" presId="urn:microsoft.com/office/officeart/2005/8/layout/hProcess7#1"/>
    <dgm:cxn modelId="{A4A36364-EA00-48B0-A187-5D5426420957}" type="presParOf" srcId="{22F71DAC-F276-4DD4-9A6D-36B00F61334B}" destId="{44851E85-9688-4435-9590-712F5A1E19E6}" srcOrd="6" destOrd="0" presId="urn:microsoft.com/office/officeart/2005/8/layout/hProcess7#1"/>
    <dgm:cxn modelId="{D9D97CD5-D3EC-43D9-98FE-4BFB4C00A950}" type="presParOf" srcId="{44851E85-9688-4435-9590-712F5A1E19E6}" destId="{BE64036D-CCB6-4190-869D-BA8EC759B8EB}" srcOrd="0" destOrd="0" presId="urn:microsoft.com/office/officeart/2005/8/layout/hProcess7#1"/>
    <dgm:cxn modelId="{28634B73-DECF-45B8-B7F0-75CBD9B4D4F6}" type="presParOf" srcId="{44851E85-9688-4435-9590-712F5A1E19E6}" destId="{0A1F3114-B800-4159-A2C4-0B92E0578745}" srcOrd="1" destOrd="0" presId="urn:microsoft.com/office/officeart/2005/8/layout/hProcess7#1"/>
    <dgm:cxn modelId="{74DC3059-4C6D-4C6A-A7DF-CAEC36A1C2B8}" type="presParOf" srcId="{44851E85-9688-4435-9590-712F5A1E19E6}" destId="{E197EC8D-13BF-44AB-96F9-5D929945C2E4}" srcOrd="2" destOrd="0" presId="urn:microsoft.com/office/officeart/2005/8/layout/hProcess7#1"/>
    <dgm:cxn modelId="{2D99C264-2715-406F-ABEE-8D5D5905E7DE}" type="presParOf" srcId="{22F71DAC-F276-4DD4-9A6D-36B00F61334B}" destId="{F080E4BC-B922-4EF7-B3AB-48567B754672}" srcOrd="7" destOrd="0" presId="urn:microsoft.com/office/officeart/2005/8/layout/hProcess7#1"/>
    <dgm:cxn modelId="{639CABA6-167F-48B6-9C48-291A8191F452}" type="presParOf" srcId="{22F71DAC-F276-4DD4-9A6D-36B00F61334B}" destId="{9874F292-74E9-457F-9B42-1245DA3B90B9}" srcOrd="8" destOrd="0" presId="urn:microsoft.com/office/officeart/2005/8/layout/hProcess7#1"/>
    <dgm:cxn modelId="{20852907-0E01-4260-BCAF-D56F854AFF29}" type="presParOf" srcId="{9874F292-74E9-457F-9B42-1245DA3B90B9}" destId="{7D975412-0084-4AB0-940A-1AC64C0C10E8}" srcOrd="0" destOrd="0" presId="urn:microsoft.com/office/officeart/2005/8/layout/hProcess7#1"/>
    <dgm:cxn modelId="{AB5456CB-8C27-4445-A34C-C0867E381EEA}" type="presParOf" srcId="{9874F292-74E9-457F-9B42-1245DA3B90B9}" destId="{4BF9D098-6CB9-43AE-89DE-F0072719C59C}" srcOrd="1" destOrd="0" presId="urn:microsoft.com/office/officeart/2005/8/layout/hProcess7#1"/>
    <dgm:cxn modelId="{212594A5-109E-455B-882B-0500979A0FB7}" type="presParOf" srcId="{9874F292-74E9-457F-9B42-1245DA3B90B9}" destId="{5A52A366-069C-441D-A23D-1EA644448F7A}" srcOrd="2" destOrd="0" presId="urn:microsoft.com/office/officeart/2005/8/layout/hProcess7#1"/>
    <dgm:cxn modelId="{4297E9B5-DD31-4386-8B1B-C1F57EC08C26}" type="presParOf" srcId="{22F71DAC-F276-4DD4-9A6D-36B00F61334B}" destId="{103CB028-8A77-4F7C-B6F9-956EA3B71B86}" srcOrd="9" destOrd="0" presId="urn:microsoft.com/office/officeart/2005/8/layout/hProcess7#1"/>
    <dgm:cxn modelId="{F39EB9C1-725A-44E8-8B35-333978C46054}" type="presParOf" srcId="{22F71DAC-F276-4DD4-9A6D-36B00F61334B}" destId="{5F1E4B0E-F9D0-443F-A42B-EE80A15F2B97}" srcOrd="10" destOrd="0" presId="urn:microsoft.com/office/officeart/2005/8/layout/hProcess7#1"/>
    <dgm:cxn modelId="{CED55457-5EDF-45D2-B344-DAED463A78B5}" type="presParOf" srcId="{5F1E4B0E-F9D0-443F-A42B-EE80A15F2B97}" destId="{1F2AA3AC-9190-47CE-8238-A07554185DE1}" srcOrd="0" destOrd="0" presId="urn:microsoft.com/office/officeart/2005/8/layout/hProcess7#1"/>
    <dgm:cxn modelId="{2A412407-FA00-4096-AD5C-939A1362D230}" type="presParOf" srcId="{5F1E4B0E-F9D0-443F-A42B-EE80A15F2B97}" destId="{DE414D84-6CED-42B0-A0ED-BB42B1870BF2}" srcOrd="1" destOrd="0" presId="urn:microsoft.com/office/officeart/2005/8/layout/hProcess7#1"/>
    <dgm:cxn modelId="{2EAAB2E0-FC71-434A-ACC7-2F0B13CD1523}" type="presParOf" srcId="{5F1E4B0E-F9D0-443F-A42B-EE80A15F2B97}" destId="{D537F044-AC41-4DBB-A532-EF975E21CAD4}" srcOrd="2" destOrd="0" presId="urn:microsoft.com/office/officeart/2005/8/layout/hProcess7#1"/>
    <dgm:cxn modelId="{3218AC72-3311-4F65-887D-6E408AA1188E}" type="presParOf" srcId="{22F71DAC-F276-4DD4-9A6D-36B00F61334B}" destId="{94B5DEFF-1A8B-4199-B8CE-3B09943C27BB}" srcOrd="11" destOrd="0" presId="urn:microsoft.com/office/officeart/2005/8/layout/hProcess7#1"/>
    <dgm:cxn modelId="{105A0DDA-4992-481A-9243-84DAD8098495}" type="presParOf" srcId="{22F71DAC-F276-4DD4-9A6D-36B00F61334B}" destId="{993DBC75-30A7-4662-AA68-73734DE7CAF4}" srcOrd="12" destOrd="0" presId="urn:microsoft.com/office/officeart/2005/8/layout/hProcess7#1"/>
    <dgm:cxn modelId="{F9CD7911-2AC0-4423-B175-9F90F037BE20}" type="presParOf" srcId="{993DBC75-30A7-4662-AA68-73734DE7CAF4}" destId="{41EF807A-30F5-4047-906C-E977E82F1C5B}" srcOrd="0" destOrd="0" presId="urn:microsoft.com/office/officeart/2005/8/layout/hProcess7#1"/>
    <dgm:cxn modelId="{4A9C9610-776F-49E8-A88A-37766099A907}" type="presParOf" srcId="{993DBC75-30A7-4662-AA68-73734DE7CAF4}" destId="{BBB716D1-132C-4F97-8B11-C79CD26A82A3}" srcOrd="1" destOrd="0" presId="urn:microsoft.com/office/officeart/2005/8/layout/hProcess7#1"/>
    <dgm:cxn modelId="{BB7E12D2-A9D3-48BA-9426-D731B7A7038C}" type="presParOf" srcId="{22F71DAC-F276-4DD4-9A6D-36B00F61334B}" destId="{0B52EC01-4D4F-4373-8D1E-FD14C85A5BE2}" srcOrd="13" destOrd="0" presId="urn:microsoft.com/office/officeart/2005/8/layout/hProcess7#1"/>
    <dgm:cxn modelId="{EC30C653-7489-4B6E-A834-A60F79CCED44}" type="presParOf" srcId="{22F71DAC-F276-4DD4-9A6D-36B00F61334B}" destId="{6813034B-BD8B-4E86-835B-82925E20BD3B}" srcOrd="14" destOrd="0" presId="urn:microsoft.com/office/officeart/2005/8/layout/hProcess7#1"/>
    <dgm:cxn modelId="{4B1E0AA5-D4A1-42DD-A77C-18B4504A87A3}" type="presParOf" srcId="{6813034B-BD8B-4E86-835B-82925E20BD3B}" destId="{D0D332AD-AC5A-4D1E-9D6A-813A2C0785CD}" srcOrd="0" destOrd="0" presId="urn:microsoft.com/office/officeart/2005/8/layout/hProcess7#1"/>
    <dgm:cxn modelId="{375FCEBE-96CF-4C80-8F5F-E5857A207D79}" type="presParOf" srcId="{6813034B-BD8B-4E86-835B-82925E20BD3B}" destId="{07499925-858F-44CD-BB69-7D2ACE160B8A}" srcOrd="1" destOrd="0" presId="urn:microsoft.com/office/officeart/2005/8/layout/hProcess7#1"/>
    <dgm:cxn modelId="{080B632F-76B5-42BF-A8E1-EC921E57762F}" type="presParOf" srcId="{6813034B-BD8B-4E86-835B-82925E20BD3B}" destId="{603EB8A1-FF68-4CE6-AFB6-2FBB459ECE72}" srcOrd="2" destOrd="0" presId="urn:microsoft.com/office/officeart/2005/8/layout/hProcess7#1"/>
    <dgm:cxn modelId="{2CBD35C2-29B8-4834-9937-B179B1F03E49}" type="presParOf" srcId="{22F71DAC-F276-4DD4-9A6D-36B00F61334B}" destId="{370B1BF1-1924-4BE7-9B44-2A2A7644C6A5}" srcOrd="15" destOrd="0" presId="urn:microsoft.com/office/officeart/2005/8/layout/hProcess7#1"/>
    <dgm:cxn modelId="{58A6DC38-2339-4CEB-9AC2-5168C9967635}" type="presParOf" srcId="{22F71DAC-F276-4DD4-9A6D-36B00F61334B}" destId="{B78191B3-BCB9-435D-B55E-68E1514983C0}" srcOrd="16" destOrd="0" presId="urn:microsoft.com/office/officeart/2005/8/layout/hProcess7#1"/>
    <dgm:cxn modelId="{0EDABA73-1231-46B7-97EE-AF970A5E346E}" type="presParOf" srcId="{B78191B3-BCB9-435D-B55E-68E1514983C0}" destId="{0142CFE0-E918-4A36-A7DE-DA5B2772ED73}" srcOrd="0" destOrd="0" presId="urn:microsoft.com/office/officeart/2005/8/layout/hProcess7#1"/>
    <dgm:cxn modelId="{0C63BBEF-4F55-438E-AF36-1FE98CAA2A89}" type="presParOf" srcId="{B78191B3-BCB9-435D-B55E-68E1514983C0}" destId="{F431141B-7ADA-43DD-B839-04FD856C7733}" srcOrd="1" destOrd="0" presId="urn:microsoft.com/office/officeart/2005/8/layout/hProcess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D427D-BE21-4EA0-AE74-9C5C7E8C5176}">
      <dsp:nvSpPr>
        <dsp:cNvPr id="0" name=""/>
        <dsp:cNvSpPr/>
      </dsp:nvSpPr>
      <dsp:spPr>
        <a:xfrm>
          <a:off x="0" y="23829"/>
          <a:ext cx="7696200" cy="4810124"/>
        </a:xfrm>
        <a:prstGeom prst="swooshArrow">
          <a:avLst>
            <a:gd name="adj1" fmla="val 25000"/>
            <a:gd name="adj2" fmla="val 25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5E186F3-8244-49A7-9CF2-9A58066C71D1}">
      <dsp:nvSpPr>
        <dsp:cNvPr id="0" name=""/>
        <dsp:cNvSpPr/>
      </dsp:nvSpPr>
      <dsp:spPr>
        <a:xfrm>
          <a:off x="977417" y="3343777"/>
          <a:ext cx="200101" cy="20010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DF53ED2-7C1B-404A-94C0-7C56017E7BA9}">
      <dsp:nvSpPr>
        <dsp:cNvPr id="0" name=""/>
        <dsp:cNvSpPr/>
      </dsp:nvSpPr>
      <dsp:spPr>
        <a:xfrm>
          <a:off x="1064789" y="3467657"/>
          <a:ext cx="2078479" cy="139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9" tIns="0" rIns="0" bIns="0" numCol="1" spcCol="1270" anchor="t" anchorCtr="0">
          <a:noAutofit/>
        </a:bodyPr>
        <a:lstStyle/>
        <a:p>
          <a:pPr lvl="0" algn="l" defTabSz="1022350">
            <a:lnSpc>
              <a:spcPct val="90000"/>
            </a:lnSpc>
            <a:spcBef>
              <a:spcPct val="0"/>
            </a:spcBef>
            <a:spcAft>
              <a:spcPct val="35000"/>
            </a:spcAft>
          </a:pPr>
          <a:r>
            <a:rPr lang="en-GB" sz="2300" kern="1200" dirty="0" smtClean="0"/>
            <a:t>Distributor and craftsman</a:t>
          </a:r>
          <a:br>
            <a:rPr lang="en-GB" sz="2300" kern="1200" dirty="0" smtClean="0"/>
          </a:br>
          <a:r>
            <a:rPr lang="en-GB" sz="1600" kern="1200" dirty="0" smtClean="0"/>
            <a:t>Select channels</a:t>
          </a:r>
          <a:br>
            <a:rPr lang="en-GB" sz="1600" kern="1200" dirty="0" smtClean="0"/>
          </a:br>
          <a:r>
            <a:rPr lang="en-GB" sz="1600" kern="1200" dirty="0" smtClean="0"/>
            <a:t>Write, design and </a:t>
          </a:r>
          <a:br>
            <a:rPr lang="en-GB" sz="1600" kern="1200" dirty="0" smtClean="0"/>
          </a:br>
          <a:r>
            <a:rPr lang="en-GB" sz="1600" kern="1200" dirty="0" smtClean="0"/>
            <a:t>event plan</a:t>
          </a:r>
          <a:endParaRPr lang="en-US" sz="2300" kern="1200" dirty="0"/>
        </a:p>
      </dsp:txBody>
      <dsp:txXfrm>
        <a:off x="1064789" y="3467657"/>
        <a:ext cx="2078479" cy="1390126"/>
      </dsp:txXfrm>
    </dsp:sp>
    <dsp:sp modelId="{B7AA919A-C0C3-4A43-AE02-7E84BAAEF239}">
      <dsp:nvSpPr>
        <dsp:cNvPr id="0" name=""/>
        <dsp:cNvSpPr/>
      </dsp:nvSpPr>
      <dsp:spPr>
        <a:xfrm>
          <a:off x="2743695" y="2036385"/>
          <a:ext cx="361721" cy="36172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556DD65-8F8D-468D-82E4-9021BFFA16C9}">
      <dsp:nvSpPr>
        <dsp:cNvPr id="0" name=""/>
        <dsp:cNvSpPr/>
      </dsp:nvSpPr>
      <dsp:spPr>
        <a:xfrm>
          <a:off x="3143269" y="2214577"/>
          <a:ext cx="2194045" cy="261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669" tIns="0" rIns="0" bIns="0" numCol="1" spcCol="1270" anchor="t" anchorCtr="0">
          <a:noAutofit/>
        </a:bodyPr>
        <a:lstStyle/>
        <a:p>
          <a:pPr lvl="0" algn="l" defTabSz="1022350">
            <a:lnSpc>
              <a:spcPct val="90000"/>
            </a:lnSpc>
            <a:spcBef>
              <a:spcPct val="0"/>
            </a:spcBef>
            <a:spcAft>
              <a:spcPct val="35000"/>
            </a:spcAft>
          </a:pPr>
          <a:r>
            <a:rPr lang="en-GB" sz="2300" kern="1200" dirty="0" smtClean="0"/>
            <a:t>Technical advisor</a:t>
          </a:r>
        </a:p>
        <a:p>
          <a:pPr lvl="0" algn="l" defTabSz="1022350">
            <a:lnSpc>
              <a:spcPct val="90000"/>
            </a:lnSpc>
            <a:spcBef>
              <a:spcPct val="0"/>
            </a:spcBef>
            <a:spcAft>
              <a:spcPct val="35000"/>
            </a:spcAft>
          </a:pPr>
          <a:r>
            <a:rPr lang="en-GB" sz="1600" kern="1200" dirty="0" smtClean="0"/>
            <a:t>Use and manage technology</a:t>
          </a:r>
          <a:br>
            <a:rPr lang="en-GB" sz="1600" kern="1200" dirty="0" smtClean="0"/>
          </a:br>
          <a:r>
            <a:rPr lang="en-GB" sz="1600" kern="1200" dirty="0" smtClean="0"/>
            <a:t>Target audiences, channels and messages</a:t>
          </a:r>
          <a:br>
            <a:rPr lang="en-GB" sz="1600" kern="1200" dirty="0" smtClean="0"/>
          </a:br>
          <a:r>
            <a:rPr lang="en-GB" sz="1600" kern="1200" dirty="0" smtClean="0"/>
            <a:t>Work with feedback</a:t>
          </a:r>
        </a:p>
        <a:p>
          <a:pPr lvl="0" algn="l" defTabSz="1022350">
            <a:lnSpc>
              <a:spcPct val="90000"/>
            </a:lnSpc>
            <a:spcBef>
              <a:spcPct val="0"/>
            </a:spcBef>
            <a:spcAft>
              <a:spcPct val="35000"/>
            </a:spcAft>
          </a:pPr>
          <a:endParaRPr lang="en-US" sz="1600" kern="1200" dirty="0"/>
        </a:p>
      </dsp:txBody>
      <dsp:txXfrm>
        <a:off x="3143269" y="2214577"/>
        <a:ext cx="2194045" cy="2616707"/>
      </dsp:txXfrm>
    </dsp:sp>
    <dsp:sp modelId="{BFD66D23-8AAC-41AE-B997-F9BA177257CD}">
      <dsp:nvSpPr>
        <dsp:cNvPr id="0" name=""/>
        <dsp:cNvSpPr/>
      </dsp:nvSpPr>
      <dsp:spPr>
        <a:xfrm>
          <a:off x="4867846" y="1240791"/>
          <a:ext cx="500253" cy="50025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5824F73-95B8-4A61-B532-47DE2B76F7B6}">
      <dsp:nvSpPr>
        <dsp:cNvPr id="0" name=""/>
        <dsp:cNvSpPr/>
      </dsp:nvSpPr>
      <dsp:spPr>
        <a:xfrm>
          <a:off x="5203622" y="1447892"/>
          <a:ext cx="2279934" cy="3343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074" tIns="0" rIns="0" bIns="0" numCol="1" spcCol="1270" anchor="t" anchorCtr="0">
          <a:noAutofit/>
        </a:bodyPr>
        <a:lstStyle/>
        <a:p>
          <a:pPr lvl="0" algn="l" defTabSz="1022350">
            <a:lnSpc>
              <a:spcPct val="90000"/>
            </a:lnSpc>
            <a:spcBef>
              <a:spcPct val="0"/>
            </a:spcBef>
            <a:spcAft>
              <a:spcPct val="35000"/>
            </a:spcAft>
          </a:pPr>
          <a:r>
            <a:rPr lang="en-GB" sz="2300" kern="1200" dirty="0" smtClean="0"/>
            <a:t>Consultant and coach</a:t>
          </a:r>
          <a:br>
            <a:rPr lang="en-GB" sz="2300" kern="1200" dirty="0" smtClean="0"/>
          </a:br>
          <a:r>
            <a:rPr lang="en-GB" sz="1600" kern="1200" dirty="0" smtClean="0"/>
            <a:t>Facilitate thinking</a:t>
          </a:r>
          <a:br>
            <a:rPr lang="en-GB" sz="1600" kern="1200" dirty="0" smtClean="0"/>
          </a:br>
          <a:r>
            <a:rPr lang="en-GB" sz="1600" kern="1200" dirty="0" smtClean="0"/>
            <a:t>Prioritise and plan</a:t>
          </a:r>
          <a:br>
            <a:rPr lang="en-GB" sz="1600" kern="1200" dirty="0" smtClean="0"/>
          </a:br>
          <a:r>
            <a:rPr lang="en-GB" sz="1600" kern="1200" dirty="0" smtClean="0"/>
            <a:t>Co-ordinate</a:t>
          </a:r>
          <a:br>
            <a:rPr lang="en-GB" sz="1600" kern="1200" dirty="0" smtClean="0"/>
          </a:br>
          <a:r>
            <a:rPr lang="en-GB" sz="1600" kern="1200" dirty="0" smtClean="0"/>
            <a:t>Develop communication objectives from strategies</a:t>
          </a:r>
          <a:br>
            <a:rPr lang="en-GB" sz="1600" kern="1200" dirty="0" smtClean="0"/>
          </a:br>
          <a:r>
            <a:rPr lang="en-GB" sz="1600" kern="1200" dirty="0" smtClean="0"/>
            <a:t>Consult with clients</a:t>
          </a:r>
          <a:endParaRPr lang="en-US" sz="2300" kern="1200" dirty="0"/>
        </a:p>
      </dsp:txBody>
      <dsp:txXfrm>
        <a:off x="5203622" y="1447892"/>
        <a:ext cx="2279934" cy="3343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2D65F-9E04-4056-82B5-0E34D8822930}">
      <dsp:nvSpPr>
        <dsp:cNvPr id="0" name=""/>
        <dsp:cNvSpPr/>
      </dsp:nvSpPr>
      <dsp:spPr>
        <a:xfrm>
          <a:off x="0" y="2589770"/>
          <a:ext cx="1510093" cy="685384"/>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lvl="0" algn="r" defTabSz="755650">
            <a:lnSpc>
              <a:spcPct val="90000"/>
            </a:lnSpc>
            <a:spcBef>
              <a:spcPct val="0"/>
            </a:spcBef>
            <a:spcAft>
              <a:spcPct val="35000"/>
            </a:spcAft>
          </a:pPr>
          <a:endParaRPr lang="en-US" sz="1700" kern="1200" dirty="0"/>
        </a:p>
      </dsp:txBody>
      <dsp:txXfrm rot="16200000">
        <a:off x="-129998" y="2719769"/>
        <a:ext cx="562015" cy="302018"/>
      </dsp:txXfrm>
    </dsp:sp>
    <dsp:sp modelId="{E5F1EA4D-BA39-4F15-9727-59986328F702}">
      <dsp:nvSpPr>
        <dsp:cNvPr id="0" name=""/>
        <dsp:cNvSpPr/>
      </dsp:nvSpPr>
      <dsp:spPr>
        <a:xfrm>
          <a:off x="307618" y="2589770"/>
          <a:ext cx="1125019" cy="6853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lvl="0" algn="l" defTabSz="711200">
            <a:lnSpc>
              <a:spcPct val="90000"/>
            </a:lnSpc>
            <a:spcBef>
              <a:spcPct val="0"/>
            </a:spcBef>
            <a:spcAft>
              <a:spcPct val="35000"/>
            </a:spcAft>
          </a:pPr>
          <a:r>
            <a:rPr lang="en-GB" sz="1600" b="1" kern="1200" dirty="0" smtClean="0">
              <a:solidFill>
                <a:schemeClr val="tx1"/>
              </a:solidFill>
            </a:rPr>
            <a:t>Awareness</a:t>
          </a:r>
          <a:r>
            <a:rPr lang="en-GB" sz="1600" kern="1200" dirty="0" smtClean="0">
              <a:solidFill>
                <a:schemeClr val="tx1"/>
              </a:solidFill>
            </a:rPr>
            <a:t/>
          </a:r>
          <a:br>
            <a:rPr lang="en-GB" sz="1600" kern="1200" dirty="0" smtClean="0">
              <a:solidFill>
                <a:schemeClr val="tx1"/>
              </a:solidFill>
            </a:rPr>
          </a:br>
          <a:r>
            <a:rPr lang="en-GB" sz="1600" kern="1200" dirty="0" smtClean="0">
              <a:solidFill>
                <a:schemeClr val="tx1"/>
              </a:solidFill>
            </a:rPr>
            <a:t>Newsletters</a:t>
          </a:r>
          <a:endParaRPr lang="en-US" sz="900" kern="1200" dirty="0">
            <a:solidFill>
              <a:schemeClr val="tx1"/>
            </a:solidFill>
          </a:endParaRPr>
        </a:p>
      </dsp:txBody>
      <dsp:txXfrm>
        <a:off x="307618" y="2589770"/>
        <a:ext cx="1125019" cy="685384"/>
      </dsp:txXfrm>
    </dsp:sp>
    <dsp:sp modelId="{FF16F247-CFE1-4696-8A89-4F82FCB3BB5D}">
      <dsp:nvSpPr>
        <dsp:cNvPr id="0" name=""/>
        <dsp:cNvSpPr/>
      </dsp:nvSpPr>
      <dsp:spPr>
        <a:xfrm>
          <a:off x="1517789" y="2377500"/>
          <a:ext cx="2160582" cy="876169"/>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en-US" sz="2400" kern="1200" dirty="0"/>
        </a:p>
      </dsp:txBody>
      <dsp:txXfrm rot="16200000">
        <a:off x="1374617" y="2520671"/>
        <a:ext cx="718459" cy="432116"/>
      </dsp:txXfrm>
    </dsp:sp>
    <dsp:sp modelId="{7B141359-4DED-4488-8CF9-F41B3DC3A794}">
      <dsp:nvSpPr>
        <dsp:cNvPr id="0" name=""/>
        <dsp:cNvSpPr/>
      </dsp:nvSpPr>
      <dsp:spPr>
        <a:xfrm rot="5400000">
          <a:off x="1436049" y="2872910"/>
          <a:ext cx="280085" cy="238099"/>
        </a:xfrm>
        <a:prstGeom prst="flowChartExtract">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A3EBB0-0683-4104-AD4A-AFEC2D664464}">
      <dsp:nvSpPr>
        <dsp:cNvPr id="0" name=""/>
        <dsp:cNvSpPr/>
      </dsp:nvSpPr>
      <dsp:spPr>
        <a:xfrm>
          <a:off x="1908344" y="2377500"/>
          <a:ext cx="1609633" cy="87616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lvl="0" algn="l" defTabSz="711200">
            <a:lnSpc>
              <a:spcPct val="90000"/>
            </a:lnSpc>
            <a:spcBef>
              <a:spcPct val="0"/>
            </a:spcBef>
            <a:spcAft>
              <a:spcPct val="35000"/>
            </a:spcAft>
          </a:pPr>
          <a:r>
            <a:rPr lang="en-GB" sz="1600" b="1" kern="1200" dirty="0" smtClean="0">
              <a:solidFill>
                <a:schemeClr val="tx1"/>
              </a:solidFill>
            </a:rPr>
            <a:t>Understanding</a:t>
          </a:r>
          <a:br>
            <a:rPr lang="en-GB" sz="1600" b="1" kern="1200" dirty="0" smtClean="0">
              <a:solidFill>
                <a:schemeClr val="tx1"/>
              </a:solidFill>
            </a:rPr>
          </a:br>
          <a:r>
            <a:rPr lang="en-GB" sz="1600" b="0" kern="1200" dirty="0" err="1" smtClean="0">
              <a:solidFill>
                <a:schemeClr val="tx1"/>
              </a:solidFill>
            </a:rPr>
            <a:t>Roadshows</a:t>
          </a:r>
          <a:r>
            <a:rPr lang="en-GB" sz="1600" b="0" kern="1200" dirty="0" smtClean="0">
              <a:solidFill>
                <a:schemeClr val="tx1"/>
              </a:solidFill>
            </a:rPr>
            <a:t/>
          </a:r>
          <a:br>
            <a:rPr lang="en-GB" sz="1600" b="0" kern="1200" dirty="0" smtClean="0">
              <a:solidFill>
                <a:schemeClr val="tx1"/>
              </a:solidFill>
            </a:rPr>
          </a:br>
          <a:r>
            <a:rPr lang="en-GB" sz="1600" b="0" kern="1200" dirty="0" smtClean="0">
              <a:solidFill>
                <a:schemeClr val="tx1"/>
              </a:solidFill>
            </a:rPr>
            <a:t>Forums</a:t>
          </a:r>
          <a:endParaRPr lang="en-US" sz="800" b="1" kern="1200" dirty="0">
            <a:solidFill>
              <a:schemeClr val="tx1"/>
            </a:solidFill>
          </a:endParaRPr>
        </a:p>
      </dsp:txBody>
      <dsp:txXfrm>
        <a:off x="1908344" y="2377500"/>
        <a:ext cx="1609633" cy="876169"/>
      </dsp:txXfrm>
    </dsp:sp>
    <dsp:sp modelId="{7D975412-0084-4AB0-940A-1AC64C0C10E8}">
      <dsp:nvSpPr>
        <dsp:cNvPr id="0" name=""/>
        <dsp:cNvSpPr/>
      </dsp:nvSpPr>
      <dsp:spPr>
        <a:xfrm>
          <a:off x="3669482" y="1707715"/>
          <a:ext cx="1332899" cy="1540220"/>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lvl="0" algn="r" defTabSz="666750">
            <a:lnSpc>
              <a:spcPct val="90000"/>
            </a:lnSpc>
            <a:spcBef>
              <a:spcPct val="0"/>
            </a:spcBef>
            <a:spcAft>
              <a:spcPct val="35000"/>
            </a:spcAft>
          </a:pPr>
          <a:endParaRPr lang="en-US" sz="1500" kern="1200" dirty="0"/>
        </a:p>
      </dsp:txBody>
      <dsp:txXfrm rot="16200000">
        <a:off x="3171281" y="2205916"/>
        <a:ext cx="1262981" cy="266579"/>
      </dsp:txXfrm>
    </dsp:sp>
    <dsp:sp modelId="{0A1F3114-B800-4159-A2C4-0B92E0578745}">
      <dsp:nvSpPr>
        <dsp:cNvPr id="0" name=""/>
        <dsp:cNvSpPr/>
      </dsp:nvSpPr>
      <dsp:spPr>
        <a:xfrm rot="5400000">
          <a:off x="3550907" y="2872910"/>
          <a:ext cx="280085" cy="238099"/>
        </a:xfrm>
        <a:prstGeom prst="flowChartExtract">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52A366-069C-441D-A23D-1EA644448F7A}">
      <dsp:nvSpPr>
        <dsp:cNvPr id="0" name=""/>
        <dsp:cNvSpPr/>
      </dsp:nvSpPr>
      <dsp:spPr>
        <a:xfrm>
          <a:off x="3954508" y="1707715"/>
          <a:ext cx="993009" cy="15402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lvl="0" algn="l" defTabSz="711200">
            <a:lnSpc>
              <a:spcPct val="90000"/>
            </a:lnSpc>
            <a:spcBef>
              <a:spcPct val="0"/>
            </a:spcBef>
            <a:spcAft>
              <a:spcPct val="35000"/>
            </a:spcAft>
          </a:pPr>
          <a:r>
            <a:rPr lang="en-GB" sz="1600" b="1" kern="1200" dirty="0" smtClean="0">
              <a:solidFill>
                <a:schemeClr val="tx1"/>
              </a:solidFill>
            </a:rPr>
            <a:t>Support</a:t>
          </a:r>
          <a:br>
            <a:rPr lang="en-GB" sz="1600" b="1" kern="1200" dirty="0" smtClean="0">
              <a:solidFill>
                <a:schemeClr val="tx1"/>
              </a:solidFill>
            </a:rPr>
          </a:br>
          <a:r>
            <a:rPr lang="en-GB" sz="1600" b="0" kern="1200" dirty="0" smtClean="0">
              <a:solidFill>
                <a:schemeClr val="tx1"/>
              </a:solidFill>
            </a:rPr>
            <a:t>Seminars</a:t>
          </a:r>
          <a:br>
            <a:rPr lang="en-GB" sz="1600" b="0" kern="1200" dirty="0" smtClean="0">
              <a:solidFill>
                <a:schemeClr val="tx1"/>
              </a:solidFill>
            </a:rPr>
          </a:br>
          <a:r>
            <a:rPr lang="en-GB" sz="1600" b="0" kern="1200" dirty="0" smtClean="0">
              <a:solidFill>
                <a:schemeClr val="tx1"/>
              </a:solidFill>
            </a:rPr>
            <a:t>Training</a:t>
          </a:r>
          <a:endParaRPr lang="en-US" sz="1700" b="1" kern="1200" dirty="0">
            <a:solidFill>
              <a:schemeClr val="tx1"/>
            </a:solidFill>
          </a:endParaRPr>
        </a:p>
      </dsp:txBody>
      <dsp:txXfrm>
        <a:off x="3954508" y="1707715"/>
        <a:ext cx="993009" cy="1540220"/>
      </dsp:txXfrm>
    </dsp:sp>
    <dsp:sp modelId="{41EF807A-30F5-4047-906C-E977E82F1C5B}">
      <dsp:nvSpPr>
        <dsp:cNvPr id="0" name=""/>
        <dsp:cNvSpPr/>
      </dsp:nvSpPr>
      <dsp:spPr>
        <a:xfrm>
          <a:off x="5013349" y="1268792"/>
          <a:ext cx="1756320" cy="1970781"/>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a:lnSpc>
              <a:spcPct val="90000"/>
            </a:lnSpc>
            <a:spcBef>
              <a:spcPct val="0"/>
            </a:spcBef>
            <a:spcAft>
              <a:spcPct val="35000"/>
            </a:spcAft>
          </a:pPr>
          <a:endParaRPr lang="en-US" sz="2000" kern="1200" dirty="0"/>
        </a:p>
      </dsp:txBody>
      <dsp:txXfrm rot="16200000">
        <a:off x="4380961" y="1901180"/>
        <a:ext cx="1616040" cy="351264"/>
      </dsp:txXfrm>
    </dsp:sp>
    <dsp:sp modelId="{DE414D84-6CED-42B0-A0ED-BB42B1870BF2}">
      <dsp:nvSpPr>
        <dsp:cNvPr id="0" name=""/>
        <dsp:cNvSpPr/>
      </dsp:nvSpPr>
      <dsp:spPr>
        <a:xfrm rot="5400000">
          <a:off x="4908229" y="2872910"/>
          <a:ext cx="280085" cy="238099"/>
        </a:xfrm>
        <a:prstGeom prst="flowChartExtract">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42CFE0-E918-4A36-A7DE-DA5B2772ED73}">
      <dsp:nvSpPr>
        <dsp:cNvPr id="0" name=""/>
        <dsp:cNvSpPr/>
      </dsp:nvSpPr>
      <dsp:spPr>
        <a:xfrm>
          <a:off x="6796972" y="920576"/>
          <a:ext cx="1728303" cy="2316140"/>
        </a:xfrm>
        <a:prstGeom prst="roundRect">
          <a:avLst>
            <a:gd name="adj" fmla="val 5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020185" y="1697363"/>
        <a:ext cx="1899235" cy="345660"/>
      </dsp:txXfrm>
    </dsp:sp>
    <dsp:sp modelId="{07499925-858F-44CD-BB69-7D2ACE160B8A}">
      <dsp:nvSpPr>
        <dsp:cNvPr id="0" name=""/>
        <dsp:cNvSpPr/>
      </dsp:nvSpPr>
      <dsp:spPr>
        <a:xfrm rot="5400000">
          <a:off x="6694179" y="2872910"/>
          <a:ext cx="280085" cy="238099"/>
        </a:xfrm>
        <a:prstGeom prst="flowChartExtract">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BBE46C4-015A-415F-8578-242350C7352B}" type="datetimeFigureOut">
              <a:rPr lang="en-IN"/>
              <a:pPr>
                <a:defRPr/>
              </a:pPr>
              <a:t>29-09-2013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5F86CAA-2426-4DE4-8F1A-5A0CD85785C9}" type="slidenum">
              <a:rPr lang="en-IN"/>
              <a:pPr>
                <a:defRPr/>
              </a:pPr>
              <a:t>‹#›</a:t>
            </a:fld>
            <a:endParaRPr lang="en-IN"/>
          </a:p>
        </p:txBody>
      </p:sp>
    </p:spTree>
    <p:extLst>
      <p:ext uri="{BB962C8B-B14F-4D97-AF65-F5344CB8AC3E}">
        <p14:creationId xmlns:p14="http://schemas.microsoft.com/office/powerpoint/2010/main" val="3988478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276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5C3AC61-6DF8-49D9-9C57-B5A68408105C}" type="slidenum">
              <a:rPr lang="en-IN" smtClean="0"/>
              <a:pPr fontAlgn="base">
                <a:spcBef>
                  <a:spcPct val="0"/>
                </a:spcBef>
                <a:spcAft>
                  <a:spcPct val="0"/>
                </a:spcAft>
                <a:defRPr/>
              </a:pPr>
              <a:t>2</a:t>
            </a:fld>
            <a:endParaRPr lang="en-I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eaLnBrk="1" fontAlgn="auto" hangingPunct="1">
              <a:spcAft>
                <a:spcPts val="0"/>
              </a:spcAft>
              <a:buFont typeface="Arial" pitchFamily="34" charset="0"/>
              <a:buNone/>
              <a:defRPr/>
            </a:pPr>
            <a:r>
              <a:rPr lang="en-US" dirty="0" smtClean="0"/>
              <a:t>When we surveyed,</a:t>
            </a:r>
            <a:r>
              <a:rPr lang="en-US" baseline="0" dirty="0" smtClean="0"/>
              <a:t> we realized the change communication that takes place at </a:t>
            </a:r>
            <a:r>
              <a:rPr lang="en-US" baseline="0" dirty="0" err="1" smtClean="0"/>
              <a:t>Sumeru</a:t>
            </a:r>
            <a:r>
              <a:rPr lang="en-US" baseline="0" dirty="0" smtClean="0"/>
              <a:t> does not make the required impact.</a:t>
            </a:r>
          </a:p>
          <a:p>
            <a:pPr marL="0" lvl="1" indent="0" eaLnBrk="1" fontAlgn="auto" hangingPunct="1">
              <a:spcAft>
                <a:spcPts val="0"/>
              </a:spcAft>
              <a:buFont typeface="Arial" pitchFamily="34" charset="0"/>
              <a:buNone/>
              <a:defRPr/>
            </a:pPr>
            <a:r>
              <a:rPr lang="en-US" baseline="0" dirty="0" smtClean="0"/>
              <a:t>For e.g. Goal setting exercise. Most of the people did not know what was expected to be done. Many of them felt that it was too abrupt. It was disgraceful. Ultimately as a result, no “change” took place. And similar story goes for many such initiatives (Attendance tracking, leave policy </a:t>
            </a:r>
            <a:r>
              <a:rPr lang="en-US" baseline="0" dirty="0" err="1" smtClean="0"/>
              <a:t>etc</a:t>
            </a:r>
            <a:r>
              <a:rPr lang="en-US" baseline="0" dirty="0" smtClean="0"/>
              <a:t>).</a:t>
            </a:r>
          </a:p>
          <a:p>
            <a:pPr marL="0" lvl="1" indent="0" eaLnBrk="1" fontAlgn="auto" hangingPunct="1">
              <a:spcAft>
                <a:spcPts val="0"/>
              </a:spcAft>
              <a:buFont typeface="Arial" pitchFamily="34" charset="0"/>
              <a:buNone/>
              <a:defRPr/>
            </a:pPr>
            <a:r>
              <a:rPr lang="en-US" baseline="0" dirty="0" smtClean="0"/>
              <a:t>As IC, we aim to change this. We would like to change the way any process is launched or any change initiative takes place at </a:t>
            </a:r>
            <a:r>
              <a:rPr lang="en-US" baseline="0" dirty="0" err="1" smtClean="0"/>
              <a:t>Sumeru</a:t>
            </a:r>
            <a:r>
              <a:rPr lang="en-US" baseline="0" dirty="0" smtClean="0"/>
              <a:t>. </a:t>
            </a:r>
          </a:p>
          <a:p>
            <a:pPr marL="0" lvl="1" indent="0" eaLnBrk="1" fontAlgn="auto" hangingPunct="1">
              <a:spcAft>
                <a:spcPts val="0"/>
              </a:spcAft>
              <a:buFont typeface="Arial" pitchFamily="34" charset="0"/>
              <a:buNone/>
              <a:defRPr/>
            </a:pPr>
            <a:r>
              <a:rPr lang="en-US" baseline="0" dirty="0" smtClean="0"/>
              <a:t>If needed, we can call for personal meetings, we can stick posters, we can put screen savers and we can do all sorts of things to get the right things on top of the mind of people.</a:t>
            </a:r>
          </a:p>
          <a:p>
            <a:pPr marL="0" lvl="1" indent="0" eaLnBrk="1" fontAlgn="auto" hangingPunct="1">
              <a:spcAft>
                <a:spcPts val="0"/>
              </a:spcAft>
              <a:buFont typeface="Arial" pitchFamily="34" charset="0"/>
              <a:buNone/>
              <a:defRPr/>
            </a:pPr>
            <a:r>
              <a:rPr lang="en-US" baseline="0" dirty="0" smtClean="0"/>
              <a:t>Ultimately, purpose of communication is “change”. :D</a:t>
            </a:r>
          </a:p>
          <a:p>
            <a:pPr marL="0" lvl="1" indent="0" eaLnBrk="1" fontAlgn="auto" hangingPunct="1">
              <a:spcAft>
                <a:spcPts val="0"/>
              </a:spcAft>
              <a:buFont typeface="Arial" pitchFamily="34" charset="0"/>
              <a:buNone/>
              <a:defRPr/>
            </a:pPr>
            <a:r>
              <a:rPr lang="en-IN" sz="1200" kern="1200" dirty="0" smtClean="0">
                <a:solidFill>
                  <a:schemeClr val="tx1"/>
                </a:solidFill>
                <a:effectLst/>
                <a:latin typeface="+mn-lt"/>
                <a:ea typeface="+mn-ea"/>
                <a:cs typeface="+mn-cs"/>
              </a:rPr>
              <a:t>What's helpful is to realize that you have a choice when you communicate</a:t>
            </a:r>
          </a:p>
          <a:p>
            <a:pPr marL="0" lvl="1" indent="0" eaLnBrk="1" fontAlgn="auto" hangingPunct="1">
              <a:spcAft>
                <a:spcPts val="0"/>
              </a:spcAft>
              <a:buFont typeface="Arial" pitchFamily="34" charset="0"/>
              <a:buNone/>
              <a:defRPr/>
            </a:pPr>
            <a:endParaRPr lang="en-IN" dirty="0" smtClean="0"/>
          </a:p>
          <a:p>
            <a:pPr marL="0" lvl="1" indent="0" eaLnBrk="1" fontAlgn="auto" hangingPunct="1">
              <a:spcAft>
                <a:spcPts val="0"/>
              </a:spcAft>
              <a:buFont typeface="Arial" pitchFamily="34" charset="0"/>
              <a:buNone/>
              <a:defRPr/>
            </a:pPr>
            <a:r>
              <a:rPr lang="en-IN" dirty="0" smtClean="0"/>
              <a:t>Marketing campaigns with evocative ad hoc brand creations, seductive images, sensational metaphors, extraordinary testimonials, including the direct, warm, and personal participation of the firm’s leadership – </a:t>
            </a:r>
          </a:p>
          <a:p>
            <a:pPr marL="0" lvl="1" indent="0" eaLnBrk="1" fontAlgn="auto" hangingPunct="1">
              <a:spcAft>
                <a:spcPts val="0"/>
              </a:spcAft>
              <a:buFont typeface="Arial" pitchFamily="34" charset="0"/>
              <a:buNone/>
              <a:defRPr/>
            </a:pPr>
            <a:r>
              <a:rPr lang="en-IN" dirty="0" smtClean="0"/>
              <a:t>We will set the right tone, to make it more engaging&gt;</a:t>
            </a:r>
          </a:p>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11</a:t>
            </a:fld>
            <a:endParaRPr lang="en-IN"/>
          </a:p>
        </p:txBody>
      </p:sp>
    </p:spTree>
    <p:extLst>
      <p:ext uri="{BB962C8B-B14F-4D97-AF65-F5344CB8AC3E}">
        <p14:creationId xmlns:p14="http://schemas.microsoft.com/office/powerpoint/2010/main" val="3682107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12</a:t>
            </a:fld>
            <a:endParaRPr lang="en-IN"/>
          </a:p>
        </p:txBody>
      </p:sp>
    </p:spTree>
    <p:extLst>
      <p:ext uri="{BB962C8B-B14F-4D97-AF65-F5344CB8AC3E}">
        <p14:creationId xmlns:p14="http://schemas.microsoft.com/office/powerpoint/2010/main" val="3682107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13</a:t>
            </a:fld>
            <a:endParaRPr lang="en-IN"/>
          </a:p>
        </p:txBody>
      </p:sp>
    </p:spTree>
    <p:extLst>
      <p:ext uri="{BB962C8B-B14F-4D97-AF65-F5344CB8AC3E}">
        <p14:creationId xmlns:p14="http://schemas.microsoft.com/office/powerpoint/2010/main" val="368210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Now because of there is an illusion- the organization thinks that IC is existent, but is it delivered in the organization effectively? That is a question to ask !</a:t>
            </a:r>
          </a:p>
        </p:txBody>
      </p:sp>
      <p:sp>
        <p:nvSpPr>
          <p:cNvPr id="297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4B328CF-60E6-489B-9C23-F61595289EE2}" type="slidenum">
              <a:rPr lang="en-IN" smtClean="0"/>
              <a:pPr fontAlgn="base">
                <a:spcBef>
                  <a:spcPct val="0"/>
                </a:spcBef>
                <a:spcAft>
                  <a:spcPct val="0"/>
                </a:spcAft>
                <a:defRPr/>
              </a:pPr>
              <a:t>14</a:t>
            </a:fld>
            <a:endParaRPr lang="en-I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Here we can put that slide of vicious circle of how it affects employee engagement</a:t>
            </a:r>
          </a:p>
        </p:txBody>
      </p:sp>
      <p:sp>
        <p:nvSpPr>
          <p:cNvPr id="307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7EF6D4C-4324-4DAA-9E8F-FB4B7259CDCC}" type="slidenum">
              <a:rPr lang="en-IN" smtClean="0"/>
              <a:pPr fontAlgn="base">
                <a:spcBef>
                  <a:spcPct val="0"/>
                </a:spcBef>
                <a:spcAft>
                  <a:spcPct val="0"/>
                </a:spcAft>
                <a:defRPr/>
              </a:pPr>
              <a:t>15</a:t>
            </a:fld>
            <a:endParaRPr lang="en-I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Wingdings" pitchFamily="2" charset="2"/>
              <a:buNone/>
            </a:pPr>
            <a:r>
              <a:rPr lang="en-GB" sz="2000" smtClean="0"/>
              <a:t>In bold is what is to be done.</a:t>
            </a:r>
          </a:p>
          <a:p>
            <a:pPr eaLnBrk="1" hangingPunct="1">
              <a:spcBef>
                <a:spcPct val="0"/>
              </a:spcBef>
              <a:buFont typeface="Wingdings" pitchFamily="2" charset="2"/>
              <a:buNone/>
            </a:pPr>
            <a:endParaRPr lang="en-GB" sz="2000" smtClean="0"/>
          </a:p>
          <a:p>
            <a:pPr eaLnBrk="1" hangingPunct="1">
              <a:spcBef>
                <a:spcPct val="0"/>
              </a:spcBef>
              <a:buFont typeface="Wingdings" pitchFamily="2" charset="2"/>
              <a:buNone/>
            </a:pPr>
            <a:r>
              <a:rPr lang="en-GB" sz="2000" smtClean="0"/>
              <a:t>In terms of employee engagement, there are three key factors:</a:t>
            </a:r>
            <a:br>
              <a:rPr lang="en-GB" sz="2000" smtClean="0"/>
            </a:br>
            <a:endParaRPr lang="en-GB" sz="2000" smtClean="0"/>
          </a:p>
          <a:p>
            <a:pPr lvl="1" eaLnBrk="1" hangingPunct="1">
              <a:spcBef>
                <a:spcPct val="0"/>
              </a:spcBef>
            </a:pPr>
            <a:r>
              <a:rPr lang="en-GB" sz="2000" smtClean="0"/>
              <a:t>1. Opportunities for upward feedback</a:t>
            </a:r>
          </a:p>
          <a:p>
            <a:pPr lvl="1" eaLnBrk="1" hangingPunct="1">
              <a:spcBef>
                <a:spcPct val="0"/>
              </a:spcBef>
            </a:pPr>
            <a:r>
              <a:rPr lang="en-GB" sz="2000" smtClean="0"/>
              <a:t>2. Being well informed</a:t>
            </a:r>
          </a:p>
          <a:p>
            <a:pPr lvl="1" eaLnBrk="1" hangingPunct="1">
              <a:spcBef>
                <a:spcPct val="0"/>
              </a:spcBef>
            </a:pPr>
            <a:r>
              <a:rPr lang="en-GB" sz="2000" smtClean="0"/>
              <a:t>3. Thinking that your manager is committed to the organisation</a:t>
            </a:r>
          </a:p>
          <a:p>
            <a:pPr lvl="1" eaLnBrk="1" hangingPunct="1">
              <a:spcBef>
                <a:spcPct val="0"/>
              </a:spcBef>
            </a:pPr>
            <a:endParaRPr lang="en-GB" sz="2000" smtClean="0"/>
          </a:p>
          <a:p>
            <a:pPr lvl="1" eaLnBrk="1" hangingPunct="1">
              <a:spcBef>
                <a:spcPct val="0"/>
              </a:spcBef>
            </a:pPr>
            <a:r>
              <a:rPr lang="en-GB" sz="2000" smtClean="0"/>
              <a:t>And all these are related to IC !!!! </a:t>
            </a:r>
            <a:endParaRPr lang="en-US" smtClean="0"/>
          </a:p>
        </p:txBody>
      </p:sp>
      <p:sp>
        <p:nvSpPr>
          <p:cNvPr id="317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D5C0F65-F041-4362-BA85-7AF493237623}" type="slidenum">
              <a:rPr lang="en-IN" smtClean="0"/>
              <a:pPr fontAlgn="base">
                <a:spcBef>
                  <a:spcPct val="0"/>
                </a:spcBef>
                <a:spcAft>
                  <a:spcPct val="0"/>
                </a:spcAft>
                <a:defRPr/>
              </a:pPr>
              <a:t>16</a:t>
            </a:fld>
            <a:endParaRPr lang="en-I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And it spreads ! </a:t>
            </a:r>
          </a:p>
        </p:txBody>
      </p:sp>
      <p:sp>
        <p:nvSpPr>
          <p:cNvPr id="3584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73C187D-3117-48E8-87D7-0FF1A7B5576B}" type="slidenum">
              <a:rPr lang="en-IN" smtClean="0"/>
              <a:pPr fontAlgn="base">
                <a:spcBef>
                  <a:spcPct val="0"/>
                </a:spcBef>
                <a:spcAft>
                  <a:spcPct val="0"/>
                </a:spcAft>
                <a:defRPr/>
              </a:pPr>
              <a:t>19</a:t>
            </a:fld>
            <a:endParaRPr lang="en-I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Definitely not the end of all problems! But we have to start! However abstract it may sound, this is important! Also when we are moving towards five important goals (which are also abstract) of </a:t>
            </a:r>
          </a:p>
          <a:p>
            <a:pPr eaLnBrk="1" hangingPunct="1">
              <a:spcBef>
                <a:spcPct val="0"/>
              </a:spcBef>
            </a:pPr>
            <a:r>
              <a:rPr lang="en-US" smtClean="0"/>
              <a:t>1) Client delight</a:t>
            </a:r>
          </a:p>
          <a:p>
            <a:pPr eaLnBrk="1" hangingPunct="1">
              <a:spcBef>
                <a:spcPct val="0"/>
              </a:spcBef>
            </a:pPr>
            <a:r>
              <a:rPr lang="en-US" smtClean="0"/>
              <a:t>2) Profitability</a:t>
            </a:r>
          </a:p>
          <a:p>
            <a:pPr eaLnBrk="1" hangingPunct="1">
              <a:spcBef>
                <a:spcPct val="0"/>
              </a:spcBef>
            </a:pPr>
            <a:r>
              <a:rPr lang="en-US" smtClean="0"/>
              <a:t>3) Employee morale</a:t>
            </a:r>
          </a:p>
          <a:p>
            <a:pPr eaLnBrk="1" hangingPunct="1">
              <a:spcBef>
                <a:spcPct val="0"/>
              </a:spcBef>
            </a:pPr>
            <a:r>
              <a:rPr lang="en-US" smtClean="0"/>
              <a:t>4) Process Compliance</a:t>
            </a:r>
          </a:p>
          <a:p>
            <a:pPr eaLnBrk="1" hangingPunct="1">
              <a:spcBef>
                <a:spcPct val="0"/>
              </a:spcBef>
            </a:pPr>
            <a:r>
              <a:rPr lang="en-US" smtClean="0"/>
              <a:t>5) Innovation</a:t>
            </a:r>
          </a:p>
          <a:p>
            <a:pPr eaLnBrk="1" hangingPunct="1">
              <a:spcBef>
                <a:spcPct val="0"/>
              </a:spcBef>
            </a:pPr>
            <a:endParaRPr lang="en-US" smtClean="0"/>
          </a:p>
          <a:p>
            <a:pPr eaLnBrk="1" hangingPunct="1">
              <a:spcBef>
                <a:spcPct val="0"/>
              </a:spcBef>
            </a:pPr>
            <a:r>
              <a:rPr lang="en-US" smtClean="0"/>
              <a:t>We need to communicate and enhance a two way communication. May not lead to increased productivity but will support less follow ups and timely delivery !</a:t>
            </a:r>
          </a:p>
          <a:p>
            <a:pPr eaLnBrk="1" hangingPunct="1">
              <a:spcBef>
                <a:spcPct val="0"/>
              </a:spcBef>
            </a:pPr>
            <a:endParaRPr lang="en-US" smtClean="0"/>
          </a:p>
        </p:txBody>
      </p:sp>
      <p:sp>
        <p:nvSpPr>
          <p:cNvPr id="368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E5E1902-9B24-4B5B-9383-F11CFCF4585E}" type="slidenum">
              <a:rPr lang="en-IN" smtClean="0"/>
              <a:pPr fontAlgn="base">
                <a:spcBef>
                  <a:spcPct val="0"/>
                </a:spcBef>
                <a:spcAft>
                  <a:spcPct val="0"/>
                </a:spcAft>
                <a:defRPr/>
              </a:pPr>
              <a:t>20</a:t>
            </a:fld>
            <a:endParaRPr lang="en-I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We’re settling no, in the IC job. What can we do while we settling ?</a:t>
            </a:r>
          </a:p>
          <a:p>
            <a:pPr eaLnBrk="1" hangingPunct="1">
              <a:spcBef>
                <a:spcPct val="0"/>
              </a:spcBef>
            </a:pPr>
            <a:r>
              <a:rPr lang="en-IN" smtClean="0"/>
              <a:t>The challenge of communication isn't to never miscommunicate, it's to cut down the time between the interaction and the realization that the communication didn't get through. Because the sooner we know we're not connecting, the sooner we can fix it.</a:t>
            </a:r>
          </a:p>
          <a:p>
            <a:pPr eaLnBrk="1" hangingPunct="1">
              <a:spcBef>
                <a:spcPct val="0"/>
              </a:spcBef>
            </a:pPr>
            <a:r>
              <a:rPr lang="en-IN" smtClean="0"/>
              <a:t> </a:t>
            </a:r>
          </a:p>
          <a:p>
            <a:pPr eaLnBrk="1" hangingPunct="1">
              <a:spcBef>
                <a:spcPct val="0"/>
              </a:spcBef>
            </a:pPr>
            <a:r>
              <a:rPr lang="en-IN" smtClean="0"/>
              <a:t>Organizations that are good at flagging the misunderstood internal messages are far more likely to move quickly, in sync, than the ones that assume that messages from on high are never to be questioned. When in doubt, ask.</a:t>
            </a:r>
          </a:p>
          <a:p>
            <a:pPr eaLnBrk="1" hangingPunct="1">
              <a:spcBef>
                <a:spcPct val="0"/>
              </a:spcBef>
            </a:pPr>
            <a:endParaRPr lang="en-IN" smtClean="0"/>
          </a:p>
        </p:txBody>
      </p:sp>
      <p:sp>
        <p:nvSpPr>
          <p:cNvPr id="399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DE526A0-185B-40F7-BBDC-6D8428B1DA6A}" type="slidenum">
              <a:rPr lang="en-IN" smtClean="0"/>
              <a:pPr fontAlgn="base">
                <a:spcBef>
                  <a:spcPct val="0"/>
                </a:spcBef>
                <a:spcAft>
                  <a:spcPct val="0"/>
                </a:spcAft>
                <a:defRPr/>
              </a:pPr>
              <a:t>21</a:t>
            </a:fld>
            <a:endParaRPr lang="en-I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Improving ground level communication.</a:t>
            </a:r>
            <a:endParaRPr lang="en-IN" smtClean="0"/>
          </a:p>
        </p:txBody>
      </p:sp>
      <p:sp>
        <p:nvSpPr>
          <p:cNvPr id="4403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F4D60A9-72FA-4A3F-A71F-E92D164DA286}" type="slidenum">
              <a:rPr lang="en-IN" smtClean="0"/>
              <a:pPr fontAlgn="base">
                <a:spcBef>
                  <a:spcPct val="0"/>
                </a:spcBef>
                <a:spcAft>
                  <a:spcPct val="0"/>
                </a:spcAft>
                <a:defRPr/>
              </a:pPr>
              <a:t>22</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Simple. Importance of communication slide.</a:t>
            </a:r>
            <a:endParaRPr lang="en-IN" smtClean="0"/>
          </a:p>
        </p:txBody>
      </p:sp>
      <p:sp>
        <p:nvSpPr>
          <p:cNvPr id="286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D6BE644-12AB-4A17-93F0-0E9AA9A4E321}" type="slidenum">
              <a:rPr lang="en-IN" smtClean="0"/>
              <a:pPr fontAlgn="base">
                <a:spcBef>
                  <a:spcPct val="0"/>
                </a:spcBef>
                <a:spcAft>
                  <a:spcPct val="0"/>
                </a:spcAft>
                <a:defRPr/>
              </a:pPr>
              <a:t>3</a:t>
            </a:fld>
            <a:endParaRPr lang="en-I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(Have established the relation initially, so I don’t know if we need this)</a:t>
            </a:r>
          </a:p>
          <a:p>
            <a:pPr eaLnBrk="1" hangingPunct="1">
              <a:spcBef>
                <a:spcPct val="0"/>
              </a:spcBef>
            </a:pPr>
            <a:endParaRPr lang="en-US" smtClean="0"/>
          </a:p>
          <a:p>
            <a:pPr eaLnBrk="1" hangingPunct="1">
              <a:spcBef>
                <a:spcPct val="0"/>
              </a:spcBef>
            </a:pPr>
            <a:r>
              <a:rPr lang="en-US" smtClean="0"/>
              <a:t>Continuously hearing out employees through surveys and feedbacks.</a:t>
            </a:r>
          </a:p>
          <a:p>
            <a:pPr eaLnBrk="1" hangingPunct="1">
              <a:spcBef>
                <a:spcPct val="0"/>
              </a:spcBef>
            </a:pPr>
            <a:r>
              <a:rPr lang="en-IN" smtClean="0"/>
              <a:t>Unhappiness compound.</a:t>
            </a:r>
          </a:p>
          <a:p>
            <a:pPr eaLnBrk="1" hangingPunct="1">
              <a:spcBef>
                <a:spcPct val="0"/>
              </a:spcBef>
            </a:pPr>
            <a:r>
              <a:rPr lang="en-IN" smtClean="0"/>
              <a:t>Unaddressed, it compounds into frustration.</a:t>
            </a:r>
          </a:p>
          <a:p>
            <a:pPr eaLnBrk="1" hangingPunct="1">
              <a:spcBef>
                <a:spcPct val="0"/>
              </a:spcBef>
            </a:pPr>
            <a:r>
              <a:rPr lang="en-IN" smtClean="0"/>
              <a:t>And frustration is the soul killer, the destroyer of worker and customer relationships, loyalty and progress.</a:t>
            </a:r>
          </a:p>
          <a:p>
            <a:pPr eaLnBrk="1" hangingPunct="1">
              <a:spcBef>
                <a:spcPct val="0"/>
              </a:spcBef>
            </a:pPr>
            <a:r>
              <a:rPr lang="en-IN" smtClean="0"/>
              <a:t>The solution is pretty simple: address the unhappiness. Change the system or talk about the problem or acknowledge it if that's all that can be done. None of this can happen, though, unless there's communication.</a:t>
            </a:r>
          </a:p>
          <a:p>
            <a:pPr eaLnBrk="1" hangingPunct="1">
              <a:spcBef>
                <a:spcPct val="0"/>
              </a:spcBef>
            </a:pPr>
            <a:r>
              <a:rPr lang="en-IN" smtClean="0"/>
              <a:t>Most open door policies are window dressing. Most, "is everything okay with your dinner?" is rote. True communication, actual intention (and action) in digging deeper, is difficult work. If it doesn't feel like you're working at it, you're probably not doing it right.</a:t>
            </a:r>
          </a:p>
        </p:txBody>
      </p:sp>
      <p:sp>
        <p:nvSpPr>
          <p:cNvPr id="450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F89CB6B-24DF-48AC-9E8F-7655557FC5D1}" type="slidenum">
              <a:rPr lang="en-IN" smtClean="0"/>
              <a:pPr fontAlgn="base">
                <a:spcBef>
                  <a:spcPct val="0"/>
                </a:spcBef>
                <a:spcAft>
                  <a:spcPct val="0"/>
                </a:spcAft>
                <a:defRPr/>
              </a:pPr>
              <a:t>23</a:t>
            </a:fld>
            <a:endParaRPr lang="en-I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460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F2B0F70-0613-4736-A7F3-ABAF3CD3638E}" type="slidenum">
              <a:rPr lang="en-IN" smtClean="0"/>
              <a:pPr fontAlgn="base">
                <a:spcBef>
                  <a:spcPct val="0"/>
                </a:spcBef>
                <a:spcAft>
                  <a:spcPct val="0"/>
                </a:spcAft>
                <a:defRPr/>
              </a:pPr>
              <a:t>24</a:t>
            </a:fld>
            <a:endParaRPr lang="en-I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How do we want to contribute (You and me) to SS so that it grows </a:t>
            </a:r>
            <a:r>
              <a:rPr lang="en-US" smtClean="0">
                <a:sym typeface="Wingdings" pitchFamily="2" charset="2"/>
              </a:rPr>
              <a:t></a:t>
            </a:r>
          </a:p>
          <a:p>
            <a:pPr eaLnBrk="1" hangingPunct="1">
              <a:spcBef>
                <a:spcPct val="0"/>
              </a:spcBef>
            </a:pPr>
            <a:endParaRPr lang="en-US" smtClean="0"/>
          </a:p>
        </p:txBody>
      </p:sp>
      <p:sp>
        <p:nvSpPr>
          <p:cNvPr id="471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7D4EB5D-3103-4C9C-B81B-FB628E4A9395}" type="slidenum">
              <a:rPr lang="en-IN" smtClean="0"/>
              <a:pPr fontAlgn="base">
                <a:spcBef>
                  <a:spcPct val="0"/>
                </a:spcBef>
                <a:spcAft>
                  <a:spcPct val="0"/>
                </a:spcAft>
                <a:defRPr/>
              </a:pPr>
              <a:t>25</a:t>
            </a:fld>
            <a:endParaRPr lang="en-I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Here, we need to add OUR initiatives, this is just for reference. Didn’t put them because have to get you buy in if this suits</a:t>
            </a:r>
          </a:p>
          <a:p>
            <a:pPr eaLnBrk="1" hangingPunct="1">
              <a:spcBef>
                <a:spcPct val="0"/>
              </a:spcBef>
            </a:pPr>
            <a:endParaRPr lang="en-US" smtClean="0"/>
          </a:p>
        </p:txBody>
      </p:sp>
      <p:sp>
        <p:nvSpPr>
          <p:cNvPr id="481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D32D516-0F2F-4720-9370-E03A1FF97328}" type="slidenum">
              <a:rPr lang="en-IN" smtClean="0"/>
              <a:pPr fontAlgn="base">
                <a:spcBef>
                  <a:spcPct val="0"/>
                </a:spcBef>
                <a:spcAft>
                  <a:spcPct val="0"/>
                </a:spcAft>
                <a:defRPr/>
              </a:pPr>
              <a:t>26</a:t>
            </a:fld>
            <a:endParaRPr lang="en-I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Plain English meaning of IC. </a:t>
            </a:r>
            <a:r>
              <a:rPr lang="en-IN" smtClean="0"/>
              <a:t>IC influences the right conversations that happen at the organization. We just need one of them. I have kept 3 to choose from. We can have completely different definition too. We want to encompass everything that IC can do.</a:t>
            </a:r>
          </a:p>
          <a:p>
            <a:pPr eaLnBrk="1" hangingPunct="1">
              <a:spcBef>
                <a:spcPct val="0"/>
              </a:spcBef>
            </a:pPr>
            <a:r>
              <a:rPr lang="en-IN" smtClean="0"/>
              <a:t>Channels: are they working?</a:t>
            </a:r>
          </a:p>
          <a:p>
            <a:pPr eaLnBrk="1" hangingPunct="1">
              <a:spcBef>
                <a:spcPct val="0"/>
              </a:spcBef>
            </a:pPr>
            <a:r>
              <a:rPr lang="en-IN" smtClean="0"/>
              <a:t>Content: are employees getting the information they want and need?</a:t>
            </a:r>
          </a:p>
          <a:p>
            <a:pPr eaLnBrk="1" hangingPunct="1">
              <a:spcBef>
                <a:spcPct val="0"/>
              </a:spcBef>
            </a:pPr>
            <a:r>
              <a:rPr lang="en-IN" smtClean="0"/>
              <a:t>Conversations: are people communicating effectively?</a:t>
            </a:r>
          </a:p>
          <a:p>
            <a:pPr eaLnBrk="1" hangingPunct="1">
              <a:spcBef>
                <a:spcPct val="0"/>
              </a:spcBef>
            </a:pPr>
            <a:r>
              <a:rPr lang="en-IN" smtClean="0"/>
              <a:t>Voice: are there adequate opportunities for people to have a say?</a:t>
            </a:r>
          </a:p>
          <a:p>
            <a:pPr eaLnBrk="1" hangingPunct="1">
              <a:spcBef>
                <a:spcPct val="0"/>
              </a:spcBef>
            </a:pPr>
            <a:r>
              <a:rPr lang="en-IN" smtClean="0"/>
              <a:t>Sentiment: what do employees think and feel about the organisation?</a:t>
            </a:r>
          </a:p>
          <a:p>
            <a:pPr eaLnBrk="1" hangingPunct="1">
              <a:spcBef>
                <a:spcPct val="0"/>
              </a:spcBef>
            </a:pPr>
            <a:r>
              <a:rPr lang="en-IN" smtClean="0"/>
              <a:t>Behaviour: has employee behaviour been influenced by communication?</a:t>
            </a:r>
          </a:p>
          <a:p>
            <a:pPr eaLnBrk="1" hangingPunct="1">
              <a:spcBef>
                <a:spcPct val="0"/>
              </a:spcBef>
            </a:pPr>
            <a:r>
              <a:rPr lang="en-US" smtClean="0"/>
              <a:t>So our idea is to bridge this gap between the management and the employees. Create opportunities for two way dialogue. A pleasing façade between the management and the employees with planned and systematic communication, that makes sense!</a:t>
            </a:r>
            <a:endParaRPr lang="en-IN" smtClean="0"/>
          </a:p>
          <a:p>
            <a:pPr eaLnBrk="1" hangingPunct="1">
              <a:spcBef>
                <a:spcPct val="0"/>
              </a:spcBef>
            </a:pPr>
            <a:r>
              <a:rPr lang="en-IN" smtClean="0"/>
              <a:t/>
            </a:r>
            <a:br>
              <a:rPr lang="en-IN" smtClean="0"/>
            </a:br>
            <a:endParaRPr lang="en-IN"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7C39E4F-B811-47CC-974D-A100F5DB64EF}" type="slidenum">
              <a:rPr lang="en-IN" smtClean="0"/>
              <a:pPr fontAlgn="base">
                <a:spcBef>
                  <a:spcPct val="0"/>
                </a:spcBef>
                <a:spcAft>
                  <a:spcPct val="0"/>
                </a:spcAft>
                <a:defRPr/>
              </a:pPr>
              <a:t>4</a:t>
            </a:fld>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IN" b="1" dirty="0" smtClean="0">
                <a:solidFill>
                  <a:schemeClr val="bg1">
                    <a:lumMod val="95000"/>
                  </a:schemeClr>
                </a:solidFill>
              </a:rPr>
              <a:t>Conversations among the members of your marketplace(company) happen whether you like it or not. {Should we replace (Your) by (Our)}</a:t>
            </a:r>
          </a:p>
          <a:p>
            <a:pPr eaLnBrk="1" fontAlgn="auto" hangingPunct="1">
              <a:spcBef>
                <a:spcPts val="0"/>
              </a:spcBef>
              <a:spcAft>
                <a:spcPts val="0"/>
              </a:spcAft>
              <a:defRPr/>
            </a:pPr>
            <a:endParaRPr lang="en-IN" b="1" dirty="0" smtClean="0">
              <a:solidFill>
                <a:schemeClr val="bg1">
                  <a:lumMod val="95000"/>
                </a:schemeClr>
              </a:solidFill>
            </a:endParaRPr>
          </a:p>
          <a:p>
            <a:pPr eaLnBrk="1" fontAlgn="auto" hangingPunct="1">
              <a:spcBef>
                <a:spcPts val="0"/>
              </a:spcBef>
              <a:spcAft>
                <a:spcPts val="0"/>
              </a:spcAft>
              <a:defRPr/>
            </a:pPr>
            <a:endParaRPr lang="en-US" dirty="0"/>
          </a:p>
        </p:txBody>
      </p:sp>
      <p:sp>
        <p:nvSpPr>
          <p:cNvPr id="327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32E5DCC-9B50-49E2-9421-EB678CF2CAD1}" type="slidenum">
              <a:rPr lang="en-IN" smtClean="0"/>
              <a:pPr fontAlgn="base">
                <a:spcBef>
                  <a:spcPct val="0"/>
                </a:spcBef>
                <a:spcAft>
                  <a:spcPct val="0"/>
                </a:spcAft>
                <a:defRPr/>
              </a:pPr>
              <a:t>5</a:t>
            </a:fld>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Hmm, there are various places for people to get to know about anything and everything happening at the workplace – about the company, about its direction (or direction), about its leaders, about its people, about its vision, about its reputation in the market, about almost everything ! </a:t>
            </a:r>
          </a:p>
          <a:p>
            <a:pPr eaLnBrk="1" hangingPunct="1">
              <a:spcBef>
                <a:spcPct val="0"/>
              </a:spcBef>
            </a:pPr>
            <a:r>
              <a:rPr lang="en-US" smtClean="0"/>
              <a:t>If this information can come through an authentic source from the company, chances are better, or rather right, conversations will take place.</a:t>
            </a:r>
          </a:p>
          <a:p>
            <a:pPr eaLnBrk="1" hangingPunct="1">
              <a:spcBef>
                <a:spcPct val="0"/>
              </a:spcBef>
            </a:pPr>
            <a:r>
              <a:rPr lang="en-US" smtClean="0"/>
              <a:t>And if this information can come through the leader, it develops trust and a sense of belongingness !</a:t>
            </a:r>
            <a:endParaRPr lang="en-IN" smtClean="0"/>
          </a:p>
        </p:txBody>
      </p:sp>
      <p:sp>
        <p:nvSpPr>
          <p:cNvPr id="337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AAB3728-9E33-4BEC-91C7-2671D0DF7DFA}" type="slidenum">
              <a:rPr lang="en-IN" smtClean="0"/>
              <a:pPr fontAlgn="base">
                <a:spcBef>
                  <a:spcPct val="0"/>
                </a:spcBef>
                <a:spcAft>
                  <a:spcPct val="0"/>
                </a:spcAft>
                <a:defRPr/>
              </a:pPr>
              <a:t>6</a:t>
            </a:fld>
            <a:endParaRPr lang="en-I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Why do we say this- because “Good marketing” cannot be done by a singular department and right conversations cannot happen through isolation. We need your support because there is still so much trust or belief that RK can change the organisation. And your one step will help the employees to take 100 steps more towards your vision, because it’s a collective vision and not a stand alone one! And we want to help !</a:t>
            </a:r>
          </a:p>
        </p:txBody>
      </p:sp>
      <p:sp>
        <p:nvSpPr>
          <p:cNvPr id="37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721FF58-472B-45B4-8700-501EFBAB017D}" type="slidenum">
              <a:rPr lang="en-IN" smtClean="0"/>
              <a:pPr fontAlgn="base">
                <a:spcBef>
                  <a:spcPct val="0"/>
                </a:spcBef>
                <a:spcAft>
                  <a:spcPct val="0"/>
                </a:spcAft>
                <a:defRPr/>
              </a:pPr>
              <a:t>7</a:t>
            </a:fld>
            <a:endParaRPr lang="en-I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See if we could convert all of the above in questions.</a:t>
            </a:r>
            <a:r>
              <a:rPr lang="en-US" baseline="0" dirty="0" smtClean="0"/>
              <a:t> But not more than 3 words. Possible ? Necessary ?</a:t>
            </a:r>
          </a:p>
          <a:p>
            <a:pPr eaLnBrk="1" hangingPunct="1">
              <a:spcBef>
                <a:spcPct val="0"/>
              </a:spcBef>
            </a:pPr>
            <a:endParaRPr lang="en-US" dirty="0" smtClean="0"/>
          </a:p>
          <a:p>
            <a:pPr eaLnBrk="1" hangingPunct="1">
              <a:spcBef>
                <a:spcPct val="0"/>
              </a:spcBef>
            </a:pPr>
            <a:r>
              <a:rPr lang="en-US" dirty="0" smtClean="0"/>
              <a:t>Our findings </a:t>
            </a:r>
            <a:r>
              <a:rPr lang="en-US" dirty="0" smtClean="0"/>
              <a:t>of the mini survey. But how do we bring the audience to this slide. How do we set the context</a:t>
            </a:r>
            <a:r>
              <a:rPr lang="en-US" dirty="0" smtClean="0"/>
              <a:t>.</a:t>
            </a:r>
            <a:endParaRPr lang="en-IN" dirty="0" smtClean="0"/>
          </a:p>
          <a:p>
            <a:pPr eaLnBrk="1" hangingPunct="1">
              <a:spcBef>
                <a:spcPct val="0"/>
              </a:spcBef>
            </a:pPr>
            <a:r>
              <a:rPr lang="en-IN" dirty="0" smtClean="0"/>
              <a:t>As I go through the slides, I believe, the context is set. I think you can directly mention that you had spoken to people.... </a:t>
            </a:r>
          </a:p>
        </p:txBody>
      </p:sp>
      <p:sp>
        <p:nvSpPr>
          <p:cNvPr id="3482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316F246-0BDC-4827-A582-29C6F6AB309B}" type="slidenum">
              <a:rPr lang="en-IN" smtClean="0"/>
              <a:pPr fontAlgn="base">
                <a:spcBef>
                  <a:spcPct val="0"/>
                </a:spcBef>
                <a:spcAft>
                  <a:spcPct val="0"/>
                </a:spcAft>
                <a:defRPr/>
              </a:pPr>
              <a:t>8</a:t>
            </a:fld>
            <a:endParaRPr lang="en-I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9</a:t>
            </a:fld>
            <a:endParaRPr lang="en-IN"/>
          </a:p>
        </p:txBody>
      </p:sp>
    </p:spTree>
    <p:extLst>
      <p:ext uri="{BB962C8B-B14F-4D97-AF65-F5344CB8AC3E}">
        <p14:creationId xmlns:p14="http://schemas.microsoft.com/office/powerpoint/2010/main" val="3682107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Aft>
                <a:spcPts val="0"/>
              </a:spcAft>
              <a:defRPr/>
            </a:pPr>
            <a:r>
              <a:rPr lang="en-US" dirty="0" smtClean="0"/>
              <a:t>&lt;This</a:t>
            </a:r>
            <a:r>
              <a:rPr lang="en-US" baseline="0" dirty="0" smtClean="0"/>
              <a:t> will enhance employee engagement and thus all other goals that </a:t>
            </a:r>
            <a:r>
              <a:rPr lang="en-US" baseline="0" dirty="0" err="1" smtClean="0"/>
              <a:t>Sumeru</a:t>
            </a:r>
            <a:r>
              <a:rPr lang="en-US" baseline="0" dirty="0" smtClean="0"/>
              <a:t> has set&gt;</a:t>
            </a:r>
            <a:endParaRPr lang="en-IN" dirty="0" smtClean="0"/>
          </a:p>
          <a:p>
            <a:pPr eaLnBrk="1" fontAlgn="auto" hangingPunct="1">
              <a:spcAft>
                <a:spcPts val="0"/>
              </a:spcAft>
              <a:defRPr/>
            </a:pPr>
            <a:r>
              <a:rPr lang="en-IN" dirty="0" smtClean="0"/>
              <a:t>Many people are starting to realize that they work a lot and that working on stuff they believe in (and making things happen) is much more satisfying than just getting a pay check and waiting to get fired (or die).</a:t>
            </a:r>
            <a:endParaRPr lang="en-US" dirty="0" smtClean="0"/>
          </a:p>
          <a:p>
            <a:pPr eaLnBrk="1" fontAlgn="auto" hangingPunct="1">
              <a:spcAft>
                <a:spcPts val="0"/>
              </a:spcAft>
              <a:defRPr/>
            </a:pPr>
            <a:r>
              <a:rPr lang="en-US" dirty="0" smtClean="0"/>
              <a:t>Collaboratively get the WHY of </a:t>
            </a:r>
            <a:r>
              <a:rPr lang="en-US" dirty="0" err="1" smtClean="0"/>
              <a:t>Sumeru</a:t>
            </a:r>
            <a:r>
              <a:rPr lang="en-US" dirty="0" smtClean="0"/>
              <a:t> clear</a:t>
            </a:r>
          </a:p>
          <a:p>
            <a:pPr eaLnBrk="1" fontAlgn="auto" hangingPunct="1">
              <a:spcAft>
                <a:spcPts val="0"/>
              </a:spcAft>
              <a:defRPr/>
            </a:pPr>
            <a:r>
              <a:rPr lang="en-US" dirty="0" smtClean="0"/>
              <a:t>The vision-mission-goals statements</a:t>
            </a:r>
          </a:p>
          <a:p>
            <a:pPr eaLnBrk="1" fontAlgn="auto" hangingPunct="1">
              <a:spcAft>
                <a:spcPts val="0"/>
              </a:spcAft>
              <a:defRPr/>
            </a:pPr>
            <a:r>
              <a:rPr lang="en-US" dirty="0" smtClean="0"/>
              <a:t>Publicize it through every possible manner –</a:t>
            </a:r>
          </a:p>
          <a:p>
            <a:pPr lvl="1" eaLnBrk="1" fontAlgn="auto" hangingPunct="1">
              <a:spcAft>
                <a:spcPts val="0"/>
              </a:spcAft>
              <a:defRPr/>
            </a:pPr>
            <a:r>
              <a:rPr lang="en-US" dirty="0" smtClean="0"/>
              <a:t>Post it walls</a:t>
            </a:r>
          </a:p>
          <a:p>
            <a:pPr lvl="1" eaLnBrk="1" fontAlgn="auto" hangingPunct="1">
              <a:spcAft>
                <a:spcPts val="0"/>
              </a:spcAft>
              <a:defRPr/>
            </a:pPr>
            <a:r>
              <a:rPr lang="en-US" dirty="0" smtClean="0"/>
              <a:t>Emails</a:t>
            </a:r>
          </a:p>
          <a:p>
            <a:pPr lvl="1" eaLnBrk="1" fontAlgn="auto" hangingPunct="1">
              <a:spcAft>
                <a:spcPts val="0"/>
              </a:spcAft>
              <a:defRPr/>
            </a:pPr>
            <a:r>
              <a:rPr lang="en-US" dirty="0" smtClean="0"/>
              <a:t>All communication points</a:t>
            </a:r>
          </a:p>
          <a:p>
            <a:pPr lvl="1" eaLnBrk="1" fontAlgn="auto" hangingPunct="1">
              <a:spcAft>
                <a:spcPts val="0"/>
              </a:spcAft>
              <a:defRPr/>
            </a:pPr>
            <a:r>
              <a:rPr lang="en-US" dirty="0" smtClean="0"/>
              <a:t>Get this reinforced through Big Picture meetings</a:t>
            </a:r>
          </a:p>
          <a:p>
            <a:pPr eaLnBrk="1" hangingPunct="1">
              <a:spcBef>
                <a:spcPct val="0"/>
              </a:spcBef>
            </a:pPr>
            <a:endParaRPr lang="en-US" dirty="0" smtClean="0"/>
          </a:p>
          <a:p>
            <a:pPr eaLnBrk="1" hangingPunct="1">
              <a:spcBef>
                <a:spcPct val="0"/>
              </a:spcBef>
            </a:pPr>
            <a:endParaRPr lang="en-US" dirty="0" smtClean="0"/>
          </a:p>
          <a:p>
            <a:pPr eaLnBrk="1" hangingPunct="1">
              <a:spcBef>
                <a:spcPct val="0"/>
              </a:spcBef>
            </a:pPr>
            <a:r>
              <a:rPr lang="en-US" dirty="0" smtClean="0"/>
              <a:t>Fist is : Bringing clarity to the purpose of Sumeru’s existence to employees. Collaboratively means – together, top management, we, every employee contributes. This exercise had happened before with </a:t>
            </a:r>
            <a:r>
              <a:rPr lang="en-US" dirty="0" err="1" smtClean="0"/>
              <a:t>Srini</a:t>
            </a:r>
            <a:r>
              <a:rPr lang="en-US" dirty="0" smtClean="0"/>
              <a:t>, Infosys X-CMO !! Lot of enthusiasm, everyone had participated, some findings, but nothing on the ground. </a:t>
            </a:r>
            <a:r>
              <a:rPr lang="en-US" dirty="0" err="1" smtClean="0"/>
              <a:t>Srini</a:t>
            </a:r>
            <a:r>
              <a:rPr lang="en-US" dirty="0" smtClean="0"/>
              <a:t> is an advisor to </a:t>
            </a:r>
            <a:r>
              <a:rPr lang="en-US" dirty="0" err="1" smtClean="0"/>
              <a:t>Sumeru</a:t>
            </a:r>
            <a:r>
              <a:rPr lang="en-US" dirty="0" smtClean="0"/>
              <a:t> now. So, how now IC will bring a change ! Tell :D</a:t>
            </a:r>
          </a:p>
          <a:p>
            <a:pPr eaLnBrk="1" hangingPunct="1">
              <a:spcBef>
                <a:spcPct val="0"/>
              </a:spcBef>
            </a:pPr>
            <a:r>
              <a:rPr lang="en-IN" dirty="0" smtClean="0"/>
              <a:t>Living and breathing an authentic story is the best way to survive in a conversation-rich world. Building the </a:t>
            </a:r>
            <a:r>
              <a:rPr lang="en-IN" dirty="0" err="1" smtClean="0"/>
              <a:t>sumeru</a:t>
            </a:r>
            <a:r>
              <a:rPr lang="en-IN" dirty="0" smtClean="0"/>
              <a:t> story is essential.</a:t>
            </a:r>
            <a:endParaRPr lang="en-US" dirty="0" smtClean="0"/>
          </a:p>
          <a:p>
            <a:pPr eaLnBrk="1" hangingPunct="1">
              <a:spcBef>
                <a:spcPct val="0"/>
              </a:spcBef>
            </a:pPr>
            <a:r>
              <a:rPr lang="en-US" dirty="0" smtClean="0">
                <a:sym typeface="Wingdings" pitchFamily="2" charset="2"/>
              </a:rPr>
              <a:t> Strategizing for consistent planned communication with the intended impact on this particular</a:t>
            </a:r>
            <a:endParaRPr lang="en-IN" dirty="0" smtClean="0"/>
          </a:p>
          <a:p>
            <a:endParaRPr lang="en-IN" dirty="0"/>
          </a:p>
        </p:txBody>
      </p:sp>
      <p:sp>
        <p:nvSpPr>
          <p:cNvPr id="4" name="Slide Number Placeholder 3"/>
          <p:cNvSpPr>
            <a:spLocks noGrp="1"/>
          </p:cNvSpPr>
          <p:nvPr>
            <p:ph type="sldNum" sz="quarter" idx="10"/>
          </p:nvPr>
        </p:nvSpPr>
        <p:spPr/>
        <p:txBody>
          <a:bodyPr/>
          <a:lstStyle/>
          <a:p>
            <a:pPr>
              <a:defRPr/>
            </a:pPr>
            <a:fld id="{85F86CAA-2426-4DE4-8F1A-5A0CD85785C9}" type="slidenum">
              <a:rPr lang="en-IN" smtClean="0"/>
              <a:pPr>
                <a:defRPr/>
              </a:pPr>
              <a:t>10</a:t>
            </a:fld>
            <a:endParaRPr lang="en-IN"/>
          </a:p>
        </p:txBody>
      </p:sp>
    </p:spTree>
    <p:extLst>
      <p:ext uri="{BB962C8B-B14F-4D97-AF65-F5344CB8AC3E}">
        <p14:creationId xmlns:p14="http://schemas.microsoft.com/office/powerpoint/2010/main" val="368210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7E0F53ED-3182-40BC-AB66-CD958AFDD6A4}"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5DAB5A9-D4E2-4F58-8F4A-A883303FB50F}" type="slidenum">
              <a:rPr lang="en-IN"/>
              <a:pPr>
                <a:defRPr/>
              </a:pPr>
              <a:t>‹#›</a:t>
            </a:fld>
            <a:endParaRPr lang="en-IN"/>
          </a:p>
        </p:txBody>
      </p:sp>
    </p:spTree>
    <p:extLst>
      <p:ext uri="{BB962C8B-B14F-4D97-AF65-F5344CB8AC3E}">
        <p14:creationId xmlns:p14="http://schemas.microsoft.com/office/powerpoint/2010/main" val="391505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FCD1FFA2-F2AD-4F2A-9E54-4F2EA683A7CE}"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5DB81E25-E8BB-4844-ACC2-6C23F3442336}" type="slidenum">
              <a:rPr lang="en-IN"/>
              <a:pPr>
                <a:defRPr/>
              </a:pPr>
              <a:t>‹#›</a:t>
            </a:fld>
            <a:endParaRPr lang="en-IN"/>
          </a:p>
        </p:txBody>
      </p:sp>
    </p:spTree>
    <p:extLst>
      <p:ext uri="{BB962C8B-B14F-4D97-AF65-F5344CB8AC3E}">
        <p14:creationId xmlns:p14="http://schemas.microsoft.com/office/powerpoint/2010/main" val="23986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F8C33C41-297E-4D68-834F-86B2AF63D564}"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10B32FC-12B2-46D7-AE78-200E1BB48D24}" type="slidenum">
              <a:rPr lang="en-IN"/>
              <a:pPr>
                <a:defRPr/>
              </a:pPr>
              <a:t>‹#›</a:t>
            </a:fld>
            <a:endParaRPr lang="en-IN"/>
          </a:p>
        </p:txBody>
      </p:sp>
    </p:spTree>
    <p:extLst>
      <p:ext uri="{BB962C8B-B14F-4D97-AF65-F5344CB8AC3E}">
        <p14:creationId xmlns:p14="http://schemas.microsoft.com/office/powerpoint/2010/main" val="13906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61D3A039-0BBD-409C-82CB-C389ADA4C620}"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7F3D528-01B3-4C0F-B6DB-DAA990FFC2CF}" type="slidenum">
              <a:rPr lang="en-IN"/>
              <a:pPr>
                <a:defRPr/>
              </a:pPr>
              <a:t>‹#›</a:t>
            </a:fld>
            <a:endParaRPr lang="en-IN"/>
          </a:p>
        </p:txBody>
      </p:sp>
    </p:spTree>
    <p:extLst>
      <p:ext uri="{BB962C8B-B14F-4D97-AF65-F5344CB8AC3E}">
        <p14:creationId xmlns:p14="http://schemas.microsoft.com/office/powerpoint/2010/main" val="132327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F1ABE7D-329E-4606-BA56-7993663E3CA5}" type="datetimeFigureOut">
              <a:rPr lang="en-US"/>
              <a:pPr>
                <a:defRPr/>
              </a:pPr>
              <a:t>9/29/2013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564FAB39-0DA4-4F47-9E02-CB6043EE9CC1}" type="slidenum">
              <a:rPr lang="en-IN"/>
              <a:pPr>
                <a:defRPr/>
              </a:pPr>
              <a:t>‹#›</a:t>
            </a:fld>
            <a:endParaRPr lang="en-IN"/>
          </a:p>
        </p:txBody>
      </p:sp>
    </p:spTree>
    <p:extLst>
      <p:ext uri="{BB962C8B-B14F-4D97-AF65-F5344CB8AC3E}">
        <p14:creationId xmlns:p14="http://schemas.microsoft.com/office/powerpoint/2010/main" val="364350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AD87CEEE-7258-4705-BF57-E819BA51D6F6}" type="datetimeFigureOut">
              <a:rPr lang="en-US"/>
              <a:pPr>
                <a:defRPr/>
              </a:pPr>
              <a:t>9/29/2013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0233D978-769F-4DB6-B5ED-5408B7A9F10A}" type="slidenum">
              <a:rPr lang="en-IN"/>
              <a:pPr>
                <a:defRPr/>
              </a:pPr>
              <a:t>‹#›</a:t>
            </a:fld>
            <a:endParaRPr lang="en-IN"/>
          </a:p>
        </p:txBody>
      </p:sp>
    </p:spTree>
    <p:extLst>
      <p:ext uri="{BB962C8B-B14F-4D97-AF65-F5344CB8AC3E}">
        <p14:creationId xmlns:p14="http://schemas.microsoft.com/office/powerpoint/2010/main" val="58224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DA473093-4487-415A-9428-62EB6EEE94F7}" type="datetimeFigureOut">
              <a:rPr lang="en-US"/>
              <a:pPr>
                <a:defRPr/>
              </a:pPr>
              <a:t>9/29/2013</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6A04D87E-DBA2-4028-B5C5-6DF3BCCFAE51}" type="slidenum">
              <a:rPr lang="en-IN"/>
              <a:pPr>
                <a:defRPr/>
              </a:pPr>
              <a:t>‹#›</a:t>
            </a:fld>
            <a:endParaRPr lang="en-IN"/>
          </a:p>
        </p:txBody>
      </p:sp>
    </p:spTree>
    <p:extLst>
      <p:ext uri="{BB962C8B-B14F-4D97-AF65-F5344CB8AC3E}">
        <p14:creationId xmlns:p14="http://schemas.microsoft.com/office/powerpoint/2010/main" val="23562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C18B4D3-F9DD-4AF1-8D67-1AFEEABF6A3F}" type="datetimeFigureOut">
              <a:rPr lang="en-US"/>
              <a:pPr>
                <a:defRPr/>
              </a:pPr>
              <a:t>9/29/2013</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1E8A3291-4B59-4C6C-9D03-69E089D81D0F}" type="slidenum">
              <a:rPr lang="en-IN"/>
              <a:pPr>
                <a:defRPr/>
              </a:pPr>
              <a:t>‹#›</a:t>
            </a:fld>
            <a:endParaRPr lang="en-IN"/>
          </a:p>
        </p:txBody>
      </p:sp>
    </p:spTree>
    <p:extLst>
      <p:ext uri="{BB962C8B-B14F-4D97-AF65-F5344CB8AC3E}">
        <p14:creationId xmlns:p14="http://schemas.microsoft.com/office/powerpoint/2010/main" val="155368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3574F9-493C-4463-9663-AC3E28A29989}" type="datetimeFigureOut">
              <a:rPr lang="en-US"/>
              <a:pPr>
                <a:defRPr/>
              </a:pPr>
              <a:t>9/29/2013</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9073F459-A48A-48F1-BE8D-6EF154EF072B}" type="slidenum">
              <a:rPr lang="en-IN"/>
              <a:pPr>
                <a:defRPr/>
              </a:pPr>
              <a:t>‹#›</a:t>
            </a:fld>
            <a:endParaRPr lang="en-IN"/>
          </a:p>
        </p:txBody>
      </p:sp>
    </p:spTree>
    <p:extLst>
      <p:ext uri="{BB962C8B-B14F-4D97-AF65-F5344CB8AC3E}">
        <p14:creationId xmlns:p14="http://schemas.microsoft.com/office/powerpoint/2010/main" val="102745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BB83DC-82F2-4A91-AB2B-829A8CC4A717}" type="datetimeFigureOut">
              <a:rPr lang="en-US"/>
              <a:pPr>
                <a:defRPr/>
              </a:pPr>
              <a:t>9/29/2013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A2C03EC-B58C-47FC-8B0E-C2667B9EE0F7}" type="slidenum">
              <a:rPr lang="en-IN"/>
              <a:pPr>
                <a:defRPr/>
              </a:pPr>
              <a:t>‹#›</a:t>
            </a:fld>
            <a:endParaRPr lang="en-IN"/>
          </a:p>
        </p:txBody>
      </p:sp>
    </p:spTree>
    <p:extLst>
      <p:ext uri="{BB962C8B-B14F-4D97-AF65-F5344CB8AC3E}">
        <p14:creationId xmlns:p14="http://schemas.microsoft.com/office/powerpoint/2010/main" val="25623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24C799-C9F6-4BA9-A4B7-8B6986531490}" type="datetimeFigureOut">
              <a:rPr lang="en-US"/>
              <a:pPr>
                <a:defRPr/>
              </a:pPr>
              <a:t>9/29/2013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75E9645-EB1B-4E67-87BF-D9AAEE1B9A97}" type="slidenum">
              <a:rPr lang="en-IN"/>
              <a:pPr>
                <a:defRPr/>
              </a:pPr>
              <a:t>‹#›</a:t>
            </a:fld>
            <a:endParaRPr lang="en-IN"/>
          </a:p>
        </p:txBody>
      </p:sp>
    </p:spTree>
    <p:extLst>
      <p:ext uri="{BB962C8B-B14F-4D97-AF65-F5344CB8AC3E}">
        <p14:creationId xmlns:p14="http://schemas.microsoft.com/office/powerpoint/2010/main" val="279446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839BDA3-CDBF-44C9-8F40-B0CA41EEE2B8}" type="datetimeFigureOut">
              <a:rPr lang="en-US"/>
              <a:pPr>
                <a:defRPr/>
              </a:pPr>
              <a:t>9/29/2013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B14BAA4-3BF0-4124-B922-26952F6EE736}"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r>
              <a:rPr lang="en-US" smtClean="0"/>
              <a:t>Why IC (1-6)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r>
              <a:rPr lang="en-IN" dirty="0" smtClean="0"/>
              <a:t>Let’s get the </a:t>
            </a:r>
            <a:r>
              <a:rPr lang="en-IN" dirty="0" err="1" smtClean="0"/>
              <a:t>Sumeru</a:t>
            </a:r>
            <a:r>
              <a:rPr lang="en-IN" dirty="0" smtClean="0"/>
              <a:t> Dream Clear and through !</a:t>
            </a:r>
            <a:endParaRPr lang="en-IN" dirty="0"/>
          </a:p>
        </p:txBody>
      </p:sp>
      <p:sp>
        <p:nvSpPr>
          <p:cNvPr id="3" name="Subtitle 2"/>
          <p:cNvSpPr>
            <a:spLocks noGrp="1"/>
          </p:cNvSpPr>
          <p:nvPr>
            <p:ph type="subTitle" idx="1"/>
          </p:nvPr>
        </p:nvSpPr>
        <p:spPr>
          <a:xfrm>
            <a:off x="1371600" y="4953000"/>
            <a:ext cx="6400800" cy="685800"/>
          </a:xfrm>
        </p:spPr>
        <p:txBody>
          <a:bodyPr/>
          <a:lstStyle/>
          <a:p>
            <a:r>
              <a:rPr lang="en-US" dirty="0" smtClean="0"/>
              <a:t>Our vision, mission and core values.</a:t>
            </a:r>
            <a:endParaRPr lang="en-IN" dirty="0"/>
          </a:p>
        </p:txBody>
      </p:sp>
    </p:spTree>
    <p:extLst>
      <p:ext uri="{BB962C8B-B14F-4D97-AF65-F5344CB8AC3E}">
        <p14:creationId xmlns:p14="http://schemas.microsoft.com/office/powerpoint/2010/main" val="23224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r>
              <a:rPr lang="en-IN" dirty="0" smtClean="0"/>
              <a:t>Let’s change the way we change !</a:t>
            </a:r>
            <a:endParaRPr lang="en-IN" dirty="0"/>
          </a:p>
        </p:txBody>
      </p:sp>
      <p:sp>
        <p:nvSpPr>
          <p:cNvPr id="3" name="Subtitle 2"/>
          <p:cNvSpPr>
            <a:spLocks noGrp="1"/>
          </p:cNvSpPr>
          <p:nvPr>
            <p:ph type="subTitle" idx="1"/>
          </p:nvPr>
        </p:nvSpPr>
        <p:spPr>
          <a:xfrm>
            <a:off x="1371600" y="4953000"/>
            <a:ext cx="6400800" cy="685800"/>
          </a:xfrm>
        </p:spPr>
        <p:txBody>
          <a:bodyPr/>
          <a:lstStyle/>
          <a:p>
            <a:pPr algn="r"/>
            <a:r>
              <a:rPr lang="en-US" dirty="0" smtClean="0"/>
              <a:t>Our change and new initiatives. </a:t>
            </a:r>
            <a:endParaRPr lang="en-IN" dirty="0"/>
          </a:p>
        </p:txBody>
      </p:sp>
    </p:spTree>
    <p:extLst>
      <p:ext uri="{BB962C8B-B14F-4D97-AF65-F5344CB8AC3E}">
        <p14:creationId xmlns:p14="http://schemas.microsoft.com/office/powerpoint/2010/main" val="209223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r>
              <a:rPr lang="en-IN" dirty="0" smtClean="0"/>
              <a:t>Let’s get back to basics of communication !</a:t>
            </a:r>
            <a:endParaRPr lang="en-IN" dirty="0"/>
          </a:p>
        </p:txBody>
      </p:sp>
      <p:sp>
        <p:nvSpPr>
          <p:cNvPr id="3" name="Subtitle 2"/>
          <p:cNvSpPr>
            <a:spLocks noGrp="1"/>
          </p:cNvSpPr>
          <p:nvPr>
            <p:ph type="subTitle" idx="1"/>
          </p:nvPr>
        </p:nvSpPr>
        <p:spPr>
          <a:xfrm>
            <a:off x="990600" y="4953000"/>
            <a:ext cx="7086600" cy="685800"/>
          </a:xfrm>
        </p:spPr>
        <p:txBody>
          <a:bodyPr/>
          <a:lstStyle/>
          <a:p>
            <a:pPr algn="r"/>
            <a:r>
              <a:rPr lang="en-US" dirty="0" smtClean="0"/>
              <a:t>Our way of emailing, conversing, everything. </a:t>
            </a:r>
            <a:endParaRPr lang="en-IN" dirty="0"/>
          </a:p>
        </p:txBody>
      </p:sp>
    </p:spTree>
    <p:extLst>
      <p:ext uri="{BB962C8B-B14F-4D97-AF65-F5344CB8AC3E}">
        <p14:creationId xmlns:p14="http://schemas.microsoft.com/office/powerpoint/2010/main" val="23381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r>
              <a:rPr lang="en-IN" dirty="0" smtClean="0"/>
              <a:t>Let’s make people fall in love with us !</a:t>
            </a:r>
            <a:endParaRPr lang="en-IN" dirty="0"/>
          </a:p>
        </p:txBody>
      </p:sp>
      <p:sp>
        <p:nvSpPr>
          <p:cNvPr id="3" name="Subtitle 2"/>
          <p:cNvSpPr>
            <a:spLocks noGrp="1"/>
          </p:cNvSpPr>
          <p:nvPr>
            <p:ph type="subTitle" idx="1"/>
          </p:nvPr>
        </p:nvSpPr>
        <p:spPr>
          <a:xfrm>
            <a:off x="1371600" y="4953000"/>
            <a:ext cx="6400800" cy="685800"/>
          </a:xfrm>
        </p:spPr>
        <p:txBody>
          <a:bodyPr/>
          <a:lstStyle/>
          <a:p>
            <a:pPr algn="r"/>
            <a:r>
              <a:rPr lang="en-US" dirty="0" smtClean="0"/>
              <a:t>Our internal branding. </a:t>
            </a:r>
            <a:endParaRPr lang="en-IN" dirty="0"/>
          </a:p>
        </p:txBody>
      </p:sp>
    </p:spTree>
    <p:extLst>
      <p:ext uri="{BB962C8B-B14F-4D97-AF65-F5344CB8AC3E}">
        <p14:creationId xmlns:p14="http://schemas.microsoft.com/office/powerpoint/2010/main" val="11596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Content Placeholder 2"/>
          <p:cNvGraphicFramePr>
            <a:graphicFrameLocks/>
          </p:cNvGraphicFramePr>
          <p:nvPr/>
        </p:nvGraphicFramePr>
        <p:xfrm>
          <a:off x="457200" y="1600200"/>
          <a:ext cx="8229600" cy="4525963"/>
        </p:xfrm>
        <a:graphic>
          <a:graphicData uri="http://schemas.openxmlformats.org/presentationml/2006/ole">
            <mc:AlternateContent xmlns:mc="http://schemas.openxmlformats.org/markup-compatibility/2006">
              <mc:Choice xmlns:v="urn:schemas-microsoft-com:vml" Requires="v">
                <p:oleObj spid="_x0000_s9226" r:id="rId4" imgW="8230313" imgH="4523624" progId="Excel.Chart.8">
                  <p:embed/>
                </p:oleObj>
              </mc:Choice>
              <mc:Fallback>
                <p:oleObj r:id="rId4" imgW="8230313" imgH="4523624" progId="Excel.Chart.8">
                  <p:embed/>
                  <p:pic>
                    <p:nvPicPr>
                      <p:cNvPr id="0" name="Content Placeholder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itle 6"/>
          <p:cNvSpPr txBox="1">
            <a:spLocks/>
          </p:cNvSpPr>
          <p:nvPr/>
        </p:nvSpPr>
        <p:spPr>
          <a:xfrm>
            <a:off x="304800" y="533400"/>
            <a:ext cx="7848600" cy="427038"/>
          </a:xfrm>
          <a:prstGeom prst="rect">
            <a:avLst/>
          </a:prstGeom>
        </p:spPr>
        <p:txBody>
          <a:bodyPr/>
          <a:lstStyle/>
          <a:p>
            <a:pPr algn="ctr" fontAlgn="auto">
              <a:spcAft>
                <a:spcPts val="0"/>
              </a:spcAft>
              <a:defRPr/>
            </a:pPr>
            <a:r>
              <a:rPr lang="en-US" sz="4400" dirty="0">
                <a:latin typeface="+mj-lt"/>
                <a:ea typeface="+mj-ea"/>
                <a:cs typeface="+mj-cs"/>
              </a:rPr>
              <a:t>Gap: what leaders want vs. get </a:t>
            </a:r>
          </a:p>
        </p:txBody>
      </p:sp>
      <p:sp>
        <p:nvSpPr>
          <p:cNvPr id="9220" name="TextBox 3"/>
          <p:cNvSpPr txBox="1">
            <a:spLocks noChangeArrowheads="1"/>
          </p:cNvSpPr>
          <p:nvPr/>
        </p:nvSpPr>
        <p:spPr bwMode="auto">
          <a:xfrm>
            <a:off x="646113" y="5791200"/>
            <a:ext cx="7354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400">
                <a:latin typeface="Calibri" pitchFamily="34" charset="0"/>
              </a:rPr>
              <a:t>Deloitte &amp; Touche Human Capital Survey of CEOs – which HR issues are important to the success of the business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1187450" y="2133600"/>
            <a:ext cx="5199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Tx/>
              <a:buAutoNum type="arabicPeriod"/>
            </a:pPr>
            <a:r>
              <a:rPr lang="en-GB">
                <a:latin typeface="Calibri" pitchFamily="34" charset="0"/>
              </a:rPr>
              <a:t>Give people a ten per cent pay rise</a:t>
            </a:r>
          </a:p>
          <a:p>
            <a:pPr eaLnBrk="1" hangingPunct="1">
              <a:buFontTx/>
              <a:buAutoNum type="arabicPeriod"/>
            </a:pPr>
            <a:r>
              <a:rPr lang="en-GB">
                <a:latin typeface="Calibri" pitchFamily="34" charset="0"/>
              </a:rPr>
              <a:t>Take your team out to a special event</a:t>
            </a:r>
          </a:p>
          <a:p>
            <a:pPr eaLnBrk="1" hangingPunct="1">
              <a:buFontTx/>
              <a:buAutoNum type="arabicPeriod"/>
            </a:pPr>
            <a:r>
              <a:rPr lang="en-GB" b="1">
                <a:latin typeface="Calibri" pitchFamily="34" charset="0"/>
              </a:rPr>
              <a:t>Tell people what is going on</a:t>
            </a:r>
          </a:p>
          <a:p>
            <a:pPr eaLnBrk="1" hangingPunct="1">
              <a:buFontTx/>
              <a:buAutoNum type="arabicPeriod"/>
            </a:pPr>
            <a:r>
              <a:rPr lang="en-GB">
                <a:latin typeface="Calibri" pitchFamily="34" charset="0"/>
              </a:rPr>
              <a:t> Introduce a new suggestion scheme</a:t>
            </a:r>
          </a:p>
          <a:p>
            <a:pPr eaLnBrk="1" hangingPunct="1">
              <a:buFontTx/>
              <a:buAutoNum type="arabicPeriod"/>
            </a:pPr>
            <a:r>
              <a:rPr lang="en-GB">
                <a:latin typeface="Calibri" pitchFamily="34" charset="0"/>
              </a:rPr>
              <a:t>Say “well done” for a good piece of work</a:t>
            </a:r>
          </a:p>
          <a:p>
            <a:pPr eaLnBrk="1" hangingPunct="1">
              <a:buFontTx/>
              <a:buAutoNum type="arabicPeriod"/>
            </a:pPr>
            <a:r>
              <a:rPr lang="en-GB" b="1">
                <a:latin typeface="Calibri" pitchFamily="34" charset="0"/>
              </a:rPr>
              <a:t>Give people a say in what the organisation does</a:t>
            </a:r>
          </a:p>
          <a:p>
            <a:pPr eaLnBrk="1" hangingPunct="1">
              <a:buFontTx/>
              <a:buAutoNum type="arabicPeriod"/>
            </a:pPr>
            <a:r>
              <a:rPr lang="en-GB">
                <a:latin typeface="Calibri" pitchFamily="34" charset="0"/>
              </a:rPr>
              <a:t>Give people a bonus day’s holiday if they take less</a:t>
            </a:r>
          </a:p>
          <a:p>
            <a:pPr eaLnBrk="1" hangingPunct="1"/>
            <a:r>
              <a:rPr lang="en-GB">
                <a:latin typeface="Calibri" pitchFamily="34" charset="0"/>
              </a:rPr>
              <a:t>than 5 days off sick a year</a:t>
            </a:r>
          </a:p>
        </p:txBody>
      </p:sp>
      <p:sp>
        <p:nvSpPr>
          <p:cNvPr id="10243" name="TextBox 1"/>
          <p:cNvSpPr txBox="1">
            <a:spLocks noChangeArrowheads="1"/>
          </p:cNvSpPr>
          <p:nvPr/>
        </p:nvSpPr>
        <p:spPr bwMode="auto">
          <a:xfrm>
            <a:off x="1187450" y="908050"/>
            <a:ext cx="60483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sz="2800" b="1">
                <a:latin typeface="Calibri" pitchFamily="34" charset="0"/>
              </a:rPr>
              <a:t>What would we choose to do to engage people?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What’s the link ! 7-10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So, what do we do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0975" y="404813"/>
            <a:ext cx="3384550" cy="1143000"/>
          </a:xfrm>
        </p:spPr>
        <p:txBody>
          <a:bodyPr rtlCol="0">
            <a:normAutofit fontScale="90000"/>
          </a:bodyPr>
          <a:lstStyle/>
          <a:p>
            <a:pPr eaLnBrk="1" fontAlgn="auto" hangingPunct="1">
              <a:spcAft>
                <a:spcPts val="0"/>
              </a:spcAft>
              <a:defRPr/>
            </a:pPr>
            <a:r>
              <a:rPr lang="en-IN" dirty="0">
                <a:solidFill>
                  <a:schemeClr val="bg1">
                    <a:lumMod val="95000"/>
                  </a:schemeClr>
                </a:solidFill>
              </a:rPr>
              <a:t>Unhappiness compounds.</a:t>
            </a:r>
            <a:br>
              <a:rPr lang="en-IN" dirty="0">
                <a:solidFill>
                  <a:schemeClr val="bg1">
                    <a:lumMod val="95000"/>
                  </a:schemeClr>
                </a:solidFill>
              </a:rPr>
            </a:br>
            <a:endParaRPr lang="en-IN" dirty="0">
              <a:solidFill>
                <a:schemeClr val="bg1">
                  <a:lumMod val="95000"/>
                </a:schemeClr>
              </a:solidFill>
            </a:endParaRPr>
          </a:p>
        </p:txBody>
      </p:sp>
      <p:sp>
        <p:nvSpPr>
          <p:cNvPr id="3" name="Content Placeholder 2"/>
          <p:cNvSpPr>
            <a:spLocks noGrp="1"/>
          </p:cNvSpPr>
          <p:nvPr>
            <p:ph idx="1"/>
          </p:nvPr>
        </p:nvSpPr>
        <p:spPr>
          <a:xfrm>
            <a:off x="1979613" y="1844675"/>
            <a:ext cx="8229600" cy="2265363"/>
          </a:xfrm>
        </p:spPr>
        <p:txBody>
          <a:bodyPr rtlCol="0">
            <a:normAutofit fontScale="92500" lnSpcReduction="20000"/>
          </a:bodyPr>
          <a:lstStyle/>
          <a:p>
            <a:pPr marL="0" indent="0" eaLnBrk="1" fontAlgn="auto" hangingPunct="1">
              <a:spcAft>
                <a:spcPts val="0"/>
              </a:spcAft>
              <a:buFont typeface="Arial" pitchFamily="34" charset="0"/>
              <a:buNone/>
              <a:defRPr/>
            </a:pPr>
            <a:endParaRPr lang="en-IN" dirty="0" smtClean="0"/>
          </a:p>
          <a:p>
            <a:pPr marL="0" indent="0" eaLnBrk="1" fontAlgn="auto" hangingPunct="1">
              <a:spcAft>
                <a:spcPts val="0"/>
              </a:spcAft>
              <a:buFont typeface="Arial" pitchFamily="34" charset="0"/>
              <a:buNone/>
              <a:defRPr/>
            </a:pPr>
            <a:endParaRPr lang="en-IN" dirty="0"/>
          </a:p>
          <a:p>
            <a:pPr marL="0" indent="0" eaLnBrk="1" fontAlgn="auto" hangingPunct="1">
              <a:spcAft>
                <a:spcPts val="0"/>
              </a:spcAft>
              <a:buFont typeface="Arial" pitchFamily="34" charset="0"/>
              <a:buNone/>
              <a:defRPr/>
            </a:pPr>
            <a:endParaRPr lang="en-IN" dirty="0" smtClean="0"/>
          </a:p>
          <a:p>
            <a:pPr marL="0" indent="0" eaLnBrk="1" fontAlgn="auto" hangingPunct="1">
              <a:spcAft>
                <a:spcPts val="0"/>
              </a:spcAft>
              <a:buFont typeface="Arial" pitchFamily="34" charset="0"/>
              <a:buNone/>
              <a:defRPr/>
            </a:pPr>
            <a:r>
              <a:rPr lang="en-IN" dirty="0" smtClean="0">
                <a:solidFill>
                  <a:schemeClr val="bg1">
                    <a:lumMod val="95000"/>
                  </a:schemeClr>
                </a:solidFill>
              </a:rPr>
              <a:t>Unaddressed</a:t>
            </a:r>
            <a:r>
              <a:rPr lang="en-IN" dirty="0">
                <a:solidFill>
                  <a:schemeClr val="bg1">
                    <a:lumMod val="95000"/>
                  </a:schemeClr>
                </a:solidFill>
              </a:rPr>
              <a:t>, it compounds into frustration.</a:t>
            </a:r>
            <a:br>
              <a:rPr lang="en-IN" dirty="0">
                <a:solidFill>
                  <a:schemeClr val="bg1">
                    <a:lumMod val="95000"/>
                  </a:schemeClr>
                </a:solidFill>
              </a:rPr>
            </a:br>
            <a:endParaRPr lang="en-IN" dirty="0">
              <a:solidFill>
                <a:schemeClr val="bg1">
                  <a:lumMod val="9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
        <p:cNvGrpSpPr/>
        <p:nvPr/>
      </p:nvGrpSpPr>
      <p:grpSpPr>
        <a:xfrm>
          <a:off x="0" y="0"/>
          <a:ext cx="0" cy="0"/>
          <a:chOff x="0" y="0"/>
          <a:chExt cx="0" cy="0"/>
        </a:xfrm>
      </p:grpSpPr>
      <p:sp>
        <p:nvSpPr>
          <p:cNvPr id="3074" name="Title 1"/>
          <p:cNvSpPr>
            <a:spLocks noGrp="1"/>
          </p:cNvSpPr>
          <p:nvPr>
            <p:ph type="title"/>
          </p:nvPr>
        </p:nvSpPr>
        <p:spPr>
          <a:xfrm>
            <a:off x="468313" y="198438"/>
            <a:ext cx="8229600" cy="1143000"/>
          </a:xfrm>
        </p:spPr>
        <p:txBody>
          <a:bodyPr/>
          <a:lstStyle/>
          <a:p>
            <a:pPr eaLnBrk="1" hangingPunct="1"/>
            <a:r>
              <a:rPr lang="en-US" b="1" smtClean="0">
                <a:solidFill>
                  <a:schemeClr val="bg1"/>
                </a:solidFill>
                <a:latin typeface="Microsoft PhagsPa" pitchFamily="34" charset="0"/>
              </a:rPr>
              <a:t>The Enablers !</a:t>
            </a:r>
            <a:endParaRPr lang="en-IN" b="1" smtClean="0">
              <a:solidFill>
                <a:schemeClr val="bg1"/>
              </a:solidFill>
              <a:latin typeface="Microsoft PhagsPa" pitchFamily="34" charset="0"/>
            </a:endParaRPr>
          </a:p>
        </p:txBody>
      </p:sp>
      <p:sp>
        <p:nvSpPr>
          <p:cNvPr id="3075" name="Content Placeholder 2"/>
          <p:cNvSpPr>
            <a:spLocks noGrp="1"/>
          </p:cNvSpPr>
          <p:nvPr>
            <p:ph idx="1"/>
          </p:nvPr>
        </p:nvSpPr>
        <p:spPr>
          <a:xfrm>
            <a:off x="4284663" y="1412875"/>
            <a:ext cx="4679950" cy="576263"/>
          </a:xfrm>
        </p:spPr>
        <p:txBody>
          <a:bodyPr/>
          <a:lstStyle/>
          <a:p>
            <a:pPr marL="0" indent="0" eaLnBrk="1" hangingPunct="1">
              <a:buFont typeface="Arial" pitchFamily="34" charset="0"/>
              <a:buNone/>
            </a:pPr>
            <a:r>
              <a:rPr lang="en-US" sz="2000" smtClean="0">
                <a:solidFill>
                  <a:schemeClr val="bg1"/>
                </a:solidFill>
              </a:rPr>
              <a:t>of the greatest art – work, that matters!</a:t>
            </a:r>
            <a:endParaRPr lang="en-IN" sz="2000" smtClean="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Solution : To address the unhappiness</a:t>
            </a:r>
            <a:endParaRPr lang="en-IN" dirty="0"/>
          </a:p>
        </p:txBody>
      </p:sp>
      <p:sp>
        <p:nvSpPr>
          <p:cNvPr id="15363" name="Content Placeholder 2"/>
          <p:cNvSpPr>
            <a:spLocks noGrp="1"/>
          </p:cNvSpPr>
          <p:nvPr>
            <p:ph idx="1"/>
          </p:nvPr>
        </p:nvSpPr>
        <p:spPr/>
        <p:txBody>
          <a:bodyPr/>
          <a:lstStyle/>
          <a:p>
            <a:pPr eaLnBrk="1" hangingPunct="1"/>
            <a:r>
              <a:rPr lang="en-US" smtClean="0"/>
              <a:t>Communicate – Connect – Change </a:t>
            </a:r>
            <a:endParaRPr lang="en-IN"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As we settle in	</a:t>
            </a:r>
            <a:endParaRPr lang="en-IN" smtClean="0"/>
          </a:p>
        </p:txBody>
      </p:sp>
      <p:sp>
        <p:nvSpPr>
          <p:cNvPr id="16387" name="Content Placeholder 2"/>
          <p:cNvSpPr>
            <a:spLocks noGrp="1"/>
          </p:cNvSpPr>
          <p:nvPr>
            <p:ph idx="1"/>
          </p:nvPr>
        </p:nvSpPr>
        <p:spPr/>
        <p:txBody>
          <a:bodyPr/>
          <a:lstStyle/>
          <a:p>
            <a:pPr eaLnBrk="1" hangingPunct="1"/>
            <a:r>
              <a:rPr lang="en-US" smtClean="0"/>
              <a:t>First things first ~</a:t>
            </a:r>
            <a:endParaRPr lang="en-IN"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Continuous workshops on soft skill building</a:t>
            </a:r>
            <a:endParaRPr lang="en-IN" dirty="0"/>
          </a:p>
        </p:txBody>
      </p:sp>
      <p:sp>
        <p:nvSpPr>
          <p:cNvPr id="20483" name="Content Placeholder 2"/>
          <p:cNvSpPr>
            <a:spLocks noGrp="1"/>
          </p:cNvSpPr>
          <p:nvPr>
            <p:ph idx="1"/>
          </p:nvPr>
        </p:nvSpPr>
        <p:spPr/>
        <p:txBody>
          <a:bodyPr/>
          <a:lstStyle/>
          <a:p>
            <a:pPr eaLnBrk="1" hangingPunct="1"/>
            <a:r>
              <a:rPr lang="en-US" smtClean="0"/>
              <a:t>&lt;Seths quotes on importance of soft skills&gt;</a:t>
            </a:r>
            <a:endParaRPr lang="en-IN"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Hearing out ! And fixing </a:t>
            </a:r>
            <a:r>
              <a:rPr lang="en-US" smtClean="0">
                <a:sym typeface="Wingdings" pitchFamily="2" charset="2"/>
              </a:rPr>
              <a:t></a:t>
            </a:r>
            <a:endParaRPr lang="en-IN" smtClean="0"/>
          </a:p>
        </p:txBody>
      </p:sp>
      <p:sp>
        <p:nvSpPr>
          <p:cNvPr id="21507" name="Content Placeholder 2"/>
          <p:cNvSpPr>
            <a:spLocks noGrp="1"/>
          </p:cNvSpPr>
          <p:nvPr>
            <p:ph idx="1"/>
          </p:nvPr>
        </p:nvSpPr>
        <p:spPr/>
        <p:txBody>
          <a:bodyPr/>
          <a:lstStyle/>
          <a:p>
            <a:pPr eaLnBrk="1" hangingPunct="1"/>
            <a:r>
              <a:rPr lang="en-US" smtClean="0"/>
              <a:t>Employee Engagement and IC – And picking up items as they come.</a:t>
            </a:r>
            <a:endParaRPr lang="en-IN"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Small wins ! #Immediate </a:t>
            </a:r>
            <a:endParaRPr lang="en-IN" smtClean="0"/>
          </a:p>
        </p:txBody>
      </p:sp>
      <p:sp>
        <p:nvSpPr>
          <p:cNvPr id="3" name="Content Placeholder 2"/>
          <p:cNvSpPr>
            <a:spLocks noGrp="1"/>
          </p:cNvSpPr>
          <p:nvPr>
            <p:ph idx="1"/>
          </p:nvPr>
        </p:nvSpPr>
        <p:spPr/>
        <p:txBody>
          <a:bodyPr rtlCol="0">
            <a:normAutofit fontScale="55000" lnSpcReduction="20000"/>
          </a:bodyPr>
          <a:lstStyle/>
          <a:p>
            <a:pPr eaLnBrk="1" fontAlgn="auto" hangingPunct="1">
              <a:spcAft>
                <a:spcPts val="0"/>
              </a:spcAft>
              <a:defRPr/>
            </a:pPr>
            <a:r>
              <a:rPr lang="en-US" dirty="0" smtClean="0"/>
              <a:t>Smart </a:t>
            </a:r>
            <a:r>
              <a:rPr lang="en-US" dirty="0" err="1" smtClean="0"/>
              <a:t>dresscode</a:t>
            </a:r>
            <a:endParaRPr lang="en-US" dirty="0" smtClean="0"/>
          </a:p>
          <a:p>
            <a:pPr eaLnBrk="1" fontAlgn="auto" hangingPunct="1">
              <a:spcAft>
                <a:spcPts val="0"/>
              </a:spcAft>
              <a:defRPr/>
            </a:pPr>
            <a:r>
              <a:rPr lang="en-US" dirty="0" err="1" smtClean="0"/>
              <a:t>Softskill</a:t>
            </a:r>
            <a:r>
              <a:rPr lang="en-US" dirty="0" smtClean="0"/>
              <a:t> building trainings</a:t>
            </a:r>
          </a:p>
          <a:p>
            <a:pPr eaLnBrk="1" fontAlgn="auto" hangingPunct="1">
              <a:spcAft>
                <a:spcPts val="0"/>
              </a:spcAft>
              <a:defRPr/>
            </a:pPr>
            <a:r>
              <a:rPr lang="en-US" dirty="0" smtClean="0"/>
              <a:t>Outbound</a:t>
            </a:r>
          </a:p>
          <a:p>
            <a:pPr eaLnBrk="1" fontAlgn="auto" hangingPunct="1">
              <a:spcAft>
                <a:spcPts val="0"/>
              </a:spcAft>
              <a:defRPr/>
            </a:pPr>
            <a:r>
              <a:rPr lang="en-US" dirty="0" smtClean="0"/>
              <a:t>Employee Engagement and IC surveys and interviews</a:t>
            </a:r>
          </a:p>
          <a:p>
            <a:pPr eaLnBrk="1" fontAlgn="auto" hangingPunct="1">
              <a:spcAft>
                <a:spcPts val="0"/>
              </a:spcAft>
              <a:defRPr/>
            </a:pPr>
            <a:r>
              <a:rPr lang="en-US" dirty="0" err="1" smtClean="0"/>
              <a:t>eNewsletter</a:t>
            </a:r>
            <a:r>
              <a:rPr lang="en-US" dirty="0" smtClean="0"/>
              <a:t> publishing </a:t>
            </a:r>
          </a:p>
          <a:p>
            <a:pPr eaLnBrk="1" fontAlgn="auto" hangingPunct="1">
              <a:spcAft>
                <a:spcPts val="0"/>
              </a:spcAft>
              <a:defRPr/>
            </a:pPr>
            <a:r>
              <a:rPr lang="en-US" dirty="0" smtClean="0"/>
              <a:t>Formation of communication strategy with the top management for various department – the channel, tone, content help</a:t>
            </a:r>
          </a:p>
          <a:p>
            <a:pPr eaLnBrk="1" fontAlgn="auto" hangingPunct="1">
              <a:spcAft>
                <a:spcPts val="0"/>
              </a:spcAft>
              <a:defRPr/>
            </a:pPr>
            <a:r>
              <a:rPr lang="en-US" dirty="0" smtClean="0"/>
              <a:t>Location change communication</a:t>
            </a:r>
          </a:p>
          <a:p>
            <a:pPr eaLnBrk="1" fontAlgn="auto" hangingPunct="1">
              <a:spcAft>
                <a:spcPts val="0"/>
              </a:spcAft>
              <a:defRPr/>
            </a:pPr>
            <a:r>
              <a:rPr lang="en-US" dirty="0" smtClean="0"/>
              <a:t>Organization chart (VERY CLEAR)</a:t>
            </a:r>
          </a:p>
          <a:p>
            <a:pPr eaLnBrk="1" fontAlgn="auto" hangingPunct="1">
              <a:spcAft>
                <a:spcPts val="0"/>
              </a:spcAft>
              <a:defRPr/>
            </a:pPr>
            <a:r>
              <a:rPr lang="en-US" dirty="0" smtClean="0"/>
              <a:t>Open communication enabling design at offices – more glass walls, less cabins, more </a:t>
            </a:r>
          </a:p>
          <a:p>
            <a:pPr eaLnBrk="1" fontAlgn="auto" hangingPunct="1">
              <a:spcAft>
                <a:spcPts val="0"/>
              </a:spcAft>
              <a:defRPr/>
            </a:pPr>
            <a:r>
              <a:rPr lang="en-US" dirty="0" smtClean="0"/>
              <a:t>FAQs about </a:t>
            </a:r>
            <a:r>
              <a:rPr lang="en-US" dirty="0" err="1" smtClean="0"/>
              <a:t>sumeru</a:t>
            </a:r>
            <a:r>
              <a:rPr lang="en-US" dirty="0" smtClean="0"/>
              <a:t> to everyone </a:t>
            </a:r>
          </a:p>
          <a:p>
            <a:pPr eaLnBrk="1" fontAlgn="auto" hangingPunct="1">
              <a:spcAft>
                <a:spcPts val="0"/>
              </a:spcAft>
              <a:defRPr/>
            </a:pPr>
            <a:r>
              <a:rPr lang="en-US" dirty="0" smtClean="0"/>
              <a:t>Dream board ! Compliments board ! Kerry sketches ! Coffee with CXOs ! </a:t>
            </a:r>
            <a:r>
              <a:rPr lang="en-US" dirty="0" err="1" smtClean="0"/>
              <a:t>Sumeru</a:t>
            </a:r>
            <a:r>
              <a:rPr lang="en-US" dirty="0" smtClean="0"/>
              <a:t> Story – book or video !  Random lunches ! Karaoke nights ! Quotation by G ! </a:t>
            </a:r>
          </a:p>
          <a:p>
            <a:pPr eaLnBrk="1" fontAlgn="auto" hangingPunct="1">
              <a:spcAft>
                <a:spcPts val="0"/>
              </a:spcAft>
              <a:defRPr/>
            </a:pPr>
            <a:r>
              <a:rPr lang="en-US" dirty="0" smtClean="0"/>
              <a:t>Artifacts and tools to engage better (WSRs are too boring. 15five is looking cool </a:t>
            </a:r>
            <a:r>
              <a:rPr lang="en-US" dirty="0" smtClean="0">
                <a:sym typeface="Wingdings" pitchFamily="2" charset="2"/>
              </a:rPr>
              <a:t>;) )</a:t>
            </a:r>
            <a:r>
              <a:rPr lang="en-US" dirty="0" smtClean="0"/>
              <a:t> </a:t>
            </a:r>
          </a:p>
          <a:p>
            <a:pPr eaLnBrk="1" fontAlgn="auto" hangingPunct="1">
              <a:spcAft>
                <a:spcPts val="0"/>
              </a:spcAft>
              <a:defRPr/>
            </a:pPr>
            <a:r>
              <a:rPr lang="en-US" dirty="0" err="1" smtClean="0"/>
              <a:t>Townhall</a:t>
            </a:r>
            <a:r>
              <a:rPr lang="en-US" dirty="0" smtClean="0"/>
              <a:t> meetings</a:t>
            </a:r>
          </a:p>
          <a:p>
            <a:pPr eaLnBrk="1" fontAlgn="auto" hangingPunct="1">
              <a:spcAft>
                <a:spcPts val="0"/>
              </a:spcAft>
              <a:defRPr/>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500034" y="1000108"/>
          <a:ext cx="7696200"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555" name="TextBox 4"/>
          <p:cNvSpPr txBox="1">
            <a:spLocks noChangeArrowheads="1"/>
          </p:cNvSpPr>
          <p:nvPr/>
        </p:nvSpPr>
        <p:spPr bwMode="auto">
          <a:xfrm>
            <a:off x="3714750" y="5643563"/>
            <a:ext cx="2643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Extent of need</a:t>
            </a:r>
            <a:endParaRPr lang="en-US">
              <a:latin typeface="Calibri" pitchFamily="34" charset="0"/>
            </a:endParaRPr>
          </a:p>
        </p:txBody>
      </p:sp>
      <p:sp>
        <p:nvSpPr>
          <p:cNvPr id="23556" name="TextBox 6"/>
          <p:cNvSpPr txBox="1">
            <a:spLocks noChangeArrowheads="1"/>
          </p:cNvSpPr>
          <p:nvPr/>
        </p:nvSpPr>
        <p:spPr bwMode="auto">
          <a:xfrm>
            <a:off x="285750" y="1714500"/>
            <a:ext cx="1357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Extent </a:t>
            </a:r>
          </a:p>
          <a:p>
            <a:pPr eaLnBrk="1" hangingPunct="1"/>
            <a:r>
              <a:rPr lang="en-GB">
                <a:latin typeface="Calibri" pitchFamily="34" charset="0"/>
              </a:rPr>
              <a:t>of </a:t>
            </a:r>
          </a:p>
          <a:p>
            <a:pPr eaLnBrk="1" hangingPunct="1"/>
            <a:r>
              <a:rPr lang="en-GB">
                <a:latin typeface="Calibri" pitchFamily="34" charset="0"/>
              </a:rPr>
              <a:t>solution</a:t>
            </a:r>
            <a:endParaRPr lang="en-US">
              <a:latin typeface="Calibri" pitchFamily="34" charset="0"/>
            </a:endParaRPr>
          </a:p>
        </p:txBody>
      </p:sp>
      <p:sp>
        <p:nvSpPr>
          <p:cNvPr id="5" name="Up Arrow 7"/>
          <p:cNvSpPr>
            <a:spLocks noChangeArrowheads="1"/>
          </p:cNvSpPr>
          <p:nvPr/>
        </p:nvSpPr>
        <p:spPr bwMode="auto">
          <a:xfrm>
            <a:off x="428625" y="3071813"/>
            <a:ext cx="500063" cy="1214437"/>
          </a:xfrm>
          <a:prstGeom prst="upArrow">
            <a:avLst>
              <a:gd name="adj1" fmla="val 50000"/>
              <a:gd name="adj2" fmla="val 49999"/>
            </a:avLst>
          </a:prstGeom>
          <a:solidFill>
            <a:schemeClr val="accent1"/>
          </a:solidFill>
          <a:ln w="9525" algn="ctr">
            <a:solidFill>
              <a:schemeClr val="tx1"/>
            </a:solidFill>
            <a:round/>
            <a:headEnd/>
            <a:tailEnd/>
          </a:ln>
          <a:effectLst>
            <a:innerShdw blurRad="63500" dist="50800" dir="10800000">
              <a:prstClr val="black">
                <a:alpha val="50000"/>
              </a:prstClr>
            </a:innerShdw>
          </a:effectLst>
        </p:spPr>
        <p:txBody>
          <a:bodyPr/>
          <a:lstStyle/>
          <a:p>
            <a:pPr fontAlgn="auto">
              <a:spcBef>
                <a:spcPts val="0"/>
              </a:spcBef>
              <a:spcAft>
                <a:spcPts val="0"/>
              </a:spcAft>
              <a:defRPr/>
            </a:pPr>
            <a:endParaRPr lang="en-US">
              <a:latin typeface="+mn-lt"/>
              <a:cs typeface="+mn-cs"/>
            </a:endParaRPr>
          </a:p>
        </p:txBody>
      </p:sp>
      <p:sp>
        <p:nvSpPr>
          <p:cNvPr id="6" name="Right Arrow 8"/>
          <p:cNvSpPr>
            <a:spLocks noChangeArrowheads="1"/>
          </p:cNvSpPr>
          <p:nvPr/>
        </p:nvSpPr>
        <p:spPr bwMode="auto">
          <a:xfrm>
            <a:off x="6072188" y="5643563"/>
            <a:ext cx="1357312" cy="428625"/>
          </a:xfrm>
          <a:prstGeom prst="rightArrow">
            <a:avLst>
              <a:gd name="adj1" fmla="val 50000"/>
              <a:gd name="adj2" fmla="val 50007"/>
            </a:avLst>
          </a:prstGeom>
          <a:solidFill>
            <a:schemeClr val="accent1"/>
          </a:solidFill>
          <a:ln w="9525" algn="ctr">
            <a:solidFill>
              <a:schemeClr val="tx1"/>
            </a:solidFill>
            <a:round/>
            <a:headEnd/>
            <a:tailEnd/>
          </a:ln>
          <a:effectLst>
            <a:innerShdw blurRad="63500" dist="50800" dir="5400000">
              <a:prstClr val="black">
                <a:alpha val="50000"/>
              </a:prstClr>
            </a:innerShdw>
          </a:effectLst>
        </p:spPr>
        <p:txBody>
          <a:bodyPr/>
          <a:lstStyle/>
          <a:p>
            <a:pPr fontAlgn="auto">
              <a:spcBef>
                <a:spcPts val="0"/>
              </a:spcBef>
              <a:spcAft>
                <a:spcPts val="0"/>
              </a:spcAft>
              <a:defRPr/>
            </a:pPr>
            <a:endParaRPr lang="en-US">
              <a:latin typeface="+mn-lt"/>
              <a:cs typeface="+mn-cs"/>
            </a:endParaRPr>
          </a:p>
        </p:txBody>
      </p:sp>
      <p:sp>
        <p:nvSpPr>
          <p:cNvPr id="23563" name="TextBox 9"/>
          <p:cNvSpPr txBox="1">
            <a:spLocks noChangeArrowheads="1"/>
          </p:cNvSpPr>
          <p:nvPr/>
        </p:nvSpPr>
        <p:spPr bwMode="auto">
          <a:xfrm>
            <a:off x="500063" y="928688"/>
            <a:ext cx="3571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sz="1600">
                <a:latin typeface="Calibri" pitchFamily="34" charset="0"/>
              </a:rPr>
              <a:t>Adapted from Quirke (2008: 304-6)</a:t>
            </a:r>
            <a:endParaRPr lang="en-US" sz="1600">
              <a:latin typeface="Calibri" pitchFamily="34" charset="0"/>
            </a:endParaRPr>
          </a:p>
        </p:txBody>
      </p:sp>
      <p:sp>
        <p:nvSpPr>
          <p:cNvPr id="23564" name="Rectangle 7"/>
          <p:cNvSpPr>
            <a:spLocks noChangeArrowheads="1"/>
          </p:cNvSpPr>
          <p:nvPr/>
        </p:nvSpPr>
        <p:spPr bwMode="auto">
          <a:xfrm>
            <a:off x="3778250" y="228600"/>
            <a:ext cx="158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latin typeface="Calibri" pitchFamily="34" charset="0"/>
              </a:rPr>
              <a:t>Roles and skills</a:t>
            </a:r>
            <a:endParaRPr lang="en-US">
              <a:latin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4638"/>
            <a:ext cx="8229600" cy="1143000"/>
          </a:xfrm>
          <a:prstGeom prst="rect">
            <a:avLst/>
          </a:prstGeom>
          <a:noFill/>
          <a:ln>
            <a:miter lim="800000"/>
            <a:headEnd/>
            <a:tailEnd/>
          </a:ln>
        </p:spPr>
        <p:txBody>
          <a:bodyPr/>
          <a:lstStyle/>
          <a:p>
            <a:pPr algn="ctr" fontAlgn="auto">
              <a:spcAft>
                <a:spcPts val="0"/>
              </a:spcAft>
              <a:defRPr/>
            </a:pPr>
            <a:r>
              <a:rPr lang="en-GB" sz="4400">
                <a:latin typeface="+mj-lt"/>
                <a:ea typeface="+mj-ea"/>
                <a:cs typeface="+mj-cs"/>
              </a:rPr>
              <a:t>Communication escalator</a:t>
            </a:r>
            <a:endParaRPr lang="en-US" sz="4400">
              <a:latin typeface="+mj-lt"/>
              <a:ea typeface="+mj-ea"/>
              <a:cs typeface="+mj-cs"/>
            </a:endParaRPr>
          </a:p>
        </p:txBody>
      </p:sp>
      <p:graphicFrame>
        <p:nvGraphicFramePr>
          <p:cNvPr id="3" name="Diagram 2"/>
          <p:cNvGraphicFramePr/>
          <p:nvPr/>
        </p:nvGraphicFramePr>
        <p:xfrm>
          <a:off x="214282" y="1428736"/>
          <a:ext cx="8715436" cy="5032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ight Arrow 3"/>
          <p:cNvSpPr/>
          <p:nvPr/>
        </p:nvSpPr>
        <p:spPr bwMode="auto">
          <a:xfrm>
            <a:off x="428625" y="4714875"/>
            <a:ext cx="7429500" cy="357188"/>
          </a:xfrm>
          <a:prstGeom prst="right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Arial" charset="0"/>
              <a:ea typeface="MS Pゴシック" pitchFamily="-92" charset="-128"/>
              <a:cs typeface="+mn-cs"/>
            </a:endParaRPr>
          </a:p>
        </p:txBody>
      </p:sp>
      <p:sp>
        <p:nvSpPr>
          <p:cNvPr id="24581" name="TextBox 12"/>
          <p:cNvSpPr txBox="1">
            <a:spLocks noChangeArrowheads="1"/>
          </p:cNvSpPr>
          <p:nvPr/>
        </p:nvSpPr>
        <p:spPr bwMode="auto">
          <a:xfrm>
            <a:off x="4643438" y="5072063"/>
            <a:ext cx="3786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Degree of involvement</a:t>
            </a:r>
            <a:endParaRPr lang="en-US">
              <a:latin typeface="Calibri" pitchFamily="34" charset="0"/>
            </a:endParaRPr>
          </a:p>
        </p:txBody>
      </p:sp>
      <p:sp>
        <p:nvSpPr>
          <p:cNvPr id="24582" name="TextBox 13"/>
          <p:cNvSpPr txBox="1">
            <a:spLocks noChangeArrowheads="1"/>
          </p:cNvSpPr>
          <p:nvPr/>
        </p:nvSpPr>
        <p:spPr bwMode="auto">
          <a:xfrm>
            <a:off x="2571750" y="6072188"/>
            <a:ext cx="2214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sz="1600">
                <a:latin typeface="Calibri" pitchFamily="34" charset="0"/>
              </a:rPr>
              <a:t>Quirke (2008: 158)</a:t>
            </a:r>
            <a:endParaRPr lang="en-US" sz="1600">
              <a:latin typeface="Calibri" pitchFamily="34" charset="0"/>
            </a:endParaRPr>
          </a:p>
        </p:txBody>
      </p:sp>
      <p:sp>
        <p:nvSpPr>
          <p:cNvPr id="24583" name="TextBox 4"/>
          <p:cNvSpPr txBox="1">
            <a:spLocks noChangeArrowheads="1"/>
          </p:cNvSpPr>
          <p:nvPr/>
        </p:nvSpPr>
        <p:spPr bwMode="auto">
          <a:xfrm>
            <a:off x="571500" y="857250"/>
            <a:ext cx="7715250"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“There is a trade off to be made between the desire to be clear and the need to use communication media efficiently. The less chance of misunderstanding or misinterpretation, the leaner the media you can use.”</a:t>
            </a:r>
            <a:endParaRPr lang="en-US">
              <a:latin typeface="Calibri" pitchFamily="34" charset="0"/>
            </a:endParaRPr>
          </a:p>
        </p:txBody>
      </p:sp>
      <p:sp>
        <p:nvSpPr>
          <p:cNvPr id="24584" name="TextBox 7"/>
          <p:cNvSpPr txBox="1">
            <a:spLocks noChangeArrowheads="1"/>
          </p:cNvSpPr>
          <p:nvPr/>
        </p:nvSpPr>
        <p:spPr bwMode="auto">
          <a:xfrm>
            <a:off x="5334000" y="2971800"/>
            <a:ext cx="1447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latin typeface="Calibri" pitchFamily="34" charset="0"/>
              </a:rPr>
              <a:t>Involvement</a:t>
            </a:r>
          </a:p>
          <a:p>
            <a:pPr eaLnBrk="1" hangingPunct="1"/>
            <a:r>
              <a:rPr lang="en-US">
                <a:latin typeface="Calibri" pitchFamily="34" charset="0"/>
              </a:rPr>
              <a:t>Team meetings</a:t>
            </a:r>
          </a:p>
          <a:p>
            <a:pPr eaLnBrk="1" hangingPunct="1"/>
            <a:r>
              <a:rPr lang="en-US">
                <a:latin typeface="Calibri" pitchFamily="34" charset="0"/>
              </a:rPr>
              <a:t>Feedback forms</a:t>
            </a:r>
          </a:p>
        </p:txBody>
      </p:sp>
      <p:sp>
        <p:nvSpPr>
          <p:cNvPr id="24585" name="TextBox 8"/>
          <p:cNvSpPr txBox="1">
            <a:spLocks noChangeArrowheads="1"/>
          </p:cNvSpPr>
          <p:nvPr/>
        </p:nvSpPr>
        <p:spPr bwMode="auto">
          <a:xfrm>
            <a:off x="7239000" y="2667000"/>
            <a:ext cx="1371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latin typeface="Calibri" pitchFamily="34" charset="0"/>
              </a:rPr>
              <a:t>Commitment</a:t>
            </a:r>
          </a:p>
          <a:p>
            <a:pPr eaLnBrk="1" hangingPunct="1"/>
            <a:r>
              <a:rPr lang="en-US">
                <a:latin typeface="Calibri" pitchFamily="34" charset="0"/>
              </a:rPr>
              <a:t>Team problem solving</a:t>
            </a:r>
          </a:p>
        </p:txBody>
      </p:sp>
      <p:sp>
        <p:nvSpPr>
          <p:cNvPr id="10" name="Up Arrow 9"/>
          <p:cNvSpPr/>
          <p:nvPr/>
        </p:nvSpPr>
        <p:spPr bwMode="auto">
          <a:xfrm>
            <a:off x="0" y="3352800"/>
            <a:ext cx="428625" cy="1500188"/>
          </a:xfrm>
          <a:prstGeom prst="up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Arial" charset="0"/>
              <a:ea typeface="MS Pゴシック" pitchFamily="-92" charset="-128"/>
              <a:cs typeface="+mn-cs"/>
            </a:endParaRPr>
          </a:p>
        </p:txBody>
      </p:sp>
      <p:sp>
        <p:nvSpPr>
          <p:cNvPr id="24587" name="TextBox 11"/>
          <p:cNvSpPr txBox="1">
            <a:spLocks noChangeArrowheads="1"/>
          </p:cNvSpPr>
          <p:nvPr/>
        </p:nvSpPr>
        <p:spPr bwMode="auto">
          <a:xfrm>
            <a:off x="0" y="2362200"/>
            <a:ext cx="2214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atin typeface="Calibri" pitchFamily="34" charset="0"/>
              </a:rPr>
              <a:t>Degree of change</a:t>
            </a:r>
            <a:endParaRPr lang="en-US">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p:cNvPicPr>
          <p:nvPr/>
        </p:nvPicPr>
        <p:blipFill>
          <a:blip r:embed="rId2">
            <a:extLst>
              <a:ext uri="{28A0092B-C50C-407E-A947-70E740481C1C}">
                <a14:useLocalDpi xmlns:a14="http://schemas.microsoft.com/office/drawing/2010/main" val="0"/>
              </a:ext>
            </a:extLst>
          </a:blip>
          <a:srcRect r="23199" b="-407"/>
          <a:stretch>
            <a:fillRect/>
          </a:stretch>
        </p:blipFill>
        <p:spPr bwMode="auto">
          <a:xfrm>
            <a:off x="573088" y="2289175"/>
            <a:ext cx="40370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763588" y="1600200"/>
            <a:ext cx="358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latin typeface="Calibri" pitchFamily="34" charset="0"/>
              </a:rPr>
              <a:t>Get over the table!</a:t>
            </a:r>
          </a:p>
        </p:txBody>
      </p:sp>
      <p:sp>
        <p:nvSpPr>
          <p:cNvPr id="4" name="TextBox 3"/>
          <p:cNvSpPr txBox="1"/>
          <p:nvPr/>
        </p:nvSpPr>
        <p:spPr>
          <a:xfrm>
            <a:off x="4767263" y="2268538"/>
            <a:ext cx="4224337" cy="5076825"/>
          </a:xfrm>
          <a:prstGeom prst="rect">
            <a:avLst/>
          </a:prstGeom>
          <a:noFill/>
        </p:spPr>
        <p:txBody>
          <a:bodyPr>
            <a:spAutoFit/>
          </a:bodyPr>
          <a:lstStyle/>
          <a:p>
            <a:pPr fontAlgn="auto">
              <a:spcBef>
                <a:spcPts val="0"/>
              </a:spcBef>
              <a:spcAft>
                <a:spcPts val="0"/>
              </a:spcAft>
              <a:defRPr/>
            </a:pPr>
            <a:r>
              <a:rPr lang="en-US" sz="2400" b="1" i="1" dirty="0">
                <a:solidFill>
                  <a:srgbClr val="6F3452"/>
                </a:solidFill>
                <a:latin typeface="+mn-lt"/>
                <a:cs typeface="+mn-cs"/>
              </a:rPr>
              <a:t>Time and money is a barrier,  yet …</a:t>
            </a:r>
          </a:p>
          <a:p>
            <a:pPr fontAlgn="auto">
              <a:spcBef>
                <a:spcPts val="0"/>
              </a:spcBef>
              <a:spcAft>
                <a:spcPts val="0"/>
              </a:spcAft>
              <a:defRPr/>
            </a:pPr>
            <a:r>
              <a:rPr lang="en-US" sz="3200" b="1" dirty="0">
                <a:solidFill>
                  <a:srgbClr val="6F3452"/>
                </a:solidFill>
                <a:latin typeface="+mn-lt"/>
                <a:cs typeface="+mn-cs"/>
              </a:rPr>
              <a:t>We have to think leverage!  </a:t>
            </a:r>
          </a:p>
          <a:p>
            <a:pPr fontAlgn="auto">
              <a:spcBef>
                <a:spcPts val="0"/>
              </a:spcBef>
              <a:spcAft>
                <a:spcPts val="0"/>
              </a:spcAft>
              <a:defRPr/>
            </a:pPr>
            <a:endParaRPr lang="en-US" sz="3200" b="1" dirty="0">
              <a:latin typeface="+mn-lt"/>
              <a:cs typeface="+mn-cs"/>
            </a:endParaRPr>
          </a:p>
          <a:p>
            <a:pPr fontAlgn="auto">
              <a:spcBef>
                <a:spcPts val="0"/>
              </a:spcBef>
              <a:spcAft>
                <a:spcPts val="0"/>
              </a:spcAft>
              <a:defRPr/>
            </a:pPr>
            <a:r>
              <a:rPr lang="en-US" sz="3200" b="1" dirty="0">
                <a:solidFill>
                  <a:srgbClr val="5D4F4B"/>
                </a:solidFill>
                <a:latin typeface="+mn-lt"/>
                <a:cs typeface="+mn-cs"/>
              </a:rPr>
              <a:t>Value of: </a:t>
            </a:r>
          </a:p>
          <a:p>
            <a:pPr marL="231775" indent="-231775" fontAlgn="auto">
              <a:spcBef>
                <a:spcPts val="0"/>
              </a:spcBef>
              <a:spcAft>
                <a:spcPts val="0"/>
              </a:spcAft>
              <a:buFont typeface="Arial" pitchFamily="34" charset="0"/>
              <a:buChar char="•"/>
              <a:defRPr/>
            </a:pPr>
            <a:r>
              <a:rPr lang="en-US" sz="3200" b="1" dirty="0">
                <a:solidFill>
                  <a:srgbClr val="5D4F4B"/>
                </a:solidFill>
                <a:latin typeface="+mn-lt"/>
                <a:cs typeface="+mn-cs"/>
              </a:rPr>
              <a:t>Clarity of distance</a:t>
            </a:r>
          </a:p>
          <a:p>
            <a:pPr marL="231775" indent="-231775" fontAlgn="auto">
              <a:spcBef>
                <a:spcPts val="0"/>
              </a:spcBef>
              <a:spcAft>
                <a:spcPts val="0"/>
              </a:spcAft>
              <a:buFont typeface="Arial" pitchFamily="34" charset="0"/>
              <a:buChar char="•"/>
              <a:defRPr/>
            </a:pPr>
            <a:r>
              <a:rPr lang="en-US" sz="3200" b="1" dirty="0">
                <a:solidFill>
                  <a:srgbClr val="5D4F4B"/>
                </a:solidFill>
                <a:latin typeface="+mn-lt"/>
                <a:cs typeface="+mn-cs"/>
              </a:rPr>
              <a:t>Data that drives decisions</a:t>
            </a:r>
          </a:p>
          <a:p>
            <a:pPr marL="231775" indent="-231775" fontAlgn="auto">
              <a:spcBef>
                <a:spcPts val="0"/>
              </a:spcBef>
              <a:spcAft>
                <a:spcPts val="0"/>
              </a:spcAft>
              <a:buFont typeface="Arial" pitchFamily="34" charset="0"/>
              <a:buChar char="•"/>
              <a:defRPr/>
            </a:pPr>
            <a:r>
              <a:rPr lang="en-US" sz="3200" b="1" dirty="0">
                <a:solidFill>
                  <a:srgbClr val="5D4F4B"/>
                </a:solidFill>
                <a:latin typeface="+mn-lt"/>
                <a:cs typeface="+mn-cs"/>
              </a:rPr>
              <a:t>Impact of leaders </a:t>
            </a:r>
          </a:p>
          <a:p>
            <a:pPr fontAlgn="auto">
              <a:spcBef>
                <a:spcPts val="0"/>
              </a:spcBef>
              <a:spcAft>
                <a:spcPts val="0"/>
              </a:spcAft>
              <a:defRPr/>
            </a:pPr>
            <a:endParaRPr lang="en-US" sz="2000" dirty="0">
              <a:latin typeface="+mn-lt"/>
              <a:cs typeface="+mn-cs"/>
            </a:endParaRPr>
          </a:p>
        </p:txBody>
      </p:sp>
      <p:sp>
        <p:nvSpPr>
          <p:cNvPr id="5" name="Title 1"/>
          <p:cNvSpPr txBox="1">
            <a:spLocks/>
          </p:cNvSpPr>
          <p:nvPr/>
        </p:nvSpPr>
        <p:spPr>
          <a:xfrm>
            <a:off x="457200" y="457200"/>
            <a:ext cx="8229600" cy="838200"/>
          </a:xfrm>
          <a:prstGeom prst="rect">
            <a:avLst/>
          </a:prstGeom>
        </p:spPr>
        <p:txBody>
          <a:bodyPr/>
          <a:lstStyle/>
          <a:p>
            <a:pPr algn="ctr" fontAlgn="auto">
              <a:spcAft>
                <a:spcPts val="0"/>
              </a:spcAft>
              <a:defRPr/>
            </a:pPr>
            <a:r>
              <a:rPr lang="en-US" sz="3600">
                <a:latin typeface="+mj-lt"/>
                <a:ea typeface="+mj-ea"/>
                <a:cs typeface="+mj-cs"/>
              </a:rPr>
              <a:t>So what? </a:t>
            </a:r>
            <a:endParaRPr lang="en-US" sz="3600" dirty="0">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4098" name="Title 1"/>
          <p:cNvSpPr>
            <a:spLocks noGrp="1"/>
          </p:cNvSpPr>
          <p:nvPr>
            <p:ph type="ctrTitle"/>
          </p:nvPr>
        </p:nvSpPr>
        <p:spPr>
          <a:xfrm>
            <a:off x="33338" y="333375"/>
            <a:ext cx="9110662" cy="1470025"/>
          </a:xfrm>
        </p:spPr>
        <p:txBody>
          <a:bodyPr/>
          <a:lstStyle/>
          <a:p>
            <a:pPr eaLnBrk="1" hangingPunct="1"/>
            <a:r>
              <a:rPr lang="en-US" sz="3600" smtClean="0">
                <a:solidFill>
                  <a:schemeClr val="bg1"/>
                </a:solidFill>
              </a:rPr>
              <a:t>The biggest problem in communication is the illusion that it has happened. (GBS)</a:t>
            </a:r>
            <a:endParaRPr lang="en-IN" sz="3600" smtClean="0">
              <a:solidFill>
                <a:schemeClr val="bg1"/>
              </a:solidFill>
            </a:endParaRPr>
          </a:p>
        </p:txBody>
      </p:sp>
      <p:sp>
        <p:nvSpPr>
          <p:cNvPr id="3" name="Subtitle 2"/>
          <p:cNvSpPr>
            <a:spLocks noGrp="1"/>
          </p:cNvSpPr>
          <p:nvPr>
            <p:ph type="subTitle" idx="1"/>
          </p:nvPr>
        </p:nvSpPr>
        <p:spPr>
          <a:xfrm>
            <a:off x="2743200" y="5013325"/>
            <a:ext cx="6400800" cy="1752600"/>
          </a:xfrm>
        </p:spPr>
        <p:txBody>
          <a:bodyPr rtlCol="0">
            <a:normAutofit fontScale="92500" lnSpcReduction="20000"/>
          </a:bodyPr>
          <a:lstStyle/>
          <a:p>
            <a:pPr eaLnBrk="1" fontAlgn="auto" hangingPunct="1">
              <a:spcAft>
                <a:spcPts val="0"/>
              </a:spcAft>
              <a:defRPr/>
            </a:pPr>
            <a:endParaRPr lang="en-US" dirty="0" smtClean="0"/>
          </a:p>
          <a:p>
            <a:pPr eaLnBrk="1" fontAlgn="auto" hangingPunct="1">
              <a:spcAft>
                <a:spcPts val="0"/>
              </a:spcAft>
              <a:defRPr/>
            </a:pPr>
            <a:endParaRPr lang="en-US" dirty="0"/>
          </a:p>
          <a:p>
            <a:pPr eaLnBrk="1" fontAlgn="auto" hangingPunct="1">
              <a:spcAft>
                <a:spcPts val="0"/>
              </a:spcAft>
              <a:defRPr/>
            </a:pPr>
            <a:r>
              <a:rPr lang="en-US" dirty="0" smtClean="0"/>
              <a:t>						Hello, Internal Communications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1196975"/>
          </a:xfrm>
        </p:spPr>
        <p:txBody>
          <a:bodyPr/>
          <a:lstStyle/>
          <a:p>
            <a:pPr eaLnBrk="1" hangingPunct="1"/>
            <a:r>
              <a:rPr lang="en-IN" smtClean="0"/>
              <a:t>IC - In Plain English</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defRPr/>
            </a:pPr>
            <a:r>
              <a:rPr lang="en-IN" dirty="0"/>
              <a:t>Internal communication has a fundamental role to play to ensure that employees know what is going on and, at the same time, have a say about what important matters that is treated seriously</a:t>
            </a:r>
            <a:r>
              <a:rPr lang="en-IN" dirty="0" smtClean="0"/>
              <a:t>.</a:t>
            </a:r>
            <a:endParaRPr lang="en-IN" dirty="0"/>
          </a:p>
          <a:p>
            <a:pPr eaLnBrk="1" fontAlgn="auto" hangingPunct="1">
              <a:spcAft>
                <a:spcPts val="0"/>
              </a:spcAft>
              <a:defRPr/>
            </a:pPr>
            <a:r>
              <a:rPr lang="en-IN" dirty="0" smtClean="0"/>
              <a:t>The </a:t>
            </a:r>
            <a:r>
              <a:rPr lang="en-IN" dirty="0"/>
              <a:t>role of internal communications is much broader than just employer branding – ensuring that employees have a wider understanding of their organisation that includes vision, values, objectives, and performance. It has an information role of course, but really good internal communications is also about generating opportunities for employees to have a say in what the organisation does.</a:t>
            </a:r>
          </a:p>
          <a:p>
            <a:pPr eaLnBrk="1" fontAlgn="auto" hangingPunct="1">
              <a:spcAft>
                <a:spcPts val="0"/>
              </a:spcAft>
              <a:defRP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288" y="0"/>
            <a:ext cx="9228137" cy="1143000"/>
          </a:xfrm>
        </p:spPr>
        <p:txBody>
          <a:bodyPr rtlCol="0">
            <a:noAutofit/>
          </a:bodyPr>
          <a:lstStyle/>
          <a:p>
            <a:pPr lvl="2" eaLnBrk="1" fontAlgn="auto" hangingPunct="1">
              <a:spcAft>
                <a:spcPts val="0"/>
              </a:spcAft>
              <a:defRPr/>
            </a:pPr>
            <a:r>
              <a:rPr lang="en-IN" sz="2400" b="1" dirty="0">
                <a:solidFill>
                  <a:schemeClr val="bg1">
                    <a:lumMod val="95000"/>
                  </a:schemeClr>
                </a:solidFill>
              </a:rPr>
              <a:t>Conversations among the members of your marketplace(company) happen whether you like it or not.</a:t>
            </a:r>
            <a:br>
              <a:rPr lang="en-IN" sz="2400" b="1" dirty="0">
                <a:solidFill>
                  <a:schemeClr val="bg1">
                    <a:lumMod val="95000"/>
                  </a:schemeClr>
                </a:solidFill>
              </a:rPr>
            </a:br>
            <a:endParaRPr lang="en-IN" sz="2400" b="1" dirty="0">
              <a:solidFill>
                <a:schemeClr val="bg1">
                  <a:lumMod val="95000"/>
                </a:schemeClr>
              </a:solidFill>
            </a:endParaRPr>
          </a:p>
        </p:txBody>
      </p:sp>
      <p:sp>
        <p:nvSpPr>
          <p:cNvPr id="6147" name="Content Placeholder 2"/>
          <p:cNvSpPr>
            <a:spLocks noGrp="1"/>
          </p:cNvSpPr>
          <p:nvPr>
            <p:ph idx="1"/>
          </p:nvPr>
        </p:nvSpPr>
        <p:spPr/>
        <p:txBody>
          <a:bodyPr/>
          <a:lstStyle/>
          <a:p>
            <a:pPr eaLnBrk="1" hangingPunct="1"/>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IN" smtClean="0"/>
          </a:p>
        </p:txBody>
      </p:sp>
      <p:sp>
        <p:nvSpPr>
          <p:cNvPr id="7171" name="Content Placeholder 2"/>
          <p:cNvSpPr>
            <a:spLocks noGrp="1"/>
          </p:cNvSpPr>
          <p:nvPr>
            <p:ph idx="1"/>
          </p:nvPr>
        </p:nvSpPr>
        <p:spPr/>
        <p:txBody>
          <a:bodyPr/>
          <a:lstStyle/>
          <a:p>
            <a:pPr eaLnBrk="1" hangingPunct="1"/>
            <a:endParaRPr lang="en-US" smtClean="0"/>
          </a:p>
          <a:p>
            <a:pPr eaLnBrk="1" hangingPunct="1"/>
            <a:endParaRPr lang="en-US" smtClean="0"/>
          </a:p>
          <a:p>
            <a:pPr eaLnBrk="1" hangingPunct="1"/>
            <a:endParaRPr lang="en-US" smtClean="0"/>
          </a:p>
          <a:p>
            <a:pPr lvl="1" eaLnBrk="1" hangingPunct="1">
              <a:buFont typeface="Arial" pitchFamily="34" charset="0"/>
              <a:buNone/>
            </a:pPr>
            <a:r>
              <a:rPr lang="en-US" smtClean="0">
                <a:solidFill>
                  <a:schemeClr val="bg1"/>
                </a:solidFill>
              </a:rPr>
              <a:t>And less the people know, </a:t>
            </a:r>
          </a:p>
          <a:p>
            <a:pPr lvl="1" eaLnBrk="1" hangingPunct="1">
              <a:buFont typeface="Arial" pitchFamily="34" charset="0"/>
              <a:buNone/>
            </a:pPr>
            <a:r>
              <a:rPr lang="en-US" smtClean="0">
                <a:solidFill>
                  <a:schemeClr val="bg1"/>
                </a:solidFill>
              </a:rPr>
              <a:t>more they yell!</a:t>
            </a:r>
            <a:endParaRPr lang="en-IN" smtClean="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IN" dirty="0" smtClean="0"/>
          </a:p>
          <a:p>
            <a:pPr eaLnBrk="1" fontAlgn="auto" hangingPunct="1">
              <a:spcAft>
                <a:spcPts val="0"/>
              </a:spcAft>
              <a:buFont typeface="Arial" pitchFamily="34" charset="0"/>
              <a:buNone/>
              <a:defRPr/>
            </a:pPr>
            <a:r>
              <a:rPr lang="en-IN" dirty="0" smtClean="0">
                <a:solidFill>
                  <a:schemeClr val="bg1"/>
                </a:solidFill>
              </a:rPr>
              <a:t>	Good marketing  encourages the right sort of conversations/IC influences the right conversations that happen at the organization</a:t>
            </a:r>
            <a:endParaRPr lang="en-I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bg1">
                    <a:lumMod val="95000"/>
                  </a:schemeClr>
                </a:solidFill>
              </a:rPr>
              <a:t>So, what are the conversations happening ?</a:t>
            </a:r>
            <a:endParaRPr lang="en-IN" dirty="0">
              <a:solidFill>
                <a:schemeClr val="bg1">
                  <a:lumMod val="95000"/>
                </a:schemeClr>
              </a:solidFill>
            </a:endParaRP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defRPr/>
            </a:pPr>
            <a:r>
              <a:rPr lang="en-US" b="1" dirty="0" smtClean="0">
                <a:solidFill>
                  <a:schemeClr val="bg1">
                    <a:lumMod val="95000"/>
                  </a:schemeClr>
                </a:solidFill>
              </a:rPr>
              <a:t>Big picture context</a:t>
            </a:r>
          </a:p>
          <a:p>
            <a:pPr eaLnBrk="1" fontAlgn="auto" hangingPunct="1">
              <a:spcAft>
                <a:spcPts val="0"/>
              </a:spcAft>
              <a:defRPr/>
            </a:pPr>
            <a:r>
              <a:rPr lang="en-US" b="1" dirty="0" smtClean="0">
                <a:solidFill>
                  <a:schemeClr val="bg1">
                    <a:lumMod val="95000"/>
                  </a:schemeClr>
                </a:solidFill>
              </a:rPr>
              <a:t>Clarity of purpose</a:t>
            </a:r>
          </a:p>
          <a:p>
            <a:pPr eaLnBrk="1" fontAlgn="auto" hangingPunct="1">
              <a:spcAft>
                <a:spcPts val="0"/>
              </a:spcAft>
              <a:defRPr/>
            </a:pPr>
            <a:r>
              <a:rPr lang="en-US" b="1" dirty="0" smtClean="0">
                <a:solidFill>
                  <a:schemeClr val="bg1">
                    <a:lumMod val="95000"/>
                  </a:schemeClr>
                </a:solidFill>
              </a:rPr>
              <a:t>Company whereabouts</a:t>
            </a:r>
          </a:p>
          <a:p>
            <a:pPr eaLnBrk="1" fontAlgn="auto" hangingPunct="1">
              <a:spcAft>
                <a:spcPts val="0"/>
              </a:spcAft>
              <a:defRPr/>
            </a:pPr>
            <a:r>
              <a:rPr lang="en-US" b="1" dirty="0" smtClean="0">
                <a:solidFill>
                  <a:schemeClr val="bg1">
                    <a:lumMod val="95000"/>
                  </a:schemeClr>
                </a:solidFill>
              </a:rPr>
              <a:t>Am I </a:t>
            </a:r>
            <a:r>
              <a:rPr lang="en-US" b="1" dirty="0" smtClean="0">
                <a:solidFill>
                  <a:schemeClr val="bg1">
                    <a:lumMod val="95000"/>
                  </a:schemeClr>
                </a:solidFill>
              </a:rPr>
              <a:t>needed?</a:t>
            </a:r>
            <a:endParaRPr lang="en-US" b="1" dirty="0" smtClean="0">
              <a:solidFill>
                <a:schemeClr val="bg1">
                  <a:lumMod val="95000"/>
                </a:schemeClr>
              </a:solidFill>
            </a:endParaRPr>
          </a:p>
          <a:p>
            <a:pPr eaLnBrk="1" fontAlgn="auto" hangingPunct="1">
              <a:spcAft>
                <a:spcPts val="0"/>
              </a:spcAft>
              <a:defRPr/>
            </a:pPr>
            <a:r>
              <a:rPr lang="en-US" b="1" dirty="0" smtClean="0">
                <a:solidFill>
                  <a:schemeClr val="bg1">
                    <a:lumMod val="95000"/>
                  </a:schemeClr>
                </a:solidFill>
              </a:rPr>
              <a:t>What’s the future? </a:t>
            </a:r>
            <a:endParaRPr lang="en-US" b="1" dirty="0" smtClean="0">
              <a:solidFill>
                <a:schemeClr val="bg1">
                  <a:lumMod val="95000"/>
                </a:schemeClr>
              </a:solidFill>
            </a:endParaRPr>
          </a:p>
          <a:p>
            <a:pPr eaLnBrk="1" fontAlgn="auto" hangingPunct="1">
              <a:spcAft>
                <a:spcPts val="0"/>
              </a:spcAft>
              <a:defRPr/>
            </a:pPr>
            <a:r>
              <a:rPr lang="en-US" b="1" dirty="0" smtClean="0">
                <a:solidFill>
                  <a:srgbClr val="FF0000"/>
                </a:solidFill>
              </a:rPr>
              <a:t>Where are we going ?</a:t>
            </a:r>
            <a:endParaRPr lang="en-US" b="1" dirty="0" smtClean="0">
              <a:solidFill>
                <a:srgbClr val="FF0000"/>
              </a:solidFill>
            </a:endParaRPr>
          </a:p>
          <a:p>
            <a:pPr eaLnBrk="1" fontAlgn="auto" hangingPunct="1">
              <a:spcAft>
                <a:spcPts val="0"/>
              </a:spcAft>
              <a:defRPr/>
            </a:pPr>
            <a:r>
              <a:rPr lang="en-US" b="1" dirty="0" smtClean="0">
                <a:solidFill>
                  <a:schemeClr val="bg1">
                    <a:lumMod val="95000"/>
                  </a:schemeClr>
                </a:solidFill>
              </a:rPr>
              <a:t>Them </a:t>
            </a:r>
            <a:r>
              <a:rPr lang="en-US" b="1" dirty="0" err="1" smtClean="0">
                <a:solidFill>
                  <a:schemeClr val="bg1">
                    <a:lumMod val="95000"/>
                  </a:schemeClr>
                </a:solidFill>
              </a:rPr>
              <a:t>vs</a:t>
            </a:r>
            <a:r>
              <a:rPr lang="en-US" b="1" dirty="0" smtClean="0">
                <a:solidFill>
                  <a:schemeClr val="bg1">
                    <a:lumMod val="95000"/>
                  </a:schemeClr>
                </a:solidFill>
              </a:rPr>
              <a:t> us</a:t>
            </a:r>
          </a:p>
          <a:p>
            <a:pPr eaLnBrk="1" fontAlgn="auto" hangingPunct="1">
              <a:spcAft>
                <a:spcPts val="0"/>
              </a:spcAft>
              <a:defRPr/>
            </a:pPr>
            <a:r>
              <a:rPr lang="en-US" b="1" dirty="0" smtClean="0">
                <a:solidFill>
                  <a:schemeClr val="bg1">
                    <a:lumMod val="95000"/>
                  </a:schemeClr>
                </a:solidFill>
              </a:rPr>
              <a:t>What is expected ?</a:t>
            </a:r>
          </a:p>
          <a:p>
            <a:pPr eaLnBrk="1" fontAlgn="auto" hangingPunct="1">
              <a:spcAft>
                <a:spcPts val="0"/>
              </a:spcAft>
              <a:defRPr/>
            </a:pPr>
            <a:r>
              <a:rPr lang="en-US" b="1" dirty="0" smtClean="0">
                <a:solidFill>
                  <a:srgbClr val="FF0000"/>
                </a:solidFill>
              </a:rPr>
              <a:t>How can I contribute ? </a:t>
            </a:r>
            <a:endParaRPr lang="en-US" b="1" dirty="0" smtClean="0">
              <a:solidFill>
                <a:srgbClr val="FF0000"/>
              </a:solidFill>
            </a:endParaRPr>
          </a:p>
          <a:p>
            <a:pPr eaLnBrk="1" fontAlgn="auto" hangingPunct="1">
              <a:spcAft>
                <a:spcPts val="0"/>
              </a:spcAft>
              <a:defRPr/>
            </a:pPr>
            <a:r>
              <a:rPr lang="en-US" b="1" dirty="0" smtClean="0">
                <a:solidFill>
                  <a:schemeClr val="bg1">
                    <a:lumMod val="95000"/>
                  </a:schemeClr>
                </a:solidFill>
              </a:rPr>
              <a:t>Am I adding value ?</a:t>
            </a:r>
          </a:p>
          <a:p>
            <a:pPr eaLnBrk="1" fontAlgn="auto" hangingPunct="1">
              <a:spcAft>
                <a:spcPts val="0"/>
              </a:spcAft>
              <a:defRPr/>
            </a:pPr>
            <a:r>
              <a:rPr lang="en-US" b="1" dirty="0" smtClean="0">
                <a:solidFill>
                  <a:srgbClr val="FF0000"/>
                </a:solidFill>
              </a:rPr>
              <a:t>No brand value </a:t>
            </a:r>
            <a:endParaRPr lang="en-US" b="1" dirty="0" smtClean="0">
              <a:solidFill>
                <a:srgbClr val="FF0000"/>
              </a:solidFill>
            </a:endParaRPr>
          </a:p>
          <a:p>
            <a:pPr eaLnBrk="1" fontAlgn="auto" hangingPunct="1">
              <a:spcAft>
                <a:spcPts val="0"/>
              </a:spcAft>
              <a:defRPr/>
            </a:pPr>
            <a:endParaRPr lang="en-US" dirty="0" smtClean="0"/>
          </a:p>
          <a:p>
            <a:pPr eaLnBrk="1" fontAlgn="auto" hangingPunct="1">
              <a:spcAft>
                <a:spcPts val="0"/>
              </a:spcAft>
              <a:buFont typeface="Arial" pitchFamily="34" charset="0"/>
              <a:buNone/>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None of this can happen, though, </a:t>
            </a:r>
            <a:r>
              <a:rPr lang="en-IN" b="1" dirty="0"/>
              <a:t>unless there's communication</a:t>
            </a:r>
            <a:endParaRPr lang="en-IN" dirty="0"/>
          </a:p>
        </p:txBody>
      </p:sp>
      <p:sp>
        <p:nvSpPr>
          <p:cNvPr id="3" name="Subtitle 2"/>
          <p:cNvSpPr>
            <a:spLocks noGrp="1"/>
          </p:cNvSpPr>
          <p:nvPr>
            <p:ph type="subTitle" idx="1"/>
          </p:nvPr>
        </p:nvSpPr>
        <p:spPr>
          <a:xfrm>
            <a:off x="1371600" y="4953000"/>
            <a:ext cx="6400800" cy="685800"/>
          </a:xfrm>
        </p:spPr>
        <p:txBody>
          <a:bodyPr/>
          <a:lstStyle/>
          <a:p>
            <a:endParaRPr lang="en-IN" dirty="0"/>
          </a:p>
        </p:txBody>
      </p:sp>
    </p:spTree>
    <p:extLst>
      <p:ext uri="{BB962C8B-B14F-4D97-AF65-F5344CB8AC3E}">
        <p14:creationId xmlns:p14="http://schemas.microsoft.com/office/powerpoint/2010/main" val="2437443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2430</TotalTime>
  <Words>1977</Words>
  <Application>Microsoft Office PowerPoint</Application>
  <PresentationFormat>On-screen Show (4:3)</PresentationFormat>
  <Paragraphs>211</Paragraphs>
  <Slides>27</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Microsoft PhagsPa</vt:lpstr>
      <vt:lpstr>Wingdings</vt:lpstr>
      <vt:lpstr>MS Pゴシック</vt:lpstr>
      <vt:lpstr>Office Theme</vt:lpstr>
      <vt:lpstr>Microsoft Office Excel Chart</vt:lpstr>
      <vt:lpstr>Why IC (1-6)</vt:lpstr>
      <vt:lpstr>The Enablers !</vt:lpstr>
      <vt:lpstr>The biggest problem in communication is the illusion that it has happened. (GBS)</vt:lpstr>
      <vt:lpstr>IC - In Plain English</vt:lpstr>
      <vt:lpstr>Conversations among the members of your marketplace(company) happen whether you like it or not. </vt:lpstr>
      <vt:lpstr>PowerPoint Presentation</vt:lpstr>
      <vt:lpstr>PowerPoint Presentation</vt:lpstr>
      <vt:lpstr>So, what are the conversations happening ?</vt:lpstr>
      <vt:lpstr> None of this can happen, though, unless there's communication</vt:lpstr>
      <vt:lpstr> Let’s get the Sumeru Dream Clear and through !</vt:lpstr>
      <vt:lpstr> Let’s change the way we change !</vt:lpstr>
      <vt:lpstr> Let’s get back to basics of communication !</vt:lpstr>
      <vt:lpstr> Let’s make people fall in love with us !</vt:lpstr>
      <vt:lpstr>PowerPoint Presentation</vt:lpstr>
      <vt:lpstr>PowerPoint Presentation</vt:lpstr>
      <vt:lpstr>PowerPoint Presentation</vt:lpstr>
      <vt:lpstr>What’s the link ! 7-10</vt:lpstr>
      <vt:lpstr>So, what do we do</vt:lpstr>
      <vt:lpstr>Unhappiness compounds. </vt:lpstr>
      <vt:lpstr>Solution : To address the unhappiness</vt:lpstr>
      <vt:lpstr>As we settle in </vt:lpstr>
      <vt:lpstr>Continuous workshops on soft skill building</vt:lpstr>
      <vt:lpstr>Hearing out ! And fixing </vt:lpstr>
      <vt:lpstr>Small wins ! #Immediate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biggest problem in communication</dc:title>
  <dc:creator>Ishan</dc:creator>
  <cp:lastModifiedBy>Ishan Mistry</cp:lastModifiedBy>
  <cp:revision>67</cp:revision>
  <dcterms:created xsi:type="dcterms:W3CDTF">2013-09-25T17:39:52Z</dcterms:created>
  <dcterms:modified xsi:type="dcterms:W3CDTF">2013-09-29T04:36:33Z</dcterms:modified>
</cp:coreProperties>
</file>