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  <p:sldMasterId id="2147483686" r:id="rId5"/>
  </p:sldMasterIdLst>
  <p:notesMasterIdLst>
    <p:notesMasterId r:id="rId20"/>
  </p:notesMasterIdLst>
  <p:handoutMasterIdLst>
    <p:handoutMasterId r:id="rId21"/>
  </p:handoutMasterIdLst>
  <p:sldIdLst>
    <p:sldId id="295" r:id="rId6"/>
    <p:sldId id="528" r:id="rId7"/>
    <p:sldId id="538" r:id="rId8"/>
    <p:sldId id="529" r:id="rId9"/>
    <p:sldId id="530" r:id="rId10"/>
    <p:sldId id="531" r:id="rId11"/>
    <p:sldId id="532" r:id="rId12"/>
    <p:sldId id="533" r:id="rId13"/>
    <p:sldId id="524" r:id="rId14"/>
    <p:sldId id="534" r:id="rId15"/>
    <p:sldId id="535" r:id="rId16"/>
    <p:sldId id="536" r:id="rId17"/>
    <p:sldId id="537" r:id="rId18"/>
    <p:sldId id="455" r:id="rId19"/>
  </p:sldIdLst>
  <p:sldSz cx="12188825" cy="6858000"/>
  <p:notesSz cx="6858000" cy="9144000"/>
  <p:defaultTextStyle>
    <a:defPPr>
      <a:defRPr lang="en-US"/>
    </a:defPPr>
    <a:lvl1pPr marL="0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10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2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23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64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054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46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875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285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1E6"/>
    <a:srgbClr val="DA4D46"/>
    <a:srgbClr val="DE5E58"/>
    <a:srgbClr val="005BA1"/>
    <a:srgbClr val="CDEAFF"/>
    <a:srgbClr val="5FEB66"/>
    <a:srgbClr val="4BFFA1"/>
    <a:srgbClr val="F8F89A"/>
    <a:srgbClr val="199CFF"/>
    <a:srgbClr val="F79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064" autoAdjust="0"/>
  </p:normalViewPr>
  <p:slideViewPr>
    <p:cSldViewPr snapToGrid="0" snapToObjects="1">
      <p:cViewPr varScale="1">
        <p:scale>
          <a:sx n="68" d="100"/>
          <a:sy n="68" d="100"/>
        </p:scale>
        <p:origin x="616" y="32"/>
      </p:cViewPr>
      <p:guideLst>
        <p:guide orient="horz" pos="431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0024"/>
    </p:cViewPr>
  </p:sorterViewPr>
  <p:notesViewPr>
    <p:cSldViewPr snapToGrid="0" snapToObjects="1"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1116F-C964-A842-8C0B-A3EC71278A5B}" type="datetimeFigureOut">
              <a:rPr lang="en-US" smtClean="0"/>
              <a:pPr/>
              <a:t>8/13/2025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A3D5F-FCE8-7045-A9AB-B2A73CB409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602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D22DC-3AA2-FD46-BFD6-DC46E9E9B760}" type="datetimeFigureOut">
              <a:rPr lang="en-US" smtClean="0"/>
              <a:pPr/>
              <a:t>8/13/2025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E365E-E4E3-CE44-A987-7FC63394D2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5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609410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21882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82823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43764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3047054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65646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265875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875285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25" y="3"/>
            <a:ext cx="12188952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2225" y="3"/>
            <a:ext cx="12188952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" y="2314673"/>
            <a:ext cx="12188952" cy="454038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765664" y="877888"/>
            <a:ext cx="5014418" cy="825836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>
              <a:buNone/>
              <a:defRPr sz="3200" b="1" baseline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765664" y="1798977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Presenter Name and Designation</a:t>
            </a:r>
            <a:endParaRPr lang="en-IN" dirty="0"/>
          </a:p>
        </p:txBody>
      </p:sp>
      <p:sp>
        <p:nvSpPr>
          <p:cNvPr id="53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5765664" y="2701925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Time and Date</a:t>
            </a:r>
            <a:endParaRPr lang="en-IN" dirty="0"/>
          </a:p>
        </p:txBody>
      </p:sp>
      <p:cxnSp>
        <p:nvCxnSpPr>
          <p:cNvPr id="71" name="Straight Connector 70"/>
          <p:cNvCxnSpPr/>
          <p:nvPr userDrawn="1"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1487" y="514215"/>
            <a:ext cx="4060402" cy="278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375621" y="64898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2023  YASH Technologies | www.yash.com | Confidential</a:t>
            </a:r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264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8657" y="687394"/>
            <a:ext cx="1142772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614151" y="1102937"/>
            <a:ext cx="5009182" cy="3393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Put Great Subtitle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15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5" y="1"/>
            <a:ext cx="12188952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" y="2336292"/>
            <a:ext cx="12185218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2" y="1372341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29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7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1" y="64898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2023  YASH Technologies | www.yash.com | Confidential</a:t>
            </a:r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146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5138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8" y="2438402"/>
            <a:ext cx="4709160" cy="348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728653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28653" y="2438402"/>
            <a:ext cx="4709160" cy="348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273053"/>
            <a:ext cx="9958847" cy="6254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709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723900"/>
            <a:ext cx="12188825" cy="6134100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453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3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50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4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976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568328" y="933450"/>
            <a:ext cx="11242675" cy="49911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  <a:lvl2pPr>
              <a:buClr>
                <a:srgbClr val="E23827"/>
              </a:buClr>
              <a:defRPr/>
            </a:lvl2pPr>
            <a:lvl3pPr>
              <a:buClr>
                <a:srgbClr val="E23827"/>
              </a:buClr>
              <a:defRPr/>
            </a:lvl3pPr>
            <a:lvl4pPr>
              <a:buClr>
                <a:srgbClr val="E23827"/>
              </a:buClr>
              <a:defRPr/>
            </a:lvl4pPr>
            <a:lvl5pPr>
              <a:buClr>
                <a:srgbClr val="E23827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382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1146048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600"/>
            <a:ext cx="1125061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72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723" y="736600"/>
            <a:ext cx="566769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46816" y="736600"/>
            <a:ext cx="5621337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6246814" y="341376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26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599"/>
            <a:ext cx="11250613" cy="48323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16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68330" y="928687"/>
            <a:ext cx="10969624" cy="5008562"/>
          </a:xfrm>
        </p:spPr>
        <p:txBody>
          <a:bodyPr/>
          <a:lstStyle>
            <a:lvl1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7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eper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" y="2314673"/>
            <a:ext cx="12188952" cy="454038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225" y="1"/>
            <a:ext cx="12188952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877" y="2035212"/>
            <a:ext cx="8764586" cy="639761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pPr lvl="0"/>
            <a:r>
              <a:rPr lang="en-US" dirty="0"/>
              <a:t>Section Name Here</a:t>
            </a:r>
            <a:endParaRPr lang="en-IN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5877" y="2811497"/>
            <a:ext cx="8764586" cy="50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Insert Subtitle Here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25" y="1"/>
            <a:ext cx="12188952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5788" y="6517266"/>
            <a:ext cx="1515301" cy="276987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200" smtClean="0"/>
              <a:pPr algn="ctr"/>
              <a:t>‹#›</a:t>
            </a:fld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5788" y="6517266"/>
            <a:ext cx="1515301" cy="276987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200" smtClean="0"/>
              <a:pPr algn="ctr"/>
              <a:t>‹#›</a:t>
            </a:fld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6" name="Picture 4" descr="J:\yash-branding\logo\YASH-SM-logo\yash-witout-taglin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2102" y="215030"/>
            <a:ext cx="2066159" cy="120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375621" y="64898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2023  YASH Technologies | www.yash.com | Confidential</a:t>
            </a:r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3557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5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68330" y="831850"/>
            <a:ext cx="10969624" cy="494188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104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30" y="804863"/>
            <a:ext cx="10969624" cy="4818062"/>
          </a:xfr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3B3B3B"/>
                </a:solidFill>
              </a:defRPr>
            </a:lvl1pPr>
            <a:lvl2pPr>
              <a:buClr>
                <a:srgbClr val="C00000"/>
              </a:buClr>
              <a:defRPr>
                <a:solidFill>
                  <a:srgbClr val="3B3B3B"/>
                </a:solidFill>
              </a:defRPr>
            </a:lvl2pPr>
            <a:lvl3pPr>
              <a:buClr>
                <a:srgbClr val="C00000"/>
              </a:buClr>
              <a:defRPr>
                <a:solidFill>
                  <a:srgbClr val="3B3B3B"/>
                </a:solidFill>
              </a:defRPr>
            </a:lvl3pPr>
            <a:lvl4pPr>
              <a:buClr>
                <a:srgbClr val="C00000"/>
              </a:buClr>
              <a:defRPr>
                <a:solidFill>
                  <a:srgbClr val="3B3B3B"/>
                </a:solidFill>
              </a:defRPr>
            </a:lvl4pPr>
            <a:lvl5pPr>
              <a:buClr>
                <a:srgbClr val="C00000"/>
              </a:buCl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903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4417" y="792164"/>
            <a:ext cx="5614987" cy="488473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4"/>
            <a:ext cx="5354637" cy="48847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20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3"/>
            <a:ext cx="5354637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4411" y="792163"/>
            <a:ext cx="5656263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298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098221" y="185083"/>
            <a:ext cx="1515301" cy="323153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500" smtClean="0"/>
              <a:pPr algn="ctr"/>
              <a:t>‹#›</a:t>
            </a:fld>
            <a:endParaRPr lang="en-IN" sz="15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5" y="571232"/>
            <a:ext cx="12173138" cy="62856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9" y="56271"/>
            <a:ext cx="10969624" cy="516932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3" y="1108873"/>
            <a:ext cx="10969624" cy="4525963"/>
          </a:xfrm>
          <a:prstGeom prst="rect">
            <a:avLst/>
          </a:prstGeom>
        </p:spPr>
        <p:txBody>
          <a:bodyPr vert="horz" lIns="91427" tIns="45714" rIns="91427" bIns="45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6"/>
            <a:ext cx="471658" cy="389905"/>
          </a:xfrm>
          <a:prstGeom prst="rect">
            <a:avLst/>
          </a:prstGeom>
        </p:spPr>
      </p:pic>
      <p:pic>
        <p:nvPicPr>
          <p:cNvPr id="9" name="Picture 3" descr="J:\yash-branding\logo\YASH-SM-logo\yash-tagline-SM-logo.png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8767" y="5816228"/>
            <a:ext cx="1870060" cy="12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68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9" r:id="rId3"/>
    <p:sldLayoutId id="2147483677" r:id="rId4"/>
    <p:sldLayoutId id="2147483678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0" r:id="rId11"/>
    <p:sldLayoutId id="2147483781" r:id="rId12"/>
  </p:sldLayoutIdLst>
  <p:hf hdr="0" ftr="0" dt="0"/>
  <p:txStyles>
    <p:titleStyle>
      <a:lvl1pPr algn="l" defTabSz="60936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25" indent="-457025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217" indent="-380854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1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41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2778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14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50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871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23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603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6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2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09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45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2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19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554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92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-141231" y="6601840"/>
            <a:ext cx="1515301" cy="276987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200" smtClean="0"/>
              <a:pPr algn="ctr"/>
              <a:t>‹#›</a:t>
            </a:fld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9" y="56271"/>
            <a:ext cx="10969624" cy="516932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6"/>
            <a:ext cx="471658" cy="389905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568325" y="1028700"/>
            <a:ext cx="10969625" cy="5181600"/>
          </a:xfrm>
          <a:prstGeom prst="rect">
            <a:avLst/>
          </a:prstGeom>
        </p:spPr>
        <p:txBody>
          <a:bodyPr lIns="91427" tIns="45714" rIns="91427" bIns="45714"/>
          <a:lstStyle>
            <a:lvl1pPr marL="457086" indent="-457086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1pPr>
            <a:lvl2pPr marL="990352" indent="-380905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2pPr>
            <a:lvl3pPr marL="1523619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3pPr>
            <a:lvl4pPr marL="2133067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4pPr>
            <a:lvl5pPr marL="2742514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5pPr>
            <a:lvl6pPr marL="3351962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409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57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305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8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6" r:id="rId4"/>
    <p:sldLayoutId id="2147483697" r:id="rId5"/>
  </p:sldLayoutIdLst>
  <p:hf hdr="0" ftr="0" dt="0"/>
  <p:txStyles>
    <p:titleStyle>
      <a:lvl1pPr algn="l" defTabSz="60936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25" indent="-457025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217" indent="-380854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1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41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2778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14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50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871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23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603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6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2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09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45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2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19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554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92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86403" y="1547767"/>
            <a:ext cx="6766220" cy="825836"/>
          </a:xfrm>
        </p:spPr>
        <p:txBody>
          <a:bodyPr>
            <a:noAutofit/>
          </a:bodyPr>
          <a:lstStyle/>
          <a:p>
            <a:r>
              <a:rPr lang="en-IN" sz="2800" dirty="0" err="1">
                <a:solidFill>
                  <a:srgbClr val="005BA1"/>
                </a:solidFill>
                <a:ea typeface="+mn-ea"/>
                <a:cs typeface="+mn-cs"/>
              </a:rPr>
              <a:t>Parikshan</a:t>
            </a:r>
            <a:r>
              <a:rPr lang="en-IN" sz="2800" dirty="0">
                <a:solidFill>
                  <a:srgbClr val="005BA1"/>
                </a:solidFill>
                <a:ea typeface="+mn-ea"/>
                <a:cs typeface="+mn-cs"/>
              </a:rPr>
              <a:t> – Secure Online Test Portal</a:t>
            </a:r>
            <a:endParaRPr lang="en-US" sz="2800" dirty="0">
              <a:solidFill>
                <a:srgbClr val="005B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2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Cheating Detection Mechanism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94522"/>
            <a:ext cx="11151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Camera Feed Analysis: Detects multiple faces, unusual head movements, gaze direction.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Microphone Analysis: Checks background noise, multiple voices.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Media Pipe: It is used for facial landmark detection &amp; pose analysis.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Media Capture: JS Media recorder API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Violation Counter: If violations exceed a set threshold, flagged in results.</a:t>
            </a:r>
          </a:p>
        </p:txBody>
      </p:sp>
    </p:spTree>
    <p:extLst>
      <p:ext uri="{BB962C8B-B14F-4D97-AF65-F5344CB8AC3E}">
        <p14:creationId xmlns:p14="http://schemas.microsoft.com/office/powerpoint/2010/main" val="321350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Admin Dashboard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94522"/>
            <a:ext cx="11151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Test creation wizard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Real-time monitoring of ongoing tests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Detailed performance reports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Playback of recorded video/audio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Downloadable violation logs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7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Challenges &amp; Solutions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292F73-894C-4156-91D0-14FE9D11F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013055"/>
              </p:ext>
            </p:extLst>
          </p:nvPr>
        </p:nvGraphicFramePr>
        <p:xfrm>
          <a:off x="1234911" y="1109662"/>
          <a:ext cx="8889477" cy="3952532"/>
        </p:xfrm>
        <a:graphic>
          <a:graphicData uri="http://schemas.openxmlformats.org/drawingml/2006/table">
            <a:tbl>
              <a:tblPr/>
              <a:tblGrid>
                <a:gridCol w="4355184">
                  <a:extLst>
                    <a:ext uri="{9D8B030D-6E8A-4147-A177-3AD203B41FA5}">
                      <a16:colId xmlns:a16="http://schemas.microsoft.com/office/drawing/2014/main" val="733440993"/>
                    </a:ext>
                  </a:extLst>
                </a:gridCol>
                <a:gridCol w="4534293">
                  <a:extLst>
                    <a:ext uri="{9D8B030D-6E8A-4147-A177-3AD203B41FA5}">
                      <a16:colId xmlns:a16="http://schemas.microsoft.com/office/drawing/2014/main" val="2771715098"/>
                    </a:ext>
                  </a:extLst>
                </a:gridCol>
              </a:tblGrid>
              <a:tr h="359654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8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Challenge</a:t>
                      </a:r>
                    </a:p>
                  </a:txBody>
                  <a:tcPr marL="38617" marR="38617" marT="38617" marB="38617">
                    <a:lnL w="6350" cap="flat" cmpd="sng" algn="ctr">
                      <a:solidFill>
                        <a:srgbClr val="A08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A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8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8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Solution</a:t>
                      </a:r>
                    </a:p>
                  </a:txBody>
                  <a:tcPr marL="38617" marR="38617" marT="38617" marB="38617">
                    <a:lnL w="6350" cap="flat" cmpd="sng" algn="ctr">
                      <a:solidFill>
                        <a:srgbClr val="60A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A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A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9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791201"/>
                  </a:ext>
                </a:extLst>
              </a:tr>
              <a:tr h="1017982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Media permissions in browsers</a:t>
                      </a:r>
                    </a:p>
                  </a:txBody>
                  <a:tcPr marL="38617" marR="38617" marT="34756" marB="34756" anchor="ctr">
                    <a:lnL w="6350" cap="flat" cmpd="sng" algn="ctr">
                      <a:solidFill>
                        <a:srgbClr val="609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9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B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Permission prompts handled via JS API</a:t>
                      </a:r>
                    </a:p>
                  </a:txBody>
                  <a:tcPr marL="38617" marR="38617" marT="34756" marB="34756" anchor="ctr">
                    <a:lnL w="6350" cap="flat" cmpd="sng" algn="ctr">
                      <a:solidFill>
                        <a:srgbClr val="209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9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9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93647"/>
                  </a:ext>
                </a:extLst>
              </a:tr>
              <a:tr h="1017982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Processing delays with large videos</a:t>
                      </a:r>
                    </a:p>
                  </a:txBody>
                  <a:tcPr marL="38617" marR="38617" marT="34756" marB="34756" anchor="ctr">
                    <a:lnL w="6350" cap="flat" cmpd="sng" algn="ctr">
                      <a:solidFill>
                        <a:srgbClr val="609B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B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Batch processing after exam completion</a:t>
                      </a:r>
                    </a:p>
                  </a:txBody>
                  <a:tcPr marL="38617" marR="38617" marT="34756" marB="34756" anchor="ctr">
                    <a:lnL w="6350" cap="flat" cmpd="sng" algn="ctr">
                      <a:solidFill>
                        <a:srgbClr val="A0A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340375"/>
                  </a:ext>
                </a:extLst>
              </a:tr>
              <a:tr h="778457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False positives in cheating detection</a:t>
                      </a:r>
                    </a:p>
                  </a:txBody>
                  <a:tcPr marL="38617" marR="38617" marT="34756" marB="34756" anchor="ctr">
                    <a:lnL w="6350" cap="flat" cmpd="sng" algn="ctr">
                      <a:solidFill>
                        <a:srgbClr val="2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Threshold-based decision &amp; review option</a:t>
                      </a:r>
                    </a:p>
                  </a:txBody>
                  <a:tcPr marL="38617" marR="38617" marT="34756" marB="34756" anchor="ctr">
                    <a:lnL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499575"/>
                  </a:ext>
                </a:extLst>
              </a:tr>
              <a:tr h="778457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Large media storage</a:t>
                      </a:r>
                    </a:p>
                  </a:txBody>
                  <a:tcPr marL="38617" marR="38617" marT="34756" marB="34756" anchor="ctr">
                    <a:lnL w="6350" cap="flat" cmpd="sng" algn="ctr">
                      <a:solidFill>
                        <a:srgbClr val="A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Optimized compression before saving</a:t>
                      </a:r>
                    </a:p>
                  </a:txBody>
                  <a:tcPr marL="38617" marR="38617" marT="34756" marB="34756" anchor="ctr">
                    <a:lnL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57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280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94522"/>
            <a:ext cx="11151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Parikshan</a:t>
            </a:r>
            <a:r>
              <a:rPr lang="en-US" dirty="0"/>
              <a:t> ensures fair online assessments with advanced monitoring.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Combines web technologies with AI-driven cheat detection.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Parikshan</a:t>
            </a:r>
            <a:r>
              <a:rPr lang="en-US" dirty="0"/>
              <a:t> bridges technology and education for secure, reliable online exams.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2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6554" y="1648496"/>
            <a:ext cx="4494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5BA1"/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905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Project 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94522"/>
            <a:ext cx="11151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Parikshan</a:t>
            </a:r>
            <a:r>
              <a:rPr lang="en-US" dirty="0"/>
              <a:t> is an online test portal designed to enable secure, real-time student assessments.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Combines web technologies and computer vision to ensure exam integrity.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Developed for educational institutions to conduct and monitor online exams effectively.</a:t>
            </a:r>
          </a:p>
        </p:txBody>
      </p:sp>
    </p:spTree>
    <p:extLst>
      <p:ext uri="{BB962C8B-B14F-4D97-AF65-F5344CB8AC3E}">
        <p14:creationId xmlns:p14="http://schemas.microsoft.com/office/powerpoint/2010/main" val="156335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94522"/>
            <a:ext cx="11151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Maintaining academic honesty in online exams is a major challenge.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Traditional proctoring fails to fully monitor students in unsupervised settings.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This leads to loss of exam credibility and academic integrity issues.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 smart, automated cheating detection system is essential for fair assessments.</a:t>
            </a:r>
          </a:p>
        </p:txBody>
      </p:sp>
    </p:spTree>
    <p:extLst>
      <p:ext uri="{BB962C8B-B14F-4D97-AF65-F5344CB8AC3E}">
        <p14:creationId xmlns:p14="http://schemas.microsoft.com/office/powerpoint/2010/main" val="221760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Purpose &amp; Objectives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94522"/>
            <a:ext cx="11151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Provide a reliable and user-friendly platform for online testing.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Ensure secure test-taking using webcam &amp; mic recording.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Detect and prevent cheating behaviors in real-time or during post-exam review.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Provide admins with analytics and student performance tracking.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4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94522"/>
            <a:ext cx="11151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Frontend: HTML, CSS, JavaScript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Backend: Java Servlet, JSP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 err="1"/>
              <a:t>Recording</a:t>
            </a:r>
            <a:r>
              <a:rPr lang="es-ES" dirty="0"/>
              <a:t> &amp; Media: JavaScript </a:t>
            </a:r>
            <a:r>
              <a:rPr lang="es-ES" i="1" dirty="0" err="1"/>
              <a:t>MediaRecorder</a:t>
            </a:r>
            <a:r>
              <a:rPr lang="es-ES" i="1" dirty="0"/>
              <a:t> API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Cheating Detection: Python, OpenCV, </a:t>
            </a:r>
            <a:r>
              <a:rPr lang="en-US" dirty="0" err="1"/>
              <a:t>MediaPipe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 err="1"/>
              <a:t>Database</a:t>
            </a:r>
            <a:r>
              <a:rPr lang="es-ES" dirty="0"/>
              <a:t> : MySQL(</a:t>
            </a:r>
            <a:r>
              <a:rPr lang="en-US" dirty="0"/>
              <a:t>stores results, recordings, logs</a:t>
            </a:r>
            <a:r>
              <a:rPr lang="es-ES" dirty="0"/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4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Features for Students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94522"/>
            <a:ext cx="111517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Take tests online from any location.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Automatic camera and mic activation during the test.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Video and audio recording throughout the test session.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Instant submission and result tracking.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Real-time or post-exam violation detection (gaze tracking, multiple face detection, audio anomalies).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3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Features for Admin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94522"/>
            <a:ext cx="11151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Create &amp; manage tests (questions, duration, rules).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See individual &amp; batch student results.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Access recorded sessions from database.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Analyze statistics (average scores, violation reports).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Flag students for misconduct based on AI cheat detection.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9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System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94522"/>
            <a:ext cx="11151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Frontend: Login, Test, Dashboard UI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Backend: Servlet + JSP for test processing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Media Capture: JS </a:t>
            </a:r>
            <a:r>
              <a:rPr lang="en-US" dirty="0" err="1"/>
              <a:t>Mediarecorder</a:t>
            </a:r>
            <a:r>
              <a:rPr lang="en-US" dirty="0"/>
              <a:t> API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Processing Engine: Python + OpenCV for face detection, gaze tracking, speech activity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Database: Stores questions, results, media files, violation logs.</a:t>
            </a:r>
          </a:p>
        </p:txBody>
      </p:sp>
    </p:spTree>
    <p:extLst>
      <p:ext uri="{BB962C8B-B14F-4D97-AF65-F5344CB8AC3E}">
        <p14:creationId xmlns:p14="http://schemas.microsoft.com/office/powerpoint/2010/main" val="169500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-32253"/>
            <a:ext cx="9958847" cy="625475"/>
          </a:xfrm>
        </p:spPr>
        <p:txBody>
          <a:bodyPr/>
          <a:lstStyle/>
          <a:p>
            <a:r>
              <a:rPr lang="en-IN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2352739164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PPT-Template-12-07-final">
  <a:themeElements>
    <a:clrScheme name="YASH Colors 2015">
      <a:dk1>
        <a:srgbClr val="4F4F4F"/>
      </a:dk1>
      <a:lt1>
        <a:sysClr val="window" lastClr="FFFFFF"/>
      </a:lt1>
      <a:dk2>
        <a:srgbClr val="009247"/>
      </a:dk2>
      <a:lt2>
        <a:srgbClr val="EFCE4A"/>
      </a:lt2>
      <a:accent1>
        <a:srgbClr val="D4342C"/>
      </a:accent1>
      <a:accent2>
        <a:srgbClr val="005BA1"/>
      </a:accent2>
      <a:accent3>
        <a:srgbClr val="A89044"/>
      </a:accent3>
      <a:accent4>
        <a:srgbClr val="9FCC3B"/>
      </a:accent4>
      <a:accent5>
        <a:srgbClr val="F58220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2.xml><?xml version="1.0" encoding="utf-8"?>
<a:theme xmlns:a="http://schemas.openxmlformats.org/drawingml/2006/main" name="1_PPT-Template-250516">
  <a:themeElements>
    <a:clrScheme name="YASH Colors 2015">
      <a:dk1>
        <a:srgbClr val="4F4F4F"/>
      </a:dk1>
      <a:lt1>
        <a:sysClr val="window" lastClr="FFFFFF"/>
      </a:lt1>
      <a:dk2>
        <a:srgbClr val="009247"/>
      </a:dk2>
      <a:lt2>
        <a:srgbClr val="EFCE4A"/>
      </a:lt2>
      <a:accent1>
        <a:srgbClr val="D4342C"/>
      </a:accent1>
      <a:accent2>
        <a:srgbClr val="005BA1"/>
      </a:accent2>
      <a:accent3>
        <a:srgbClr val="A89044"/>
      </a:accent3>
      <a:accent4>
        <a:srgbClr val="9FCC3B"/>
      </a:accent4>
      <a:accent5>
        <a:srgbClr val="F58220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E7BA6D1044F74583EC0D03AF00CA17" ma:contentTypeVersion="0" ma:contentTypeDescription="Create a new document." ma:contentTypeScope="" ma:versionID="c21158aacca84a0ced6c04beba696bd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C58143-A616-4A5C-B767-1DA8E308A3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9A478B-7F79-4CEB-8314-46A414AFF0D8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50D8220-4D4F-472C-9712-85A3CE6976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Corporate-PPT-Template-12-07-final</Template>
  <TotalTime>21970</TotalTime>
  <Words>538</Words>
  <Application>Microsoft Office PowerPoint</Application>
  <PresentationFormat>Custom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Tahoma</vt:lpstr>
      <vt:lpstr>Wingdings</vt:lpstr>
      <vt:lpstr>Corporate-PPT-Template-12-07-final</vt:lpstr>
      <vt:lpstr>1_PPT-Template-250516</vt:lpstr>
      <vt:lpstr>PowerPoint Presentation</vt:lpstr>
      <vt:lpstr>Project Introduction</vt:lpstr>
      <vt:lpstr>Problem Statement</vt:lpstr>
      <vt:lpstr>Purpose &amp; Objectives</vt:lpstr>
      <vt:lpstr>Technologies Used</vt:lpstr>
      <vt:lpstr>Features for Students</vt:lpstr>
      <vt:lpstr>Features for Admin</vt:lpstr>
      <vt:lpstr>System Architecture</vt:lpstr>
      <vt:lpstr>ER Diagram</vt:lpstr>
      <vt:lpstr>Cheating Detection Mechanism</vt:lpstr>
      <vt:lpstr>Admin Dashboard</vt:lpstr>
      <vt:lpstr>Challenges &amp; Solutions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Garg</dc:creator>
  <cp:lastModifiedBy>Isha  Sharma</cp:lastModifiedBy>
  <cp:revision>1345</cp:revision>
  <dcterms:created xsi:type="dcterms:W3CDTF">2016-07-13T12:11:53Z</dcterms:created>
  <dcterms:modified xsi:type="dcterms:W3CDTF">2025-08-13T07:42:24Z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910615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D7.0.6</vt:lpwstr>
  </property>
  <property fmtid="{D5CDD505-2E9C-101B-9397-08002B2CF9AE}" pid="5" name="ContentTypeId">
    <vt:lpwstr>0x010100BDE7BA6D1044F74583EC0D03AF00CA17</vt:lpwstr>
  </property>
</Properties>
</file>