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19" r:id="rId3"/>
    <p:sldId id="260" r:id="rId4"/>
    <p:sldId id="261" r:id="rId5"/>
    <p:sldId id="262" r:id="rId6"/>
    <p:sldId id="263" r:id="rId7"/>
    <p:sldId id="264" r:id="rId8"/>
    <p:sldId id="320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21" r:id="rId5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6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7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31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937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64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9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626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4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30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375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95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010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1143000"/>
            <a:ext cx="740219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5400" b="1" spc="-5" dirty="0">
                <a:solidFill>
                  <a:srgbClr val="F4C700"/>
                </a:solidFill>
              </a:rPr>
              <a:t>Heuristic</a:t>
            </a:r>
            <a:r>
              <a:rPr lang="en-ID" sz="5400" b="1" spc="-35" dirty="0">
                <a:solidFill>
                  <a:srgbClr val="F4C700"/>
                </a:solidFill>
              </a:rPr>
              <a:t> </a:t>
            </a:r>
            <a:r>
              <a:rPr lang="en-ID" sz="5400" b="1" spc="-5" dirty="0">
                <a:solidFill>
                  <a:srgbClr val="F4C700"/>
                </a:solidFill>
              </a:rPr>
              <a:t>Search</a:t>
            </a:r>
            <a:endParaRPr sz="5400" b="1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2362200"/>
            <a:ext cx="6323330" cy="761747"/>
          </a:xfrm>
          <a:prstGeom prst="rect">
            <a:avLst/>
          </a:prstGeom>
        </p:spPr>
        <p:txBody>
          <a:bodyPr vert="horz" wrap="square" lIns="0" tIns="32766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610"/>
              </a:spcBef>
            </a:pPr>
            <a:r>
              <a:rPr lang="en-ID" sz="2800" spc="-10" dirty="0" err="1">
                <a:solidFill>
                  <a:srgbClr val="F4C700"/>
                </a:solidFill>
                <a:latin typeface="Arial Black"/>
                <a:cs typeface="Arial Black"/>
              </a:rPr>
              <a:t>Kecerdasan</a:t>
            </a:r>
            <a:r>
              <a:rPr lang="en-ID" sz="2800" spc="-55" dirty="0">
                <a:solidFill>
                  <a:srgbClr val="F4C700"/>
                </a:solidFill>
                <a:latin typeface="Arial Black"/>
                <a:cs typeface="Arial Black"/>
              </a:rPr>
              <a:t> </a:t>
            </a:r>
            <a:r>
              <a:rPr lang="en-ID" sz="2800" spc="-15" dirty="0" err="1">
                <a:solidFill>
                  <a:srgbClr val="F4C700"/>
                </a:solidFill>
                <a:latin typeface="Arial Black"/>
                <a:cs typeface="Arial Black"/>
              </a:rPr>
              <a:t>Buatan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0666" y="602741"/>
            <a:ext cx="800862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22864" y="602741"/>
            <a:ext cx="802385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827022"/>
            <a:ext cx="101326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Fungsi </a:t>
            </a:r>
            <a:r>
              <a:rPr sz="4000" dirty="0"/>
              <a:t>Heuristik (2) – Manhattan</a:t>
            </a:r>
            <a:r>
              <a:rPr sz="4000" spc="-35" dirty="0"/>
              <a:t> </a:t>
            </a:r>
            <a:r>
              <a:rPr sz="4000" spc="-5" dirty="0"/>
              <a:t>Distance</a:t>
            </a:r>
            <a:endParaRPr sz="4000" dirty="0"/>
          </a:p>
        </p:txBody>
      </p:sp>
      <p:sp>
        <p:nvSpPr>
          <p:cNvPr id="12" name="object 12"/>
          <p:cNvSpPr txBox="1"/>
          <p:nvPr/>
        </p:nvSpPr>
        <p:spPr>
          <a:xfrm>
            <a:off x="916939" y="1793239"/>
            <a:ext cx="10237470" cy="13481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Fungsi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h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(N)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yang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memperkirakan </a:t>
            </a:r>
            <a:r>
              <a:rPr sz="2800" spc="-20" dirty="0">
                <a:solidFill>
                  <a:srgbClr val="1B4679"/>
                </a:solidFill>
                <a:latin typeface="Calibri"/>
                <a:cs typeface="Calibri"/>
              </a:rPr>
              <a:t>cost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jalur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terpendek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dari node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N </a:t>
            </a:r>
            <a:r>
              <a:rPr sz="2800" spc="-45" dirty="0">
                <a:solidFill>
                  <a:srgbClr val="1B4679"/>
                </a:solidFill>
                <a:latin typeface="Calibri"/>
                <a:cs typeface="Calibri"/>
              </a:rPr>
              <a:t>ke 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node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tujuan.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Contoh: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 8-puzzle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509009" y="3425990"/>
          <a:ext cx="1640204" cy="1184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766">
                <a:tc>
                  <a:txBody>
                    <a:bodyPr/>
                    <a:lstStyle/>
                    <a:p>
                      <a:pPr marR="180340" algn="r">
                        <a:lnSpc>
                          <a:spcPts val="2385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2385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2385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79">
                <a:tc>
                  <a:txBody>
                    <a:bodyPr/>
                    <a:lstStyle/>
                    <a:p>
                      <a:pPr marR="180340" algn="r">
                        <a:lnSpc>
                          <a:spcPts val="2385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2385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2385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17">
                <a:tc>
                  <a:txBody>
                    <a:bodyPr/>
                    <a:lstStyle/>
                    <a:p>
                      <a:pPr marR="180340" algn="r">
                        <a:lnSpc>
                          <a:spcPts val="2395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2395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77010" y="3425952"/>
          <a:ext cx="1624964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194051" y="4691126"/>
            <a:ext cx="189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1252" y="4614926"/>
            <a:ext cx="4578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45505" y="3471926"/>
            <a:ext cx="61639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marR="5080" indent="-6858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h(N) = </a:t>
            </a:r>
            <a:r>
              <a:rPr sz="2000" spc="-10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2000" spc="-15" dirty="0">
                <a:solidFill>
                  <a:srgbClr val="CC6600"/>
                </a:solidFill>
                <a:latin typeface="Calibri"/>
                <a:cs typeface="Calibri"/>
              </a:rPr>
              <a:t>jarak </a:t>
            </a:r>
            <a:r>
              <a:rPr sz="2000" spc="-10" dirty="0">
                <a:solidFill>
                  <a:srgbClr val="CC6600"/>
                </a:solidFill>
                <a:latin typeface="Calibri"/>
                <a:cs typeface="Calibri"/>
              </a:rPr>
              <a:t>untuk </a:t>
            </a: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tiap tile </a:t>
            </a:r>
            <a:r>
              <a:rPr sz="2000" spc="-10" dirty="0">
                <a:solidFill>
                  <a:srgbClr val="CC6600"/>
                </a:solidFill>
                <a:latin typeface="Calibri"/>
                <a:cs typeface="Calibri"/>
              </a:rPr>
              <a:t>yang berbeda dengan </a:t>
            </a: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tile  pada node</a:t>
            </a:r>
            <a:r>
              <a:rPr sz="2000" spc="15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tujuan</a:t>
            </a:r>
            <a:endParaRPr sz="2000">
              <a:latin typeface="Calibri"/>
              <a:cs typeface="Calibri"/>
            </a:endParaRPr>
          </a:p>
          <a:p>
            <a:pPr marL="527050">
              <a:lnSpc>
                <a:spcPts val="2850"/>
              </a:lnSpc>
            </a:pP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2400" dirty="0">
                <a:solidFill>
                  <a:srgbClr val="CC6600"/>
                </a:solidFill>
                <a:latin typeface="Calibri"/>
                <a:cs typeface="Calibri"/>
              </a:rPr>
              <a:t>2 + 3 + 0 + 1 + 3 + 0 + 3 +</a:t>
            </a:r>
            <a:r>
              <a:rPr sz="2400" spc="-1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66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437515">
              <a:lnSpc>
                <a:spcPct val="100000"/>
              </a:lnSpc>
              <a:spcBef>
                <a:spcPts val="30"/>
              </a:spcBef>
            </a:pP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5400" y="940496"/>
            <a:ext cx="205993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8-</a:t>
            </a:r>
            <a:r>
              <a:rPr sz="4000" dirty="0"/>
              <a:t>Puzzle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4859782"/>
            <a:ext cx="981773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CC33"/>
                </a:solidFill>
                <a:latin typeface="Calibri"/>
                <a:cs typeface="Calibri"/>
              </a:rPr>
              <a:t>h2(N) </a:t>
            </a:r>
            <a:r>
              <a:rPr sz="2800" dirty="0">
                <a:solidFill>
                  <a:srgbClr val="33CC33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rgbClr val="33CC33"/>
                </a:solidFill>
                <a:latin typeface="Calibri"/>
                <a:cs typeface="Calibri"/>
              </a:rPr>
              <a:t>jumlah </a:t>
            </a:r>
            <a:r>
              <a:rPr sz="2800" spc="-15" dirty="0">
                <a:solidFill>
                  <a:srgbClr val="33CC33"/>
                </a:solidFill>
                <a:latin typeface="Calibri"/>
                <a:cs typeface="Calibri"/>
              </a:rPr>
              <a:t>jarak </a:t>
            </a:r>
            <a:r>
              <a:rPr sz="2800" spc="-10" dirty="0">
                <a:solidFill>
                  <a:srgbClr val="33CC33"/>
                </a:solidFill>
                <a:latin typeface="Calibri"/>
                <a:cs typeface="Calibri"/>
              </a:rPr>
              <a:t>untuk </a:t>
            </a:r>
            <a:r>
              <a:rPr sz="2800" dirty="0">
                <a:solidFill>
                  <a:srgbClr val="33CC33"/>
                </a:solidFill>
                <a:latin typeface="Calibri"/>
                <a:cs typeface="Calibri"/>
              </a:rPr>
              <a:t>tiap tile </a:t>
            </a:r>
            <a:r>
              <a:rPr sz="2800" spc="-15" dirty="0">
                <a:solidFill>
                  <a:srgbClr val="33CC33"/>
                </a:solidFill>
                <a:latin typeface="Calibri"/>
                <a:cs typeface="Calibri"/>
              </a:rPr>
              <a:t>yang </a:t>
            </a:r>
            <a:r>
              <a:rPr sz="2800" spc="-5" dirty="0">
                <a:solidFill>
                  <a:srgbClr val="33CC33"/>
                </a:solidFill>
                <a:latin typeface="Calibri"/>
                <a:cs typeface="Calibri"/>
              </a:rPr>
              <a:t>berbeda </a:t>
            </a:r>
            <a:r>
              <a:rPr sz="2800" spc="-15" dirty="0">
                <a:solidFill>
                  <a:srgbClr val="33CC33"/>
                </a:solidFill>
                <a:latin typeface="Calibri"/>
                <a:cs typeface="Calibri"/>
              </a:rPr>
              <a:t>dengan </a:t>
            </a:r>
            <a:r>
              <a:rPr sz="2800" spc="-5" dirty="0">
                <a:solidFill>
                  <a:srgbClr val="33CC33"/>
                </a:solidFill>
                <a:latin typeface="Calibri"/>
                <a:cs typeface="Calibri"/>
              </a:rPr>
              <a:t>tile pada  node </a:t>
            </a:r>
            <a:r>
              <a:rPr sz="2800" dirty="0">
                <a:solidFill>
                  <a:srgbClr val="33CC33"/>
                </a:solidFill>
                <a:latin typeface="Calibri"/>
                <a:cs typeface="Calibri"/>
              </a:rPr>
              <a:t>tujuan =</a:t>
            </a:r>
            <a:r>
              <a:rPr sz="2800" spc="10" dirty="0">
                <a:solidFill>
                  <a:srgbClr val="33CC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CC33"/>
                </a:solidFill>
                <a:latin typeface="Calibri"/>
                <a:cs typeface="Calibri"/>
              </a:rPr>
              <a:t>13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88783" y="2111882"/>
          <a:ext cx="24384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818383" y="2035682"/>
          <a:ext cx="24384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99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16939" y="3945737"/>
            <a:ext cx="5538470" cy="8553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97840" algn="ctr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CC6600"/>
                </a:solidFill>
                <a:latin typeface="Calibri"/>
                <a:cs typeface="Calibri"/>
              </a:rPr>
              <a:t>h1(N) </a:t>
            </a:r>
            <a:r>
              <a:rPr sz="2800" dirty="0">
                <a:solidFill>
                  <a:srgbClr val="CC6600"/>
                </a:solidFill>
                <a:latin typeface="Calibri"/>
                <a:cs typeface="Calibri"/>
              </a:rPr>
              <a:t>= Jumlah tile </a:t>
            </a:r>
            <a:r>
              <a:rPr sz="2800" spc="-15" dirty="0">
                <a:solidFill>
                  <a:srgbClr val="CC6600"/>
                </a:solidFill>
                <a:latin typeface="Calibri"/>
                <a:cs typeface="Calibri"/>
              </a:rPr>
              <a:t>yang </a:t>
            </a:r>
            <a:r>
              <a:rPr sz="2800" spc="-5" dirty="0">
                <a:solidFill>
                  <a:srgbClr val="CC6600"/>
                </a:solidFill>
                <a:latin typeface="Calibri"/>
                <a:cs typeface="Calibri"/>
              </a:rPr>
              <a:t>berbeda </a:t>
            </a:r>
            <a:r>
              <a:rPr sz="2800" dirty="0">
                <a:solidFill>
                  <a:srgbClr val="CC6600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C6600"/>
                </a:solidFill>
                <a:latin typeface="Calibri"/>
                <a:cs typeface="Calibri"/>
              </a:rPr>
              <a:t>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7933" y="3986529"/>
            <a:ext cx="457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oal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779536"/>
            <a:ext cx="85515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Algoritma Depth First Search</a:t>
            </a:r>
            <a:r>
              <a:rPr sz="4000" spc="-100" dirty="0"/>
              <a:t> </a:t>
            </a:r>
            <a:r>
              <a:rPr sz="4000" dirty="0"/>
              <a:t>(DFS)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828800"/>
            <a:ext cx="10259061" cy="393184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Function</a:t>
            </a:r>
            <a:r>
              <a:rPr sz="2000" spc="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depth_first_search;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begin</a:t>
            </a:r>
            <a:endParaRPr sz="2000" dirty="0">
              <a:latin typeface="Calibri"/>
              <a:cs typeface="Calibri"/>
            </a:endParaRPr>
          </a:p>
          <a:p>
            <a:pPr marL="355600" marR="5013960">
              <a:lnSpc>
                <a:spcPts val="2160"/>
              </a:lnSpc>
              <a:spcBef>
                <a:spcPts val="150"/>
              </a:spcBef>
            </a:pP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open :=</a:t>
            </a:r>
            <a:r>
              <a:rPr sz="2000" spc="-7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[Start];  closed := [</a:t>
            </a:r>
            <a:r>
              <a:rPr sz="2000" spc="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];</a:t>
            </a:r>
            <a:endParaRPr sz="2000" dirty="0">
              <a:latin typeface="Calibri"/>
              <a:cs typeface="Calibri"/>
            </a:endParaRPr>
          </a:p>
          <a:p>
            <a:pPr marL="469900" marR="4633595" indent="-114300">
              <a:lnSpc>
                <a:spcPts val="2140"/>
              </a:lnSpc>
              <a:spcBef>
                <a:spcPts val="35"/>
              </a:spcBef>
            </a:pP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while open </a:t>
            </a:r>
            <a:r>
              <a:rPr sz="2000" spc="-5" dirty="0">
                <a:solidFill>
                  <a:srgbClr val="1B4679"/>
                </a:solidFill>
                <a:latin typeface="Symbol"/>
                <a:cs typeface="Symbol"/>
              </a:rPr>
              <a:t></a:t>
            </a:r>
            <a:r>
              <a:rPr sz="2000" spc="-5" dirty="0">
                <a:solidFill>
                  <a:srgbClr val="1B467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[ ]</a:t>
            </a:r>
            <a:r>
              <a:rPr sz="2000" spc="-8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do  begin</a:t>
            </a:r>
            <a:endParaRPr sz="2000" dirty="0">
              <a:latin typeface="Calibri"/>
              <a:cs typeface="Calibri"/>
            </a:endParaRPr>
          </a:p>
          <a:p>
            <a:pPr marL="583565" marR="1998980">
              <a:lnSpc>
                <a:spcPts val="2160"/>
              </a:lnSpc>
              <a:spcBef>
                <a:spcPts val="5"/>
              </a:spcBef>
            </a:pPr>
            <a:r>
              <a:rPr sz="2000" spc="-15" dirty="0">
                <a:solidFill>
                  <a:srgbClr val="1B4679"/>
                </a:solidFill>
                <a:latin typeface="Calibri"/>
                <a:cs typeface="Calibri"/>
              </a:rPr>
              <a:t>remove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leftmost </a:t>
            </a:r>
            <a:r>
              <a:rPr sz="2000" spc="-25" dirty="0">
                <a:solidFill>
                  <a:srgbClr val="1B4679"/>
                </a:solidFill>
                <a:latin typeface="Calibri"/>
                <a:cs typeface="Calibri"/>
              </a:rPr>
              <a:t>state </a:t>
            </a:r>
            <a:r>
              <a:rPr sz="2000" spc="-15" dirty="0">
                <a:solidFill>
                  <a:srgbClr val="1B4679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open,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call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it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X; 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if X is a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goal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then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return</a:t>
            </a:r>
            <a:r>
              <a:rPr sz="2000" spc="4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SUCCESS</a:t>
            </a:r>
            <a:endParaRPr sz="2000" dirty="0">
              <a:latin typeface="Calibri"/>
              <a:cs typeface="Calibri"/>
            </a:endParaRPr>
          </a:p>
          <a:p>
            <a:pPr marL="698500">
              <a:lnSpc>
                <a:spcPts val="2010"/>
              </a:lnSpc>
            </a:pP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else</a:t>
            </a:r>
            <a:r>
              <a:rPr sz="2000" spc="1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begin</a:t>
            </a:r>
            <a:endParaRPr sz="2000" dirty="0">
              <a:latin typeface="Calibri"/>
              <a:cs typeface="Calibri"/>
            </a:endParaRPr>
          </a:p>
          <a:p>
            <a:pPr marL="812800">
              <a:lnSpc>
                <a:spcPts val="2160"/>
              </a:lnSpc>
            </a:pPr>
            <a:r>
              <a:rPr sz="2000" spc="-15" dirty="0">
                <a:solidFill>
                  <a:srgbClr val="1B4679"/>
                </a:solidFill>
                <a:latin typeface="Calibri"/>
                <a:cs typeface="Calibri"/>
              </a:rPr>
              <a:t>generate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children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of</a:t>
            </a:r>
            <a:r>
              <a:rPr sz="2000" spc="5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X;</a:t>
            </a:r>
            <a:endParaRPr sz="2000" dirty="0">
              <a:latin typeface="Calibri"/>
              <a:cs typeface="Calibri"/>
            </a:endParaRPr>
          </a:p>
          <a:p>
            <a:pPr marL="812800">
              <a:lnSpc>
                <a:spcPts val="2160"/>
              </a:lnSpc>
            </a:pP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put X on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closed;</a:t>
            </a:r>
            <a:endParaRPr sz="2000" dirty="0">
              <a:latin typeface="Calibri"/>
              <a:cs typeface="Calibri"/>
            </a:endParaRPr>
          </a:p>
          <a:p>
            <a:pPr marL="812800" marR="5080">
              <a:lnSpc>
                <a:spcPts val="2160"/>
              </a:lnSpc>
              <a:spcBef>
                <a:spcPts val="150"/>
              </a:spcBef>
            </a:pPr>
            <a:r>
              <a:rPr sz="2000" spc="-15" dirty="0">
                <a:solidFill>
                  <a:srgbClr val="1B4679"/>
                </a:solidFill>
                <a:latin typeface="Calibri"/>
                <a:cs typeface="Calibri"/>
              </a:rPr>
              <a:t>discard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remaining children of X if already on open or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closed 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put remaining children on </a:t>
            </a:r>
            <a:r>
              <a:rPr sz="2000" u="heavy" spc="-10" dirty="0">
                <a:solidFill>
                  <a:srgbClr val="1B4679"/>
                </a:solidFill>
                <a:uFill>
                  <a:solidFill>
                    <a:srgbClr val="1B4679"/>
                  </a:solidFill>
                </a:uFill>
                <a:latin typeface="Calibri"/>
                <a:cs typeface="Calibri"/>
              </a:rPr>
              <a:t>left </a:t>
            </a:r>
            <a:r>
              <a:rPr sz="2000" u="heavy" spc="-5" dirty="0">
                <a:solidFill>
                  <a:srgbClr val="1B4679"/>
                </a:solidFill>
                <a:uFill>
                  <a:solidFill>
                    <a:srgbClr val="1B4679"/>
                  </a:solidFill>
                </a:uFill>
                <a:latin typeface="Calibri"/>
                <a:cs typeface="Calibri"/>
              </a:rPr>
              <a:t>end of</a:t>
            </a:r>
            <a:r>
              <a:rPr sz="2000" u="heavy" spc="65" dirty="0">
                <a:solidFill>
                  <a:srgbClr val="1B4679"/>
                </a:solidFill>
                <a:uFill>
                  <a:solidFill>
                    <a:srgbClr val="1B4679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0" dirty="0">
                <a:solidFill>
                  <a:srgbClr val="1B4679"/>
                </a:solidFill>
                <a:uFill>
                  <a:solidFill>
                    <a:srgbClr val="1B4679"/>
                  </a:solidFill>
                </a:uFill>
                <a:latin typeface="Calibri"/>
                <a:cs typeface="Calibri"/>
              </a:rPr>
              <a:t>open</a:t>
            </a:r>
            <a:endParaRPr sz="2000" dirty="0">
              <a:latin typeface="Calibri"/>
              <a:cs typeface="Calibri"/>
            </a:endParaRPr>
          </a:p>
          <a:p>
            <a:pPr marL="583565" marR="5831205" indent="114300">
              <a:lnSpc>
                <a:spcPts val="2160"/>
              </a:lnSpc>
            </a:pP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end  end;</a:t>
            </a:r>
            <a:endParaRPr sz="2000" dirty="0">
              <a:latin typeface="Calibri"/>
              <a:cs typeface="Calibri"/>
            </a:endParaRPr>
          </a:p>
          <a:p>
            <a:pPr marL="241300" marR="5439410" indent="114300">
              <a:lnSpc>
                <a:spcPts val="2160"/>
              </a:lnSpc>
            </a:pP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return</a:t>
            </a:r>
            <a:r>
              <a:rPr sz="2000" spc="-7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1B4679"/>
                </a:solidFill>
                <a:latin typeface="Calibri"/>
                <a:cs typeface="Calibri"/>
              </a:rPr>
              <a:t>FAIL 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end.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348234"/>
            <a:ext cx="7370445" cy="11842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z="4000" b="0" dirty="0">
                <a:latin typeface="Arial"/>
                <a:cs typeface="Arial"/>
              </a:rPr>
              <a:t>Algoritma Best First Search  (Pengembangan Algoritma</a:t>
            </a:r>
            <a:r>
              <a:rPr sz="4000" b="0" spc="-305" dirty="0">
                <a:latin typeface="Arial"/>
                <a:cs typeface="Arial"/>
              </a:rPr>
              <a:t> </a:t>
            </a:r>
            <a:r>
              <a:rPr sz="4000" b="0" dirty="0">
                <a:latin typeface="Arial"/>
                <a:cs typeface="Arial"/>
              </a:rPr>
              <a:t>DFS)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919" y="1981200"/>
            <a:ext cx="10170161" cy="321177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Function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B4679"/>
                </a:solidFill>
                <a:latin typeface="Calibri"/>
                <a:cs typeface="Calibri"/>
              </a:rPr>
              <a:t>best_first_search;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ts val="2050"/>
              </a:lnSpc>
              <a:spcBef>
                <a:spcPts val="7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begin</a:t>
            </a:r>
            <a:endParaRPr sz="1800" dirty="0">
              <a:latin typeface="Calibri"/>
              <a:cs typeface="Calibri"/>
            </a:endParaRPr>
          </a:p>
          <a:p>
            <a:pPr marL="346075" marR="4666615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open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:=</a:t>
            </a:r>
            <a:r>
              <a:rPr sz="1800" spc="-5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[Start]; 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closed := [</a:t>
            </a:r>
            <a:r>
              <a:rPr sz="1800" spc="-2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];</a:t>
            </a:r>
            <a:endParaRPr sz="1800" dirty="0">
              <a:latin typeface="Calibri"/>
              <a:cs typeface="Calibri"/>
            </a:endParaRPr>
          </a:p>
          <a:p>
            <a:pPr marL="450850" marR="4321175" indent="-104775">
              <a:lnSpc>
                <a:spcPts val="1930"/>
              </a:lnSpc>
              <a:spcBef>
                <a:spcPts val="35"/>
              </a:spcBef>
            </a:pP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while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open </a:t>
            </a:r>
            <a:r>
              <a:rPr sz="1800" dirty="0">
                <a:solidFill>
                  <a:srgbClr val="1B4679"/>
                </a:solidFill>
                <a:latin typeface="Symbol"/>
                <a:cs typeface="Symbol"/>
              </a:rPr>
              <a:t></a:t>
            </a:r>
            <a:r>
              <a:rPr sz="1800" dirty="0">
                <a:solidFill>
                  <a:srgbClr val="1B46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[ ]</a:t>
            </a:r>
            <a:r>
              <a:rPr sz="1800" spc="-9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do  begin</a:t>
            </a:r>
            <a:endParaRPr sz="1800" dirty="0">
              <a:latin typeface="Calibri"/>
              <a:cs typeface="Calibri"/>
            </a:endParaRPr>
          </a:p>
          <a:p>
            <a:pPr marL="555625" marR="1953895">
              <a:lnSpc>
                <a:spcPts val="1939"/>
              </a:lnSpc>
            </a:pPr>
            <a:r>
              <a:rPr sz="1800" spc="-10" dirty="0">
                <a:solidFill>
                  <a:srgbClr val="1B4679"/>
                </a:solidFill>
                <a:latin typeface="Calibri"/>
                <a:cs typeface="Calibri"/>
              </a:rPr>
              <a:t>remove leftmost </a:t>
            </a:r>
            <a:r>
              <a:rPr sz="1800" spc="-20" dirty="0">
                <a:solidFill>
                  <a:srgbClr val="1B4679"/>
                </a:solidFill>
                <a:latin typeface="Calibri"/>
                <a:cs typeface="Calibri"/>
              </a:rPr>
              <a:t>state </a:t>
            </a:r>
            <a:r>
              <a:rPr sz="1800" spc="-10" dirty="0">
                <a:solidFill>
                  <a:srgbClr val="1B4679"/>
                </a:solidFill>
                <a:latin typeface="Calibri"/>
                <a:cs typeface="Calibri"/>
              </a:rPr>
              <a:t>from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open, call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it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X; 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if X is a </a:t>
            </a:r>
            <a:r>
              <a:rPr sz="1800" spc="-10" dirty="0">
                <a:solidFill>
                  <a:srgbClr val="1B4679"/>
                </a:solidFill>
                <a:latin typeface="Calibri"/>
                <a:cs typeface="Calibri"/>
              </a:rPr>
              <a:t>goal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then </a:t>
            </a:r>
            <a:r>
              <a:rPr sz="1800" spc="-10" dirty="0">
                <a:solidFill>
                  <a:srgbClr val="1B4679"/>
                </a:solidFill>
                <a:latin typeface="Calibri"/>
                <a:cs typeface="Calibri"/>
              </a:rPr>
              <a:t>return</a:t>
            </a:r>
            <a:r>
              <a:rPr sz="1800" spc="2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B4679"/>
                </a:solidFill>
                <a:latin typeface="Calibri"/>
                <a:cs typeface="Calibri"/>
              </a:rPr>
              <a:t>SUCCESS</a:t>
            </a:r>
            <a:endParaRPr sz="1800" dirty="0">
              <a:latin typeface="Calibri"/>
              <a:cs typeface="Calibri"/>
            </a:endParaRPr>
          </a:p>
          <a:p>
            <a:pPr marL="659765">
              <a:lnSpc>
                <a:spcPts val="1814"/>
              </a:lnSpc>
            </a:pP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else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 begin</a:t>
            </a:r>
            <a:endParaRPr sz="1800" dirty="0">
              <a:latin typeface="Calibri"/>
              <a:cs typeface="Calibri"/>
            </a:endParaRPr>
          </a:p>
          <a:p>
            <a:pPr marL="765810">
              <a:lnSpc>
                <a:spcPts val="1945"/>
              </a:lnSpc>
            </a:pPr>
            <a:r>
              <a:rPr sz="1800" spc="-15" dirty="0">
                <a:solidFill>
                  <a:srgbClr val="1B4679"/>
                </a:solidFill>
                <a:latin typeface="Calibri"/>
                <a:cs typeface="Calibri"/>
              </a:rPr>
              <a:t>generate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children of</a:t>
            </a:r>
            <a:r>
              <a:rPr sz="1800" spc="4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X;</a:t>
            </a:r>
            <a:endParaRPr sz="1800" dirty="0">
              <a:latin typeface="Calibri"/>
              <a:cs typeface="Calibri"/>
            </a:endParaRPr>
          </a:p>
          <a:p>
            <a:pPr marL="765810" marR="2135505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assign each child their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heuristic</a:t>
            </a:r>
            <a:r>
              <a:rPr sz="1800" spc="-5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value;  put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closed;</a:t>
            </a:r>
            <a:endParaRPr sz="1800" dirty="0">
              <a:latin typeface="Calibri"/>
              <a:cs typeface="Calibri"/>
            </a:endParaRPr>
          </a:p>
          <a:p>
            <a:pPr marL="765810" marR="5080">
              <a:lnSpc>
                <a:spcPts val="1939"/>
              </a:lnSpc>
              <a:spcBef>
                <a:spcPts val="10"/>
              </a:spcBef>
            </a:pPr>
            <a:r>
              <a:rPr sz="1800" spc="-10" dirty="0">
                <a:solidFill>
                  <a:srgbClr val="1B4679"/>
                </a:solidFill>
                <a:latin typeface="Calibri"/>
                <a:cs typeface="Calibri"/>
              </a:rPr>
              <a:t>(discard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remaining children of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X if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already on open or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closed)  </a:t>
            </a:r>
            <a:r>
              <a:rPr sz="1800" spc="-5" dirty="0">
                <a:solidFill>
                  <a:srgbClr val="1B4679"/>
                </a:solidFill>
                <a:latin typeface="Calibri"/>
                <a:cs typeface="Calibri"/>
              </a:rPr>
              <a:t>put remaining children on</a:t>
            </a:r>
            <a:r>
              <a:rPr sz="1800" spc="2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1B4679"/>
                </a:solidFill>
                <a:uFill>
                  <a:solidFill>
                    <a:srgbClr val="1B4679"/>
                  </a:solidFill>
                </a:uFill>
                <a:latin typeface="Calibri"/>
                <a:cs typeface="Calibri"/>
              </a:rPr>
              <a:t>open</a:t>
            </a:r>
            <a:endParaRPr sz="1800" dirty="0">
              <a:latin typeface="Calibri"/>
              <a:cs typeface="Calibri"/>
            </a:endParaRPr>
          </a:p>
          <a:p>
            <a:pPr marL="765810">
              <a:lnSpc>
                <a:spcPts val="1810"/>
              </a:lnSpc>
            </a:pP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sort open </a:t>
            </a:r>
            <a:r>
              <a:rPr sz="1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by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heuristic merit (best</a:t>
            </a:r>
            <a:r>
              <a:rPr sz="1800" b="1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leftmost)</a:t>
            </a:r>
            <a:endParaRPr sz="1800" dirty="0">
              <a:latin typeface="Calibri"/>
              <a:cs typeface="Calibri"/>
            </a:endParaRPr>
          </a:p>
          <a:p>
            <a:pPr marL="555625" marR="5400040" indent="104139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end  end;</a:t>
            </a:r>
            <a:endParaRPr sz="1800" dirty="0">
              <a:latin typeface="Calibri"/>
              <a:cs typeface="Calibri"/>
            </a:endParaRPr>
          </a:p>
          <a:p>
            <a:pPr marL="241300" marR="5051425" indent="104775">
              <a:lnSpc>
                <a:spcPts val="1939"/>
              </a:lnSpc>
              <a:spcBef>
                <a:spcPts val="10"/>
              </a:spcBef>
            </a:pPr>
            <a:r>
              <a:rPr sz="1800" spc="-10" dirty="0">
                <a:solidFill>
                  <a:srgbClr val="1B4679"/>
                </a:solidFill>
                <a:latin typeface="Calibri"/>
                <a:cs typeface="Calibri"/>
              </a:rPr>
              <a:t>return</a:t>
            </a:r>
            <a:r>
              <a:rPr sz="1800" spc="-5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1B4679"/>
                </a:solidFill>
                <a:latin typeface="Calibri"/>
                <a:cs typeface="Calibri"/>
              </a:rPr>
              <a:t>FAIL  </a:t>
            </a:r>
            <a:r>
              <a:rPr sz="1800" dirty="0">
                <a:solidFill>
                  <a:srgbClr val="1B4679"/>
                </a:solidFill>
                <a:latin typeface="Calibri"/>
                <a:cs typeface="Calibri"/>
              </a:rPr>
              <a:t>end.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5600" y="1371600"/>
            <a:ext cx="8737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839" y="203961"/>
            <a:ext cx="9070340" cy="15093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b="0" spc="-5" dirty="0">
                <a:latin typeface="Arial"/>
                <a:cs typeface="Arial"/>
              </a:rPr>
              <a:t>Pencarian Heuristik dengan Ruang Keadaan  </a:t>
            </a:r>
            <a:r>
              <a:rPr b="0" dirty="0">
                <a:latin typeface="Arial"/>
                <a:cs typeface="Arial"/>
              </a:rPr>
              <a:t>Berikut</a:t>
            </a:r>
          </a:p>
          <a:p>
            <a:pPr marL="12700">
              <a:lnSpc>
                <a:spcPts val="3415"/>
              </a:lnSpc>
            </a:pPr>
            <a:r>
              <a:rPr sz="3200" b="0" spc="-5" dirty="0">
                <a:latin typeface="Arial"/>
                <a:cs typeface="Arial"/>
              </a:rPr>
              <a:t>- Contoh</a:t>
            </a:r>
            <a:r>
              <a:rPr sz="3200" b="0" spc="-15" dirty="0">
                <a:latin typeface="Arial"/>
                <a:cs typeface="Arial"/>
              </a:rPr>
              <a:t> </a:t>
            </a:r>
            <a:r>
              <a:rPr sz="3200" b="0" spc="-5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922526"/>
            <a:ext cx="11379200" cy="3013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669" y="0"/>
            <a:ext cx="1036066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Proses </a:t>
            </a:r>
            <a:r>
              <a:rPr b="0" spc="-30" dirty="0">
                <a:latin typeface="Arial"/>
                <a:cs typeface="Arial"/>
              </a:rPr>
              <a:t>Trace </a:t>
            </a:r>
            <a:r>
              <a:rPr b="0" dirty="0">
                <a:latin typeface="Arial"/>
                <a:cs typeface="Arial"/>
              </a:rPr>
              <a:t>untuk Algoritma Best First</a:t>
            </a:r>
            <a:r>
              <a:rPr b="0" spc="-34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Search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0" y="1244600"/>
            <a:ext cx="6168009" cy="5051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78129"/>
            <a:ext cx="907034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b="0" spc="-5" dirty="0">
                <a:latin typeface="Arial"/>
                <a:cs typeface="Arial"/>
              </a:rPr>
              <a:t>Pencarian Heuristik dengan Ruang Keadaan  </a:t>
            </a:r>
            <a:r>
              <a:rPr b="0" dirty="0">
                <a:latin typeface="Arial"/>
                <a:cs typeface="Arial"/>
              </a:rPr>
              <a:t>Berikut</a:t>
            </a:r>
          </a:p>
          <a:p>
            <a:pPr marL="12700">
              <a:lnSpc>
                <a:spcPts val="3829"/>
              </a:lnSpc>
            </a:pPr>
            <a:r>
              <a:rPr b="0" dirty="0">
                <a:latin typeface="Arial"/>
                <a:cs typeface="Arial"/>
              </a:rPr>
              <a:t>- </a:t>
            </a:r>
            <a:r>
              <a:rPr sz="3200" b="0" spc="-5" dirty="0">
                <a:latin typeface="Arial"/>
                <a:cs typeface="Arial"/>
              </a:rPr>
              <a:t>Menandai Open dan</a:t>
            </a:r>
            <a:r>
              <a:rPr sz="3200" b="0" spc="-30" dirty="0">
                <a:latin typeface="Arial"/>
                <a:cs typeface="Arial"/>
              </a:rPr>
              <a:t> </a:t>
            </a:r>
            <a:r>
              <a:rPr sz="3200" b="0" spc="-5" dirty="0">
                <a:latin typeface="Arial"/>
                <a:cs typeface="Arial"/>
              </a:rPr>
              <a:t>Close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2564"/>
            <a:ext cx="9378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Contoh </a:t>
            </a:r>
            <a:r>
              <a:rPr sz="4400" b="0" dirty="0">
                <a:latin typeface="Arial"/>
                <a:cs typeface="Arial"/>
              </a:rPr>
              <a:t>2. </a:t>
            </a:r>
            <a:r>
              <a:rPr sz="4400" b="0" spc="-5" dirty="0">
                <a:latin typeface="Arial"/>
                <a:cs typeface="Arial"/>
              </a:rPr>
              <a:t>Algoritma </a:t>
            </a:r>
            <a:r>
              <a:rPr sz="4400" b="0" dirty="0">
                <a:latin typeface="Arial"/>
                <a:cs typeface="Arial"/>
              </a:rPr>
              <a:t>Best First</a:t>
            </a:r>
            <a:r>
              <a:rPr sz="4400" b="0" spc="-21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400" y="1524000"/>
            <a:ext cx="11337163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2564"/>
            <a:ext cx="9378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Contoh </a:t>
            </a:r>
            <a:r>
              <a:rPr sz="4400" b="0" dirty="0">
                <a:latin typeface="Arial"/>
                <a:cs typeface="Arial"/>
              </a:rPr>
              <a:t>2. </a:t>
            </a:r>
            <a:r>
              <a:rPr sz="4400" b="0" spc="-5" dirty="0">
                <a:latin typeface="Arial"/>
                <a:cs typeface="Arial"/>
              </a:rPr>
              <a:t>Algoritma </a:t>
            </a:r>
            <a:r>
              <a:rPr sz="4400" b="0" dirty="0">
                <a:latin typeface="Arial"/>
                <a:cs typeface="Arial"/>
              </a:rPr>
              <a:t>Best First</a:t>
            </a:r>
            <a:r>
              <a:rPr sz="4400" b="0" spc="-21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6800" y="1828800"/>
            <a:ext cx="7289800" cy="19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6800" y="1828800"/>
            <a:ext cx="7289800" cy="19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2564"/>
            <a:ext cx="9378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Contoh </a:t>
            </a:r>
            <a:r>
              <a:rPr sz="4400" b="0" dirty="0">
                <a:latin typeface="Arial"/>
                <a:cs typeface="Arial"/>
              </a:rPr>
              <a:t>2. </a:t>
            </a:r>
            <a:r>
              <a:rPr sz="4400" b="0" spc="-5" dirty="0">
                <a:latin typeface="Arial"/>
                <a:cs typeface="Arial"/>
              </a:rPr>
              <a:t>Algoritma </a:t>
            </a:r>
            <a:r>
              <a:rPr sz="4400" b="0" dirty="0">
                <a:latin typeface="Arial"/>
                <a:cs typeface="Arial"/>
              </a:rPr>
              <a:t>Best First</a:t>
            </a:r>
            <a:r>
              <a:rPr sz="4400" b="0" spc="-21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B3E6-5995-4CD9-9A9B-F2145FBB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Heuristic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AE54-0503-4DC8-9832-EBC76D4B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Best First Search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A*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Hill climbing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Branch and Bound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Dynamic Programming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813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6800" y="1828800"/>
            <a:ext cx="7289800" cy="19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2564"/>
            <a:ext cx="9378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Contoh </a:t>
            </a:r>
            <a:r>
              <a:rPr sz="4400" b="0" dirty="0">
                <a:latin typeface="Arial"/>
                <a:cs typeface="Arial"/>
              </a:rPr>
              <a:t>2. </a:t>
            </a:r>
            <a:r>
              <a:rPr sz="4400" b="0" spc="-5" dirty="0">
                <a:latin typeface="Arial"/>
                <a:cs typeface="Arial"/>
              </a:rPr>
              <a:t>Algoritma </a:t>
            </a:r>
            <a:r>
              <a:rPr sz="4400" b="0" dirty="0">
                <a:latin typeface="Arial"/>
                <a:cs typeface="Arial"/>
              </a:rPr>
              <a:t>Best First</a:t>
            </a:r>
            <a:r>
              <a:rPr sz="4400" b="0" spc="-21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6800" y="1828800"/>
            <a:ext cx="7289800" cy="19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2564"/>
            <a:ext cx="9378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Contoh </a:t>
            </a:r>
            <a:r>
              <a:rPr sz="4400" b="0" dirty="0">
                <a:latin typeface="Arial"/>
                <a:cs typeface="Arial"/>
              </a:rPr>
              <a:t>2. </a:t>
            </a:r>
            <a:r>
              <a:rPr sz="4400" b="0" spc="-5" dirty="0">
                <a:latin typeface="Arial"/>
                <a:cs typeface="Arial"/>
              </a:rPr>
              <a:t>Algoritma </a:t>
            </a:r>
            <a:r>
              <a:rPr sz="4400" b="0" dirty="0">
                <a:latin typeface="Arial"/>
                <a:cs typeface="Arial"/>
              </a:rPr>
              <a:t>Best First</a:t>
            </a:r>
            <a:r>
              <a:rPr sz="4400" b="0" spc="-21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72769"/>
            <a:ext cx="63004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Analisa Best First</a:t>
            </a:r>
            <a:r>
              <a:rPr sz="4400" b="0" spc="1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758" y="1515694"/>
            <a:ext cx="7781925" cy="21805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Kelebihan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Butuh memori</a:t>
            </a:r>
            <a:r>
              <a:rPr sz="2400" spc="-3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B4679"/>
                </a:solidFill>
                <a:latin typeface="Calibri"/>
                <a:cs typeface="Calibri"/>
              </a:rPr>
              <a:t>kecil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Menemukan solusi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tanpa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harus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menguji lebih 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banyak</a:t>
            </a:r>
            <a:r>
              <a:rPr sz="2400" spc="-8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lagi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Kelemahan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Mungkin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terjebak pada local</a:t>
            </a:r>
            <a:r>
              <a:rPr sz="2400" spc="-4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optima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2564" y="51815"/>
            <a:ext cx="12503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4C700"/>
                </a:solidFill>
                <a:latin typeface="Calibri"/>
                <a:cs typeface="Calibri"/>
              </a:rPr>
              <a:t>January 31,</a:t>
            </a:r>
            <a:r>
              <a:rPr sz="1400" spc="-10" dirty="0">
                <a:solidFill>
                  <a:srgbClr val="F4C7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4C700"/>
                </a:solidFill>
                <a:latin typeface="Calibri"/>
                <a:cs typeface="Calibri"/>
              </a:rPr>
              <a:t>2006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5117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4C700"/>
                </a:solidFill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02564"/>
            <a:ext cx="3101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Algoritma</a:t>
            </a:r>
            <a:r>
              <a:rPr sz="4400" b="0" spc="-28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A*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93239"/>
            <a:ext cx="10247630" cy="31959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499109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A *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(A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star)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adalah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bentuk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pencarian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Best-First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yang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paling </a:t>
            </a:r>
            <a:r>
              <a:rPr sz="2800" spc="-20" dirty="0">
                <a:solidFill>
                  <a:srgbClr val="1B4679"/>
                </a:solidFill>
                <a:latin typeface="Calibri"/>
                <a:cs typeface="Calibri"/>
              </a:rPr>
              <a:t>banyak 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dikenal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Mengevaluasi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node 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dengan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menggabungkan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g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(n) dan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h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(n)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f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(n)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= g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(n)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+ h</a:t>
            </a:r>
            <a:r>
              <a:rPr sz="2400" spc="-5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(n)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Dimana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g(n) = </a:t>
            </a:r>
            <a:r>
              <a:rPr sz="2400" spc="-15" dirty="0">
                <a:latin typeface="Calibri"/>
                <a:cs typeface="Calibri"/>
              </a:rPr>
              <a:t>cost </a:t>
            </a:r>
            <a:r>
              <a:rPr sz="2400" spc="-5" dirty="0">
                <a:latin typeface="Calibri"/>
                <a:cs typeface="Calibri"/>
              </a:rPr>
              <a:t>dari node </a:t>
            </a:r>
            <a:r>
              <a:rPr sz="2400" dirty="0">
                <a:latin typeface="Calibri"/>
                <a:cs typeface="Calibri"/>
              </a:rPr>
              <a:t>asal </a:t>
            </a:r>
            <a:r>
              <a:rPr sz="2400" spc="-40" dirty="0">
                <a:latin typeface="Calibri"/>
                <a:cs typeface="Calibri"/>
              </a:rPr>
              <a:t>ke </a:t>
            </a: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spc="-10" dirty="0">
                <a:latin typeface="Calibri"/>
                <a:cs typeface="Calibri"/>
              </a:rPr>
              <a:t>saat </a:t>
            </a:r>
            <a:r>
              <a:rPr sz="2400" dirty="0">
                <a:latin typeface="Calibri"/>
                <a:cs typeface="Calibri"/>
              </a:rPr>
              <a:t>ini </a:t>
            </a:r>
            <a:r>
              <a:rPr sz="2400" spc="-10" dirty="0">
                <a:latin typeface="Calibri"/>
                <a:cs typeface="Calibri"/>
              </a:rPr>
              <a:t>yaitu 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h(n)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perkiraan </a:t>
            </a:r>
            <a:r>
              <a:rPr sz="2400" spc="-15" dirty="0">
                <a:latin typeface="Calibri"/>
                <a:cs typeface="Calibri"/>
              </a:rPr>
              <a:t>cost dengan </a:t>
            </a:r>
            <a:r>
              <a:rPr sz="2400" spc="-10" dirty="0">
                <a:latin typeface="Calibri"/>
                <a:cs typeface="Calibri"/>
              </a:rPr>
              <a:t>lintasan </a:t>
            </a:r>
            <a:r>
              <a:rPr sz="2400" spc="-20" dirty="0">
                <a:latin typeface="Calibri"/>
                <a:cs typeface="Calibri"/>
              </a:rPr>
              <a:t>terdekat </a:t>
            </a:r>
            <a:r>
              <a:rPr sz="2400" spc="-5" dirty="0">
                <a:latin typeface="Calibri"/>
                <a:cs typeface="Calibri"/>
              </a:rPr>
              <a:t>dari node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40" dirty="0">
                <a:latin typeface="Calibri"/>
                <a:cs typeface="Calibri"/>
              </a:rPr>
              <a:t>ke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tujuan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f(n)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perkiraan </a:t>
            </a:r>
            <a:r>
              <a:rPr sz="2400" spc="-15" dirty="0">
                <a:latin typeface="Calibri"/>
                <a:cs typeface="Calibri"/>
              </a:rPr>
              <a:t>total cost </a:t>
            </a:r>
            <a:r>
              <a:rPr sz="2400" spc="-5" dirty="0">
                <a:latin typeface="Calibri"/>
                <a:cs typeface="Calibri"/>
              </a:rPr>
              <a:t>pada </a:t>
            </a:r>
            <a:r>
              <a:rPr sz="2400" spc="-10" dirty="0">
                <a:latin typeface="Calibri"/>
                <a:cs typeface="Calibri"/>
              </a:rPr>
              <a:t>lintasan yang </a:t>
            </a:r>
            <a:r>
              <a:rPr sz="2400" dirty="0">
                <a:latin typeface="Calibri"/>
                <a:cs typeface="Calibri"/>
              </a:rPr>
              <a:t>melalui </a:t>
            </a: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229" y="1225548"/>
            <a:ext cx="9810750" cy="555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4239" y="511809"/>
            <a:ext cx="7762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Fungsi Heuristik pada</a:t>
            </a:r>
            <a:r>
              <a:rPr sz="4400" b="0" spc="5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8-Puzzle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4841" y="1228725"/>
            <a:ext cx="6045200" cy="5235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505967"/>
            <a:ext cx="7200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Arial"/>
                <a:cs typeface="Arial"/>
              </a:rPr>
              <a:t>Proses </a:t>
            </a:r>
            <a:r>
              <a:rPr sz="4000" b="0" spc="-35" dirty="0">
                <a:latin typeface="Arial"/>
                <a:cs typeface="Arial"/>
              </a:rPr>
              <a:t>Trace </a:t>
            </a:r>
            <a:r>
              <a:rPr sz="4000" b="0" dirty="0">
                <a:latin typeface="Arial"/>
                <a:cs typeface="Arial"/>
              </a:rPr>
              <a:t>pada Algoritma</a:t>
            </a:r>
            <a:r>
              <a:rPr sz="4000" b="0" spc="-545" dirty="0">
                <a:latin typeface="Arial"/>
                <a:cs typeface="Arial"/>
              </a:rPr>
              <a:t> </a:t>
            </a:r>
            <a:r>
              <a:rPr sz="4000" b="0" dirty="0">
                <a:latin typeface="Arial"/>
                <a:cs typeface="Arial"/>
              </a:rPr>
              <a:t>A*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2750" y="342900"/>
            <a:ext cx="6862191" cy="629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0"/>
            <a:ext cx="6800850" cy="6481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2564"/>
            <a:ext cx="2295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Contoh</a:t>
            </a:r>
            <a:r>
              <a:rPr sz="4400" b="0" spc="-5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62564" y="51815"/>
            <a:ext cx="12503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4C700"/>
                </a:solidFill>
                <a:latin typeface="Calibri"/>
                <a:cs typeface="Calibri"/>
              </a:rPr>
              <a:t>January 31,</a:t>
            </a:r>
            <a:r>
              <a:rPr sz="1400" spc="-10" dirty="0">
                <a:solidFill>
                  <a:srgbClr val="F4C7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4C700"/>
                </a:solidFill>
                <a:latin typeface="Calibri"/>
                <a:cs typeface="Calibri"/>
              </a:rPr>
              <a:t>2006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5117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4C700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600200"/>
            <a:ext cx="11557000" cy="420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2564"/>
            <a:ext cx="2541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A*</a:t>
            </a:r>
            <a:r>
              <a:rPr sz="4400" b="0" spc="-6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62564" y="51815"/>
            <a:ext cx="12503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4C700"/>
                </a:solidFill>
                <a:latin typeface="Calibri"/>
                <a:cs typeface="Calibri"/>
              </a:rPr>
              <a:t>January 31,</a:t>
            </a:r>
            <a:r>
              <a:rPr sz="1400" spc="-10" dirty="0">
                <a:solidFill>
                  <a:srgbClr val="F4C7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4C700"/>
                </a:solidFill>
                <a:latin typeface="Calibri"/>
                <a:cs typeface="Calibri"/>
              </a:rPr>
              <a:t>2006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5117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4C700"/>
                </a:solidFill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6050" y="1752600"/>
            <a:ext cx="1739900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8400" y="3476625"/>
            <a:ext cx="9855200" cy="1323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2564"/>
            <a:ext cx="4436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Heuristic</a:t>
            </a:r>
            <a:r>
              <a:rPr sz="4400" spc="-25" dirty="0"/>
              <a:t> </a:t>
            </a:r>
            <a:r>
              <a:rPr sz="4400" spc="-5" dirty="0"/>
              <a:t>Search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1000" y="2057400"/>
            <a:ext cx="11506199" cy="270894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7785" indent="-228600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Pencarian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heuristik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memanfaatkan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“knowledge”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tambahan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tentang 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masalah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yang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membantu pencarian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langsung </a:t>
            </a:r>
            <a:r>
              <a:rPr sz="2800" spc="-50" dirty="0">
                <a:solidFill>
                  <a:srgbClr val="1B4679"/>
                </a:solidFill>
                <a:latin typeface="Calibri"/>
                <a:cs typeface="Calibri"/>
              </a:rPr>
              <a:t>ke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jalur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yang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lebih  menjanjikan.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Fungsi heuristik,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melakukan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estimasi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seberapa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jauh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kita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dari sebuah 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tujuan.</a:t>
            </a:r>
            <a:r>
              <a:rPr sz="2800" spc="1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Contoh: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4279629"/>
            <a:ext cx="2742946" cy="1868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2564"/>
            <a:ext cx="2541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A*</a:t>
            </a:r>
            <a:r>
              <a:rPr sz="4400" b="0" spc="-6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62564" y="51815"/>
            <a:ext cx="12503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4C700"/>
                </a:solidFill>
                <a:latin typeface="Calibri"/>
                <a:cs typeface="Calibri"/>
              </a:rPr>
              <a:t>January 31,</a:t>
            </a:r>
            <a:r>
              <a:rPr sz="1400" spc="-10" dirty="0">
                <a:solidFill>
                  <a:srgbClr val="F4C7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4C700"/>
                </a:solidFill>
                <a:latin typeface="Calibri"/>
                <a:cs typeface="Calibri"/>
              </a:rPr>
              <a:t>2006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5117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4C700"/>
                </a:solidFill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300" y="2376551"/>
            <a:ext cx="11645900" cy="202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2564"/>
            <a:ext cx="2541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A*</a:t>
            </a:r>
            <a:r>
              <a:rPr sz="4400" b="0" spc="-6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Search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62564" y="51815"/>
            <a:ext cx="12503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4C700"/>
                </a:solidFill>
                <a:latin typeface="Calibri"/>
                <a:cs typeface="Calibri"/>
              </a:rPr>
              <a:t>January 31,</a:t>
            </a:r>
            <a:r>
              <a:rPr sz="1400" spc="-10" dirty="0">
                <a:solidFill>
                  <a:srgbClr val="F4C7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4C700"/>
                </a:solidFill>
                <a:latin typeface="Calibri"/>
                <a:cs typeface="Calibri"/>
              </a:rPr>
              <a:t>2006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5117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4C700"/>
                </a:solidFill>
                <a:latin typeface="Calibri"/>
                <a:cs typeface="Calibri"/>
              </a:rPr>
              <a:t>33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375400"/>
            <a:ext cx="3285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AI: </a:t>
            </a:r>
            <a:r>
              <a:rPr sz="1800" spc="-5" dirty="0">
                <a:latin typeface="Calibri"/>
                <a:cs typeface="Calibri"/>
              </a:rPr>
              <a:t>Chapter </a:t>
            </a:r>
            <a:r>
              <a:rPr sz="1800" dirty="0">
                <a:latin typeface="Calibri"/>
                <a:cs typeface="Calibri"/>
              </a:rPr>
              <a:t>4: </a:t>
            </a:r>
            <a:r>
              <a:rPr sz="1800" spc="-10" dirty="0">
                <a:latin typeface="Calibri"/>
                <a:cs typeface="Calibri"/>
              </a:rPr>
              <a:t>Informed </a:t>
            </a:r>
            <a:r>
              <a:rPr sz="1800" spc="-5" dirty="0">
                <a:latin typeface="Calibri"/>
                <a:cs typeface="Calibri"/>
              </a:rPr>
              <a:t>Search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649719"/>
            <a:ext cx="1081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Exploration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350" y="1514347"/>
            <a:ext cx="11652250" cy="3678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4544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544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449637" y="2128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634994" y="253187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33066" y="2362200"/>
            <a:ext cx="1021715" cy="1527810"/>
          </a:xfrm>
          <a:custGeom>
            <a:avLst/>
            <a:gdLst/>
            <a:ahLst/>
            <a:cxnLst/>
            <a:rect l="l" t="t" r="r" b="b"/>
            <a:pathLst>
              <a:path w="1021714" h="1527810">
                <a:moveTo>
                  <a:pt x="973759" y="59868"/>
                </a:moveTo>
                <a:lnTo>
                  <a:pt x="0" y="1520444"/>
                </a:lnTo>
                <a:lnTo>
                  <a:pt x="10667" y="1527556"/>
                </a:lnTo>
                <a:lnTo>
                  <a:pt x="984336" y="66926"/>
                </a:lnTo>
                <a:lnTo>
                  <a:pt x="973759" y="59868"/>
                </a:lnTo>
                <a:close/>
              </a:path>
              <a:path w="1021714" h="1527810">
                <a:moveTo>
                  <a:pt x="1015192" y="49275"/>
                </a:moveTo>
                <a:lnTo>
                  <a:pt x="980820" y="49275"/>
                </a:lnTo>
                <a:lnTo>
                  <a:pt x="991361" y="56387"/>
                </a:lnTo>
                <a:lnTo>
                  <a:pt x="984336" y="66926"/>
                </a:lnTo>
                <a:lnTo>
                  <a:pt x="1010793" y="84582"/>
                </a:lnTo>
                <a:lnTo>
                  <a:pt x="1015192" y="49275"/>
                </a:lnTo>
                <a:close/>
              </a:path>
              <a:path w="1021714" h="1527810">
                <a:moveTo>
                  <a:pt x="980820" y="49275"/>
                </a:moveTo>
                <a:lnTo>
                  <a:pt x="973759" y="59868"/>
                </a:lnTo>
                <a:lnTo>
                  <a:pt x="984336" y="66926"/>
                </a:lnTo>
                <a:lnTo>
                  <a:pt x="991361" y="56387"/>
                </a:lnTo>
                <a:lnTo>
                  <a:pt x="980820" y="49275"/>
                </a:lnTo>
                <a:close/>
              </a:path>
              <a:path w="1021714" h="1527810">
                <a:moveTo>
                  <a:pt x="1021333" y="0"/>
                </a:moveTo>
                <a:lnTo>
                  <a:pt x="947419" y="42290"/>
                </a:lnTo>
                <a:lnTo>
                  <a:pt x="973759" y="59868"/>
                </a:lnTo>
                <a:lnTo>
                  <a:pt x="980820" y="49275"/>
                </a:lnTo>
                <a:lnTo>
                  <a:pt x="1015192" y="49275"/>
                </a:lnTo>
                <a:lnTo>
                  <a:pt x="1021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8800" y="1905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8800" y="1905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700837" y="1747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6886447" y="215087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08800" y="2971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08800" y="2971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700837" y="28146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6886447" y="321767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87314" y="1972310"/>
            <a:ext cx="1018540" cy="396240"/>
          </a:xfrm>
          <a:custGeom>
            <a:avLst/>
            <a:gdLst/>
            <a:ahLst/>
            <a:cxnLst/>
            <a:rect l="l" t="t" r="r" b="b"/>
            <a:pathLst>
              <a:path w="1018540" h="396239">
                <a:moveTo>
                  <a:pt x="944731" y="29709"/>
                </a:moveTo>
                <a:lnTo>
                  <a:pt x="0" y="383920"/>
                </a:lnTo>
                <a:lnTo>
                  <a:pt x="4572" y="395859"/>
                </a:lnTo>
                <a:lnTo>
                  <a:pt x="949167" y="41525"/>
                </a:lnTo>
                <a:lnTo>
                  <a:pt x="944731" y="29709"/>
                </a:lnTo>
                <a:close/>
              </a:path>
              <a:path w="1018540" h="396239">
                <a:moveTo>
                  <a:pt x="1003101" y="25273"/>
                </a:moveTo>
                <a:lnTo>
                  <a:pt x="956563" y="25273"/>
                </a:lnTo>
                <a:lnTo>
                  <a:pt x="961009" y="37084"/>
                </a:lnTo>
                <a:lnTo>
                  <a:pt x="949167" y="41525"/>
                </a:lnTo>
                <a:lnTo>
                  <a:pt x="960374" y="71374"/>
                </a:lnTo>
                <a:lnTo>
                  <a:pt x="1003101" y="25273"/>
                </a:lnTo>
                <a:close/>
              </a:path>
              <a:path w="1018540" h="396239">
                <a:moveTo>
                  <a:pt x="956563" y="25273"/>
                </a:moveTo>
                <a:lnTo>
                  <a:pt x="944731" y="29709"/>
                </a:lnTo>
                <a:lnTo>
                  <a:pt x="949167" y="41525"/>
                </a:lnTo>
                <a:lnTo>
                  <a:pt x="961009" y="37084"/>
                </a:lnTo>
                <a:lnTo>
                  <a:pt x="956563" y="25273"/>
                </a:lnTo>
                <a:close/>
              </a:path>
              <a:path w="1018540" h="396239">
                <a:moveTo>
                  <a:pt x="933577" y="0"/>
                </a:moveTo>
                <a:lnTo>
                  <a:pt x="944731" y="29709"/>
                </a:lnTo>
                <a:lnTo>
                  <a:pt x="956563" y="25273"/>
                </a:lnTo>
                <a:lnTo>
                  <a:pt x="1003101" y="25273"/>
                </a:lnTo>
                <a:lnTo>
                  <a:pt x="1018286" y="8889"/>
                </a:lnTo>
                <a:lnTo>
                  <a:pt x="933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86044" y="2356992"/>
            <a:ext cx="1019810" cy="691515"/>
          </a:xfrm>
          <a:custGeom>
            <a:avLst/>
            <a:gdLst/>
            <a:ahLst/>
            <a:cxnLst/>
            <a:rect l="l" t="t" r="r" b="b"/>
            <a:pathLst>
              <a:path w="1019809" h="691514">
                <a:moveTo>
                  <a:pt x="952877" y="653663"/>
                </a:moveTo>
                <a:lnTo>
                  <a:pt x="935101" y="679958"/>
                </a:lnTo>
                <a:lnTo>
                  <a:pt x="1019555" y="691007"/>
                </a:lnTo>
                <a:lnTo>
                  <a:pt x="1002527" y="660781"/>
                </a:lnTo>
                <a:lnTo>
                  <a:pt x="963422" y="660781"/>
                </a:lnTo>
                <a:lnTo>
                  <a:pt x="952877" y="653663"/>
                </a:lnTo>
                <a:close/>
              </a:path>
              <a:path w="1019809" h="691514">
                <a:moveTo>
                  <a:pt x="959999" y="643129"/>
                </a:moveTo>
                <a:lnTo>
                  <a:pt x="952877" y="653663"/>
                </a:lnTo>
                <a:lnTo>
                  <a:pt x="963422" y="660781"/>
                </a:lnTo>
                <a:lnTo>
                  <a:pt x="970533" y="650240"/>
                </a:lnTo>
                <a:lnTo>
                  <a:pt x="959999" y="643129"/>
                </a:lnTo>
                <a:close/>
              </a:path>
              <a:path w="1019809" h="691514">
                <a:moveTo>
                  <a:pt x="977773" y="616839"/>
                </a:moveTo>
                <a:lnTo>
                  <a:pt x="959999" y="643129"/>
                </a:lnTo>
                <a:lnTo>
                  <a:pt x="970533" y="650240"/>
                </a:lnTo>
                <a:lnTo>
                  <a:pt x="963422" y="660781"/>
                </a:lnTo>
                <a:lnTo>
                  <a:pt x="1002527" y="660781"/>
                </a:lnTo>
                <a:lnTo>
                  <a:pt x="977773" y="616839"/>
                </a:lnTo>
                <a:close/>
              </a:path>
              <a:path w="1019809" h="691514">
                <a:moveTo>
                  <a:pt x="7111" y="0"/>
                </a:moveTo>
                <a:lnTo>
                  <a:pt x="0" y="10414"/>
                </a:lnTo>
                <a:lnTo>
                  <a:pt x="952877" y="653663"/>
                </a:lnTo>
                <a:lnTo>
                  <a:pt x="959999" y="643129"/>
                </a:lnTo>
                <a:lnTo>
                  <a:pt x="7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34400" y="1905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34400" y="1905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8326437" y="1747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8512047" y="215087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315200" y="19431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60000" y="1905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60000" y="1905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9952037" y="1747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10137902" y="215087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940800" y="19431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05600" y="4800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5600" y="4800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903466" y="504520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700837" y="3729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6700837" y="4643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6903466" y="4130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87314" y="3953509"/>
            <a:ext cx="1018540" cy="396240"/>
          </a:xfrm>
          <a:custGeom>
            <a:avLst/>
            <a:gdLst/>
            <a:ahLst/>
            <a:cxnLst/>
            <a:rect l="l" t="t" r="r" b="b"/>
            <a:pathLst>
              <a:path w="1018540" h="396239">
                <a:moveTo>
                  <a:pt x="944731" y="29709"/>
                </a:moveTo>
                <a:lnTo>
                  <a:pt x="0" y="383920"/>
                </a:lnTo>
                <a:lnTo>
                  <a:pt x="4572" y="395858"/>
                </a:lnTo>
                <a:lnTo>
                  <a:pt x="949167" y="41525"/>
                </a:lnTo>
                <a:lnTo>
                  <a:pt x="944731" y="29709"/>
                </a:lnTo>
                <a:close/>
              </a:path>
              <a:path w="1018540" h="396239">
                <a:moveTo>
                  <a:pt x="1003101" y="25272"/>
                </a:moveTo>
                <a:lnTo>
                  <a:pt x="956563" y="25272"/>
                </a:lnTo>
                <a:lnTo>
                  <a:pt x="961009" y="37083"/>
                </a:lnTo>
                <a:lnTo>
                  <a:pt x="949167" y="41525"/>
                </a:lnTo>
                <a:lnTo>
                  <a:pt x="960374" y="71373"/>
                </a:lnTo>
                <a:lnTo>
                  <a:pt x="1003101" y="25272"/>
                </a:lnTo>
                <a:close/>
              </a:path>
              <a:path w="1018540" h="396239">
                <a:moveTo>
                  <a:pt x="956563" y="25272"/>
                </a:moveTo>
                <a:lnTo>
                  <a:pt x="944731" y="29709"/>
                </a:lnTo>
                <a:lnTo>
                  <a:pt x="949167" y="41525"/>
                </a:lnTo>
                <a:lnTo>
                  <a:pt x="961009" y="37083"/>
                </a:lnTo>
                <a:lnTo>
                  <a:pt x="956563" y="25272"/>
                </a:lnTo>
                <a:close/>
              </a:path>
              <a:path w="1018540" h="396239">
                <a:moveTo>
                  <a:pt x="933577" y="0"/>
                </a:moveTo>
                <a:lnTo>
                  <a:pt x="944731" y="29709"/>
                </a:lnTo>
                <a:lnTo>
                  <a:pt x="956563" y="25272"/>
                </a:lnTo>
                <a:lnTo>
                  <a:pt x="1003101" y="25272"/>
                </a:lnTo>
                <a:lnTo>
                  <a:pt x="1018286" y="8889"/>
                </a:lnTo>
                <a:lnTo>
                  <a:pt x="933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86678" y="4337811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509191"/>
                </a:moveTo>
                <a:lnTo>
                  <a:pt x="933703" y="537337"/>
                </a:lnTo>
                <a:lnTo>
                  <a:pt x="1018921" y="538988"/>
                </a:lnTo>
                <a:lnTo>
                  <a:pt x="1001747" y="515112"/>
                </a:lnTo>
                <a:lnTo>
                  <a:pt x="959739" y="515112"/>
                </a:lnTo>
                <a:lnTo>
                  <a:pt x="948464" y="509191"/>
                </a:lnTo>
                <a:close/>
              </a:path>
              <a:path w="1019175" h="539114">
                <a:moveTo>
                  <a:pt x="954399" y="497873"/>
                </a:moveTo>
                <a:lnTo>
                  <a:pt x="948464" y="509191"/>
                </a:lnTo>
                <a:lnTo>
                  <a:pt x="959739" y="515112"/>
                </a:lnTo>
                <a:lnTo>
                  <a:pt x="965707" y="503808"/>
                </a:lnTo>
                <a:lnTo>
                  <a:pt x="954399" y="497873"/>
                </a:lnTo>
                <a:close/>
              </a:path>
              <a:path w="1019175" h="539114">
                <a:moveTo>
                  <a:pt x="969137" y="469773"/>
                </a:moveTo>
                <a:lnTo>
                  <a:pt x="954399" y="497873"/>
                </a:lnTo>
                <a:lnTo>
                  <a:pt x="965707" y="503808"/>
                </a:lnTo>
                <a:lnTo>
                  <a:pt x="959739" y="515112"/>
                </a:lnTo>
                <a:lnTo>
                  <a:pt x="1001747" y="515112"/>
                </a:lnTo>
                <a:lnTo>
                  <a:pt x="969137" y="469773"/>
                </a:lnTo>
                <a:close/>
              </a:path>
              <a:path w="1019175" h="539114">
                <a:moveTo>
                  <a:pt x="5842" y="0"/>
                </a:moveTo>
                <a:lnTo>
                  <a:pt x="0" y="11175"/>
                </a:lnTo>
                <a:lnTo>
                  <a:pt x="948464" y="509191"/>
                </a:lnTo>
                <a:lnTo>
                  <a:pt x="954399" y="497873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8326437" y="3729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object 63"/>
          <p:cNvSpPr txBox="1"/>
          <p:nvPr/>
        </p:nvSpPr>
        <p:spPr>
          <a:xfrm>
            <a:off x="8529066" y="4130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315200" y="3924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956800" y="3200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56800" y="3200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9952037" y="31956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10154666" y="35971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154666" y="46639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937879" y="3429000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29796"/>
                </a:moveTo>
                <a:lnTo>
                  <a:pt x="0" y="527812"/>
                </a:lnTo>
                <a:lnTo>
                  <a:pt x="5842" y="538988"/>
                </a:lnTo>
                <a:lnTo>
                  <a:pt x="954399" y="41114"/>
                </a:lnTo>
                <a:lnTo>
                  <a:pt x="948464" y="29796"/>
                </a:lnTo>
                <a:close/>
              </a:path>
              <a:path w="1019175" h="539114">
                <a:moveTo>
                  <a:pt x="1001747" y="23875"/>
                </a:moveTo>
                <a:lnTo>
                  <a:pt x="959739" y="23875"/>
                </a:lnTo>
                <a:lnTo>
                  <a:pt x="965707" y="35178"/>
                </a:lnTo>
                <a:lnTo>
                  <a:pt x="954399" y="41114"/>
                </a:lnTo>
                <a:lnTo>
                  <a:pt x="969137" y="69214"/>
                </a:lnTo>
                <a:lnTo>
                  <a:pt x="1001747" y="23875"/>
                </a:lnTo>
                <a:close/>
              </a:path>
              <a:path w="1019175" h="539114">
                <a:moveTo>
                  <a:pt x="959739" y="23875"/>
                </a:moveTo>
                <a:lnTo>
                  <a:pt x="948464" y="29796"/>
                </a:lnTo>
                <a:lnTo>
                  <a:pt x="954399" y="41114"/>
                </a:lnTo>
                <a:lnTo>
                  <a:pt x="965707" y="35178"/>
                </a:lnTo>
                <a:lnTo>
                  <a:pt x="959739" y="23875"/>
                </a:lnTo>
                <a:close/>
              </a:path>
              <a:path w="1019175" h="539114">
                <a:moveTo>
                  <a:pt x="1018921" y="0"/>
                </a:moveTo>
                <a:lnTo>
                  <a:pt x="933703" y="1650"/>
                </a:lnTo>
                <a:lnTo>
                  <a:pt x="948464" y="29796"/>
                </a:lnTo>
                <a:lnTo>
                  <a:pt x="959739" y="23875"/>
                </a:lnTo>
                <a:lnTo>
                  <a:pt x="1001747" y="23875"/>
                </a:lnTo>
                <a:lnTo>
                  <a:pt x="1018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37879" y="3956811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509191"/>
                </a:moveTo>
                <a:lnTo>
                  <a:pt x="933703" y="537337"/>
                </a:lnTo>
                <a:lnTo>
                  <a:pt x="1018921" y="538988"/>
                </a:lnTo>
                <a:lnTo>
                  <a:pt x="1001747" y="515112"/>
                </a:lnTo>
                <a:lnTo>
                  <a:pt x="959739" y="515112"/>
                </a:lnTo>
                <a:lnTo>
                  <a:pt x="948464" y="509191"/>
                </a:lnTo>
                <a:close/>
              </a:path>
              <a:path w="1019175" h="539114">
                <a:moveTo>
                  <a:pt x="954399" y="497873"/>
                </a:moveTo>
                <a:lnTo>
                  <a:pt x="948464" y="509191"/>
                </a:lnTo>
                <a:lnTo>
                  <a:pt x="959739" y="515112"/>
                </a:lnTo>
                <a:lnTo>
                  <a:pt x="965707" y="503808"/>
                </a:lnTo>
                <a:lnTo>
                  <a:pt x="954399" y="497873"/>
                </a:lnTo>
                <a:close/>
              </a:path>
              <a:path w="1019175" h="539114">
                <a:moveTo>
                  <a:pt x="969137" y="469773"/>
                </a:moveTo>
                <a:lnTo>
                  <a:pt x="954399" y="497873"/>
                </a:lnTo>
                <a:lnTo>
                  <a:pt x="965707" y="503808"/>
                </a:lnTo>
                <a:lnTo>
                  <a:pt x="959739" y="515112"/>
                </a:lnTo>
                <a:lnTo>
                  <a:pt x="1001747" y="515112"/>
                </a:lnTo>
                <a:lnTo>
                  <a:pt x="969137" y="469773"/>
                </a:lnTo>
                <a:close/>
              </a:path>
              <a:path w="1019175" h="539114">
                <a:moveTo>
                  <a:pt x="5842" y="0"/>
                </a:moveTo>
                <a:lnTo>
                  <a:pt x="0" y="11175"/>
                </a:lnTo>
                <a:lnTo>
                  <a:pt x="948464" y="509191"/>
                </a:lnTo>
                <a:lnTo>
                  <a:pt x="954399" y="497873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832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832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5075237" y="2128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object 75"/>
          <p:cNvSpPr txBox="1"/>
          <p:nvPr/>
        </p:nvSpPr>
        <p:spPr>
          <a:xfrm>
            <a:off x="5260594" y="253187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object 79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50752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object 83"/>
          <p:cNvSpPr txBox="1"/>
          <p:nvPr/>
        </p:nvSpPr>
        <p:spPr>
          <a:xfrm>
            <a:off x="5277611" y="4511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064000" y="4305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58411" y="2362200"/>
            <a:ext cx="1021715" cy="1984375"/>
          </a:xfrm>
          <a:custGeom>
            <a:avLst/>
            <a:gdLst/>
            <a:ahLst/>
            <a:cxnLst/>
            <a:rect l="l" t="t" r="r" b="b"/>
            <a:pathLst>
              <a:path w="1021714" h="1984375">
                <a:moveTo>
                  <a:pt x="981116" y="64906"/>
                </a:moveTo>
                <a:lnTo>
                  <a:pt x="0" y="1978279"/>
                </a:lnTo>
                <a:lnTo>
                  <a:pt x="11175" y="1984120"/>
                </a:lnTo>
                <a:lnTo>
                  <a:pt x="992435" y="70714"/>
                </a:lnTo>
                <a:lnTo>
                  <a:pt x="981116" y="64906"/>
                </a:lnTo>
                <a:close/>
              </a:path>
              <a:path w="1021714" h="1984375">
                <a:moveTo>
                  <a:pt x="1021028" y="53594"/>
                </a:moveTo>
                <a:lnTo>
                  <a:pt x="986916" y="53594"/>
                </a:lnTo>
                <a:lnTo>
                  <a:pt x="998220" y="59436"/>
                </a:lnTo>
                <a:lnTo>
                  <a:pt x="992435" y="70714"/>
                </a:lnTo>
                <a:lnTo>
                  <a:pt x="1020699" y="85216"/>
                </a:lnTo>
                <a:lnTo>
                  <a:pt x="1021028" y="53594"/>
                </a:lnTo>
                <a:close/>
              </a:path>
              <a:path w="1021714" h="1984375">
                <a:moveTo>
                  <a:pt x="986916" y="53594"/>
                </a:moveTo>
                <a:lnTo>
                  <a:pt x="981116" y="64906"/>
                </a:lnTo>
                <a:lnTo>
                  <a:pt x="992435" y="70714"/>
                </a:lnTo>
                <a:lnTo>
                  <a:pt x="998220" y="59436"/>
                </a:lnTo>
                <a:lnTo>
                  <a:pt x="986916" y="53594"/>
                </a:lnTo>
                <a:close/>
              </a:path>
              <a:path w="1021714" h="1984375">
                <a:moveTo>
                  <a:pt x="1021588" y="0"/>
                </a:moveTo>
                <a:lnTo>
                  <a:pt x="952880" y="50419"/>
                </a:lnTo>
                <a:lnTo>
                  <a:pt x="981116" y="64906"/>
                </a:lnTo>
                <a:lnTo>
                  <a:pt x="986916" y="53594"/>
                </a:lnTo>
                <a:lnTo>
                  <a:pt x="1021028" y="53594"/>
                </a:lnTo>
                <a:lnTo>
                  <a:pt x="1021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1191201" y="366252"/>
            <a:ext cx="10055861" cy="1219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/>
              <a:t>Algoritma Best First Search</a:t>
            </a:r>
            <a:r>
              <a:rPr spc="-105" dirty="0"/>
              <a:t> </a:t>
            </a:r>
            <a:r>
              <a:rPr dirty="0"/>
              <a:t>(8-Puzzle)</a:t>
            </a:r>
          </a:p>
          <a:p>
            <a:pPr marL="3265804">
              <a:lnSpc>
                <a:spcPct val="100000"/>
              </a:lnSpc>
              <a:spcBef>
                <a:spcPts val="490"/>
              </a:spcBef>
            </a:pPr>
            <a:r>
              <a:rPr sz="1800" b="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b="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b="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b="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b="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b="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b="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b="0" spc="6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08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8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503237" y="3729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object 91"/>
          <p:cNvSpPr txBox="1"/>
          <p:nvPr/>
        </p:nvSpPr>
        <p:spPr>
          <a:xfrm>
            <a:off x="485140" y="4243323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4544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44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449637" y="2128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634994" y="253187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3066" y="2362200"/>
            <a:ext cx="1021715" cy="1527810"/>
          </a:xfrm>
          <a:custGeom>
            <a:avLst/>
            <a:gdLst/>
            <a:ahLst/>
            <a:cxnLst/>
            <a:rect l="l" t="t" r="r" b="b"/>
            <a:pathLst>
              <a:path w="1021714" h="1527810">
                <a:moveTo>
                  <a:pt x="973759" y="59868"/>
                </a:moveTo>
                <a:lnTo>
                  <a:pt x="0" y="1520444"/>
                </a:lnTo>
                <a:lnTo>
                  <a:pt x="10667" y="1527556"/>
                </a:lnTo>
                <a:lnTo>
                  <a:pt x="984336" y="66926"/>
                </a:lnTo>
                <a:lnTo>
                  <a:pt x="973759" y="59868"/>
                </a:lnTo>
                <a:close/>
              </a:path>
              <a:path w="1021714" h="1527810">
                <a:moveTo>
                  <a:pt x="1015192" y="49275"/>
                </a:moveTo>
                <a:lnTo>
                  <a:pt x="980820" y="49275"/>
                </a:lnTo>
                <a:lnTo>
                  <a:pt x="991361" y="56387"/>
                </a:lnTo>
                <a:lnTo>
                  <a:pt x="984336" y="66926"/>
                </a:lnTo>
                <a:lnTo>
                  <a:pt x="1010793" y="84582"/>
                </a:lnTo>
                <a:lnTo>
                  <a:pt x="1015192" y="49275"/>
                </a:lnTo>
                <a:close/>
              </a:path>
              <a:path w="1021714" h="1527810">
                <a:moveTo>
                  <a:pt x="980820" y="49275"/>
                </a:moveTo>
                <a:lnTo>
                  <a:pt x="973759" y="59868"/>
                </a:lnTo>
                <a:lnTo>
                  <a:pt x="984336" y="66926"/>
                </a:lnTo>
                <a:lnTo>
                  <a:pt x="991361" y="56387"/>
                </a:lnTo>
                <a:lnTo>
                  <a:pt x="980820" y="49275"/>
                </a:lnTo>
                <a:close/>
              </a:path>
              <a:path w="1021714" h="1527810">
                <a:moveTo>
                  <a:pt x="1021333" y="0"/>
                </a:moveTo>
                <a:lnTo>
                  <a:pt x="947419" y="42290"/>
                </a:lnTo>
                <a:lnTo>
                  <a:pt x="973759" y="59868"/>
                </a:lnTo>
                <a:lnTo>
                  <a:pt x="980820" y="49275"/>
                </a:lnTo>
                <a:lnTo>
                  <a:pt x="1015192" y="49275"/>
                </a:lnTo>
                <a:lnTo>
                  <a:pt x="1021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8800" y="1905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700837" y="1747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908800" y="2971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700837" y="28146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5687314" y="1972310"/>
            <a:ext cx="1018540" cy="396240"/>
          </a:xfrm>
          <a:custGeom>
            <a:avLst/>
            <a:gdLst/>
            <a:ahLst/>
            <a:cxnLst/>
            <a:rect l="l" t="t" r="r" b="b"/>
            <a:pathLst>
              <a:path w="1018540" h="396239">
                <a:moveTo>
                  <a:pt x="944731" y="29709"/>
                </a:moveTo>
                <a:lnTo>
                  <a:pt x="0" y="383920"/>
                </a:lnTo>
                <a:lnTo>
                  <a:pt x="4572" y="395859"/>
                </a:lnTo>
                <a:lnTo>
                  <a:pt x="949167" y="41525"/>
                </a:lnTo>
                <a:lnTo>
                  <a:pt x="944731" y="29709"/>
                </a:lnTo>
                <a:close/>
              </a:path>
              <a:path w="1018540" h="396239">
                <a:moveTo>
                  <a:pt x="1003101" y="25273"/>
                </a:moveTo>
                <a:lnTo>
                  <a:pt x="956563" y="25273"/>
                </a:lnTo>
                <a:lnTo>
                  <a:pt x="961009" y="37084"/>
                </a:lnTo>
                <a:lnTo>
                  <a:pt x="949167" y="41525"/>
                </a:lnTo>
                <a:lnTo>
                  <a:pt x="960374" y="71374"/>
                </a:lnTo>
                <a:lnTo>
                  <a:pt x="1003101" y="25273"/>
                </a:lnTo>
                <a:close/>
              </a:path>
              <a:path w="1018540" h="396239">
                <a:moveTo>
                  <a:pt x="956563" y="25273"/>
                </a:moveTo>
                <a:lnTo>
                  <a:pt x="944731" y="29709"/>
                </a:lnTo>
                <a:lnTo>
                  <a:pt x="949167" y="41525"/>
                </a:lnTo>
                <a:lnTo>
                  <a:pt x="961009" y="37084"/>
                </a:lnTo>
                <a:lnTo>
                  <a:pt x="956563" y="25273"/>
                </a:lnTo>
                <a:close/>
              </a:path>
              <a:path w="1018540" h="396239">
                <a:moveTo>
                  <a:pt x="933577" y="0"/>
                </a:moveTo>
                <a:lnTo>
                  <a:pt x="944731" y="29709"/>
                </a:lnTo>
                <a:lnTo>
                  <a:pt x="956563" y="25273"/>
                </a:lnTo>
                <a:lnTo>
                  <a:pt x="1003101" y="25273"/>
                </a:lnTo>
                <a:lnTo>
                  <a:pt x="1018286" y="8889"/>
                </a:lnTo>
                <a:lnTo>
                  <a:pt x="933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86044" y="2356992"/>
            <a:ext cx="1019810" cy="691515"/>
          </a:xfrm>
          <a:custGeom>
            <a:avLst/>
            <a:gdLst/>
            <a:ahLst/>
            <a:cxnLst/>
            <a:rect l="l" t="t" r="r" b="b"/>
            <a:pathLst>
              <a:path w="1019809" h="691514">
                <a:moveTo>
                  <a:pt x="952877" y="653663"/>
                </a:moveTo>
                <a:lnTo>
                  <a:pt x="935101" y="679958"/>
                </a:lnTo>
                <a:lnTo>
                  <a:pt x="1019555" y="691007"/>
                </a:lnTo>
                <a:lnTo>
                  <a:pt x="1002527" y="660781"/>
                </a:lnTo>
                <a:lnTo>
                  <a:pt x="963422" y="660781"/>
                </a:lnTo>
                <a:lnTo>
                  <a:pt x="952877" y="653663"/>
                </a:lnTo>
                <a:close/>
              </a:path>
              <a:path w="1019809" h="691514">
                <a:moveTo>
                  <a:pt x="959999" y="643129"/>
                </a:moveTo>
                <a:lnTo>
                  <a:pt x="952877" y="653663"/>
                </a:lnTo>
                <a:lnTo>
                  <a:pt x="963422" y="660781"/>
                </a:lnTo>
                <a:lnTo>
                  <a:pt x="970533" y="650240"/>
                </a:lnTo>
                <a:lnTo>
                  <a:pt x="959999" y="643129"/>
                </a:lnTo>
                <a:close/>
              </a:path>
              <a:path w="1019809" h="691514">
                <a:moveTo>
                  <a:pt x="977773" y="616839"/>
                </a:moveTo>
                <a:lnTo>
                  <a:pt x="959999" y="643129"/>
                </a:lnTo>
                <a:lnTo>
                  <a:pt x="970533" y="650240"/>
                </a:lnTo>
                <a:lnTo>
                  <a:pt x="963422" y="660781"/>
                </a:lnTo>
                <a:lnTo>
                  <a:pt x="1002527" y="660781"/>
                </a:lnTo>
                <a:lnTo>
                  <a:pt x="977773" y="616839"/>
                </a:lnTo>
                <a:close/>
              </a:path>
              <a:path w="1019809" h="691514">
                <a:moveTo>
                  <a:pt x="7111" y="0"/>
                </a:moveTo>
                <a:lnTo>
                  <a:pt x="0" y="10414"/>
                </a:lnTo>
                <a:lnTo>
                  <a:pt x="952877" y="653663"/>
                </a:lnTo>
                <a:lnTo>
                  <a:pt x="959999" y="643129"/>
                </a:lnTo>
                <a:lnTo>
                  <a:pt x="7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34400" y="1905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326437" y="1747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7315200" y="19431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60000" y="1905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9952037" y="1747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8940800" y="19431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05600" y="4800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05600" y="4800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903466" y="504520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6700837" y="3729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6700837" y="4643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6903466" y="4130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87314" y="3953509"/>
            <a:ext cx="1018540" cy="396240"/>
          </a:xfrm>
          <a:custGeom>
            <a:avLst/>
            <a:gdLst/>
            <a:ahLst/>
            <a:cxnLst/>
            <a:rect l="l" t="t" r="r" b="b"/>
            <a:pathLst>
              <a:path w="1018540" h="396239">
                <a:moveTo>
                  <a:pt x="944731" y="29709"/>
                </a:moveTo>
                <a:lnTo>
                  <a:pt x="0" y="383920"/>
                </a:lnTo>
                <a:lnTo>
                  <a:pt x="4572" y="395858"/>
                </a:lnTo>
                <a:lnTo>
                  <a:pt x="949167" y="41525"/>
                </a:lnTo>
                <a:lnTo>
                  <a:pt x="944731" y="29709"/>
                </a:lnTo>
                <a:close/>
              </a:path>
              <a:path w="1018540" h="396239">
                <a:moveTo>
                  <a:pt x="1003101" y="25272"/>
                </a:moveTo>
                <a:lnTo>
                  <a:pt x="956563" y="25272"/>
                </a:lnTo>
                <a:lnTo>
                  <a:pt x="961009" y="37083"/>
                </a:lnTo>
                <a:lnTo>
                  <a:pt x="949167" y="41525"/>
                </a:lnTo>
                <a:lnTo>
                  <a:pt x="960374" y="71373"/>
                </a:lnTo>
                <a:lnTo>
                  <a:pt x="1003101" y="25272"/>
                </a:lnTo>
                <a:close/>
              </a:path>
              <a:path w="1018540" h="396239">
                <a:moveTo>
                  <a:pt x="956563" y="25272"/>
                </a:moveTo>
                <a:lnTo>
                  <a:pt x="944731" y="29709"/>
                </a:lnTo>
                <a:lnTo>
                  <a:pt x="949167" y="41525"/>
                </a:lnTo>
                <a:lnTo>
                  <a:pt x="961009" y="37083"/>
                </a:lnTo>
                <a:lnTo>
                  <a:pt x="956563" y="25272"/>
                </a:lnTo>
                <a:close/>
              </a:path>
              <a:path w="1018540" h="396239">
                <a:moveTo>
                  <a:pt x="933577" y="0"/>
                </a:moveTo>
                <a:lnTo>
                  <a:pt x="944731" y="29709"/>
                </a:lnTo>
                <a:lnTo>
                  <a:pt x="956563" y="25272"/>
                </a:lnTo>
                <a:lnTo>
                  <a:pt x="1003101" y="25272"/>
                </a:lnTo>
                <a:lnTo>
                  <a:pt x="1018286" y="8889"/>
                </a:lnTo>
                <a:lnTo>
                  <a:pt x="933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86678" y="4337811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509191"/>
                </a:moveTo>
                <a:lnTo>
                  <a:pt x="933703" y="537337"/>
                </a:lnTo>
                <a:lnTo>
                  <a:pt x="1018921" y="538988"/>
                </a:lnTo>
                <a:lnTo>
                  <a:pt x="1001747" y="515112"/>
                </a:lnTo>
                <a:lnTo>
                  <a:pt x="959739" y="515112"/>
                </a:lnTo>
                <a:lnTo>
                  <a:pt x="948464" y="509191"/>
                </a:lnTo>
                <a:close/>
              </a:path>
              <a:path w="1019175" h="539114">
                <a:moveTo>
                  <a:pt x="954399" y="497873"/>
                </a:moveTo>
                <a:lnTo>
                  <a:pt x="948464" y="509191"/>
                </a:lnTo>
                <a:lnTo>
                  <a:pt x="959739" y="515112"/>
                </a:lnTo>
                <a:lnTo>
                  <a:pt x="965707" y="503808"/>
                </a:lnTo>
                <a:lnTo>
                  <a:pt x="954399" y="497873"/>
                </a:lnTo>
                <a:close/>
              </a:path>
              <a:path w="1019175" h="539114">
                <a:moveTo>
                  <a:pt x="969137" y="469773"/>
                </a:moveTo>
                <a:lnTo>
                  <a:pt x="954399" y="497873"/>
                </a:lnTo>
                <a:lnTo>
                  <a:pt x="965707" y="503808"/>
                </a:lnTo>
                <a:lnTo>
                  <a:pt x="959739" y="515112"/>
                </a:lnTo>
                <a:lnTo>
                  <a:pt x="1001747" y="515112"/>
                </a:lnTo>
                <a:lnTo>
                  <a:pt x="969137" y="469773"/>
                </a:lnTo>
                <a:close/>
              </a:path>
              <a:path w="1019175" h="539114">
                <a:moveTo>
                  <a:pt x="5842" y="0"/>
                </a:moveTo>
                <a:lnTo>
                  <a:pt x="0" y="11175"/>
                </a:lnTo>
                <a:lnTo>
                  <a:pt x="948464" y="509191"/>
                </a:lnTo>
                <a:lnTo>
                  <a:pt x="954399" y="497873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8326437" y="3729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8529066" y="4130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315200" y="3924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56800" y="3200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56800" y="3200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9952037" y="31956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10154666" y="35971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154666" y="466394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937879" y="3429000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29796"/>
                </a:moveTo>
                <a:lnTo>
                  <a:pt x="0" y="527812"/>
                </a:lnTo>
                <a:lnTo>
                  <a:pt x="5842" y="538988"/>
                </a:lnTo>
                <a:lnTo>
                  <a:pt x="954399" y="41114"/>
                </a:lnTo>
                <a:lnTo>
                  <a:pt x="948464" y="29796"/>
                </a:lnTo>
                <a:close/>
              </a:path>
              <a:path w="1019175" h="539114">
                <a:moveTo>
                  <a:pt x="1001747" y="23875"/>
                </a:moveTo>
                <a:lnTo>
                  <a:pt x="959739" y="23875"/>
                </a:lnTo>
                <a:lnTo>
                  <a:pt x="965707" y="35178"/>
                </a:lnTo>
                <a:lnTo>
                  <a:pt x="954399" y="41114"/>
                </a:lnTo>
                <a:lnTo>
                  <a:pt x="969137" y="69214"/>
                </a:lnTo>
                <a:lnTo>
                  <a:pt x="1001747" y="23875"/>
                </a:lnTo>
                <a:close/>
              </a:path>
              <a:path w="1019175" h="539114">
                <a:moveTo>
                  <a:pt x="959739" y="23875"/>
                </a:moveTo>
                <a:lnTo>
                  <a:pt x="948464" y="29796"/>
                </a:lnTo>
                <a:lnTo>
                  <a:pt x="954399" y="41114"/>
                </a:lnTo>
                <a:lnTo>
                  <a:pt x="965707" y="35178"/>
                </a:lnTo>
                <a:lnTo>
                  <a:pt x="959739" y="23875"/>
                </a:lnTo>
                <a:close/>
              </a:path>
              <a:path w="1019175" h="539114">
                <a:moveTo>
                  <a:pt x="1018921" y="0"/>
                </a:moveTo>
                <a:lnTo>
                  <a:pt x="933703" y="1650"/>
                </a:lnTo>
                <a:lnTo>
                  <a:pt x="948464" y="29796"/>
                </a:lnTo>
                <a:lnTo>
                  <a:pt x="959739" y="23875"/>
                </a:lnTo>
                <a:lnTo>
                  <a:pt x="1001747" y="23875"/>
                </a:lnTo>
                <a:lnTo>
                  <a:pt x="1018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937879" y="3956811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509191"/>
                </a:moveTo>
                <a:lnTo>
                  <a:pt x="933703" y="537337"/>
                </a:lnTo>
                <a:lnTo>
                  <a:pt x="1018921" y="538988"/>
                </a:lnTo>
                <a:lnTo>
                  <a:pt x="1001747" y="515112"/>
                </a:lnTo>
                <a:lnTo>
                  <a:pt x="959739" y="515112"/>
                </a:lnTo>
                <a:lnTo>
                  <a:pt x="948464" y="509191"/>
                </a:lnTo>
                <a:close/>
              </a:path>
              <a:path w="1019175" h="539114">
                <a:moveTo>
                  <a:pt x="954399" y="497873"/>
                </a:moveTo>
                <a:lnTo>
                  <a:pt x="948464" y="509191"/>
                </a:lnTo>
                <a:lnTo>
                  <a:pt x="959739" y="515112"/>
                </a:lnTo>
                <a:lnTo>
                  <a:pt x="965707" y="503808"/>
                </a:lnTo>
                <a:lnTo>
                  <a:pt x="954399" y="497873"/>
                </a:lnTo>
                <a:close/>
              </a:path>
              <a:path w="1019175" h="539114">
                <a:moveTo>
                  <a:pt x="969137" y="469773"/>
                </a:moveTo>
                <a:lnTo>
                  <a:pt x="954399" y="497873"/>
                </a:lnTo>
                <a:lnTo>
                  <a:pt x="965707" y="503808"/>
                </a:lnTo>
                <a:lnTo>
                  <a:pt x="959739" y="515112"/>
                </a:lnTo>
                <a:lnTo>
                  <a:pt x="1001747" y="515112"/>
                </a:lnTo>
                <a:lnTo>
                  <a:pt x="969137" y="469773"/>
                </a:lnTo>
                <a:close/>
              </a:path>
              <a:path w="1019175" h="539114">
                <a:moveTo>
                  <a:pt x="5842" y="0"/>
                </a:moveTo>
                <a:lnTo>
                  <a:pt x="0" y="11175"/>
                </a:lnTo>
                <a:lnTo>
                  <a:pt x="948464" y="509191"/>
                </a:lnTo>
                <a:lnTo>
                  <a:pt x="954399" y="497873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832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832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5075237" y="2128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object 65"/>
          <p:cNvSpPr txBox="1"/>
          <p:nvPr/>
        </p:nvSpPr>
        <p:spPr>
          <a:xfrm>
            <a:off x="5260594" y="253187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object 69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50752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object 73"/>
          <p:cNvSpPr txBox="1"/>
          <p:nvPr/>
        </p:nvSpPr>
        <p:spPr>
          <a:xfrm>
            <a:off x="5277611" y="4511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064000" y="4305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8411" y="2362200"/>
            <a:ext cx="1021715" cy="1984375"/>
          </a:xfrm>
          <a:custGeom>
            <a:avLst/>
            <a:gdLst/>
            <a:ahLst/>
            <a:cxnLst/>
            <a:rect l="l" t="t" r="r" b="b"/>
            <a:pathLst>
              <a:path w="1021714" h="1984375">
                <a:moveTo>
                  <a:pt x="981116" y="64906"/>
                </a:moveTo>
                <a:lnTo>
                  <a:pt x="0" y="1978279"/>
                </a:lnTo>
                <a:lnTo>
                  <a:pt x="11175" y="1984120"/>
                </a:lnTo>
                <a:lnTo>
                  <a:pt x="992435" y="70714"/>
                </a:lnTo>
                <a:lnTo>
                  <a:pt x="981116" y="64906"/>
                </a:lnTo>
                <a:close/>
              </a:path>
              <a:path w="1021714" h="1984375">
                <a:moveTo>
                  <a:pt x="1021028" y="53594"/>
                </a:moveTo>
                <a:lnTo>
                  <a:pt x="986916" y="53594"/>
                </a:lnTo>
                <a:lnTo>
                  <a:pt x="998220" y="59436"/>
                </a:lnTo>
                <a:lnTo>
                  <a:pt x="992435" y="70714"/>
                </a:lnTo>
                <a:lnTo>
                  <a:pt x="1020699" y="85216"/>
                </a:lnTo>
                <a:lnTo>
                  <a:pt x="1021028" y="53594"/>
                </a:lnTo>
                <a:close/>
              </a:path>
              <a:path w="1021714" h="1984375">
                <a:moveTo>
                  <a:pt x="986916" y="53594"/>
                </a:moveTo>
                <a:lnTo>
                  <a:pt x="981116" y="64906"/>
                </a:lnTo>
                <a:lnTo>
                  <a:pt x="992435" y="70714"/>
                </a:lnTo>
                <a:lnTo>
                  <a:pt x="998220" y="59436"/>
                </a:lnTo>
                <a:lnTo>
                  <a:pt x="986916" y="53594"/>
                </a:lnTo>
                <a:close/>
              </a:path>
              <a:path w="1021714" h="1984375">
                <a:moveTo>
                  <a:pt x="1021588" y="0"/>
                </a:moveTo>
                <a:lnTo>
                  <a:pt x="952880" y="50419"/>
                </a:lnTo>
                <a:lnTo>
                  <a:pt x="981116" y="64906"/>
                </a:lnTo>
                <a:lnTo>
                  <a:pt x="986916" y="53594"/>
                </a:lnTo>
                <a:lnTo>
                  <a:pt x="1021028" y="53594"/>
                </a:lnTo>
                <a:lnTo>
                  <a:pt x="1021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780328" y="619285"/>
            <a:ext cx="10875645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70"/>
              </a:lnSpc>
              <a:spcBef>
                <a:spcPts val="100"/>
              </a:spcBef>
            </a:pPr>
            <a:r>
              <a:rPr dirty="0"/>
              <a:t>Algoritma Best First Search</a:t>
            </a:r>
            <a:r>
              <a:rPr spc="-50" dirty="0"/>
              <a:t> </a:t>
            </a:r>
            <a:r>
              <a:rPr dirty="0"/>
              <a:t>(8-Puzzle)</a:t>
            </a:r>
          </a:p>
          <a:p>
            <a:pPr marL="3200400">
              <a:lnSpc>
                <a:spcPts val="3110"/>
              </a:lnSpc>
            </a:pPr>
            <a:r>
              <a:rPr sz="1800" b="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b="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b="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b="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2800" b="0" spc="-10" dirty="0">
                <a:solidFill>
                  <a:srgbClr val="CC6600"/>
                </a:solidFill>
                <a:latin typeface="Symbol"/>
                <a:cs typeface="Symbol"/>
              </a:rPr>
              <a:t></a:t>
            </a:r>
            <a:r>
              <a:rPr sz="1800" b="0" spc="-10" dirty="0">
                <a:solidFill>
                  <a:srgbClr val="CC6600"/>
                </a:solidFill>
                <a:latin typeface="Calibri"/>
                <a:cs typeface="Calibri"/>
              </a:rPr>
              <a:t>jarak </a:t>
            </a:r>
            <a:r>
              <a:rPr sz="1800" b="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b="0" spc="-10" dirty="0">
                <a:solidFill>
                  <a:srgbClr val="CC6600"/>
                </a:solidFill>
                <a:latin typeface="Calibri"/>
                <a:cs typeface="Calibri"/>
              </a:rPr>
              <a:t>yang </a:t>
            </a:r>
            <a:r>
              <a:rPr sz="1800" b="0" spc="-5" dirty="0">
                <a:solidFill>
                  <a:srgbClr val="CC6600"/>
                </a:solidFill>
                <a:latin typeface="Calibri"/>
                <a:cs typeface="Calibri"/>
              </a:rPr>
              <a:t>berbeda </a:t>
            </a:r>
            <a:r>
              <a:rPr sz="1800" b="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b="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b="0" spc="-10" dirty="0">
                <a:solidFill>
                  <a:srgbClr val="CC6600"/>
                </a:solidFill>
                <a:latin typeface="Calibri"/>
                <a:cs typeface="Calibri"/>
              </a:rPr>
              <a:t>yang terdapat </a:t>
            </a:r>
            <a:r>
              <a:rPr sz="1800" b="0" spc="-5" dirty="0">
                <a:solidFill>
                  <a:srgbClr val="CC6600"/>
                </a:solidFill>
                <a:latin typeface="Calibri"/>
                <a:cs typeface="Calibri"/>
              </a:rPr>
              <a:t>pada node</a:t>
            </a:r>
            <a:r>
              <a:rPr sz="1800" b="0" spc="204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CC6600"/>
                </a:solidFill>
                <a:latin typeface="Calibri"/>
                <a:cs typeface="Calibri"/>
              </a:rPr>
              <a:t>tujuan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08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8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503237" y="3729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object 81"/>
          <p:cNvSpPr txBox="1"/>
          <p:nvPr/>
        </p:nvSpPr>
        <p:spPr>
          <a:xfrm>
            <a:off x="485140" y="4243323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56154" y="397763"/>
            <a:ext cx="706373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0720" y="397763"/>
            <a:ext cx="724662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4251" y="866302"/>
            <a:ext cx="104622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 A*</a:t>
            </a:r>
            <a:r>
              <a:rPr spc="-175" dirty="0"/>
              <a:t> </a:t>
            </a:r>
            <a:r>
              <a:rPr dirty="0"/>
              <a:t>(8-Puzzle)</a:t>
            </a:r>
          </a:p>
        </p:txBody>
      </p:sp>
      <p:sp>
        <p:nvSpPr>
          <p:cNvPr id="9" name="object 9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09394" y="4055871"/>
            <a:ext cx="409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0+4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4544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44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449637" y="2128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3634994" y="2531872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1+5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3634994" y="5732526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1+5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3634994" y="4513326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1+3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3066" y="2362200"/>
            <a:ext cx="1021715" cy="1527810"/>
          </a:xfrm>
          <a:custGeom>
            <a:avLst/>
            <a:gdLst/>
            <a:ahLst/>
            <a:cxnLst/>
            <a:rect l="l" t="t" r="r" b="b"/>
            <a:pathLst>
              <a:path w="1021714" h="1527810">
                <a:moveTo>
                  <a:pt x="973759" y="59868"/>
                </a:moveTo>
                <a:lnTo>
                  <a:pt x="0" y="1520444"/>
                </a:lnTo>
                <a:lnTo>
                  <a:pt x="10667" y="1527556"/>
                </a:lnTo>
                <a:lnTo>
                  <a:pt x="984336" y="66926"/>
                </a:lnTo>
                <a:lnTo>
                  <a:pt x="973759" y="59868"/>
                </a:lnTo>
                <a:close/>
              </a:path>
              <a:path w="1021714" h="1527810">
                <a:moveTo>
                  <a:pt x="1015192" y="49275"/>
                </a:moveTo>
                <a:lnTo>
                  <a:pt x="980820" y="49275"/>
                </a:lnTo>
                <a:lnTo>
                  <a:pt x="991361" y="56387"/>
                </a:lnTo>
                <a:lnTo>
                  <a:pt x="984336" y="66926"/>
                </a:lnTo>
                <a:lnTo>
                  <a:pt x="1010793" y="84582"/>
                </a:lnTo>
                <a:lnTo>
                  <a:pt x="1015192" y="49275"/>
                </a:lnTo>
                <a:close/>
              </a:path>
              <a:path w="1021714" h="1527810">
                <a:moveTo>
                  <a:pt x="980820" y="49275"/>
                </a:moveTo>
                <a:lnTo>
                  <a:pt x="973759" y="59868"/>
                </a:lnTo>
                <a:lnTo>
                  <a:pt x="984336" y="66926"/>
                </a:lnTo>
                <a:lnTo>
                  <a:pt x="991361" y="56387"/>
                </a:lnTo>
                <a:lnTo>
                  <a:pt x="980820" y="49275"/>
                </a:lnTo>
                <a:close/>
              </a:path>
              <a:path w="1021714" h="1527810">
                <a:moveTo>
                  <a:pt x="1021333" y="0"/>
                </a:moveTo>
                <a:lnTo>
                  <a:pt x="947419" y="42290"/>
                </a:lnTo>
                <a:lnTo>
                  <a:pt x="973759" y="59868"/>
                </a:lnTo>
                <a:lnTo>
                  <a:pt x="980820" y="49275"/>
                </a:lnTo>
                <a:lnTo>
                  <a:pt x="1015192" y="49275"/>
                </a:lnTo>
                <a:lnTo>
                  <a:pt x="1021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08800" y="1905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8800" y="1905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700837" y="1747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6908800" y="2971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08800" y="2971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6700837" y="28146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6886447" y="3217672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3+4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87314" y="1972310"/>
            <a:ext cx="1018540" cy="396240"/>
          </a:xfrm>
          <a:custGeom>
            <a:avLst/>
            <a:gdLst/>
            <a:ahLst/>
            <a:cxnLst/>
            <a:rect l="l" t="t" r="r" b="b"/>
            <a:pathLst>
              <a:path w="1018540" h="396239">
                <a:moveTo>
                  <a:pt x="944731" y="29709"/>
                </a:moveTo>
                <a:lnTo>
                  <a:pt x="0" y="383920"/>
                </a:lnTo>
                <a:lnTo>
                  <a:pt x="4572" y="395859"/>
                </a:lnTo>
                <a:lnTo>
                  <a:pt x="949167" y="41525"/>
                </a:lnTo>
                <a:lnTo>
                  <a:pt x="944731" y="29709"/>
                </a:lnTo>
                <a:close/>
              </a:path>
              <a:path w="1018540" h="396239">
                <a:moveTo>
                  <a:pt x="1003101" y="25273"/>
                </a:moveTo>
                <a:lnTo>
                  <a:pt x="956563" y="25273"/>
                </a:lnTo>
                <a:lnTo>
                  <a:pt x="961009" y="37084"/>
                </a:lnTo>
                <a:lnTo>
                  <a:pt x="949167" y="41525"/>
                </a:lnTo>
                <a:lnTo>
                  <a:pt x="960374" y="71374"/>
                </a:lnTo>
                <a:lnTo>
                  <a:pt x="1003101" y="25273"/>
                </a:lnTo>
                <a:close/>
              </a:path>
              <a:path w="1018540" h="396239">
                <a:moveTo>
                  <a:pt x="956563" y="25273"/>
                </a:moveTo>
                <a:lnTo>
                  <a:pt x="944731" y="29709"/>
                </a:lnTo>
                <a:lnTo>
                  <a:pt x="949167" y="41525"/>
                </a:lnTo>
                <a:lnTo>
                  <a:pt x="961009" y="37084"/>
                </a:lnTo>
                <a:lnTo>
                  <a:pt x="956563" y="25273"/>
                </a:lnTo>
                <a:close/>
              </a:path>
              <a:path w="1018540" h="396239">
                <a:moveTo>
                  <a:pt x="933577" y="0"/>
                </a:moveTo>
                <a:lnTo>
                  <a:pt x="944731" y="29709"/>
                </a:lnTo>
                <a:lnTo>
                  <a:pt x="956563" y="25273"/>
                </a:lnTo>
                <a:lnTo>
                  <a:pt x="1003101" y="25273"/>
                </a:lnTo>
                <a:lnTo>
                  <a:pt x="1018286" y="8889"/>
                </a:lnTo>
                <a:lnTo>
                  <a:pt x="933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86044" y="2356992"/>
            <a:ext cx="1019810" cy="691515"/>
          </a:xfrm>
          <a:custGeom>
            <a:avLst/>
            <a:gdLst/>
            <a:ahLst/>
            <a:cxnLst/>
            <a:rect l="l" t="t" r="r" b="b"/>
            <a:pathLst>
              <a:path w="1019809" h="691514">
                <a:moveTo>
                  <a:pt x="952877" y="653663"/>
                </a:moveTo>
                <a:lnTo>
                  <a:pt x="935101" y="679958"/>
                </a:lnTo>
                <a:lnTo>
                  <a:pt x="1019555" y="691007"/>
                </a:lnTo>
                <a:lnTo>
                  <a:pt x="1002527" y="660781"/>
                </a:lnTo>
                <a:lnTo>
                  <a:pt x="963422" y="660781"/>
                </a:lnTo>
                <a:lnTo>
                  <a:pt x="952877" y="653663"/>
                </a:lnTo>
                <a:close/>
              </a:path>
              <a:path w="1019809" h="691514">
                <a:moveTo>
                  <a:pt x="959999" y="643129"/>
                </a:moveTo>
                <a:lnTo>
                  <a:pt x="952877" y="653663"/>
                </a:lnTo>
                <a:lnTo>
                  <a:pt x="963422" y="660781"/>
                </a:lnTo>
                <a:lnTo>
                  <a:pt x="970533" y="650240"/>
                </a:lnTo>
                <a:lnTo>
                  <a:pt x="959999" y="643129"/>
                </a:lnTo>
                <a:close/>
              </a:path>
              <a:path w="1019809" h="691514">
                <a:moveTo>
                  <a:pt x="977773" y="616839"/>
                </a:moveTo>
                <a:lnTo>
                  <a:pt x="959999" y="643129"/>
                </a:lnTo>
                <a:lnTo>
                  <a:pt x="970533" y="650240"/>
                </a:lnTo>
                <a:lnTo>
                  <a:pt x="963422" y="660781"/>
                </a:lnTo>
                <a:lnTo>
                  <a:pt x="1002527" y="660781"/>
                </a:lnTo>
                <a:lnTo>
                  <a:pt x="977773" y="616839"/>
                </a:lnTo>
                <a:close/>
              </a:path>
              <a:path w="1019809" h="691514">
                <a:moveTo>
                  <a:pt x="7111" y="0"/>
                </a:moveTo>
                <a:lnTo>
                  <a:pt x="0" y="10414"/>
                </a:lnTo>
                <a:lnTo>
                  <a:pt x="952877" y="653663"/>
                </a:lnTo>
                <a:lnTo>
                  <a:pt x="959999" y="643129"/>
                </a:lnTo>
                <a:lnTo>
                  <a:pt x="7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05600" y="4800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05600" y="4800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03466" y="5045202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3+4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700837" y="3729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6700837" y="4643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6903466" y="4130547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3+2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687314" y="3953509"/>
            <a:ext cx="1018540" cy="396240"/>
          </a:xfrm>
          <a:custGeom>
            <a:avLst/>
            <a:gdLst/>
            <a:ahLst/>
            <a:cxnLst/>
            <a:rect l="l" t="t" r="r" b="b"/>
            <a:pathLst>
              <a:path w="1018540" h="396239">
                <a:moveTo>
                  <a:pt x="944731" y="29709"/>
                </a:moveTo>
                <a:lnTo>
                  <a:pt x="0" y="383920"/>
                </a:lnTo>
                <a:lnTo>
                  <a:pt x="4572" y="395858"/>
                </a:lnTo>
                <a:lnTo>
                  <a:pt x="949167" y="41525"/>
                </a:lnTo>
                <a:lnTo>
                  <a:pt x="944731" y="29709"/>
                </a:lnTo>
                <a:close/>
              </a:path>
              <a:path w="1018540" h="396239">
                <a:moveTo>
                  <a:pt x="1003101" y="25272"/>
                </a:moveTo>
                <a:lnTo>
                  <a:pt x="956563" y="25272"/>
                </a:lnTo>
                <a:lnTo>
                  <a:pt x="961009" y="37083"/>
                </a:lnTo>
                <a:lnTo>
                  <a:pt x="949167" y="41525"/>
                </a:lnTo>
                <a:lnTo>
                  <a:pt x="960374" y="71373"/>
                </a:lnTo>
                <a:lnTo>
                  <a:pt x="1003101" y="25272"/>
                </a:lnTo>
                <a:close/>
              </a:path>
              <a:path w="1018540" h="396239">
                <a:moveTo>
                  <a:pt x="956563" y="25272"/>
                </a:moveTo>
                <a:lnTo>
                  <a:pt x="944731" y="29709"/>
                </a:lnTo>
                <a:lnTo>
                  <a:pt x="949167" y="41525"/>
                </a:lnTo>
                <a:lnTo>
                  <a:pt x="961009" y="37083"/>
                </a:lnTo>
                <a:lnTo>
                  <a:pt x="956563" y="25272"/>
                </a:lnTo>
                <a:close/>
              </a:path>
              <a:path w="1018540" h="396239">
                <a:moveTo>
                  <a:pt x="933577" y="0"/>
                </a:moveTo>
                <a:lnTo>
                  <a:pt x="944731" y="29709"/>
                </a:lnTo>
                <a:lnTo>
                  <a:pt x="956563" y="25272"/>
                </a:lnTo>
                <a:lnTo>
                  <a:pt x="1003101" y="25272"/>
                </a:lnTo>
                <a:lnTo>
                  <a:pt x="1018286" y="8889"/>
                </a:lnTo>
                <a:lnTo>
                  <a:pt x="933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86678" y="4337811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509191"/>
                </a:moveTo>
                <a:lnTo>
                  <a:pt x="933703" y="537337"/>
                </a:lnTo>
                <a:lnTo>
                  <a:pt x="1018921" y="538988"/>
                </a:lnTo>
                <a:lnTo>
                  <a:pt x="1001747" y="515112"/>
                </a:lnTo>
                <a:lnTo>
                  <a:pt x="959739" y="515112"/>
                </a:lnTo>
                <a:lnTo>
                  <a:pt x="948464" y="509191"/>
                </a:lnTo>
                <a:close/>
              </a:path>
              <a:path w="1019175" h="539114">
                <a:moveTo>
                  <a:pt x="954399" y="497873"/>
                </a:moveTo>
                <a:lnTo>
                  <a:pt x="948464" y="509191"/>
                </a:lnTo>
                <a:lnTo>
                  <a:pt x="959739" y="515112"/>
                </a:lnTo>
                <a:lnTo>
                  <a:pt x="965707" y="503808"/>
                </a:lnTo>
                <a:lnTo>
                  <a:pt x="954399" y="497873"/>
                </a:lnTo>
                <a:close/>
              </a:path>
              <a:path w="1019175" h="539114">
                <a:moveTo>
                  <a:pt x="969137" y="469773"/>
                </a:moveTo>
                <a:lnTo>
                  <a:pt x="954399" y="497873"/>
                </a:lnTo>
                <a:lnTo>
                  <a:pt x="965707" y="503808"/>
                </a:lnTo>
                <a:lnTo>
                  <a:pt x="959739" y="515112"/>
                </a:lnTo>
                <a:lnTo>
                  <a:pt x="1001747" y="515112"/>
                </a:lnTo>
                <a:lnTo>
                  <a:pt x="969137" y="469773"/>
                </a:lnTo>
                <a:close/>
              </a:path>
              <a:path w="1019175" h="539114">
                <a:moveTo>
                  <a:pt x="5842" y="0"/>
                </a:moveTo>
                <a:lnTo>
                  <a:pt x="0" y="11175"/>
                </a:lnTo>
                <a:lnTo>
                  <a:pt x="948464" y="509191"/>
                </a:lnTo>
                <a:lnTo>
                  <a:pt x="954399" y="497873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8326437" y="3729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8529066" y="4130547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4+1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315200" y="3924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56800" y="3200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56800" y="3200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9952037" y="31956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10154666" y="3597147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5+2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154666" y="4663947"/>
            <a:ext cx="409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5+0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937879" y="3429000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29796"/>
                </a:moveTo>
                <a:lnTo>
                  <a:pt x="0" y="527812"/>
                </a:lnTo>
                <a:lnTo>
                  <a:pt x="5842" y="538988"/>
                </a:lnTo>
                <a:lnTo>
                  <a:pt x="954399" y="41114"/>
                </a:lnTo>
                <a:lnTo>
                  <a:pt x="948464" y="29796"/>
                </a:lnTo>
                <a:close/>
              </a:path>
              <a:path w="1019175" h="539114">
                <a:moveTo>
                  <a:pt x="1001747" y="23875"/>
                </a:moveTo>
                <a:lnTo>
                  <a:pt x="959739" y="23875"/>
                </a:lnTo>
                <a:lnTo>
                  <a:pt x="965707" y="35178"/>
                </a:lnTo>
                <a:lnTo>
                  <a:pt x="954399" y="41114"/>
                </a:lnTo>
                <a:lnTo>
                  <a:pt x="969137" y="69214"/>
                </a:lnTo>
                <a:lnTo>
                  <a:pt x="1001747" y="23875"/>
                </a:lnTo>
                <a:close/>
              </a:path>
              <a:path w="1019175" h="539114">
                <a:moveTo>
                  <a:pt x="959739" y="23875"/>
                </a:moveTo>
                <a:lnTo>
                  <a:pt x="948464" y="29796"/>
                </a:lnTo>
                <a:lnTo>
                  <a:pt x="954399" y="41114"/>
                </a:lnTo>
                <a:lnTo>
                  <a:pt x="965707" y="35178"/>
                </a:lnTo>
                <a:lnTo>
                  <a:pt x="959739" y="23875"/>
                </a:lnTo>
                <a:close/>
              </a:path>
              <a:path w="1019175" h="539114">
                <a:moveTo>
                  <a:pt x="1018921" y="0"/>
                </a:moveTo>
                <a:lnTo>
                  <a:pt x="933703" y="1650"/>
                </a:lnTo>
                <a:lnTo>
                  <a:pt x="948464" y="29796"/>
                </a:lnTo>
                <a:lnTo>
                  <a:pt x="959739" y="23875"/>
                </a:lnTo>
                <a:lnTo>
                  <a:pt x="1001747" y="23875"/>
                </a:lnTo>
                <a:lnTo>
                  <a:pt x="1018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37879" y="3956811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509191"/>
                </a:moveTo>
                <a:lnTo>
                  <a:pt x="933703" y="537337"/>
                </a:lnTo>
                <a:lnTo>
                  <a:pt x="1018921" y="538988"/>
                </a:lnTo>
                <a:lnTo>
                  <a:pt x="1001747" y="515112"/>
                </a:lnTo>
                <a:lnTo>
                  <a:pt x="959739" y="515112"/>
                </a:lnTo>
                <a:lnTo>
                  <a:pt x="948464" y="509191"/>
                </a:lnTo>
                <a:close/>
              </a:path>
              <a:path w="1019175" h="539114">
                <a:moveTo>
                  <a:pt x="954399" y="497873"/>
                </a:moveTo>
                <a:lnTo>
                  <a:pt x="948464" y="509191"/>
                </a:lnTo>
                <a:lnTo>
                  <a:pt x="959739" y="515112"/>
                </a:lnTo>
                <a:lnTo>
                  <a:pt x="965707" y="503808"/>
                </a:lnTo>
                <a:lnTo>
                  <a:pt x="954399" y="497873"/>
                </a:lnTo>
                <a:close/>
              </a:path>
              <a:path w="1019175" h="539114">
                <a:moveTo>
                  <a:pt x="969137" y="469773"/>
                </a:moveTo>
                <a:lnTo>
                  <a:pt x="954399" y="497873"/>
                </a:lnTo>
                <a:lnTo>
                  <a:pt x="965707" y="503808"/>
                </a:lnTo>
                <a:lnTo>
                  <a:pt x="959739" y="515112"/>
                </a:lnTo>
                <a:lnTo>
                  <a:pt x="1001747" y="515112"/>
                </a:lnTo>
                <a:lnTo>
                  <a:pt x="969137" y="469773"/>
                </a:lnTo>
                <a:close/>
              </a:path>
              <a:path w="1019175" h="539114">
                <a:moveTo>
                  <a:pt x="5842" y="0"/>
                </a:moveTo>
                <a:lnTo>
                  <a:pt x="0" y="11175"/>
                </a:lnTo>
                <a:lnTo>
                  <a:pt x="948464" y="509191"/>
                </a:lnTo>
                <a:lnTo>
                  <a:pt x="954399" y="497873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832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832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5075237" y="2128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object 63"/>
          <p:cNvSpPr txBox="1"/>
          <p:nvPr/>
        </p:nvSpPr>
        <p:spPr>
          <a:xfrm>
            <a:off x="5260594" y="2531872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2+3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5260594" y="5745226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2+4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50752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object 71"/>
          <p:cNvSpPr txBox="1"/>
          <p:nvPr/>
        </p:nvSpPr>
        <p:spPr>
          <a:xfrm>
            <a:off x="5277611" y="4511547"/>
            <a:ext cx="409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2+3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064000" y="4305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58411" y="2362200"/>
            <a:ext cx="1021715" cy="1984375"/>
          </a:xfrm>
          <a:custGeom>
            <a:avLst/>
            <a:gdLst/>
            <a:ahLst/>
            <a:cxnLst/>
            <a:rect l="l" t="t" r="r" b="b"/>
            <a:pathLst>
              <a:path w="1021714" h="1984375">
                <a:moveTo>
                  <a:pt x="981116" y="64906"/>
                </a:moveTo>
                <a:lnTo>
                  <a:pt x="0" y="1978279"/>
                </a:lnTo>
                <a:lnTo>
                  <a:pt x="11175" y="1984120"/>
                </a:lnTo>
                <a:lnTo>
                  <a:pt x="992435" y="70714"/>
                </a:lnTo>
                <a:lnTo>
                  <a:pt x="981116" y="64906"/>
                </a:lnTo>
                <a:close/>
              </a:path>
              <a:path w="1021714" h="1984375">
                <a:moveTo>
                  <a:pt x="1021028" y="53594"/>
                </a:moveTo>
                <a:lnTo>
                  <a:pt x="986916" y="53594"/>
                </a:lnTo>
                <a:lnTo>
                  <a:pt x="998220" y="59436"/>
                </a:lnTo>
                <a:lnTo>
                  <a:pt x="992435" y="70714"/>
                </a:lnTo>
                <a:lnTo>
                  <a:pt x="1020699" y="85216"/>
                </a:lnTo>
                <a:lnTo>
                  <a:pt x="1021028" y="53594"/>
                </a:lnTo>
                <a:close/>
              </a:path>
              <a:path w="1021714" h="1984375">
                <a:moveTo>
                  <a:pt x="986916" y="53594"/>
                </a:moveTo>
                <a:lnTo>
                  <a:pt x="981116" y="64906"/>
                </a:lnTo>
                <a:lnTo>
                  <a:pt x="992435" y="70714"/>
                </a:lnTo>
                <a:lnTo>
                  <a:pt x="998220" y="59436"/>
                </a:lnTo>
                <a:lnTo>
                  <a:pt x="986916" y="53594"/>
                </a:lnTo>
                <a:close/>
              </a:path>
              <a:path w="1021714" h="1984375">
                <a:moveTo>
                  <a:pt x="1021588" y="0"/>
                </a:moveTo>
                <a:lnTo>
                  <a:pt x="952880" y="50419"/>
                </a:lnTo>
                <a:lnTo>
                  <a:pt x="981116" y="64906"/>
                </a:lnTo>
                <a:lnTo>
                  <a:pt x="986916" y="53594"/>
                </a:lnTo>
                <a:lnTo>
                  <a:pt x="1021028" y="53594"/>
                </a:lnTo>
                <a:lnTo>
                  <a:pt x="1021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726566" y="2117304"/>
            <a:ext cx="3772443" cy="1497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5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R="554355" algn="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3+3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8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8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503237" y="3729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object 79"/>
          <p:cNvSpPr txBox="1"/>
          <p:nvPr/>
        </p:nvSpPr>
        <p:spPr>
          <a:xfrm>
            <a:off x="485140" y="4243323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81300" y="404622"/>
            <a:ext cx="706374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4516" y="898397"/>
            <a:ext cx="722376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3921" y="1099684"/>
            <a:ext cx="10284461" cy="569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pc="-5" dirty="0"/>
              <a:t>Algoritma A*</a:t>
            </a:r>
            <a:r>
              <a:rPr spc="-175" dirty="0"/>
              <a:t> </a:t>
            </a:r>
            <a:r>
              <a:rPr dirty="0"/>
              <a:t>(8-Puzzle)- </a:t>
            </a:r>
            <a:r>
              <a:rPr spc="-5" dirty="0"/>
              <a:t>Dengan </a:t>
            </a:r>
            <a:r>
              <a:rPr dirty="0"/>
              <a:t>Cutoff</a:t>
            </a:r>
            <a:r>
              <a:rPr spc="-10" dirty="0"/>
              <a:t> </a:t>
            </a:r>
            <a:r>
              <a:rPr spc="-5" dirty="0"/>
              <a:t>4</a:t>
            </a:r>
          </a:p>
        </p:txBody>
      </p:sp>
      <p:sp>
        <p:nvSpPr>
          <p:cNvPr id="16" name="object 16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84294" y="2253996"/>
            <a:ext cx="370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5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3139" y="3884563"/>
            <a:ext cx="1170940" cy="9302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45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spc="-10" dirty="0">
                <a:latin typeface="Calibri"/>
                <a:cs typeface="Calibri"/>
              </a:rPr>
              <a:t>Cutoff=4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71594" y="2241296"/>
            <a:ext cx="370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5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3139" y="4514850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Cu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4A077EE2-4B59-4E62-B8B9-576C3D737FA9}"/>
              </a:ext>
            </a:extLst>
          </p:cNvPr>
          <p:cNvSpPr txBox="1">
            <a:spLocks/>
          </p:cNvSpPr>
          <p:nvPr/>
        </p:nvSpPr>
        <p:spPr>
          <a:xfrm>
            <a:off x="1295400" y="1081311"/>
            <a:ext cx="10284461" cy="56964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lang="en-ID" spc="-5" dirty="0" err="1"/>
              <a:t>Algoritma</a:t>
            </a:r>
            <a:r>
              <a:rPr lang="en-ID" spc="-5" dirty="0"/>
              <a:t> A*</a:t>
            </a:r>
            <a:r>
              <a:rPr lang="en-ID" spc="-175" dirty="0"/>
              <a:t> </a:t>
            </a:r>
            <a:r>
              <a:rPr lang="en-ID" dirty="0"/>
              <a:t>(8-Puzzle)- </a:t>
            </a:r>
            <a:r>
              <a:rPr lang="en-ID" spc="-5" dirty="0" err="1"/>
              <a:t>Dengan</a:t>
            </a:r>
            <a:r>
              <a:rPr lang="en-ID" spc="-5" dirty="0"/>
              <a:t> </a:t>
            </a:r>
            <a:r>
              <a:rPr lang="en-ID" dirty="0" err="1"/>
              <a:t>Cutoff</a:t>
            </a:r>
            <a:r>
              <a:rPr lang="en-ID" spc="-10" dirty="0"/>
              <a:t> </a:t>
            </a:r>
            <a:r>
              <a:rPr lang="en-ID" spc="-5" dirty="0"/>
              <a:t>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650994" y="2101596"/>
            <a:ext cx="370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5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3139" y="4514850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Cu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0752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277611" y="4511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64000" y="4305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6034C1F4-9BA5-42F6-B25C-FC54D507FA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pc="-5" dirty="0"/>
              <a:t>Algoritma A*</a:t>
            </a:r>
            <a:r>
              <a:rPr spc="-175" dirty="0"/>
              <a:t> </a:t>
            </a:r>
            <a:r>
              <a:rPr dirty="0"/>
              <a:t>(8-Puzzle)- </a:t>
            </a:r>
            <a:r>
              <a:rPr spc="-5" dirty="0"/>
              <a:t>Dengan </a:t>
            </a:r>
            <a:r>
              <a:rPr dirty="0"/>
              <a:t>Cutoff</a:t>
            </a:r>
            <a:r>
              <a:rPr spc="-10" dirty="0"/>
              <a:t> </a:t>
            </a:r>
            <a:r>
              <a:rPr spc="-5" dirty="0"/>
              <a:t>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450388" y="2531872"/>
            <a:ext cx="370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5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3139" y="4514850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Cu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77611" y="4511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0752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4064000" y="4305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832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832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5075237" y="2128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5260594" y="253187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058411" y="2362200"/>
            <a:ext cx="1021715" cy="1984375"/>
          </a:xfrm>
          <a:custGeom>
            <a:avLst/>
            <a:gdLst/>
            <a:ahLst/>
            <a:cxnLst/>
            <a:rect l="l" t="t" r="r" b="b"/>
            <a:pathLst>
              <a:path w="1021714" h="1984375">
                <a:moveTo>
                  <a:pt x="981116" y="64906"/>
                </a:moveTo>
                <a:lnTo>
                  <a:pt x="0" y="1978279"/>
                </a:lnTo>
                <a:lnTo>
                  <a:pt x="11175" y="1984120"/>
                </a:lnTo>
                <a:lnTo>
                  <a:pt x="992435" y="70714"/>
                </a:lnTo>
                <a:lnTo>
                  <a:pt x="981116" y="64906"/>
                </a:lnTo>
                <a:close/>
              </a:path>
              <a:path w="1021714" h="1984375">
                <a:moveTo>
                  <a:pt x="1021028" y="53594"/>
                </a:moveTo>
                <a:lnTo>
                  <a:pt x="986916" y="53594"/>
                </a:lnTo>
                <a:lnTo>
                  <a:pt x="998220" y="59436"/>
                </a:lnTo>
                <a:lnTo>
                  <a:pt x="992435" y="70714"/>
                </a:lnTo>
                <a:lnTo>
                  <a:pt x="1020699" y="85216"/>
                </a:lnTo>
                <a:lnTo>
                  <a:pt x="1021028" y="53594"/>
                </a:lnTo>
                <a:close/>
              </a:path>
              <a:path w="1021714" h="1984375">
                <a:moveTo>
                  <a:pt x="986916" y="53594"/>
                </a:moveTo>
                <a:lnTo>
                  <a:pt x="981116" y="64906"/>
                </a:lnTo>
                <a:lnTo>
                  <a:pt x="992435" y="70714"/>
                </a:lnTo>
                <a:lnTo>
                  <a:pt x="998220" y="59436"/>
                </a:lnTo>
                <a:lnTo>
                  <a:pt x="986916" y="53594"/>
                </a:lnTo>
                <a:close/>
              </a:path>
              <a:path w="1021714" h="1984375">
                <a:moveTo>
                  <a:pt x="1021588" y="0"/>
                </a:moveTo>
                <a:lnTo>
                  <a:pt x="952880" y="50419"/>
                </a:lnTo>
                <a:lnTo>
                  <a:pt x="981116" y="64906"/>
                </a:lnTo>
                <a:lnTo>
                  <a:pt x="986916" y="53594"/>
                </a:lnTo>
                <a:lnTo>
                  <a:pt x="1021028" y="53594"/>
                </a:lnTo>
                <a:lnTo>
                  <a:pt x="1021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3B3B41FF-0D28-4344-82B1-0BD38F54BA78}"/>
              </a:ext>
            </a:extLst>
          </p:cNvPr>
          <p:cNvSpPr txBox="1">
            <a:spLocks/>
          </p:cNvSpPr>
          <p:nvPr/>
        </p:nvSpPr>
        <p:spPr>
          <a:xfrm>
            <a:off x="1308157" y="1081884"/>
            <a:ext cx="10284461" cy="56964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lang="en-ID" spc="-5" dirty="0" err="1"/>
              <a:t>Algoritma</a:t>
            </a:r>
            <a:r>
              <a:rPr lang="en-ID" spc="-5" dirty="0"/>
              <a:t> A*</a:t>
            </a:r>
            <a:r>
              <a:rPr lang="en-ID" spc="-175" dirty="0"/>
              <a:t> </a:t>
            </a:r>
            <a:r>
              <a:rPr lang="en-ID" dirty="0"/>
              <a:t>(8-Puzzle)- </a:t>
            </a:r>
            <a:r>
              <a:rPr lang="en-ID" spc="-5" dirty="0" err="1"/>
              <a:t>Dengan</a:t>
            </a:r>
            <a:r>
              <a:rPr lang="en-ID" spc="-5" dirty="0"/>
              <a:t> </a:t>
            </a:r>
            <a:r>
              <a:rPr lang="en-ID" dirty="0" err="1"/>
              <a:t>Cutoff</a:t>
            </a:r>
            <a:r>
              <a:rPr lang="en-ID" spc="-10" dirty="0"/>
              <a:t> </a:t>
            </a:r>
            <a:r>
              <a:rPr lang="en-ID" spc="-5" dirty="0"/>
              <a:t>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26480" y="2244534"/>
            <a:ext cx="3702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35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3139" y="4514850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Cu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77611" y="4511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0752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4064000" y="4305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260594" y="253187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832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075237" y="2128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4058411" y="2362200"/>
            <a:ext cx="1021715" cy="1984375"/>
          </a:xfrm>
          <a:custGeom>
            <a:avLst/>
            <a:gdLst/>
            <a:ahLst/>
            <a:cxnLst/>
            <a:rect l="l" t="t" r="r" b="b"/>
            <a:pathLst>
              <a:path w="1021714" h="1984375">
                <a:moveTo>
                  <a:pt x="981116" y="64906"/>
                </a:moveTo>
                <a:lnTo>
                  <a:pt x="0" y="1978279"/>
                </a:lnTo>
                <a:lnTo>
                  <a:pt x="11175" y="1984120"/>
                </a:lnTo>
                <a:lnTo>
                  <a:pt x="992435" y="70714"/>
                </a:lnTo>
                <a:lnTo>
                  <a:pt x="981116" y="64906"/>
                </a:lnTo>
                <a:close/>
              </a:path>
              <a:path w="1021714" h="1984375">
                <a:moveTo>
                  <a:pt x="1021028" y="53594"/>
                </a:moveTo>
                <a:lnTo>
                  <a:pt x="986916" y="53594"/>
                </a:lnTo>
                <a:lnTo>
                  <a:pt x="998220" y="59436"/>
                </a:lnTo>
                <a:lnTo>
                  <a:pt x="992435" y="70714"/>
                </a:lnTo>
                <a:lnTo>
                  <a:pt x="1020699" y="85216"/>
                </a:lnTo>
                <a:lnTo>
                  <a:pt x="1021028" y="53594"/>
                </a:lnTo>
                <a:close/>
              </a:path>
              <a:path w="1021714" h="1984375">
                <a:moveTo>
                  <a:pt x="986916" y="53594"/>
                </a:moveTo>
                <a:lnTo>
                  <a:pt x="981116" y="64906"/>
                </a:lnTo>
                <a:lnTo>
                  <a:pt x="992435" y="70714"/>
                </a:lnTo>
                <a:lnTo>
                  <a:pt x="998220" y="59436"/>
                </a:lnTo>
                <a:lnTo>
                  <a:pt x="986916" y="53594"/>
                </a:lnTo>
                <a:close/>
              </a:path>
              <a:path w="1021714" h="1984375">
                <a:moveTo>
                  <a:pt x="1021588" y="0"/>
                </a:moveTo>
                <a:lnTo>
                  <a:pt x="952880" y="50419"/>
                </a:lnTo>
                <a:lnTo>
                  <a:pt x="981116" y="64906"/>
                </a:lnTo>
                <a:lnTo>
                  <a:pt x="986916" y="53594"/>
                </a:lnTo>
                <a:lnTo>
                  <a:pt x="1021028" y="53594"/>
                </a:lnTo>
                <a:lnTo>
                  <a:pt x="1021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544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54400" y="2286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3449637" y="2128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3634994" y="253187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33066" y="2362200"/>
            <a:ext cx="1021715" cy="1527810"/>
          </a:xfrm>
          <a:custGeom>
            <a:avLst/>
            <a:gdLst/>
            <a:ahLst/>
            <a:cxnLst/>
            <a:rect l="l" t="t" r="r" b="b"/>
            <a:pathLst>
              <a:path w="1021714" h="1527810">
                <a:moveTo>
                  <a:pt x="973759" y="59868"/>
                </a:moveTo>
                <a:lnTo>
                  <a:pt x="0" y="1520444"/>
                </a:lnTo>
                <a:lnTo>
                  <a:pt x="10667" y="1527556"/>
                </a:lnTo>
                <a:lnTo>
                  <a:pt x="984336" y="66926"/>
                </a:lnTo>
                <a:lnTo>
                  <a:pt x="973759" y="59868"/>
                </a:lnTo>
                <a:close/>
              </a:path>
              <a:path w="1021714" h="1527810">
                <a:moveTo>
                  <a:pt x="1015192" y="49275"/>
                </a:moveTo>
                <a:lnTo>
                  <a:pt x="980820" y="49275"/>
                </a:lnTo>
                <a:lnTo>
                  <a:pt x="991361" y="56387"/>
                </a:lnTo>
                <a:lnTo>
                  <a:pt x="984336" y="66926"/>
                </a:lnTo>
                <a:lnTo>
                  <a:pt x="1010793" y="84582"/>
                </a:lnTo>
                <a:lnTo>
                  <a:pt x="1015192" y="49275"/>
                </a:lnTo>
                <a:close/>
              </a:path>
              <a:path w="1021714" h="1527810">
                <a:moveTo>
                  <a:pt x="980820" y="49275"/>
                </a:moveTo>
                <a:lnTo>
                  <a:pt x="973759" y="59868"/>
                </a:lnTo>
                <a:lnTo>
                  <a:pt x="984336" y="66926"/>
                </a:lnTo>
                <a:lnTo>
                  <a:pt x="991361" y="56387"/>
                </a:lnTo>
                <a:lnTo>
                  <a:pt x="980820" y="49275"/>
                </a:lnTo>
                <a:close/>
              </a:path>
              <a:path w="1021714" h="1527810">
                <a:moveTo>
                  <a:pt x="1021333" y="0"/>
                </a:moveTo>
                <a:lnTo>
                  <a:pt x="947419" y="42290"/>
                </a:lnTo>
                <a:lnTo>
                  <a:pt x="973759" y="59868"/>
                </a:lnTo>
                <a:lnTo>
                  <a:pt x="980820" y="49275"/>
                </a:lnTo>
                <a:lnTo>
                  <a:pt x="1015192" y="49275"/>
                </a:lnTo>
                <a:lnTo>
                  <a:pt x="1021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5">
            <a:extLst>
              <a:ext uri="{FF2B5EF4-FFF2-40B4-BE49-F238E27FC236}">
                <a16:creationId xmlns:a16="http://schemas.microsoft.com/office/drawing/2014/main" id="{4A0785FB-0869-4A41-BBCE-9271131406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pc="-5" dirty="0"/>
              <a:t>Algoritma A*</a:t>
            </a:r>
            <a:r>
              <a:rPr spc="-175" dirty="0"/>
              <a:t> </a:t>
            </a:r>
            <a:r>
              <a:rPr dirty="0"/>
              <a:t>(8-Puzzle)- </a:t>
            </a:r>
            <a:r>
              <a:rPr spc="-5" dirty="0"/>
              <a:t>Dengan </a:t>
            </a:r>
            <a:r>
              <a:rPr dirty="0"/>
              <a:t>Cutoff</a:t>
            </a:r>
            <a:r>
              <a:rPr spc="-10" dirty="0"/>
              <a:t> </a:t>
            </a:r>
            <a:r>
              <a:rPr spc="-5" dirty="0"/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386205"/>
          </a:xfrm>
          <a:custGeom>
            <a:avLst/>
            <a:gdLst/>
            <a:ahLst/>
            <a:cxnLst/>
            <a:rect l="l" t="t" r="r" b="b"/>
            <a:pathLst>
              <a:path w="12192000" h="1386205">
                <a:moveTo>
                  <a:pt x="0" y="1385951"/>
                </a:moveTo>
                <a:lnTo>
                  <a:pt x="12192000" y="1385951"/>
                </a:lnTo>
                <a:lnTo>
                  <a:pt x="12192000" y="0"/>
                </a:lnTo>
                <a:lnTo>
                  <a:pt x="0" y="0"/>
                </a:lnTo>
                <a:lnTo>
                  <a:pt x="0" y="13859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86073"/>
            <a:ext cx="12192000" cy="895350"/>
          </a:xfrm>
          <a:custGeom>
            <a:avLst/>
            <a:gdLst/>
            <a:ahLst/>
            <a:cxnLst/>
            <a:rect l="l" t="t" r="r" b="b"/>
            <a:pathLst>
              <a:path w="12192000" h="895350">
                <a:moveTo>
                  <a:pt x="0" y="895350"/>
                </a:moveTo>
                <a:lnTo>
                  <a:pt x="12192000" y="895350"/>
                </a:lnTo>
                <a:lnTo>
                  <a:pt x="12192000" y="0"/>
                </a:lnTo>
                <a:lnTo>
                  <a:pt x="0" y="0"/>
                </a:lnTo>
                <a:lnTo>
                  <a:pt x="0" y="8953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500" y="389518"/>
            <a:ext cx="11811000" cy="75873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70"/>
              </a:spcBef>
            </a:pPr>
            <a:r>
              <a:rPr sz="3200" b="1" spc="-5" dirty="0">
                <a:solidFill>
                  <a:schemeClr val="bg1"/>
                </a:solidFill>
              </a:rPr>
              <a:t>Menentukan sebuah </a:t>
            </a:r>
            <a:r>
              <a:rPr sz="3200" b="1" spc="-10" dirty="0">
                <a:solidFill>
                  <a:schemeClr val="bg1"/>
                </a:solidFill>
              </a:rPr>
              <a:t>state </a:t>
            </a:r>
            <a:r>
              <a:rPr sz="3200" b="1" spc="-5" dirty="0">
                <a:solidFill>
                  <a:schemeClr val="bg1"/>
                </a:solidFill>
              </a:rPr>
              <a:t>lebih baik dibandingkan  </a:t>
            </a:r>
            <a:r>
              <a:rPr sz="3200" b="1" spc="-5" dirty="0" err="1">
                <a:solidFill>
                  <a:schemeClr val="bg1"/>
                </a:solidFill>
              </a:rPr>
              <a:t>dengan</a:t>
            </a:r>
            <a:r>
              <a:rPr sz="3200" b="1" spc="-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state</a:t>
            </a:r>
            <a:r>
              <a:rPr lang="en-US" sz="3200" b="1" spc="-10" dirty="0">
                <a:solidFill>
                  <a:schemeClr val="bg1"/>
                </a:solidFill>
              </a:rPr>
              <a:t> </a:t>
            </a:r>
            <a:r>
              <a:rPr sz="3200" b="1" spc="-5" dirty="0" err="1">
                <a:solidFill>
                  <a:schemeClr val="bg1"/>
                </a:solidFill>
              </a:rPr>
              <a:t>lainnya</a:t>
            </a:r>
            <a:r>
              <a:rPr b="1" spc="-5" dirty="0">
                <a:solidFill>
                  <a:schemeClr val="bg1"/>
                </a:solidFill>
              </a:rPr>
              <a:t>.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78750" y="1641475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8750" y="1641475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867650" y="1705038"/>
          <a:ext cx="2133600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867650" y="2162238"/>
          <a:ext cx="2133600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67650" y="2619438"/>
          <a:ext cx="2133600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190750" y="1641475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0750" y="1641475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79650" y="1705038"/>
          <a:ext cx="2133600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79650" y="2162238"/>
          <a:ext cx="2133600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79650" y="2619438"/>
          <a:ext cx="2133600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559557" y="339242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FWD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47950" y="3830701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86911" y="379704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92083" y="3768597"/>
            <a:ext cx="56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FW</a:t>
            </a:r>
            <a:r>
              <a:rPr sz="1800" b="1" spc="3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71533" y="3392423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52408" y="3795776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91321" y="5433821"/>
            <a:ext cx="762000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13876" y="5433821"/>
            <a:ext cx="762000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37954" y="5433821"/>
            <a:ext cx="762000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91321" y="4959096"/>
            <a:ext cx="762000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13876" y="4959096"/>
            <a:ext cx="762000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37954" y="4959096"/>
            <a:ext cx="762000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91321" y="4485894"/>
            <a:ext cx="762000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13876" y="4485894"/>
            <a:ext cx="762000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37954" y="4485894"/>
            <a:ext cx="762000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0435" y="5605271"/>
            <a:ext cx="762762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82990" y="5605271"/>
            <a:ext cx="762000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07068" y="5605271"/>
            <a:ext cx="762762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60435" y="5130546"/>
            <a:ext cx="762762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990" y="5130546"/>
            <a:ext cx="762000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07068" y="5130546"/>
            <a:ext cx="762762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60435" y="4657344"/>
            <a:ext cx="762762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82990" y="4657344"/>
            <a:ext cx="762000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07068" y="4657344"/>
            <a:ext cx="762762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25740" y="5778246"/>
            <a:ext cx="762000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47531" y="5778246"/>
            <a:ext cx="762762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72371" y="5778246"/>
            <a:ext cx="762000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25740" y="5303520"/>
            <a:ext cx="762000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47531" y="5303520"/>
            <a:ext cx="762762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72371" y="5303520"/>
            <a:ext cx="762000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25740" y="4831079"/>
            <a:ext cx="762000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47531" y="4831079"/>
            <a:ext cx="762762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72371" y="4831079"/>
            <a:ext cx="762000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23908" y="4490973"/>
            <a:ext cx="795782" cy="15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23908" y="4490973"/>
            <a:ext cx="796290" cy="158750"/>
          </a:xfrm>
          <a:custGeom>
            <a:avLst/>
            <a:gdLst/>
            <a:ahLst/>
            <a:cxnLst/>
            <a:rect l="l" t="t" r="r" b="b"/>
            <a:pathLst>
              <a:path w="796290" h="158750">
                <a:moveTo>
                  <a:pt x="0" y="158750"/>
                </a:moveTo>
                <a:lnTo>
                  <a:pt x="155575" y="0"/>
                </a:lnTo>
                <a:lnTo>
                  <a:pt x="795782" y="0"/>
                </a:lnTo>
                <a:lnTo>
                  <a:pt x="640207" y="158750"/>
                </a:lnTo>
                <a:lnTo>
                  <a:pt x="0" y="158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70404" y="5432297"/>
            <a:ext cx="762000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2957" y="5432297"/>
            <a:ext cx="761999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17035" y="5432297"/>
            <a:ext cx="762762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70404" y="4957571"/>
            <a:ext cx="762000" cy="613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92957" y="4957571"/>
            <a:ext cx="761999" cy="613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17035" y="4957571"/>
            <a:ext cx="762762" cy="613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70404" y="4484370"/>
            <a:ext cx="762000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92957" y="4484370"/>
            <a:ext cx="761999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7035" y="4484370"/>
            <a:ext cx="762762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31135" y="5603747"/>
            <a:ext cx="762762" cy="613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53689" y="5603747"/>
            <a:ext cx="762000" cy="613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77767" y="5603747"/>
            <a:ext cx="762762" cy="613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31135" y="5129021"/>
            <a:ext cx="762762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53689" y="5129021"/>
            <a:ext cx="762000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77767" y="5129021"/>
            <a:ext cx="762762" cy="6134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31135" y="4655820"/>
            <a:ext cx="762762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53689" y="4655820"/>
            <a:ext cx="762000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77767" y="4655820"/>
            <a:ext cx="762762" cy="61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91867" y="5776721"/>
            <a:ext cx="762762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14422" y="5776721"/>
            <a:ext cx="762000" cy="6134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38500" y="5776721"/>
            <a:ext cx="762762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91867" y="5301996"/>
            <a:ext cx="762762" cy="6134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14422" y="5301996"/>
            <a:ext cx="762000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38500" y="5301996"/>
            <a:ext cx="762762" cy="6134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91867" y="4828794"/>
            <a:ext cx="762762" cy="6134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14422" y="4828794"/>
            <a:ext cx="762000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38500" y="4828794"/>
            <a:ext cx="762762" cy="613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74391" y="4659376"/>
            <a:ext cx="795908" cy="158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74391" y="4659376"/>
            <a:ext cx="796290" cy="158750"/>
          </a:xfrm>
          <a:custGeom>
            <a:avLst/>
            <a:gdLst/>
            <a:ahLst/>
            <a:cxnLst/>
            <a:rect l="l" t="t" r="r" b="b"/>
            <a:pathLst>
              <a:path w="796289" h="158750">
                <a:moveTo>
                  <a:pt x="0" y="158750"/>
                </a:moveTo>
                <a:lnTo>
                  <a:pt x="155575" y="0"/>
                </a:lnTo>
                <a:lnTo>
                  <a:pt x="795908" y="0"/>
                </a:lnTo>
                <a:lnTo>
                  <a:pt x="640333" y="158750"/>
                </a:lnTo>
                <a:lnTo>
                  <a:pt x="0" y="158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19300" y="4827651"/>
            <a:ext cx="795908" cy="158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19300" y="4827651"/>
            <a:ext cx="796290" cy="158750"/>
          </a:xfrm>
          <a:custGeom>
            <a:avLst/>
            <a:gdLst/>
            <a:ahLst/>
            <a:cxnLst/>
            <a:rect l="l" t="t" r="r" b="b"/>
            <a:pathLst>
              <a:path w="796289" h="158750">
                <a:moveTo>
                  <a:pt x="0" y="158750"/>
                </a:moveTo>
                <a:lnTo>
                  <a:pt x="155575" y="0"/>
                </a:lnTo>
                <a:lnTo>
                  <a:pt x="795908" y="0"/>
                </a:lnTo>
                <a:lnTo>
                  <a:pt x="640333" y="158750"/>
                </a:lnTo>
                <a:lnTo>
                  <a:pt x="0" y="158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80691" y="4490973"/>
            <a:ext cx="795908" cy="158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80691" y="4490973"/>
            <a:ext cx="796290" cy="158750"/>
          </a:xfrm>
          <a:custGeom>
            <a:avLst/>
            <a:gdLst/>
            <a:ahLst/>
            <a:cxnLst/>
            <a:rect l="l" t="t" r="r" b="b"/>
            <a:pathLst>
              <a:path w="796289" h="158750">
                <a:moveTo>
                  <a:pt x="0" y="158750"/>
                </a:moveTo>
                <a:lnTo>
                  <a:pt x="155575" y="0"/>
                </a:lnTo>
                <a:lnTo>
                  <a:pt x="795908" y="0"/>
                </a:lnTo>
                <a:lnTo>
                  <a:pt x="640333" y="158750"/>
                </a:lnTo>
                <a:lnTo>
                  <a:pt x="0" y="158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239000" y="2016760"/>
            <a:ext cx="370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5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3139" y="3884563"/>
            <a:ext cx="1170940" cy="9302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45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spc="-10" dirty="0">
                <a:latin typeface="Calibri"/>
                <a:cs typeface="Calibri"/>
              </a:rPr>
              <a:t>Cutoff=5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CFAA3BBA-3411-4D31-B73E-D0021D9C84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1167082"/>
            <a:ext cx="10058400" cy="569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pc="-5" dirty="0"/>
              <a:t>Algoritma A*</a:t>
            </a:r>
            <a:r>
              <a:rPr spc="-175" dirty="0"/>
              <a:t> </a:t>
            </a:r>
            <a:r>
              <a:rPr dirty="0"/>
              <a:t>(8-Puzzle)- </a:t>
            </a:r>
            <a:r>
              <a:rPr spc="-5" dirty="0"/>
              <a:t>Dengan </a:t>
            </a:r>
            <a:r>
              <a:rPr dirty="0"/>
              <a:t>Cutoff</a:t>
            </a:r>
            <a:r>
              <a:rPr spc="-10" dirty="0"/>
              <a:t> </a:t>
            </a:r>
            <a:r>
              <a:rPr lang="en-US" spc="-5" dirty="0"/>
              <a:t>5</a:t>
            </a:r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452995" y="2202516"/>
            <a:ext cx="3702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5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3139" y="4514850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Cu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03535F-27DC-4206-8825-C50C114AA529}"/>
              </a:ext>
            </a:extLst>
          </p:cNvPr>
          <p:cNvSpPr/>
          <p:nvPr/>
        </p:nvSpPr>
        <p:spPr>
          <a:xfrm>
            <a:off x="1143000" y="782574"/>
            <a:ext cx="103700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4800" spc="-5" dirty="0" err="1"/>
              <a:t>Algoritma</a:t>
            </a:r>
            <a:r>
              <a:rPr lang="en-ID" sz="4800" spc="-5" dirty="0"/>
              <a:t> A*</a:t>
            </a:r>
            <a:r>
              <a:rPr lang="en-ID" sz="4800" spc="-175" dirty="0"/>
              <a:t> </a:t>
            </a:r>
            <a:r>
              <a:rPr lang="en-ID" sz="4800" dirty="0"/>
              <a:t>(8-Puzzle)- </a:t>
            </a:r>
            <a:r>
              <a:rPr lang="en-ID" sz="4800" spc="-5" dirty="0" err="1"/>
              <a:t>Dengan</a:t>
            </a:r>
            <a:r>
              <a:rPr lang="en-ID" sz="4800" spc="-5" dirty="0"/>
              <a:t> </a:t>
            </a:r>
            <a:r>
              <a:rPr lang="en-ID" sz="4800" dirty="0" err="1"/>
              <a:t>Cutoff</a:t>
            </a:r>
            <a:r>
              <a:rPr lang="en-ID" sz="4800" spc="-10" dirty="0"/>
              <a:t> </a:t>
            </a:r>
            <a:r>
              <a:rPr lang="en-ID" sz="4800" spc="-5" dirty="0"/>
              <a:t>5</a:t>
            </a:r>
            <a:endParaRPr lang="en-ID" sz="4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52995" y="1856630"/>
            <a:ext cx="370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55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3139" y="4514850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Cu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0752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277611" y="4511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64000" y="4305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160354F0-E05C-499C-B3A3-CEDCB71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pc="-5"/>
              <a:t>Algoritma A*</a:t>
            </a:r>
            <a:r>
              <a:rPr lang="en-ID" spc="-175"/>
              <a:t> </a:t>
            </a:r>
            <a:r>
              <a:rPr lang="en-ID"/>
              <a:t>(8-Puzzle)- </a:t>
            </a:r>
            <a:r>
              <a:rPr lang="en-ID" spc="-5"/>
              <a:t>Dengan </a:t>
            </a:r>
            <a:r>
              <a:rPr lang="en-ID"/>
              <a:t>Cutoff</a:t>
            </a:r>
            <a:r>
              <a:rPr lang="en-ID" spc="-10"/>
              <a:t> </a:t>
            </a:r>
            <a:r>
              <a:rPr lang="en-ID" spc="-5"/>
              <a:t>5</a:t>
            </a:r>
            <a:endParaRPr lang="en-ID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81300" y="404622"/>
            <a:ext cx="706374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0897" y="404622"/>
            <a:ext cx="724662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4516" y="898397"/>
            <a:ext cx="722376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7700" y="898397"/>
            <a:ext cx="724662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273492" y="2138838"/>
            <a:ext cx="370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5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3139" y="4514850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Cu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0752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277611" y="4511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64000" y="4305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05600" y="4800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05600" y="4800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700837" y="4643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6903466" y="504520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86678" y="4337811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509191"/>
                </a:moveTo>
                <a:lnTo>
                  <a:pt x="933703" y="537337"/>
                </a:lnTo>
                <a:lnTo>
                  <a:pt x="1018921" y="538988"/>
                </a:lnTo>
                <a:lnTo>
                  <a:pt x="1001747" y="515112"/>
                </a:lnTo>
                <a:lnTo>
                  <a:pt x="959739" y="515112"/>
                </a:lnTo>
                <a:lnTo>
                  <a:pt x="948464" y="509191"/>
                </a:lnTo>
                <a:close/>
              </a:path>
              <a:path w="1019175" h="539114">
                <a:moveTo>
                  <a:pt x="954399" y="497873"/>
                </a:moveTo>
                <a:lnTo>
                  <a:pt x="948464" y="509191"/>
                </a:lnTo>
                <a:lnTo>
                  <a:pt x="959739" y="515112"/>
                </a:lnTo>
                <a:lnTo>
                  <a:pt x="965707" y="503808"/>
                </a:lnTo>
                <a:lnTo>
                  <a:pt x="954399" y="497873"/>
                </a:lnTo>
                <a:close/>
              </a:path>
              <a:path w="1019175" h="539114">
                <a:moveTo>
                  <a:pt x="969137" y="469773"/>
                </a:moveTo>
                <a:lnTo>
                  <a:pt x="954399" y="497873"/>
                </a:lnTo>
                <a:lnTo>
                  <a:pt x="965707" y="503808"/>
                </a:lnTo>
                <a:lnTo>
                  <a:pt x="959739" y="515112"/>
                </a:lnTo>
                <a:lnTo>
                  <a:pt x="1001747" y="515112"/>
                </a:lnTo>
                <a:lnTo>
                  <a:pt x="969137" y="469773"/>
                </a:lnTo>
                <a:close/>
              </a:path>
              <a:path w="1019175" h="539114">
                <a:moveTo>
                  <a:pt x="5842" y="0"/>
                </a:moveTo>
                <a:lnTo>
                  <a:pt x="0" y="11175"/>
                </a:lnTo>
                <a:lnTo>
                  <a:pt x="948464" y="509191"/>
                </a:lnTo>
                <a:lnTo>
                  <a:pt x="954399" y="497873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D2BDC402-7C2A-4182-8BD4-3BF3BDA0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065" y="222227"/>
            <a:ext cx="10058400" cy="1450757"/>
          </a:xfrm>
        </p:spPr>
        <p:txBody>
          <a:bodyPr/>
          <a:lstStyle/>
          <a:p>
            <a:r>
              <a:rPr lang="en-ID" spc="-5"/>
              <a:t>Algoritma A*</a:t>
            </a:r>
            <a:r>
              <a:rPr lang="en-ID" spc="-175"/>
              <a:t> </a:t>
            </a:r>
            <a:r>
              <a:rPr lang="en-ID"/>
              <a:t>(8-Puzzle)- </a:t>
            </a:r>
            <a:r>
              <a:rPr lang="en-ID" spc="-5"/>
              <a:t>Dengan </a:t>
            </a:r>
            <a:r>
              <a:rPr lang="en-ID"/>
              <a:t>Cutoff</a:t>
            </a:r>
            <a:r>
              <a:rPr lang="en-ID" spc="-10"/>
              <a:t> </a:t>
            </a:r>
            <a:r>
              <a:rPr lang="en-ID" spc="-5"/>
              <a:t>5</a:t>
            </a:r>
            <a:endParaRPr lang="en-ID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2604516" y="898397"/>
            <a:ext cx="722376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7700" y="898397"/>
            <a:ext cx="724662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53630" y="1873567"/>
            <a:ext cx="370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35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3139" y="4514850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Cu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0752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277611" y="4511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64000" y="4305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903466" y="504520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05600" y="4800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700837" y="4643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5686678" y="4337811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509191"/>
                </a:moveTo>
                <a:lnTo>
                  <a:pt x="933703" y="537337"/>
                </a:lnTo>
                <a:lnTo>
                  <a:pt x="1018921" y="538988"/>
                </a:lnTo>
                <a:lnTo>
                  <a:pt x="1001747" y="515112"/>
                </a:lnTo>
                <a:lnTo>
                  <a:pt x="959739" y="515112"/>
                </a:lnTo>
                <a:lnTo>
                  <a:pt x="948464" y="509191"/>
                </a:lnTo>
                <a:close/>
              </a:path>
              <a:path w="1019175" h="539114">
                <a:moveTo>
                  <a:pt x="954399" y="497873"/>
                </a:moveTo>
                <a:lnTo>
                  <a:pt x="948464" y="509191"/>
                </a:lnTo>
                <a:lnTo>
                  <a:pt x="959739" y="515112"/>
                </a:lnTo>
                <a:lnTo>
                  <a:pt x="965707" y="503808"/>
                </a:lnTo>
                <a:lnTo>
                  <a:pt x="954399" y="497873"/>
                </a:lnTo>
                <a:close/>
              </a:path>
              <a:path w="1019175" h="539114">
                <a:moveTo>
                  <a:pt x="969137" y="469773"/>
                </a:moveTo>
                <a:lnTo>
                  <a:pt x="954399" y="497873"/>
                </a:lnTo>
                <a:lnTo>
                  <a:pt x="965707" y="503808"/>
                </a:lnTo>
                <a:lnTo>
                  <a:pt x="959739" y="515112"/>
                </a:lnTo>
                <a:lnTo>
                  <a:pt x="1001747" y="515112"/>
                </a:lnTo>
                <a:lnTo>
                  <a:pt x="969137" y="469773"/>
                </a:lnTo>
                <a:close/>
              </a:path>
              <a:path w="1019175" h="539114">
                <a:moveTo>
                  <a:pt x="5842" y="0"/>
                </a:moveTo>
                <a:lnTo>
                  <a:pt x="0" y="11175"/>
                </a:lnTo>
                <a:lnTo>
                  <a:pt x="948464" y="509191"/>
                </a:lnTo>
                <a:lnTo>
                  <a:pt x="954399" y="497873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088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088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088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88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088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088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120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120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056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056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056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120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120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12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12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903466" y="4130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687314" y="3953509"/>
            <a:ext cx="1018540" cy="396240"/>
          </a:xfrm>
          <a:custGeom>
            <a:avLst/>
            <a:gdLst/>
            <a:ahLst/>
            <a:cxnLst/>
            <a:rect l="l" t="t" r="r" b="b"/>
            <a:pathLst>
              <a:path w="1018540" h="396239">
                <a:moveTo>
                  <a:pt x="944731" y="29709"/>
                </a:moveTo>
                <a:lnTo>
                  <a:pt x="0" y="383920"/>
                </a:lnTo>
                <a:lnTo>
                  <a:pt x="4572" y="395858"/>
                </a:lnTo>
                <a:lnTo>
                  <a:pt x="949167" y="41525"/>
                </a:lnTo>
                <a:lnTo>
                  <a:pt x="944731" y="29709"/>
                </a:lnTo>
                <a:close/>
              </a:path>
              <a:path w="1018540" h="396239">
                <a:moveTo>
                  <a:pt x="1003101" y="25272"/>
                </a:moveTo>
                <a:lnTo>
                  <a:pt x="956563" y="25272"/>
                </a:lnTo>
                <a:lnTo>
                  <a:pt x="961009" y="37083"/>
                </a:lnTo>
                <a:lnTo>
                  <a:pt x="949167" y="41525"/>
                </a:lnTo>
                <a:lnTo>
                  <a:pt x="960374" y="71373"/>
                </a:lnTo>
                <a:lnTo>
                  <a:pt x="1003101" y="25272"/>
                </a:lnTo>
                <a:close/>
              </a:path>
              <a:path w="1018540" h="396239">
                <a:moveTo>
                  <a:pt x="956563" y="25272"/>
                </a:moveTo>
                <a:lnTo>
                  <a:pt x="944731" y="29709"/>
                </a:lnTo>
                <a:lnTo>
                  <a:pt x="949167" y="41525"/>
                </a:lnTo>
                <a:lnTo>
                  <a:pt x="961009" y="37083"/>
                </a:lnTo>
                <a:lnTo>
                  <a:pt x="956563" y="25272"/>
                </a:lnTo>
                <a:close/>
              </a:path>
              <a:path w="1018540" h="396239">
                <a:moveTo>
                  <a:pt x="933577" y="0"/>
                </a:moveTo>
                <a:lnTo>
                  <a:pt x="944731" y="29709"/>
                </a:lnTo>
                <a:lnTo>
                  <a:pt x="956563" y="25272"/>
                </a:lnTo>
                <a:lnTo>
                  <a:pt x="1003101" y="25272"/>
                </a:lnTo>
                <a:lnTo>
                  <a:pt x="1018286" y="8889"/>
                </a:lnTo>
                <a:lnTo>
                  <a:pt x="933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E768C7A7-EDB8-4129-8863-DDF75959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065" y="214815"/>
            <a:ext cx="10058400" cy="1450757"/>
          </a:xfrm>
        </p:spPr>
        <p:txBody>
          <a:bodyPr/>
          <a:lstStyle/>
          <a:p>
            <a:r>
              <a:rPr lang="en-ID" spc="-5"/>
              <a:t>Algoritma A*</a:t>
            </a:r>
            <a:r>
              <a:rPr lang="en-ID" spc="-175"/>
              <a:t> </a:t>
            </a:r>
            <a:r>
              <a:rPr lang="en-ID"/>
              <a:t>(8-Puzzle)- </a:t>
            </a:r>
            <a:r>
              <a:rPr lang="en-ID" spc="-5"/>
              <a:t>Dengan </a:t>
            </a:r>
            <a:r>
              <a:rPr lang="en-ID"/>
              <a:t>Cutoff</a:t>
            </a:r>
            <a:r>
              <a:rPr lang="en-ID" spc="-10"/>
              <a:t> </a:t>
            </a:r>
            <a:r>
              <a:rPr lang="en-ID" spc="-5"/>
              <a:t>5</a:t>
            </a:r>
            <a:endParaRPr lang="en-ID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97280" y="985872"/>
            <a:ext cx="10058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pc="-5"/>
              <a:t>Algoritma A*</a:t>
            </a:r>
            <a:r>
              <a:rPr lang="en-ID" spc="-175"/>
              <a:t> </a:t>
            </a:r>
            <a:r>
              <a:rPr lang="en-ID"/>
              <a:t>(8-Puzzle)- </a:t>
            </a:r>
            <a:r>
              <a:rPr lang="en-ID" spc="-5"/>
              <a:t>Dengan </a:t>
            </a:r>
            <a:r>
              <a:rPr lang="en-ID"/>
              <a:t>Cutoff</a:t>
            </a:r>
            <a:r>
              <a:rPr lang="en-ID" spc="-10"/>
              <a:t> </a:t>
            </a:r>
            <a:r>
              <a:rPr lang="en-ID" spc="-5"/>
              <a:t>5</a:t>
            </a:r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25286" y="2062638"/>
            <a:ext cx="3702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5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3139" y="4514850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Cu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0752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277611" y="4511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64000" y="4305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903466" y="504520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05600" y="4800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700837" y="4643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5686678" y="4337811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509191"/>
                </a:moveTo>
                <a:lnTo>
                  <a:pt x="933703" y="537337"/>
                </a:lnTo>
                <a:lnTo>
                  <a:pt x="1018921" y="538988"/>
                </a:lnTo>
                <a:lnTo>
                  <a:pt x="1001747" y="515112"/>
                </a:lnTo>
                <a:lnTo>
                  <a:pt x="959739" y="515112"/>
                </a:lnTo>
                <a:lnTo>
                  <a:pt x="948464" y="509191"/>
                </a:lnTo>
                <a:close/>
              </a:path>
              <a:path w="1019175" h="539114">
                <a:moveTo>
                  <a:pt x="954399" y="497873"/>
                </a:moveTo>
                <a:lnTo>
                  <a:pt x="948464" y="509191"/>
                </a:lnTo>
                <a:lnTo>
                  <a:pt x="959739" y="515112"/>
                </a:lnTo>
                <a:lnTo>
                  <a:pt x="965707" y="503808"/>
                </a:lnTo>
                <a:lnTo>
                  <a:pt x="954399" y="497873"/>
                </a:lnTo>
                <a:close/>
              </a:path>
              <a:path w="1019175" h="539114">
                <a:moveTo>
                  <a:pt x="969137" y="469773"/>
                </a:moveTo>
                <a:lnTo>
                  <a:pt x="954399" y="497873"/>
                </a:lnTo>
                <a:lnTo>
                  <a:pt x="965707" y="503808"/>
                </a:lnTo>
                <a:lnTo>
                  <a:pt x="959739" y="515112"/>
                </a:lnTo>
                <a:lnTo>
                  <a:pt x="1001747" y="515112"/>
                </a:lnTo>
                <a:lnTo>
                  <a:pt x="969137" y="469773"/>
                </a:lnTo>
                <a:close/>
              </a:path>
              <a:path w="1019175" h="539114">
                <a:moveTo>
                  <a:pt x="5842" y="0"/>
                </a:moveTo>
                <a:lnTo>
                  <a:pt x="0" y="11175"/>
                </a:lnTo>
                <a:lnTo>
                  <a:pt x="948464" y="509191"/>
                </a:lnTo>
                <a:lnTo>
                  <a:pt x="954399" y="497873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088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088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088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88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088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088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120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120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056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056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056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120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120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12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12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903466" y="4130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687314" y="3953509"/>
            <a:ext cx="1018540" cy="396240"/>
          </a:xfrm>
          <a:custGeom>
            <a:avLst/>
            <a:gdLst/>
            <a:ahLst/>
            <a:cxnLst/>
            <a:rect l="l" t="t" r="r" b="b"/>
            <a:pathLst>
              <a:path w="1018540" h="396239">
                <a:moveTo>
                  <a:pt x="944731" y="29709"/>
                </a:moveTo>
                <a:lnTo>
                  <a:pt x="0" y="383920"/>
                </a:lnTo>
                <a:lnTo>
                  <a:pt x="4572" y="395858"/>
                </a:lnTo>
                <a:lnTo>
                  <a:pt x="949167" y="41525"/>
                </a:lnTo>
                <a:lnTo>
                  <a:pt x="944731" y="29709"/>
                </a:lnTo>
                <a:close/>
              </a:path>
              <a:path w="1018540" h="396239">
                <a:moveTo>
                  <a:pt x="1003101" y="25272"/>
                </a:moveTo>
                <a:lnTo>
                  <a:pt x="956563" y="25272"/>
                </a:lnTo>
                <a:lnTo>
                  <a:pt x="961009" y="37083"/>
                </a:lnTo>
                <a:lnTo>
                  <a:pt x="949167" y="41525"/>
                </a:lnTo>
                <a:lnTo>
                  <a:pt x="960374" y="71373"/>
                </a:lnTo>
                <a:lnTo>
                  <a:pt x="1003101" y="25272"/>
                </a:lnTo>
                <a:close/>
              </a:path>
              <a:path w="1018540" h="396239">
                <a:moveTo>
                  <a:pt x="956563" y="25272"/>
                </a:moveTo>
                <a:lnTo>
                  <a:pt x="944731" y="29709"/>
                </a:lnTo>
                <a:lnTo>
                  <a:pt x="949167" y="41525"/>
                </a:lnTo>
                <a:lnTo>
                  <a:pt x="961009" y="37083"/>
                </a:lnTo>
                <a:lnTo>
                  <a:pt x="956563" y="25272"/>
                </a:lnTo>
                <a:close/>
              </a:path>
              <a:path w="1018540" h="396239">
                <a:moveTo>
                  <a:pt x="933577" y="0"/>
                </a:moveTo>
                <a:lnTo>
                  <a:pt x="944731" y="29709"/>
                </a:lnTo>
                <a:lnTo>
                  <a:pt x="956563" y="25272"/>
                </a:lnTo>
                <a:lnTo>
                  <a:pt x="1003101" y="25272"/>
                </a:lnTo>
                <a:lnTo>
                  <a:pt x="1018286" y="8889"/>
                </a:lnTo>
                <a:lnTo>
                  <a:pt x="933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8326437" y="3729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8529066" y="4130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15200" y="3924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97280" y="985872"/>
            <a:ext cx="10058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pc="-5"/>
              <a:t>Algoritma A*</a:t>
            </a:r>
            <a:r>
              <a:rPr lang="en-ID" spc="-175"/>
              <a:t> </a:t>
            </a:r>
            <a:r>
              <a:rPr lang="en-ID"/>
              <a:t>(8-Puzzle)- </a:t>
            </a:r>
            <a:r>
              <a:rPr lang="en-ID" spc="-5"/>
              <a:t>Dengan </a:t>
            </a:r>
            <a:r>
              <a:rPr lang="en-ID"/>
              <a:t>Cutoff</a:t>
            </a:r>
            <a:r>
              <a:rPr lang="en-ID" spc="-10"/>
              <a:t> </a:t>
            </a:r>
            <a:r>
              <a:rPr lang="en-ID" spc="-5"/>
              <a:t>5</a:t>
            </a:r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8800" y="38100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4037" y="36528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009394" y="405587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68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952037" y="4262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44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496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634994" y="45133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5732" y="3880358"/>
            <a:ext cx="1019175" cy="466725"/>
          </a:xfrm>
          <a:custGeom>
            <a:avLst/>
            <a:gdLst/>
            <a:ahLst/>
            <a:cxnLst/>
            <a:rect l="l" t="t" r="r" b="b"/>
            <a:pathLst>
              <a:path w="1019175" h="466725">
                <a:moveTo>
                  <a:pt x="946606" y="437499"/>
                </a:moveTo>
                <a:lnTo>
                  <a:pt x="933577" y="466471"/>
                </a:lnTo>
                <a:lnTo>
                  <a:pt x="1018667" y="463042"/>
                </a:lnTo>
                <a:lnTo>
                  <a:pt x="1002098" y="442722"/>
                </a:lnTo>
                <a:lnTo>
                  <a:pt x="958215" y="442722"/>
                </a:lnTo>
                <a:lnTo>
                  <a:pt x="946606" y="437499"/>
                </a:lnTo>
                <a:close/>
              </a:path>
              <a:path w="1019175" h="466725">
                <a:moveTo>
                  <a:pt x="951805" y="425937"/>
                </a:moveTo>
                <a:lnTo>
                  <a:pt x="946606" y="437499"/>
                </a:lnTo>
                <a:lnTo>
                  <a:pt x="958215" y="442722"/>
                </a:lnTo>
                <a:lnTo>
                  <a:pt x="963421" y="431165"/>
                </a:lnTo>
                <a:lnTo>
                  <a:pt x="951805" y="425937"/>
                </a:lnTo>
                <a:close/>
              </a:path>
              <a:path w="1019175" h="466725">
                <a:moveTo>
                  <a:pt x="964819" y="397002"/>
                </a:moveTo>
                <a:lnTo>
                  <a:pt x="951805" y="425937"/>
                </a:lnTo>
                <a:lnTo>
                  <a:pt x="963421" y="431165"/>
                </a:lnTo>
                <a:lnTo>
                  <a:pt x="958215" y="442722"/>
                </a:lnTo>
                <a:lnTo>
                  <a:pt x="1002098" y="442722"/>
                </a:lnTo>
                <a:lnTo>
                  <a:pt x="964819" y="397002"/>
                </a:lnTo>
                <a:close/>
              </a:path>
              <a:path w="1019175" h="466725">
                <a:moveTo>
                  <a:pt x="5334" y="0"/>
                </a:moveTo>
                <a:lnTo>
                  <a:pt x="0" y="11684"/>
                </a:lnTo>
                <a:lnTo>
                  <a:pt x="946606" y="437499"/>
                </a:lnTo>
                <a:lnTo>
                  <a:pt x="951805" y="425937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34994" y="57325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544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4496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432939" y="3882897"/>
            <a:ext cx="1021715" cy="1680210"/>
          </a:xfrm>
          <a:custGeom>
            <a:avLst/>
            <a:gdLst/>
            <a:ahLst/>
            <a:cxnLst/>
            <a:rect l="l" t="t" r="r" b="b"/>
            <a:pathLst>
              <a:path w="1021714" h="1680210">
                <a:moveTo>
                  <a:pt x="976520" y="1617781"/>
                </a:moveTo>
                <a:lnTo>
                  <a:pt x="949325" y="1634236"/>
                </a:lnTo>
                <a:lnTo>
                  <a:pt x="1021461" y="1679702"/>
                </a:lnTo>
                <a:lnTo>
                  <a:pt x="1017340" y="1628648"/>
                </a:lnTo>
                <a:lnTo>
                  <a:pt x="983107" y="1628648"/>
                </a:lnTo>
                <a:lnTo>
                  <a:pt x="976520" y="1617781"/>
                </a:lnTo>
                <a:close/>
              </a:path>
              <a:path w="1021714" h="1680210">
                <a:moveTo>
                  <a:pt x="987440" y="1611173"/>
                </a:moveTo>
                <a:lnTo>
                  <a:pt x="976520" y="1617781"/>
                </a:lnTo>
                <a:lnTo>
                  <a:pt x="983107" y="1628648"/>
                </a:lnTo>
                <a:lnTo>
                  <a:pt x="994028" y="1622043"/>
                </a:lnTo>
                <a:lnTo>
                  <a:pt x="987440" y="1611173"/>
                </a:lnTo>
                <a:close/>
              </a:path>
              <a:path w="1021714" h="1680210">
                <a:moveTo>
                  <a:pt x="1014602" y="1594739"/>
                </a:moveTo>
                <a:lnTo>
                  <a:pt x="987440" y="1611173"/>
                </a:lnTo>
                <a:lnTo>
                  <a:pt x="994028" y="1622043"/>
                </a:lnTo>
                <a:lnTo>
                  <a:pt x="983107" y="1628648"/>
                </a:lnTo>
                <a:lnTo>
                  <a:pt x="1017340" y="1628648"/>
                </a:lnTo>
                <a:lnTo>
                  <a:pt x="1014602" y="1594739"/>
                </a:lnTo>
                <a:close/>
              </a:path>
              <a:path w="1021714" h="1680210">
                <a:moveTo>
                  <a:pt x="10922" y="0"/>
                </a:moveTo>
                <a:lnTo>
                  <a:pt x="0" y="6603"/>
                </a:lnTo>
                <a:lnTo>
                  <a:pt x="976520" y="1617781"/>
                </a:lnTo>
                <a:lnTo>
                  <a:pt x="987440" y="1611173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52995" y="2044636"/>
            <a:ext cx="3702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g(N) +</a:t>
            </a:r>
            <a:r>
              <a:rPr sz="1800" spc="3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dengan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1800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1800" spc="-10" dirty="0">
                <a:solidFill>
                  <a:srgbClr val="CC6600"/>
                </a:solidFill>
                <a:latin typeface="Calibri"/>
                <a:cs typeface="Calibri"/>
              </a:rPr>
              <a:t>yang</a:t>
            </a:r>
            <a:r>
              <a:rPr sz="1800" spc="5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C6600"/>
                </a:solidFill>
                <a:latin typeface="Calibri"/>
                <a:cs typeface="Calibri"/>
              </a:rPr>
              <a:t>berbeda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3139" y="4514850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Cu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f=5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0594" y="574522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80000" y="54864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075237" y="53292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4059173" y="4339335"/>
            <a:ext cx="1021080" cy="1223645"/>
          </a:xfrm>
          <a:custGeom>
            <a:avLst/>
            <a:gdLst/>
            <a:ahLst/>
            <a:cxnLst/>
            <a:rect l="l" t="t" r="r" b="b"/>
            <a:pathLst>
              <a:path w="1021079" h="1223645">
                <a:moveTo>
                  <a:pt x="967171" y="1168734"/>
                </a:moveTo>
                <a:lnTo>
                  <a:pt x="942721" y="1189101"/>
                </a:lnTo>
                <a:lnTo>
                  <a:pt x="1020826" y="1223264"/>
                </a:lnTo>
                <a:lnTo>
                  <a:pt x="1010283" y="1178560"/>
                </a:lnTo>
                <a:lnTo>
                  <a:pt x="975360" y="1178560"/>
                </a:lnTo>
                <a:lnTo>
                  <a:pt x="967171" y="1168734"/>
                </a:lnTo>
                <a:close/>
              </a:path>
              <a:path w="1021079" h="1223645">
                <a:moveTo>
                  <a:pt x="976867" y="1160658"/>
                </a:moveTo>
                <a:lnTo>
                  <a:pt x="967171" y="1168734"/>
                </a:lnTo>
                <a:lnTo>
                  <a:pt x="975360" y="1178560"/>
                </a:lnTo>
                <a:lnTo>
                  <a:pt x="985012" y="1170432"/>
                </a:lnTo>
                <a:lnTo>
                  <a:pt x="976867" y="1160658"/>
                </a:lnTo>
                <a:close/>
              </a:path>
              <a:path w="1021079" h="1223645">
                <a:moveTo>
                  <a:pt x="1001267" y="1140333"/>
                </a:moveTo>
                <a:lnTo>
                  <a:pt x="976867" y="1160658"/>
                </a:lnTo>
                <a:lnTo>
                  <a:pt x="985012" y="1170432"/>
                </a:lnTo>
                <a:lnTo>
                  <a:pt x="975360" y="1178560"/>
                </a:lnTo>
                <a:lnTo>
                  <a:pt x="1010283" y="1178560"/>
                </a:lnTo>
                <a:lnTo>
                  <a:pt x="1001267" y="1140333"/>
                </a:lnTo>
                <a:close/>
              </a:path>
              <a:path w="1021079" h="1223645">
                <a:moveTo>
                  <a:pt x="9651" y="0"/>
                </a:moveTo>
                <a:lnTo>
                  <a:pt x="0" y="8127"/>
                </a:lnTo>
                <a:lnTo>
                  <a:pt x="967171" y="1168734"/>
                </a:lnTo>
                <a:lnTo>
                  <a:pt x="976867" y="116065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0000" y="4267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075237" y="4110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277611" y="4511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64000" y="4305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903466" y="5045202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05600" y="4800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700837" y="46434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5686678" y="4337811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509191"/>
                </a:moveTo>
                <a:lnTo>
                  <a:pt x="933703" y="537337"/>
                </a:lnTo>
                <a:lnTo>
                  <a:pt x="1018921" y="538988"/>
                </a:lnTo>
                <a:lnTo>
                  <a:pt x="1001747" y="515112"/>
                </a:lnTo>
                <a:lnTo>
                  <a:pt x="959739" y="515112"/>
                </a:lnTo>
                <a:lnTo>
                  <a:pt x="948464" y="509191"/>
                </a:lnTo>
                <a:close/>
              </a:path>
              <a:path w="1019175" h="539114">
                <a:moveTo>
                  <a:pt x="954399" y="497873"/>
                </a:moveTo>
                <a:lnTo>
                  <a:pt x="948464" y="509191"/>
                </a:lnTo>
                <a:lnTo>
                  <a:pt x="959739" y="515112"/>
                </a:lnTo>
                <a:lnTo>
                  <a:pt x="965707" y="503808"/>
                </a:lnTo>
                <a:lnTo>
                  <a:pt x="954399" y="497873"/>
                </a:lnTo>
                <a:close/>
              </a:path>
              <a:path w="1019175" h="539114">
                <a:moveTo>
                  <a:pt x="969137" y="469773"/>
                </a:moveTo>
                <a:lnTo>
                  <a:pt x="954399" y="497873"/>
                </a:lnTo>
                <a:lnTo>
                  <a:pt x="965707" y="503808"/>
                </a:lnTo>
                <a:lnTo>
                  <a:pt x="959739" y="515112"/>
                </a:lnTo>
                <a:lnTo>
                  <a:pt x="1001747" y="515112"/>
                </a:lnTo>
                <a:lnTo>
                  <a:pt x="969137" y="469773"/>
                </a:lnTo>
                <a:close/>
              </a:path>
              <a:path w="1019175" h="539114">
                <a:moveTo>
                  <a:pt x="5842" y="0"/>
                </a:moveTo>
                <a:lnTo>
                  <a:pt x="0" y="11175"/>
                </a:lnTo>
                <a:lnTo>
                  <a:pt x="948464" y="509191"/>
                </a:lnTo>
                <a:lnTo>
                  <a:pt x="954399" y="497873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088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088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088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88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056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088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088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120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12000" y="38862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056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056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056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120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12000" y="40386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12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12000" y="3733800"/>
            <a:ext cx="203200" cy="152400"/>
          </a:xfrm>
          <a:custGeom>
            <a:avLst/>
            <a:gdLst/>
            <a:ahLst/>
            <a:cxnLst/>
            <a:rect l="l" t="t" r="r" b="b"/>
            <a:pathLst>
              <a:path w="203200" h="152400">
                <a:moveTo>
                  <a:pt x="0" y="152400"/>
                </a:moveTo>
                <a:lnTo>
                  <a:pt x="203200" y="152400"/>
                </a:lnTo>
                <a:lnTo>
                  <a:pt x="203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903466" y="4130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687314" y="3953509"/>
            <a:ext cx="1018540" cy="396240"/>
          </a:xfrm>
          <a:custGeom>
            <a:avLst/>
            <a:gdLst/>
            <a:ahLst/>
            <a:cxnLst/>
            <a:rect l="l" t="t" r="r" b="b"/>
            <a:pathLst>
              <a:path w="1018540" h="396239">
                <a:moveTo>
                  <a:pt x="944731" y="29709"/>
                </a:moveTo>
                <a:lnTo>
                  <a:pt x="0" y="383920"/>
                </a:lnTo>
                <a:lnTo>
                  <a:pt x="4572" y="395858"/>
                </a:lnTo>
                <a:lnTo>
                  <a:pt x="949167" y="41525"/>
                </a:lnTo>
                <a:lnTo>
                  <a:pt x="944731" y="29709"/>
                </a:lnTo>
                <a:close/>
              </a:path>
              <a:path w="1018540" h="396239">
                <a:moveTo>
                  <a:pt x="1003101" y="25272"/>
                </a:moveTo>
                <a:lnTo>
                  <a:pt x="956563" y="25272"/>
                </a:lnTo>
                <a:lnTo>
                  <a:pt x="961009" y="37083"/>
                </a:lnTo>
                <a:lnTo>
                  <a:pt x="949167" y="41525"/>
                </a:lnTo>
                <a:lnTo>
                  <a:pt x="960374" y="71373"/>
                </a:lnTo>
                <a:lnTo>
                  <a:pt x="1003101" y="25272"/>
                </a:lnTo>
                <a:close/>
              </a:path>
              <a:path w="1018540" h="396239">
                <a:moveTo>
                  <a:pt x="956563" y="25272"/>
                </a:moveTo>
                <a:lnTo>
                  <a:pt x="944731" y="29709"/>
                </a:lnTo>
                <a:lnTo>
                  <a:pt x="949167" y="41525"/>
                </a:lnTo>
                <a:lnTo>
                  <a:pt x="961009" y="37083"/>
                </a:lnTo>
                <a:lnTo>
                  <a:pt x="956563" y="25272"/>
                </a:lnTo>
                <a:close/>
              </a:path>
              <a:path w="1018540" h="396239">
                <a:moveTo>
                  <a:pt x="933577" y="0"/>
                </a:moveTo>
                <a:lnTo>
                  <a:pt x="944731" y="29709"/>
                </a:lnTo>
                <a:lnTo>
                  <a:pt x="956563" y="25272"/>
                </a:lnTo>
                <a:lnTo>
                  <a:pt x="1003101" y="25272"/>
                </a:lnTo>
                <a:lnTo>
                  <a:pt x="1018286" y="8889"/>
                </a:lnTo>
                <a:lnTo>
                  <a:pt x="933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8326437" y="3729037"/>
          <a:ext cx="609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9525">
                      <a:solidFill>
                        <a:srgbClr val="44536A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/>
          <p:nvPr/>
        </p:nvSpPr>
        <p:spPr>
          <a:xfrm>
            <a:off x="8529066" y="4130547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15200" y="3924300"/>
            <a:ext cx="1016000" cy="76200"/>
          </a:xfrm>
          <a:custGeom>
            <a:avLst/>
            <a:gdLst/>
            <a:ahLst/>
            <a:cxnLst/>
            <a:rect l="l" t="t" r="r" b="b"/>
            <a:pathLst>
              <a:path w="1016000" h="76200">
                <a:moveTo>
                  <a:pt x="939800" y="0"/>
                </a:moveTo>
                <a:lnTo>
                  <a:pt x="939800" y="76200"/>
                </a:lnTo>
                <a:lnTo>
                  <a:pt x="1003300" y="44450"/>
                </a:lnTo>
                <a:lnTo>
                  <a:pt x="952500" y="44450"/>
                </a:lnTo>
                <a:lnTo>
                  <a:pt x="952500" y="31750"/>
                </a:lnTo>
                <a:lnTo>
                  <a:pt x="1003300" y="31750"/>
                </a:lnTo>
                <a:lnTo>
                  <a:pt x="939800" y="0"/>
                </a:lnTo>
                <a:close/>
              </a:path>
              <a:path w="1016000" h="76200">
                <a:moveTo>
                  <a:pt x="939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016000" h="76200">
                <a:moveTo>
                  <a:pt x="10033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1003300" y="44450"/>
                </a:lnTo>
                <a:lnTo>
                  <a:pt x="1016000" y="38100"/>
                </a:lnTo>
                <a:lnTo>
                  <a:pt x="1003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37879" y="3956811"/>
            <a:ext cx="1019175" cy="539115"/>
          </a:xfrm>
          <a:custGeom>
            <a:avLst/>
            <a:gdLst/>
            <a:ahLst/>
            <a:cxnLst/>
            <a:rect l="l" t="t" r="r" b="b"/>
            <a:pathLst>
              <a:path w="1019175" h="539114">
                <a:moveTo>
                  <a:pt x="948464" y="509191"/>
                </a:moveTo>
                <a:lnTo>
                  <a:pt x="933703" y="537337"/>
                </a:lnTo>
                <a:lnTo>
                  <a:pt x="1018921" y="538988"/>
                </a:lnTo>
                <a:lnTo>
                  <a:pt x="1001747" y="515112"/>
                </a:lnTo>
                <a:lnTo>
                  <a:pt x="959739" y="515112"/>
                </a:lnTo>
                <a:lnTo>
                  <a:pt x="948464" y="509191"/>
                </a:lnTo>
                <a:close/>
              </a:path>
              <a:path w="1019175" h="539114">
                <a:moveTo>
                  <a:pt x="954399" y="497873"/>
                </a:moveTo>
                <a:lnTo>
                  <a:pt x="948464" y="509191"/>
                </a:lnTo>
                <a:lnTo>
                  <a:pt x="959739" y="515112"/>
                </a:lnTo>
                <a:lnTo>
                  <a:pt x="965707" y="503808"/>
                </a:lnTo>
                <a:lnTo>
                  <a:pt x="954399" y="497873"/>
                </a:lnTo>
                <a:close/>
              </a:path>
              <a:path w="1019175" h="539114">
                <a:moveTo>
                  <a:pt x="969137" y="469773"/>
                </a:moveTo>
                <a:lnTo>
                  <a:pt x="954399" y="497873"/>
                </a:lnTo>
                <a:lnTo>
                  <a:pt x="965707" y="503808"/>
                </a:lnTo>
                <a:lnTo>
                  <a:pt x="959739" y="515112"/>
                </a:lnTo>
                <a:lnTo>
                  <a:pt x="1001747" y="515112"/>
                </a:lnTo>
                <a:lnTo>
                  <a:pt x="969137" y="469773"/>
                </a:lnTo>
                <a:close/>
              </a:path>
              <a:path w="1019175" h="539114">
                <a:moveTo>
                  <a:pt x="5842" y="0"/>
                </a:moveTo>
                <a:lnTo>
                  <a:pt x="0" y="11175"/>
                </a:lnTo>
                <a:lnTo>
                  <a:pt x="948464" y="509191"/>
                </a:lnTo>
                <a:lnTo>
                  <a:pt x="954399" y="497873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7768590" y="602741"/>
            <a:ext cx="802385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9200" y="968124"/>
            <a:ext cx="71793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Mengenai Algoritma</a:t>
            </a:r>
            <a:r>
              <a:rPr sz="4000" spc="-235" dirty="0"/>
              <a:t> </a:t>
            </a:r>
            <a:r>
              <a:rPr sz="4000" dirty="0"/>
              <a:t>Heuristik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3272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043305" indent="-609600">
              <a:lnSpc>
                <a:spcPct val="150000"/>
              </a:lnSpc>
              <a:spcBef>
                <a:spcPts val="815"/>
              </a:spcBef>
              <a:buFont typeface="+mj-lt"/>
              <a:buAutoNum type="alphaLcPeriod"/>
              <a:tabLst>
                <a:tab pos="1043305" algn="l"/>
                <a:tab pos="1043940" algn="l"/>
              </a:tabLst>
            </a:pPr>
            <a:r>
              <a:rPr spc="-5" dirty="0"/>
              <a:t>Fungsi </a:t>
            </a:r>
            <a:r>
              <a:rPr spc="-10" dirty="0"/>
              <a:t>Heuristik untuk </a:t>
            </a:r>
            <a:r>
              <a:rPr spc="-15" dirty="0"/>
              <a:t>mengarahkan </a:t>
            </a:r>
            <a:r>
              <a:rPr spc="-5" dirty="0"/>
              <a:t>pencarian </a:t>
            </a:r>
            <a:r>
              <a:rPr spc="-40" dirty="0"/>
              <a:t>ke </a:t>
            </a:r>
            <a:r>
              <a:rPr spc="-10" dirty="0"/>
              <a:t>lintasan yang</a:t>
            </a:r>
            <a:r>
              <a:rPr spc="70" dirty="0"/>
              <a:t> </a:t>
            </a:r>
            <a:r>
              <a:rPr spc="-5" dirty="0"/>
              <a:t>menjanjikan</a:t>
            </a:r>
          </a:p>
          <a:p>
            <a:pPr marL="1042669" marR="5080" indent="-609600">
              <a:lnSpc>
                <a:spcPct val="150000"/>
              </a:lnSpc>
              <a:spcBef>
                <a:spcPts val="1040"/>
              </a:spcBef>
              <a:buFont typeface="+mj-lt"/>
              <a:buAutoNum type="alphaLcPeriod"/>
              <a:tabLst>
                <a:tab pos="1043305" algn="l"/>
                <a:tab pos="1043940" algn="l"/>
              </a:tabLst>
            </a:pPr>
            <a:r>
              <a:rPr spc="-20" dirty="0"/>
              <a:t>Waktu </a:t>
            </a:r>
            <a:r>
              <a:rPr spc="-10" dirty="0"/>
              <a:t>yang dihabiskan untuk </a:t>
            </a:r>
            <a:r>
              <a:rPr dirty="0"/>
              <a:t>menghitung </a:t>
            </a:r>
            <a:r>
              <a:rPr spc="-5" dirty="0"/>
              <a:t>fungsi </a:t>
            </a:r>
            <a:r>
              <a:rPr spc="-10" dirty="0"/>
              <a:t>heuristik akan mendapatkan  </a:t>
            </a:r>
            <a:r>
              <a:rPr spc="-5" dirty="0"/>
              <a:t>pencarian </a:t>
            </a:r>
            <a:r>
              <a:rPr spc="-10" dirty="0"/>
              <a:t>yang </a:t>
            </a:r>
            <a:r>
              <a:rPr dirty="0"/>
              <a:t>lebih</a:t>
            </a:r>
            <a:r>
              <a:rPr spc="5" dirty="0"/>
              <a:t> </a:t>
            </a:r>
            <a:r>
              <a:rPr spc="-5" dirty="0"/>
              <a:t>baik</a:t>
            </a:r>
          </a:p>
          <a:p>
            <a:pPr marL="1042669" marR="539750" indent="-609600">
              <a:lnSpc>
                <a:spcPct val="150000"/>
              </a:lnSpc>
              <a:spcBef>
                <a:spcPts val="1005"/>
              </a:spcBef>
              <a:buFont typeface="+mj-lt"/>
              <a:buAutoNum type="alphaLcPeriod"/>
              <a:tabLst>
                <a:tab pos="1043305" algn="l"/>
                <a:tab pos="1043940" algn="l"/>
              </a:tabLst>
            </a:pPr>
            <a:r>
              <a:rPr spc="-5" dirty="0"/>
              <a:t>Fungsi </a:t>
            </a:r>
            <a:r>
              <a:rPr spc="-10" dirty="0"/>
              <a:t>heuristik dapat menyelesaikan </a:t>
            </a:r>
            <a:r>
              <a:rPr spc="-5" dirty="0"/>
              <a:t>permasalahan, </a:t>
            </a:r>
            <a:r>
              <a:rPr spc="-10" dirty="0"/>
              <a:t>dapat </a:t>
            </a:r>
            <a:r>
              <a:rPr spc="-15" dirty="0"/>
              <a:t>mengarahkan  </a:t>
            </a:r>
            <a:r>
              <a:rPr spc="-5" dirty="0"/>
              <a:t>pencarian </a:t>
            </a:r>
            <a:r>
              <a:rPr dirty="0"/>
              <a:t>menuju </a:t>
            </a:r>
            <a:r>
              <a:rPr spc="-40" dirty="0"/>
              <a:t>ke </a:t>
            </a:r>
            <a:r>
              <a:rPr spc="-5" dirty="0"/>
              <a:t>node</a:t>
            </a:r>
            <a:r>
              <a:rPr spc="40" dirty="0"/>
              <a:t> </a:t>
            </a:r>
            <a:r>
              <a:rPr dirty="0"/>
              <a:t>tujuan</a:t>
            </a:r>
          </a:p>
          <a:p>
            <a:pPr marL="1043305" indent="-609600">
              <a:lnSpc>
                <a:spcPct val="150000"/>
              </a:lnSpc>
              <a:spcBef>
                <a:spcPts val="675"/>
              </a:spcBef>
              <a:buFont typeface="+mj-lt"/>
              <a:buAutoNum type="alphaLcPeriod"/>
              <a:tabLst>
                <a:tab pos="1043305" algn="l"/>
                <a:tab pos="1043940" algn="l"/>
              </a:tabLst>
            </a:pPr>
            <a:r>
              <a:rPr spc="-10" dirty="0"/>
              <a:t>Menentukan </a:t>
            </a:r>
            <a:r>
              <a:rPr spc="-5" dirty="0"/>
              <a:t>node </a:t>
            </a:r>
            <a:r>
              <a:rPr dirty="0"/>
              <a:t>mana </a:t>
            </a:r>
            <a:r>
              <a:rPr spc="-10" dirty="0"/>
              <a:t>yang akan </a:t>
            </a:r>
            <a:r>
              <a:rPr spc="-5" dirty="0"/>
              <a:t>diperluas disebut</a:t>
            </a:r>
            <a:r>
              <a:rPr spc="-10" dirty="0"/>
              <a:t> </a:t>
            </a:r>
            <a:r>
              <a:rPr spc="-5" dirty="0"/>
              <a:t>meta-reasoning</a:t>
            </a:r>
          </a:p>
          <a:p>
            <a:pPr marL="1042669" marR="48260" indent="-609600">
              <a:lnSpc>
                <a:spcPct val="150000"/>
              </a:lnSpc>
              <a:spcBef>
                <a:spcPts val="1040"/>
              </a:spcBef>
              <a:buFont typeface="+mj-lt"/>
              <a:buAutoNum type="alphaLcPeriod"/>
              <a:tabLst>
                <a:tab pos="1043305" algn="l"/>
                <a:tab pos="1043940" algn="l"/>
              </a:tabLst>
            </a:pPr>
            <a:r>
              <a:rPr spc="-10" dirty="0"/>
              <a:t>Heuristik </a:t>
            </a:r>
            <a:r>
              <a:rPr dirty="0"/>
              <a:t>mungkin tidak </a:t>
            </a:r>
            <a:r>
              <a:rPr spc="-5" dirty="0"/>
              <a:t>selalu </a:t>
            </a:r>
            <a:r>
              <a:rPr spc="-10" dirty="0"/>
              <a:t>terlihat </a:t>
            </a:r>
            <a:r>
              <a:rPr spc="-5" dirty="0"/>
              <a:t>seperti </a:t>
            </a:r>
            <a:r>
              <a:rPr spc="-10" dirty="0"/>
              <a:t>angka </a:t>
            </a:r>
            <a:r>
              <a:rPr spc="-5" dirty="0"/>
              <a:t>dan </a:t>
            </a:r>
            <a:r>
              <a:rPr dirty="0"/>
              <a:t>mungkin </a:t>
            </a:r>
            <a:r>
              <a:rPr spc="-10" dirty="0"/>
              <a:t>melibatkan  </a:t>
            </a:r>
            <a:r>
              <a:rPr spc="-5" dirty="0"/>
              <a:t>sejumlah besar</a:t>
            </a:r>
            <a:r>
              <a:rPr spc="5" dirty="0"/>
              <a:t> </a:t>
            </a:r>
            <a:r>
              <a:rPr spc="-5" dirty="0"/>
              <a:t>knowledge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8131" y="428244"/>
            <a:ext cx="724662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0794" y="187612"/>
            <a:ext cx="1053846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Kapan Menggunakan Algoritma</a:t>
            </a:r>
            <a:r>
              <a:rPr b="0" spc="-20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Pencarian?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58010"/>
            <a:ext cx="9425305" cy="30289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Ruang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pencarian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B4679"/>
                </a:solidFill>
                <a:latin typeface="Calibri"/>
                <a:cs typeface="Calibri"/>
              </a:rPr>
              <a:t>kecil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Tidak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ada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teknik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lain 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yang tersedia,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atau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Tidak sepadan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dengan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usaha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untuk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mengembangkan teknik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yang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lebih 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efisien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Ruang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pencariannya </a:t>
            </a:r>
            <a:r>
              <a:rPr sz="2800" spc="-45" dirty="0">
                <a:solidFill>
                  <a:srgbClr val="1B4679"/>
                </a:solidFill>
                <a:latin typeface="Calibri"/>
                <a:cs typeface="Calibri"/>
              </a:rPr>
              <a:t>besar,</a:t>
            </a:r>
            <a:r>
              <a:rPr sz="2800" spc="1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dan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Tidak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ada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teknik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lain 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yang tersedia,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dan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40" dirty="0">
                <a:solidFill>
                  <a:srgbClr val="1B4679"/>
                </a:solidFill>
                <a:latin typeface="Calibri"/>
                <a:cs typeface="Calibri"/>
              </a:rPr>
              <a:t>Terdapat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heuristik</a:t>
            </a:r>
            <a:r>
              <a:rPr sz="2400" spc="5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B4679"/>
                </a:solidFill>
                <a:latin typeface="Calibri"/>
                <a:cs typeface="Calibri"/>
              </a:rPr>
              <a:t>“good“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40588"/>
            <a:ext cx="3005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Hill</a:t>
            </a:r>
            <a:r>
              <a:rPr sz="4400" b="0" spc="-5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climbing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1171" y="153441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3773" y="2525013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0643" y="26776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455" y="1991614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5881" y="206781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8535" y="32872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0846" y="2601213"/>
            <a:ext cx="166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1856" y="2601213"/>
            <a:ext cx="158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9717" y="4811267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6555" y="4811267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2192" y="40492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4269" y="404926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8428" y="40492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8790" y="32872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9571" y="3287267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3287" y="1463928"/>
            <a:ext cx="10474325" cy="4430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05323" y="404926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7609" y="4811267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18045" y="32872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17590" y="40492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45426" y="4049267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2923" y="481126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25209" y="5497321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77754" y="32872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74909" y="404926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03280" y="4049267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46244" y="179730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75297" y="179730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86497" y="233070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89133" y="278815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05697" y="2239009"/>
            <a:ext cx="482600" cy="21101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19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  <a:spcBef>
                <a:spcPts val="105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766" y="878023"/>
            <a:ext cx="9552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Pencarian dengan Informasi (</a:t>
            </a:r>
            <a:r>
              <a:rPr b="0" i="1" dirty="0">
                <a:latin typeface="Arial"/>
                <a:cs typeface="Arial"/>
              </a:rPr>
              <a:t>Informed</a:t>
            </a:r>
            <a:r>
              <a:rPr b="0" i="1" spc="-140" dirty="0">
                <a:latin typeface="Arial"/>
                <a:cs typeface="Arial"/>
              </a:rPr>
              <a:t> </a:t>
            </a:r>
            <a:r>
              <a:rPr b="0" i="1" dirty="0">
                <a:latin typeface="Arial"/>
                <a:cs typeface="Arial"/>
              </a:rPr>
              <a:t>Search</a:t>
            </a:r>
            <a:r>
              <a:rPr b="0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828800"/>
            <a:ext cx="10094595" cy="39065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72263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  <a:tab pos="4629150" algn="l"/>
              </a:tabLst>
            </a:pPr>
            <a:r>
              <a:rPr sz="2800" spc="-30" dirty="0">
                <a:solidFill>
                  <a:srgbClr val="1B4679"/>
                </a:solidFill>
                <a:latin typeface="Calibri"/>
                <a:cs typeface="Calibri"/>
              </a:rPr>
              <a:t>Tambahkan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informasi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pada spesifik domain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untuk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memilih jalur  terbaik, pada</a:t>
            </a:r>
            <a:r>
              <a:rPr sz="2800" spc="2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saat</a:t>
            </a:r>
            <a:r>
              <a:rPr sz="2800" spc="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melakukan	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pencarian.</a:t>
            </a:r>
            <a:endParaRPr sz="2800" dirty="0">
              <a:latin typeface="Calibri"/>
              <a:cs typeface="Calibri"/>
            </a:endParaRPr>
          </a:p>
          <a:p>
            <a:pPr marL="241300" marR="381635" indent="-228600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1B4679"/>
                </a:solidFill>
                <a:latin typeface="Calibri"/>
                <a:cs typeface="Calibri"/>
              </a:rPr>
              <a:t>Tentukan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fungsi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heuristik,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h(n),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untuk memperkirakan </a:t>
            </a:r>
            <a:r>
              <a:rPr sz="2800" spc="-20" dirty="0">
                <a:solidFill>
                  <a:srgbClr val="1B4679"/>
                </a:solidFill>
                <a:latin typeface="Calibri"/>
                <a:cs typeface="Calibri"/>
              </a:rPr>
              <a:t>“goodness” 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dari sebuah node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n.</a:t>
            </a:r>
            <a:endParaRPr sz="2800" dirty="0">
              <a:latin typeface="Calibri"/>
              <a:cs typeface="Calibri"/>
            </a:endParaRPr>
          </a:p>
          <a:p>
            <a:pPr marL="241300" marR="578485" indent="-228600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6588125" algn="l"/>
              </a:tabLst>
            </a:pPr>
            <a:r>
              <a:rPr sz="2800" spc="-20" dirty="0">
                <a:solidFill>
                  <a:srgbClr val="1B4679"/>
                </a:solidFill>
                <a:latin typeface="Calibri"/>
                <a:cs typeface="Calibri"/>
              </a:rPr>
              <a:t>Secara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khusus,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h(n)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=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perkiraan</a:t>
            </a:r>
            <a:r>
              <a:rPr sz="2800" spc="10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B4679"/>
                </a:solidFill>
                <a:latin typeface="Calibri"/>
                <a:cs typeface="Calibri"/>
              </a:rPr>
              <a:t>cost</a:t>
            </a:r>
            <a:r>
              <a:rPr sz="2800" spc="1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(jarak)	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dari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lintasan</a:t>
            </a:r>
            <a:r>
              <a:rPr sz="2800" spc="-4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dengan 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minimal </a:t>
            </a:r>
            <a:r>
              <a:rPr sz="2800" spc="-20" dirty="0">
                <a:solidFill>
                  <a:srgbClr val="1B4679"/>
                </a:solidFill>
                <a:latin typeface="Calibri"/>
                <a:cs typeface="Calibri"/>
              </a:rPr>
              <a:t>cost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dari node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n </a:t>
            </a:r>
            <a:r>
              <a:rPr sz="2800" spc="-50" dirty="0">
                <a:solidFill>
                  <a:srgbClr val="1B4679"/>
                </a:solidFill>
                <a:latin typeface="Calibri"/>
                <a:cs typeface="Calibri"/>
              </a:rPr>
              <a:t>ke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node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tujuan (</a:t>
            </a:r>
            <a:r>
              <a:rPr sz="2800" b="1" i="1" dirty="0">
                <a:solidFill>
                  <a:srgbClr val="1B4679"/>
                </a:solidFill>
                <a:latin typeface="Calibri"/>
                <a:cs typeface="Calibri"/>
              </a:rPr>
              <a:t>goal</a:t>
            </a:r>
            <a:r>
              <a:rPr sz="2800" b="1" i="1" spc="7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1B4679"/>
                </a:solidFill>
                <a:latin typeface="Calibri"/>
                <a:cs typeface="Calibri"/>
              </a:rPr>
              <a:t>state</a:t>
            </a:r>
            <a:r>
              <a:rPr sz="2800" spc="-20" dirty="0">
                <a:solidFill>
                  <a:srgbClr val="1B4679"/>
                </a:solidFill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Fungsi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heuristik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adalah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perkiraan,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berdasarkan informasi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spesifik  domain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yang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dapat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dihitung dari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state/node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saat </a:t>
            </a:r>
            <a:r>
              <a:rPr sz="2800" spc="-5" dirty="0">
                <a:solidFill>
                  <a:srgbClr val="1B4679"/>
                </a:solidFill>
                <a:latin typeface="Calibri"/>
                <a:cs typeface="Calibri"/>
              </a:rPr>
              <a:t>ini,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seberapa </a:t>
            </a:r>
            <a:r>
              <a:rPr sz="2800" spc="-20" dirty="0">
                <a:solidFill>
                  <a:srgbClr val="1B4679"/>
                </a:solidFill>
                <a:latin typeface="Calibri"/>
                <a:cs typeface="Calibri"/>
              </a:rPr>
              <a:t>dekat  </a:t>
            </a:r>
            <a:r>
              <a:rPr sz="2800" spc="-30" dirty="0">
                <a:solidFill>
                  <a:srgbClr val="1B4679"/>
                </a:solidFill>
                <a:latin typeface="Calibri"/>
                <a:cs typeface="Calibri"/>
              </a:rPr>
              <a:t>state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tersebut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dengan</a:t>
            </a:r>
            <a:r>
              <a:rPr sz="2800" spc="3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B4679"/>
                </a:solidFill>
                <a:latin typeface="Calibri"/>
                <a:cs typeface="Calibri"/>
              </a:rPr>
              <a:t>tujuan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740" y="615188"/>
            <a:ext cx="30054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Hill</a:t>
            </a:r>
            <a:r>
              <a:rPr sz="4400" b="0" spc="-5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climbing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5200" y="2428875"/>
            <a:ext cx="554990" cy="462280"/>
          </a:xfrm>
          <a:prstGeom prst="rect">
            <a:avLst/>
          </a:prstGeom>
          <a:solidFill>
            <a:srgbClr val="A35200"/>
          </a:solidFill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5429" y="2428875"/>
            <a:ext cx="406400" cy="466725"/>
          </a:xfrm>
          <a:custGeom>
            <a:avLst/>
            <a:gdLst/>
            <a:ahLst/>
            <a:cxnLst/>
            <a:rect l="l" t="t" r="r" b="b"/>
            <a:pathLst>
              <a:path w="406400" h="466725">
                <a:moveTo>
                  <a:pt x="0" y="466725"/>
                </a:moveTo>
                <a:lnTo>
                  <a:pt x="406400" y="466725"/>
                </a:lnTo>
                <a:lnTo>
                  <a:pt x="4064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0" y="2428875"/>
            <a:ext cx="461645" cy="466725"/>
          </a:xfrm>
          <a:custGeom>
            <a:avLst/>
            <a:gdLst/>
            <a:ahLst/>
            <a:cxnLst/>
            <a:rect l="l" t="t" r="r" b="b"/>
            <a:pathLst>
              <a:path w="461645" h="466725">
                <a:moveTo>
                  <a:pt x="0" y="466725"/>
                </a:moveTo>
                <a:lnTo>
                  <a:pt x="461429" y="466725"/>
                </a:lnTo>
                <a:lnTo>
                  <a:pt x="4614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9029" y="2428875"/>
            <a:ext cx="406400" cy="466725"/>
          </a:xfrm>
          <a:custGeom>
            <a:avLst/>
            <a:gdLst/>
            <a:ahLst/>
            <a:cxnLst/>
            <a:rect l="l" t="t" r="r" b="b"/>
            <a:pathLst>
              <a:path w="406400" h="466725">
                <a:moveTo>
                  <a:pt x="0" y="466725"/>
                </a:moveTo>
                <a:lnTo>
                  <a:pt x="406400" y="466725"/>
                </a:lnTo>
                <a:lnTo>
                  <a:pt x="4064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4000" y="2428875"/>
            <a:ext cx="461645" cy="466725"/>
          </a:xfrm>
          <a:custGeom>
            <a:avLst/>
            <a:gdLst/>
            <a:ahLst/>
            <a:cxnLst/>
            <a:rect l="l" t="t" r="r" b="b"/>
            <a:pathLst>
              <a:path w="461645" h="466725">
                <a:moveTo>
                  <a:pt x="0" y="466725"/>
                </a:moveTo>
                <a:lnTo>
                  <a:pt x="461429" y="466725"/>
                </a:lnTo>
                <a:lnTo>
                  <a:pt x="4614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2629" y="2428875"/>
            <a:ext cx="406400" cy="466725"/>
          </a:xfrm>
          <a:custGeom>
            <a:avLst/>
            <a:gdLst/>
            <a:ahLst/>
            <a:cxnLst/>
            <a:rect l="l" t="t" r="r" b="b"/>
            <a:pathLst>
              <a:path w="406400" h="466725">
                <a:moveTo>
                  <a:pt x="0" y="466725"/>
                </a:moveTo>
                <a:lnTo>
                  <a:pt x="406400" y="466725"/>
                </a:lnTo>
                <a:lnTo>
                  <a:pt x="4064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97600" y="2428875"/>
            <a:ext cx="461645" cy="466725"/>
          </a:xfrm>
          <a:custGeom>
            <a:avLst/>
            <a:gdLst/>
            <a:ahLst/>
            <a:cxnLst/>
            <a:rect l="l" t="t" r="r" b="b"/>
            <a:pathLst>
              <a:path w="461645" h="466725">
                <a:moveTo>
                  <a:pt x="0" y="466725"/>
                </a:moveTo>
                <a:lnTo>
                  <a:pt x="461429" y="466725"/>
                </a:lnTo>
                <a:lnTo>
                  <a:pt x="4614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1200" y="2428875"/>
            <a:ext cx="461645" cy="466725"/>
          </a:xfrm>
          <a:custGeom>
            <a:avLst/>
            <a:gdLst/>
            <a:ahLst/>
            <a:cxnLst/>
            <a:rect l="l" t="t" r="r" b="b"/>
            <a:pathLst>
              <a:path w="461645" h="466725">
                <a:moveTo>
                  <a:pt x="0" y="466725"/>
                </a:moveTo>
                <a:lnTo>
                  <a:pt x="461429" y="466725"/>
                </a:lnTo>
                <a:lnTo>
                  <a:pt x="4614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200" y="2428875"/>
            <a:ext cx="461645" cy="466725"/>
          </a:xfrm>
          <a:custGeom>
            <a:avLst/>
            <a:gdLst/>
            <a:ahLst/>
            <a:cxnLst/>
            <a:rect l="l" t="t" r="r" b="b"/>
            <a:pathLst>
              <a:path w="461645" h="466725">
                <a:moveTo>
                  <a:pt x="0" y="466725"/>
                </a:moveTo>
                <a:lnTo>
                  <a:pt x="461429" y="466725"/>
                </a:lnTo>
                <a:lnTo>
                  <a:pt x="4614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29809" y="2428875"/>
            <a:ext cx="461645" cy="466725"/>
          </a:xfrm>
          <a:custGeom>
            <a:avLst/>
            <a:gdLst/>
            <a:ahLst/>
            <a:cxnLst/>
            <a:rect l="l" t="t" r="r" b="b"/>
            <a:pathLst>
              <a:path w="461645" h="466725">
                <a:moveTo>
                  <a:pt x="0" y="466725"/>
                </a:moveTo>
                <a:lnTo>
                  <a:pt x="461429" y="466725"/>
                </a:lnTo>
                <a:lnTo>
                  <a:pt x="4614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29809" y="2428875"/>
            <a:ext cx="461645" cy="466725"/>
          </a:xfrm>
          <a:custGeom>
            <a:avLst/>
            <a:gdLst/>
            <a:ahLst/>
            <a:cxnLst/>
            <a:rect l="l" t="t" r="r" b="b"/>
            <a:pathLst>
              <a:path w="461645" h="466725">
                <a:moveTo>
                  <a:pt x="0" y="466725"/>
                </a:moveTo>
                <a:lnTo>
                  <a:pt x="461429" y="466725"/>
                </a:lnTo>
                <a:lnTo>
                  <a:pt x="4614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0400" y="242887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0400" y="288607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6800" y="288607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6800" y="242887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7008" y="3190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90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57008" y="3190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90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0608" y="3190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90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50608" y="3190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90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4209" y="3190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90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4209" y="3190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90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37809" y="3190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89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7809" y="3190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89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465637" y="3186080"/>
          <a:ext cx="1267460" cy="461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7416800" y="364807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16800" y="319087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90879" y="3952938"/>
            <a:ext cx="304800" cy="462280"/>
          </a:xfrm>
          <a:custGeom>
            <a:avLst/>
            <a:gdLst/>
            <a:ahLst/>
            <a:cxnLst/>
            <a:rect l="l" t="t" r="r" b="b"/>
            <a:pathLst>
              <a:path w="304800" h="462279">
                <a:moveTo>
                  <a:pt x="0" y="461962"/>
                </a:moveTo>
                <a:lnTo>
                  <a:pt x="304800" y="461962"/>
                </a:lnTo>
                <a:lnTo>
                  <a:pt x="30480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57008" y="3952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90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2208" y="3952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90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52208" y="3952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90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45809" y="3952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90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5809" y="3952938"/>
            <a:ext cx="339090" cy="462280"/>
          </a:xfrm>
          <a:custGeom>
            <a:avLst/>
            <a:gdLst/>
            <a:ahLst/>
            <a:cxnLst/>
            <a:rect l="l" t="t" r="r" b="b"/>
            <a:pathLst>
              <a:path w="339090" h="462279">
                <a:moveTo>
                  <a:pt x="0" y="461962"/>
                </a:moveTo>
                <a:lnTo>
                  <a:pt x="338670" y="461962"/>
                </a:lnTo>
                <a:lnTo>
                  <a:pt x="338670" y="0"/>
                </a:lnTo>
                <a:lnTo>
                  <a:pt x="0" y="0"/>
                </a:lnTo>
                <a:lnTo>
                  <a:pt x="0" y="4619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465637" y="3948080"/>
          <a:ext cx="126746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5791200" y="3952938"/>
            <a:ext cx="467995" cy="462280"/>
          </a:xfrm>
          <a:prstGeom prst="rect">
            <a:avLst/>
          </a:prstGeom>
          <a:solidFill>
            <a:srgbClr val="A35200"/>
          </a:solidFill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16800" y="441007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16800" y="395287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470400" y="4710080"/>
          <a:ext cx="1267460" cy="46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5786437" y="4710176"/>
          <a:ext cx="2033904" cy="461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962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4978400" y="2962275"/>
            <a:ext cx="711200" cy="228600"/>
          </a:xfrm>
          <a:custGeom>
            <a:avLst/>
            <a:gdLst/>
            <a:ahLst/>
            <a:cxnLst/>
            <a:rect l="l" t="t" r="r" b="b"/>
            <a:pathLst>
              <a:path w="711200" h="228600">
                <a:moveTo>
                  <a:pt x="0" y="228600"/>
                </a:moveTo>
                <a:lnTo>
                  <a:pt x="3498" y="184112"/>
                </a:lnTo>
                <a:lnTo>
                  <a:pt x="13033" y="147780"/>
                </a:lnTo>
                <a:lnTo>
                  <a:pt x="27164" y="123283"/>
                </a:lnTo>
                <a:lnTo>
                  <a:pt x="44450" y="114300"/>
                </a:lnTo>
                <a:lnTo>
                  <a:pt x="74040" y="114300"/>
                </a:lnTo>
                <a:lnTo>
                  <a:pt x="91380" y="105316"/>
                </a:lnTo>
                <a:lnTo>
                  <a:pt x="105505" y="80819"/>
                </a:lnTo>
                <a:lnTo>
                  <a:pt x="115010" y="44487"/>
                </a:lnTo>
                <a:lnTo>
                  <a:pt x="118490" y="0"/>
                </a:lnTo>
                <a:lnTo>
                  <a:pt x="121989" y="44487"/>
                </a:lnTo>
                <a:lnTo>
                  <a:pt x="131524" y="80819"/>
                </a:lnTo>
                <a:lnTo>
                  <a:pt x="145655" y="105316"/>
                </a:lnTo>
                <a:lnTo>
                  <a:pt x="162940" y="114300"/>
                </a:lnTo>
                <a:lnTo>
                  <a:pt x="666750" y="114300"/>
                </a:lnTo>
                <a:lnTo>
                  <a:pt x="684035" y="123283"/>
                </a:lnTo>
                <a:lnTo>
                  <a:pt x="698166" y="147780"/>
                </a:lnTo>
                <a:lnTo>
                  <a:pt x="707701" y="184112"/>
                </a:lnTo>
                <a:lnTo>
                  <a:pt x="7112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465637" y="5472112"/>
          <a:ext cx="126746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786437" y="5472112"/>
          <a:ext cx="2033904" cy="461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962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4978400" y="3724275"/>
            <a:ext cx="711200" cy="228600"/>
          </a:xfrm>
          <a:custGeom>
            <a:avLst/>
            <a:gdLst/>
            <a:ahLst/>
            <a:cxnLst/>
            <a:rect l="l" t="t" r="r" b="b"/>
            <a:pathLst>
              <a:path w="711200" h="228600">
                <a:moveTo>
                  <a:pt x="0" y="228600"/>
                </a:moveTo>
                <a:lnTo>
                  <a:pt x="3498" y="184112"/>
                </a:lnTo>
                <a:lnTo>
                  <a:pt x="13033" y="147780"/>
                </a:lnTo>
                <a:lnTo>
                  <a:pt x="27164" y="123283"/>
                </a:lnTo>
                <a:lnTo>
                  <a:pt x="44450" y="114300"/>
                </a:lnTo>
                <a:lnTo>
                  <a:pt x="74040" y="114300"/>
                </a:lnTo>
                <a:lnTo>
                  <a:pt x="91380" y="105316"/>
                </a:lnTo>
                <a:lnTo>
                  <a:pt x="105505" y="80819"/>
                </a:lnTo>
                <a:lnTo>
                  <a:pt x="115010" y="44487"/>
                </a:lnTo>
                <a:lnTo>
                  <a:pt x="118490" y="0"/>
                </a:lnTo>
                <a:lnTo>
                  <a:pt x="121989" y="44487"/>
                </a:lnTo>
                <a:lnTo>
                  <a:pt x="131524" y="80819"/>
                </a:lnTo>
                <a:lnTo>
                  <a:pt x="145655" y="105316"/>
                </a:lnTo>
                <a:lnTo>
                  <a:pt x="162940" y="114300"/>
                </a:lnTo>
                <a:lnTo>
                  <a:pt x="666750" y="114300"/>
                </a:lnTo>
                <a:lnTo>
                  <a:pt x="684035" y="123283"/>
                </a:lnTo>
                <a:lnTo>
                  <a:pt x="698166" y="147780"/>
                </a:lnTo>
                <a:lnTo>
                  <a:pt x="707701" y="184112"/>
                </a:lnTo>
                <a:lnTo>
                  <a:pt x="7112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40300" y="4410075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40300" y="5172075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93139" y="3070605"/>
            <a:ext cx="25279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Mirip dengan Depth  First </a:t>
            </a:r>
            <a:r>
              <a:rPr sz="2400" dirty="0">
                <a:latin typeface="Times New Roman"/>
                <a:cs typeface="Times New Roman"/>
              </a:rPr>
              <a:t>Search, hanya  </a:t>
            </a:r>
            <a:r>
              <a:rPr sz="2400" spc="-5" dirty="0">
                <a:latin typeface="Times New Roman"/>
                <a:cs typeface="Times New Roman"/>
              </a:rPr>
              <a:t>saja pemilihan </a:t>
            </a:r>
            <a:r>
              <a:rPr sz="2400" dirty="0">
                <a:latin typeface="Times New Roman"/>
                <a:cs typeface="Times New Roman"/>
              </a:rPr>
              <a:t>node  anak </a:t>
            </a:r>
            <a:r>
              <a:rPr sz="2400" spc="-5" dirty="0">
                <a:latin typeface="Times New Roman"/>
                <a:cs typeface="Times New Roman"/>
              </a:rPr>
              <a:t>disertai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dengan  aturan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13647" y="2689605"/>
            <a:ext cx="2191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Rule: yang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paling  kecil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jaraknya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1951"/>
            <a:ext cx="49949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Analisa Hill</a:t>
            </a:r>
            <a:r>
              <a:rPr sz="4400" b="0" spc="-1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climbing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158" y="1710512"/>
            <a:ext cx="7781925" cy="25723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Kelebihan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Butuh memori</a:t>
            </a:r>
            <a:r>
              <a:rPr sz="2400" spc="-3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B4679"/>
                </a:solidFill>
                <a:latin typeface="Calibri"/>
                <a:cs typeface="Calibri"/>
              </a:rPr>
              <a:t>kecil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Menemukan solusi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tanpa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harus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menguji lebih 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banyak</a:t>
            </a:r>
            <a:r>
              <a:rPr sz="2400" spc="-8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lagi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Kelemahan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Mungkin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terjebak pada local</a:t>
            </a:r>
            <a:r>
              <a:rPr sz="2400" spc="-4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optima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Perlu menentukan 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aturan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yang</a:t>
            </a:r>
            <a:r>
              <a:rPr sz="2400" spc="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tepat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3569"/>
            <a:ext cx="46551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Branch and</a:t>
            </a:r>
            <a:r>
              <a:rPr sz="4400" b="0" spc="-2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Bound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4467" y="532257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305" y="532257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6942" y="4560570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019" y="456057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2923" y="4560570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540" y="3798316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4321" y="379831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8037" y="1975104"/>
            <a:ext cx="10474325" cy="4430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10073" y="456057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2359" y="532257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340" y="456057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9921" y="456057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7673" y="532257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9959" y="600837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9659" y="456057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07776" y="456057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80047" y="23086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91247" y="28420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9883" y="28420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69528" y="3121405"/>
            <a:ext cx="223520" cy="97663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93883" y="32992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10447" y="41376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1858" y="1977897"/>
            <a:ext cx="139700" cy="709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0205" y="2435097"/>
            <a:ext cx="158115" cy="709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50631" y="2511297"/>
            <a:ext cx="149860" cy="709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75393" y="3106419"/>
            <a:ext cx="245745" cy="7391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68523" y="2968497"/>
            <a:ext cx="246379" cy="709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1938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23794" y="25372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47794" y="2308605"/>
            <a:ext cx="38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95596" y="3044697"/>
            <a:ext cx="166370" cy="709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71711" y="414070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44404" y="3730244"/>
            <a:ext cx="228600" cy="7105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-105" dirty="0">
                <a:solidFill>
                  <a:srgbClr val="EC7C30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66976" y="32992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53285" y="3730244"/>
            <a:ext cx="232410" cy="7105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535"/>
              </a:spcBef>
            </a:pPr>
            <a:r>
              <a:rPr sz="1800" b="1" spc="-105" dirty="0">
                <a:solidFill>
                  <a:srgbClr val="EC7C30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78854" y="3044697"/>
            <a:ext cx="299085" cy="13957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R="49530" algn="r">
              <a:lnSpc>
                <a:spcPct val="100000"/>
              </a:lnSpc>
              <a:spcBef>
                <a:spcPts val="535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78447" y="34516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11107" y="4492752"/>
            <a:ext cx="254000" cy="7099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63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339" y="707897"/>
            <a:ext cx="4656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"/>
                <a:cs typeface="Arial"/>
              </a:rPr>
              <a:t>Branch </a:t>
            </a:r>
            <a:r>
              <a:rPr sz="4400" b="0" dirty="0">
                <a:latin typeface="Arial"/>
                <a:cs typeface="Arial"/>
              </a:rPr>
              <a:t>and</a:t>
            </a:r>
            <a:r>
              <a:rPr sz="4400" b="0" spc="-60" dirty="0">
                <a:latin typeface="Arial"/>
                <a:cs typeface="Arial"/>
              </a:rPr>
              <a:t> </a:t>
            </a:r>
            <a:r>
              <a:rPr sz="4400" b="0" dirty="0">
                <a:latin typeface="Arial"/>
                <a:cs typeface="Arial"/>
              </a:rPr>
              <a:t>Bound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9200" y="2286000"/>
            <a:ext cx="914400" cy="466725"/>
          </a:xfrm>
          <a:prstGeom prst="rect">
            <a:avLst/>
          </a:prstGeom>
          <a:solidFill>
            <a:srgbClr val="A35200"/>
          </a:solidFill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6400" y="2286000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6400" y="2286000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2295525"/>
            <a:ext cx="766445" cy="466725"/>
          </a:xfrm>
          <a:custGeom>
            <a:avLst/>
            <a:gdLst/>
            <a:ahLst/>
            <a:cxnLst/>
            <a:rect l="l" t="t" r="r" b="b"/>
            <a:pathLst>
              <a:path w="766445" h="466725">
                <a:moveTo>
                  <a:pt x="0" y="466725"/>
                </a:moveTo>
                <a:lnTo>
                  <a:pt x="766229" y="466725"/>
                </a:lnTo>
                <a:lnTo>
                  <a:pt x="7662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5200" y="2295525"/>
            <a:ext cx="766445" cy="466725"/>
          </a:xfrm>
          <a:custGeom>
            <a:avLst/>
            <a:gdLst/>
            <a:ahLst/>
            <a:cxnLst/>
            <a:rect l="l" t="t" r="r" b="b"/>
            <a:pathLst>
              <a:path w="766445" h="466725">
                <a:moveTo>
                  <a:pt x="0" y="466725"/>
                </a:moveTo>
                <a:lnTo>
                  <a:pt x="766229" y="466725"/>
                </a:lnTo>
                <a:lnTo>
                  <a:pt x="7662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2400" y="2286000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2400" y="2286000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1390" y="2286000"/>
            <a:ext cx="961390" cy="466725"/>
          </a:xfrm>
          <a:custGeom>
            <a:avLst/>
            <a:gdLst/>
            <a:ahLst/>
            <a:cxnLst/>
            <a:rect l="l" t="t" r="r" b="b"/>
            <a:pathLst>
              <a:path w="961390" h="466725">
                <a:moveTo>
                  <a:pt x="0" y="466725"/>
                </a:moveTo>
                <a:lnTo>
                  <a:pt x="960970" y="466725"/>
                </a:lnTo>
                <a:lnTo>
                  <a:pt x="96097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1390" y="2286000"/>
            <a:ext cx="961390" cy="466725"/>
          </a:xfrm>
          <a:custGeom>
            <a:avLst/>
            <a:gdLst/>
            <a:ahLst/>
            <a:cxnLst/>
            <a:rect l="l" t="t" r="r" b="b"/>
            <a:pathLst>
              <a:path w="961390" h="466725">
                <a:moveTo>
                  <a:pt x="0" y="466725"/>
                </a:moveTo>
                <a:lnTo>
                  <a:pt x="960970" y="466725"/>
                </a:lnTo>
                <a:lnTo>
                  <a:pt x="96097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600" y="2286000"/>
            <a:ext cx="868044" cy="466725"/>
          </a:xfrm>
          <a:custGeom>
            <a:avLst/>
            <a:gdLst/>
            <a:ahLst/>
            <a:cxnLst/>
            <a:rect l="l" t="t" r="r" b="b"/>
            <a:pathLst>
              <a:path w="868045" h="466725">
                <a:moveTo>
                  <a:pt x="0" y="466725"/>
                </a:moveTo>
                <a:lnTo>
                  <a:pt x="867829" y="466725"/>
                </a:lnTo>
                <a:lnTo>
                  <a:pt x="8678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3600" y="2286000"/>
            <a:ext cx="868044" cy="466725"/>
          </a:xfrm>
          <a:custGeom>
            <a:avLst/>
            <a:gdLst/>
            <a:ahLst/>
            <a:cxnLst/>
            <a:rect l="l" t="t" r="r" b="b"/>
            <a:pathLst>
              <a:path w="868045" h="466725">
                <a:moveTo>
                  <a:pt x="0" y="466725"/>
                </a:moveTo>
                <a:lnTo>
                  <a:pt x="867829" y="466725"/>
                </a:lnTo>
                <a:lnTo>
                  <a:pt x="8678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4400" y="22860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4400" y="275272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37600" y="275272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37600" y="22860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5600" y="3352800"/>
            <a:ext cx="1016000" cy="238125"/>
          </a:xfrm>
          <a:custGeom>
            <a:avLst/>
            <a:gdLst/>
            <a:ahLst/>
            <a:cxnLst/>
            <a:rect l="l" t="t" r="r" b="b"/>
            <a:pathLst>
              <a:path w="1016000" h="238125">
                <a:moveTo>
                  <a:pt x="0" y="238125"/>
                </a:moveTo>
                <a:lnTo>
                  <a:pt x="4992" y="191777"/>
                </a:lnTo>
                <a:lnTo>
                  <a:pt x="18605" y="153955"/>
                </a:lnTo>
                <a:lnTo>
                  <a:pt x="38790" y="128468"/>
                </a:lnTo>
                <a:lnTo>
                  <a:pt x="63500" y="119125"/>
                </a:lnTo>
                <a:lnTo>
                  <a:pt x="450596" y="119125"/>
                </a:lnTo>
                <a:lnTo>
                  <a:pt x="475305" y="109763"/>
                </a:lnTo>
                <a:lnTo>
                  <a:pt x="495490" y="84232"/>
                </a:lnTo>
                <a:lnTo>
                  <a:pt x="509103" y="46366"/>
                </a:lnTo>
                <a:lnTo>
                  <a:pt x="514096" y="0"/>
                </a:lnTo>
                <a:lnTo>
                  <a:pt x="519088" y="46366"/>
                </a:lnTo>
                <a:lnTo>
                  <a:pt x="532701" y="84232"/>
                </a:lnTo>
                <a:lnTo>
                  <a:pt x="552886" y="109763"/>
                </a:lnTo>
                <a:lnTo>
                  <a:pt x="577596" y="119125"/>
                </a:lnTo>
                <a:lnTo>
                  <a:pt x="952500" y="119125"/>
                </a:lnTo>
                <a:lnTo>
                  <a:pt x="977209" y="128468"/>
                </a:lnTo>
                <a:lnTo>
                  <a:pt x="997394" y="153955"/>
                </a:lnTo>
                <a:lnTo>
                  <a:pt x="1011007" y="191777"/>
                </a:lnTo>
                <a:lnTo>
                  <a:pt x="1016000" y="238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449637" y="3643312"/>
          <a:ext cx="5692774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283200" y="4824476"/>
            <a:ext cx="1016000" cy="238125"/>
          </a:xfrm>
          <a:custGeom>
            <a:avLst/>
            <a:gdLst/>
            <a:ahLst/>
            <a:cxnLst/>
            <a:rect l="l" t="t" r="r" b="b"/>
            <a:pathLst>
              <a:path w="1016000" h="238125">
                <a:moveTo>
                  <a:pt x="0" y="238125"/>
                </a:moveTo>
                <a:lnTo>
                  <a:pt x="4992" y="191758"/>
                </a:lnTo>
                <a:lnTo>
                  <a:pt x="18605" y="153892"/>
                </a:lnTo>
                <a:lnTo>
                  <a:pt x="38790" y="128361"/>
                </a:lnTo>
                <a:lnTo>
                  <a:pt x="63500" y="118999"/>
                </a:lnTo>
                <a:lnTo>
                  <a:pt x="450596" y="118999"/>
                </a:lnTo>
                <a:lnTo>
                  <a:pt x="475305" y="109638"/>
                </a:lnTo>
                <a:lnTo>
                  <a:pt x="495490" y="84121"/>
                </a:lnTo>
                <a:lnTo>
                  <a:pt x="509103" y="46293"/>
                </a:lnTo>
                <a:lnTo>
                  <a:pt x="514096" y="0"/>
                </a:lnTo>
                <a:lnTo>
                  <a:pt x="519088" y="46293"/>
                </a:lnTo>
                <a:lnTo>
                  <a:pt x="532701" y="84121"/>
                </a:lnTo>
                <a:lnTo>
                  <a:pt x="552886" y="109638"/>
                </a:lnTo>
                <a:lnTo>
                  <a:pt x="577596" y="118999"/>
                </a:lnTo>
                <a:lnTo>
                  <a:pt x="952500" y="118999"/>
                </a:lnTo>
                <a:lnTo>
                  <a:pt x="977209" y="128361"/>
                </a:lnTo>
                <a:lnTo>
                  <a:pt x="997394" y="153892"/>
                </a:lnTo>
                <a:lnTo>
                  <a:pt x="1011007" y="191758"/>
                </a:lnTo>
                <a:lnTo>
                  <a:pt x="1016000" y="238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449637" y="5100701"/>
          <a:ext cx="568960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SBC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SBA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4161282" y="2824352"/>
            <a:ext cx="410845" cy="386080"/>
          </a:xfrm>
          <a:custGeom>
            <a:avLst/>
            <a:gdLst/>
            <a:ahLst/>
            <a:cxnLst/>
            <a:rect l="l" t="t" r="r" b="b"/>
            <a:pathLst>
              <a:path w="410845" h="386080">
                <a:moveTo>
                  <a:pt x="350723" y="338094"/>
                </a:moveTo>
                <a:lnTo>
                  <a:pt x="329056" y="361188"/>
                </a:lnTo>
                <a:lnTo>
                  <a:pt x="410717" y="385572"/>
                </a:lnTo>
                <a:lnTo>
                  <a:pt x="396369" y="346837"/>
                </a:lnTo>
                <a:lnTo>
                  <a:pt x="360044" y="346837"/>
                </a:lnTo>
                <a:lnTo>
                  <a:pt x="350723" y="338094"/>
                </a:lnTo>
                <a:close/>
              </a:path>
              <a:path w="410845" h="386080">
                <a:moveTo>
                  <a:pt x="359391" y="328856"/>
                </a:moveTo>
                <a:lnTo>
                  <a:pt x="350723" y="338094"/>
                </a:lnTo>
                <a:lnTo>
                  <a:pt x="360044" y="346837"/>
                </a:lnTo>
                <a:lnTo>
                  <a:pt x="368680" y="337566"/>
                </a:lnTo>
                <a:lnTo>
                  <a:pt x="359391" y="328856"/>
                </a:lnTo>
                <a:close/>
              </a:path>
              <a:path w="410845" h="386080">
                <a:moveTo>
                  <a:pt x="381126" y="305688"/>
                </a:moveTo>
                <a:lnTo>
                  <a:pt x="359391" y="328856"/>
                </a:lnTo>
                <a:lnTo>
                  <a:pt x="368680" y="337566"/>
                </a:lnTo>
                <a:lnTo>
                  <a:pt x="360044" y="346837"/>
                </a:lnTo>
                <a:lnTo>
                  <a:pt x="396369" y="346837"/>
                </a:lnTo>
                <a:lnTo>
                  <a:pt x="381126" y="305688"/>
                </a:lnTo>
                <a:close/>
              </a:path>
              <a:path w="410845" h="386080">
                <a:moveTo>
                  <a:pt x="8635" y="0"/>
                </a:moveTo>
                <a:lnTo>
                  <a:pt x="0" y="9144"/>
                </a:lnTo>
                <a:lnTo>
                  <a:pt x="350723" y="338094"/>
                </a:lnTo>
                <a:lnTo>
                  <a:pt x="359391" y="328856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5803" y="4422902"/>
            <a:ext cx="1424305" cy="346075"/>
          </a:xfrm>
          <a:custGeom>
            <a:avLst/>
            <a:gdLst/>
            <a:ahLst/>
            <a:cxnLst/>
            <a:rect l="l" t="t" r="r" b="b"/>
            <a:pathLst>
              <a:path w="1424304" h="346075">
                <a:moveTo>
                  <a:pt x="1348043" y="314849"/>
                </a:moveTo>
                <a:lnTo>
                  <a:pt x="1341120" y="345821"/>
                </a:lnTo>
                <a:lnTo>
                  <a:pt x="1423797" y="325247"/>
                </a:lnTo>
                <a:lnTo>
                  <a:pt x="1414451" y="317627"/>
                </a:lnTo>
                <a:lnTo>
                  <a:pt x="1360424" y="317627"/>
                </a:lnTo>
                <a:lnTo>
                  <a:pt x="1348043" y="314849"/>
                </a:lnTo>
                <a:close/>
              </a:path>
              <a:path w="1424304" h="346075">
                <a:moveTo>
                  <a:pt x="1350826" y="302401"/>
                </a:moveTo>
                <a:lnTo>
                  <a:pt x="1348043" y="314849"/>
                </a:lnTo>
                <a:lnTo>
                  <a:pt x="1360424" y="317627"/>
                </a:lnTo>
                <a:lnTo>
                  <a:pt x="1363218" y="305181"/>
                </a:lnTo>
                <a:lnTo>
                  <a:pt x="1350826" y="302401"/>
                </a:lnTo>
                <a:close/>
              </a:path>
              <a:path w="1424304" h="346075">
                <a:moveTo>
                  <a:pt x="1357757" y="271399"/>
                </a:moveTo>
                <a:lnTo>
                  <a:pt x="1350826" y="302401"/>
                </a:lnTo>
                <a:lnTo>
                  <a:pt x="1363218" y="305181"/>
                </a:lnTo>
                <a:lnTo>
                  <a:pt x="1360424" y="317627"/>
                </a:lnTo>
                <a:lnTo>
                  <a:pt x="1414451" y="317627"/>
                </a:lnTo>
                <a:lnTo>
                  <a:pt x="1357757" y="271399"/>
                </a:lnTo>
                <a:close/>
              </a:path>
              <a:path w="1424304" h="346075">
                <a:moveTo>
                  <a:pt x="2794" y="0"/>
                </a:moveTo>
                <a:lnTo>
                  <a:pt x="0" y="12446"/>
                </a:lnTo>
                <a:lnTo>
                  <a:pt x="1348043" y="314849"/>
                </a:lnTo>
                <a:lnTo>
                  <a:pt x="1350826" y="302401"/>
                </a:lnTo>
                <a:lnTo>
                  <a:pt x="2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41394" y="407390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5794" y="407390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75247" y="553618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38194" y="5469127"/>
            <a:ext cx="2132965" cy="82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625"/>
              </a:spcBef>
              <a:tabLst>
                <a:tab pos="1231265" algn="l"/>
              </a:tabLst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4	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Times New Roman"/>
                <a:cs typeface="Times New Roman"/>
              </a:rPr>
              <a:t>dan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seterusnya…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3569"/>
            <a:ext cx="66459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Analisa Branch and</a:t>
            </a:r>
            <a:r>
              <a:rPr sz="4400" b="0" spc="25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Bound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339" y="1744294"/>
            <a:ext cx="8750935" cy="1788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Kelebihan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Selalu menemukan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global</a:t>
            </a:r>
            <a:r>
              <a:rPr sz="2400" spc="-2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optimum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Kelemahan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Boros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memori 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karena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menyimpan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lintasan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partial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lebih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dari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1</a:t>
            </a:r>
            <a:r>
              <a:rPr sz="2400" spc="-7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kali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98169"/>
            <a:ext cx="5706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Dynamic</a:t>
            </a:r>
            <a:r>
              <a:rPr sz="4400" b="0" spc="-3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Programming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4085" y="3569716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5267" y="509397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105" y="509397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7742" y="4331970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819" y="433197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3978" y="4331970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4340" y="3569716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5121" y="356971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8837" y="1746504"/>
            <a:ext cx="10474325" cy="4430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60873" y="433197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3159" y="509397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3140" y="433197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0976" y="433197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8473" y="509397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0759" y="5779770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30459" y="433197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58830" y="433197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30847" y="20800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42047" y="26134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20683" y="26134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20328" y="2892805"/>
            <a:ext cx="223520" cy="97663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44683" y="30706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1247" y="3908805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72658" y="1749297"/>
            <a:ext cx="139700" cy="709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1005" y="2206497"/>
            <a:ext cx="158115" cy="709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01431" y="2282697"/>
            <a:ext cx="149860" cy="709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73595" y="2816097"/>
            <a:ext cx="255270" cy="10534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26193" y="2878164"/>
            <a:ext cx="245745" cy="7385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19323" y="2739897"/>
            <a:ext cx="246379" cy="709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1938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74594" y="23086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98594" y="2080005"/>
            <a:ext cx="381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46396" y="2816097"/>
            <a:ext cx="166370" cy="709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22511" y="3911853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95204" y="3501973"/>
            <a:ext cx="228600" cy="7099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63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b="1" spc="-105" dirty="0">
                <a:solidFill>
                  <a:srgbClr val="EC7C30"/>
                </a:solidFill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61907" y="4264152"/>
            <a:ext cx="254000" cy="7099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630"/>
              </a:spcBef>
            </a:pPr>
            <a:r>
              <a:rPr sz="1800" dirty="0">
                <a:solidFill>
                  <a:srgbClr val="FFFF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89788"/>
            <a:ext cx="5706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Dynamic</a:t>
            </a:r>
            <a:r>
              <a:rPr sz="4400" b="0" spc="-3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Programming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9200" y="2286000"/>
            <a:ext cx="914400" cy="466725"/>
          </a:xfrm>
          <a:prstGeom prst="rect">
            <a:avLst/>
          </a:prstGeom>
          <a:solidFill>
            <a:srgbClr val="A35200"/>
          </a:solidFill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6400" y="2286000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6400" y="2286000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00" y="2295525"/>
            <a:ext cx="766445" cy="466725"/>
          </a:xfrm>
          <a:custGeom>
            <a:avLst/>
            <a:gdLst/>
            <a:ahLst/>
            <a:cxnLst/>
            <a:rect l="l" t="t" r="r" b="b"/>
            <a:pathLst>
              <a:path w="766445" h="466725">
                <a:moveTo>
                  <a:pt x="0" y="466725"/>
                </a:moveTo>
                <a:lnTo>
                  <a:pt x="766229" y="466725"/>
                </a:lnTo>
                <a:lnTo>
                  <a:pt x="7662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5200" y="2295525"/>
            <a:ext cx="766445" cy="466725"/>
          </a:xfrm>
          <a:custGeom>
            <a:avLst/>
            <a:gdLst/>
            <a:ahLst/>
            <a:cxnLst/>
            <a:rect l="l" t="t" r="r" b="b"/>
            <a:pathLst>
              <a:path w="766445" h="466725">
                <a:moveTo>
                  <a:pt x="0" y="466725"/>
                </a:moveTo>
                <a:lnTo>
                  <a:pt x="766229" y="466725"/>
                </a:lnTo>
                <a:lnTo>
                  <a:pt x="7662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2400" y="2286000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02400" y="2286000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1390" y="2286000"/>
            <a:ext cx="961390" cy="466725"/>
          </a:xfrm>
          <a:custGeom>
            <a:avLst/>
            <a:gdLst/>
            <a:ahLst/>
            <a:cxnLst/>
            <a:rect l="l" t="t" r="r" b="b"/>
            <a:pathLst>
              <a:path w="961390" h="466725">
                <a:moveTo>
                  <a:pt x="0" y="466725"/>
                </a:moveTo>
                <a:lnTo>
                  <a:pt x="960970" y="466725"/>
                </a:lnTo>
                <a:lnTo>
                  <a:pt x="96097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1390" y="2286000"/>
            <a:ext cx="961390" cy="466725"/>
          </a:xfrm>
          <a:custGeom>
            <a:avLst/>
            <a:gdLst/>
            <a:ahLst/>
            <a:cxnLst/>
            <a:rect l="l" t="t" r="r" b="b"/>
            <a:pathLst>
              <a:path w="961390" h="466725">
                <a:moveTo>
                  <a:pt x="0" y="466725"/>
                </a:moveTo>
                <a:lnTo>
                  <a:pt x="960970" y="466725"/>
                </a:lnTo>
                <a:lnTo>
                  <a:pt x="96097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600" y="2286000"/>
            <a:ext cx="868044" cy="466725"/>
          </a:xfrm>
          <a:custGeom>
            <a:avLst/>
            <a:gdLst/>
            <a:ahLst/>
            <a:cxnLst/>
            <a:rect l="l" t="t" r="r" b="b"/>
            <a:pathLst>
              <a:path w="868045" h="466725">
                <a:moveTo>
                  <a:pt x="0" y="466725"/>
                </a:moveTo>
                <a:lnTo>
                  <a:pt x="867829" y="466725"/>
                </a:lnTo>
                <a:lnTo>
                  <a:pt x="8678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3600" y="2286000"/>
            <a:ext cx="868044" cy="466725"/>
          </a:xfrm>
          <a:custGeom>
            <a:avLst/>
            <a:gdLst/>
            <a:ahLst/>
            <a:cxnLst/>
            <a:rect l="l" t="t" r="r" b="b"/>
            <a:pathLst>
              <a:path w="868045" h="466725">
                <a:moveTo>
                  <a:pt x="0" y="466725"/>
                </a:moveTo>
                <a:lnTo>
                  <a:pt x="867829" y="466725"/>
                </a:lnTo>
                <a:lnTo>
                  <a:pt x="867829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4400" y="22860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4400" y="275272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37600" y="2752725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37600" y="22860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65600" y="3352800"/>
            <a:ext cx="1016000" cy="238125"/>
          </a:xfrm>
          <a:custGeom>
            <a:avLst/>
            <a:gdLst/>
            <a:ahLst/>
            <a:cxnLst/>
            <a:rect l="l" t="t" r="r" b="b"/>
            <a:pathLst>
              <a:path w="1016000" h="238125">
                <a:moveTo>
                  <a:pt x="0" y="238125"/>
                </a:moveTo>
                <a:lnTo>
                  <a:pt x="4992" y="191758"/>
                </a:lnTo>
                <a:lnTo>
                  <a:pt x="18605" y="153892"/>
                </a:lnTo>
                <a:lnTo>
                  <a:pt x="38790" y="128361"/>
                </a:lnTo>
                <a:lnTo>
                  <a:pt x="63500" y="118999"/>
                </a:lnTo>
                <a:lnTo>
                  <a:pt x="450596" y="119125"/>
                </a:lnTo>
                <a:lnTo>
                  <a:pt x="475305" y="109763"/>
                </a:lnTo>
                <a:lnTo>
                  <a:pt x="495490" y="84232"/>
                </a:lnTo>
                <a:lnTo>
                  <a:pt x="509103" y="46366"/>
                </a:lnTo>
                <a:lnTo>
                  <a:pt x="514096" y="0"/>
                </a:lnTo>
                <a:lnTo>
                  <a:pt x="519088" y="46366"/>
                </a:lnTo>
                <a:lnTo>
                  <a:pt x="532701" y="84232"/>
                </a:lnTo>
                <a:lnTo>
                  <a:pt x="552886" y="109763"/>
                </a:lnTo>
                <a:lnTo>
                  <a:pt x="577596" y="119125"/>
                </a:lnTo>
                <a:lnTo>
                  <a:pt x="952500" y="119125"/>
                </a:lnTo>
                <a:lnTo>
                  <a:pt x="977209" y="128468"/>
                </a:lnTo>
                <a:lnTo>
                  <a:pt x="997394" y="153955"/>
                </a:lnTo>
                <a:lnTo>
                  <a:pt x="1011007" y="191777"/>
                </a:lnTo>
                <a:lnTo>
                  <a:pt x="1016000" y="238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449637" y="3643312"/>
          <a:ext cx="5692774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283200" y="4824476"/>
            <a:ext cx="1016000" cy="238125"/>
          </a:xfrm>
          <a:custGeom>
            <a:avLst/>
            <a:gdLst/>
            <a:ahLst/>
            <a:cxnLst/>
            <a:rect l="l" t="t" r="r" b="b"/>
            <a:pathLst>
              <a:path w="1016000" h="238125">
                <a:moveTo>
                  <a:pt x="0" y="238125"/>
                </a:moveTo>
                <a:lnTo>
                  <a:pt x="4992" y="191758"/>
                </a:lnTo>
                <a:lnTo>
                  <a:pt x="18605" y="153892"/>
                </a:lnTo>
                <a:lnTo>
                  <a:pt x="38790" y="128361"/>
                </a:lnTo>
                <a:lnTo>
                  <a:pt x="63500" y="118999"/>
                </a:lnTo>
                <a:lnTo>
                  <a:pt x="450596" y="118999"/>
                </a:lnTo>
                <a:lnTo>
                  <a:pt x="475305" y="109638"/>
                </a:lnTo>
                <a:lnTo>
                  <a:pt x="495490" y="84121"/>
                </a:lnTo>
                <a:lnTo>
                  <a:pt x="509103" y="46293"/>
                </a:lnTo>
                <a:lnTo>
                  <a:pt x="514096" y="0"/>
                </a:lnTo>
                <a:lnTo>
                  <a:pt x="519088" y="46293"/>
                </a:lnTo>
                <a:lnTo>
                  <a:pt x="532701" y="84121"/>
                </a:lnTo>
                <a:lnTo>
                  <a:pt x="552886" y="109638"/>
                </a:lnTo>
                <a:lnTo>
                  <a:pt x="577596" y="118999"/>
                </a:lnTo>
                <a:lnTo>
                  <a:pt x="952500" y="118999"/>
                </a:lnTo>
                <a:lnTo>
                  <a:pt x="977209" y="128361"/>
                </a:lnTo>
                <a:lnTo>
                  <a:pt x="997394" y="153892"/>
                </a:lnTo>
                <a:lnTo>
                  <a:pt x="1011007" y="191758"/>
                </a:lnTo>
                <a:lnTo>
                  <a:pt x="1016000" y="2381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59200" y="5110226"/>
            <a:ext cx="914400" cy="466725"/>
          </a:xfrm>
          <a:prstGeom prst="rect">
            <a:avLst/>
          </a:prstGeom>
          <a:solidFill>
            <a:srgbClr val="A35200"/>
          </a:solidFill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SA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26400" y="5110226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26400" y="5110226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07162" y="5110226"/>
            <a:ext cx="711835" cy="466725"/>
          </a:xfrm>
          <a:custGeom>
            <a:avLst/>
            <a:gdLst/>
            <a:ahLst/>
            <a:cxnLst/>
            <a:rect l="l" t="t" r="r" b="b"/>
            <a:pathLst>
              <a:path w="711834" h="466725">
                <a:moveTo>
                  <a:pt x="0" y="466725"/>
                </a:moveTo>
                <a:lnTo>
                  <a:pt x="711238" y="466725"/>
                </a:lnTo>
                <a:lnTo>
                  <a:pt x="711238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05600" y="5110226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5110226"/>
            <a:ext cx="1016000" cy="466725"/>
          </a:xfrm>
          <a:custGeom>
            <a:avLst/>
            <a:gdLst/>
            <a:ahLst/>
            <a:cxnLst/>
            <a:rect l="l" t="t" r="r" b="b"/>
            <a:pathLst>
              <a:path w="1016000" h="466725">
                <a:moveTo>
                  <a:pt x="0" y="466725"/>
                </a:moveTo>
                <a:lnTo>
                  <a:pt x="1015961" y="466725"/>
                </a:lnTo>
                <a:lnTo>
                  <a:pt x="1015961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1390" y="5110226"/>
            <a:ext cx="1266190" cy="466725"/>
          </a:xfrm>
          <a:custGeom>
            <a:avLst/>
            <a:gdLst/>
            <a:ahLst/>
            <a:cxnLst/>
            <a:rect l="l" t="t" r="r" b="b"/>
            <a:pathLst>
              <a:path w="1266190" h="466725">
                <a:moveTo>
                  <a:pt x="0" y="466725"/>
                </a:moveTo>
                <a:lnTo>
                  <a:pt x="1265770" y="466725"/>
                </a:lnTo>
                <a:lnTo>
                  <a:pt x="126577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91200" y="5110226"/>
            <a:ext cx="1016000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SBA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73600" y="5110226"/>
            <a:ext cx="1117600" cy="466725"/>
          </a:xfrm>
          <a:custGeom>
            <a:avLst/>
            <a:gdLst/>
            <a:ahLst/>
            <a:cxnLst/>
            <a:rect l="l" t="t" r="r" b="b"/>
            <a:pathLst>
              <a:path w="1117600" h="466725">
                <a:moveTo>
                  <a:pt x="0" y="466725"/>
                </a:moveTo>
                <a:lnTo>
                  <a:pt x="1117600" y="466725"/>
                </a:lnTo>
                <a:lnTo>
                  <a:pt x="11176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73600" y="5110226"/>
            <a:ext cx="1117600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SBC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54400" y="5110098"/>
            <a:ext cx="406400" cy="635"/>
          </a:xfrm>
          <a:custGeom>
            <a:avLst/>
            <a:gdLst/>
            <a:ahLst/>
            <a:cxnLst/>
            <a:rect l="l" t="t" r="r" b="b"/>
            <a:pathLst>
              <a:path w="406400" h="635">
                <a:moveTo>
                  <a:pt x="0" y="0"/>
                </a:moveTo>
                <a:lnTo>
                  <a:pt x="406400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54400" y="5576951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37600" y="5576951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37600" y="5110098"/>
            <a:ext cx="406400" cy="635"/>
          </a:xfrm>
          <a:custGeom>
            <a:avLst/>
            <a:gdLst/>
            <a:ahLst/>
            <a:cxnLst/>
            <a:rect l="l" t="t" r="r" b="b"/>
            <a:pathLst>
              <a:path w="406400" h="635">
                <a:moveTo>
                  <a:pt x="0" y="0"/>
                </a:moveTo>
                <a:lnTo>
                  <a:pt x="406400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18400" y="5119751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A3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18400" y="5119751"/>
            <a:ext cx="812800" cy="466725"/>
          </a:xfrm>
          <a:custGeom>
            <a:avLst/>
            <a:gdLst/>
            <a:ahLst/>
            <a:cxnLst/>
            <a:rect l="l" t="t" r="r" b="b"/>
            <a:pathLst>
              <a:path w="812800" h="466725">
                <a:moveTo>
                  <a:pt x="0" y="466725"/>
                </a:moveTo>
                <a:lnTo>
                  <a:pt x="812800" y="466725"/>
                </a:lnTo>
                <a:lnTo>
                  <a:pt x="8128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1282" y="2824352"/>
            <a:ext cx="410845" cy="386080"/>
          </a:xfrm>
          <a:custGeom>
            <a:avLst/>
            <a:gdLst/>
            <a:ahLst/>
            <a:cxnLst/>
            <a:rect l="l" t="t" r="r" b="b"/>
            <a:pathLst>
              <a:path w="410845" h="386080">
                <a:moveTo>
                  <a:pt x="350723" y="338094"/>
                </a:moveTo>
                <a:lnTo>
                  <a:pt x="329056" y="361188"/>
                </a:lnTo>
                <a:lnTo>
                  <a:pt x="410717" y="385572"/>
                </a:lnTo>
                <a:lnTo>
                  <a:pt x="396369" y="346837"/>
                </a:lnTo>
                <a:lnTo>
                  <a:pt x="360044" y="346837"/>
                </a:lnTo>
                <a:lnTo>
                  <a:pt x="350723" y="338094"/>
                </a:lnTo>
                <a:close/>
              </a:path>
              <a:path w="410845" h="386080">
                <a:moveTo>
                  <a:pt x="359391" y="328856"/>
                </a:moveTo>
                <a:lnTo>
                  <a:pt x="350723" y="338094"/>
                </a:lnTo>
                <a:lnTo>
                  <a:pt x="360044" y="346837"/>
                </a:lnTo>
                <a:lnTo>
                  <a:pt x="368680" y="337566"/>
                </a:lnTo>
                <a:lnTo>
                  <a:pt x="359391" y="328856"/>
                </a:lnTo>
                <a:close/>
              </a:path>
              <a:path w="410845" h="386080">
                <a:moveTo>
                  <a:pt x="381126" y="305688"/>
                </a:moveTo>
                <a:lnTo>
                  <a:pt x="359391" y="328856"/>
                </a:lnTo>
                <a:lnTo>
                  <a:pt x="368680" y="337566"/>
                </a:lnTo>
                <a:lnTo>
                  <a:pt x="360044" y="346837"/>
                </a:lnTo>
                <a:lnTo>
                  <a:pt x="396369" y="346837"/>
                </a:lnTo>
                <a:lnTo>
                  <a:pt x="381126" y="305688"/>
                </a:lnTo>
                <a:close/>
              </a:path>
              <a:path w="410845" h="386080">
                <a:moveTo>
                  <a:pt x="8635" y="0"/>
                </a:moveTo>
                <a:lnTo>
                  <a:pt x="0" y="9144"/>
                </a:lnTo>
                <a:lnTo>
                  <a:pt x="350723" y="338094"/>
                </a:lnTo>
                <a:lnTo>
                  <a:pt x="359391" y="328856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65803" y="4422902"/>
            <a:ext cx="1424305" cy="346075"/>
          </a:xfrm>
          <a:custGeom>
            <a:avLst/>
            <a:gdLst/>
            <a:ahLst/>
            <a:cxnLst/>
            <a:rect l="l" t="t" r="r" b="b"/>
            <a:pathLst>
              <a:path w="1424304" h="346075">
                <a:moveTo>
                  <a:pt x="1348043" y="314849"/>
                </a:moveTo>
                <a:lnTo>
                  <a:pt x="1341120" y="345821"/>
                </a:lnTo>
                <a:lnTo>
                  <a:pt x="1423797" y="325247"/>
                </a:lnTo>
                <a:lnTo>
                  <a:pt x="1414451" y="317627"/>
                </a:lnTo>
                <a:lnTo>
                  <a:pt x="1360424" y="317627"/>
                </a:lnTo>
                <a:lnTo>
                  <a:pt x="1348043" y="314849"/>
                </a:lnTo>
                <a:close/>
              </a:path>
              <a:path w="1424304" h="346075">
                <a:moveTo>
                  <a:pt x="1350826" y="302401"/>
                </a:moveTo>
                <a:lnTo>
                  <a:pt x="1348043" y="314849"/>
                </a:lnTo>
                <a:lnTo>
                  <a:pt x="1360424" y="317627"/>
                </a:lnTo>
                <a:lnTo>
                  <a:pt x="1363218" y="305181"/>
                </a:lnTo>
                <a:lnTo>
                  <a:pt x="1350826" y="302401"/>
                </a:lnTo>
                <a:close/>
              </a:path>
              <a:path w="1424304" h="346075">
                <a:moveTo>
                  <a:pt x="1357757" y="271399"/>
                </a:moveTo>
                <a:lnTo>
                  <a:pt x="1350826" y="302401"/>
                </a:lnTo>
                <a:lnTo>
                  <a:pt x="1363218" y="305181"/>
                </a:lnTo>
                <a:lnTo>
                  <a:pt x="1360424" y="317627"/>
                </a:lnTo>
                <a:lnTo>
                  <a:pt x="1414451" y="317627"/>
                </a:lnTo>
                <a:lnTo>
                  <a:pt x="1357757" y="271399"/>
                </a:lnTo>
                <a:close/>
              </a:path>
              <a:path w="1424304" h="346075">
                <a:moveTo>
                  <a:pt x="2794" y="0"/>
                </a:moveTo>
                <a:lnTo>
                  <a:pt x="0" y="12446"/>
                </a:lnTo>
                <a:lnTo>
                  <a:pt x="1348043" y="314849"/>
                </a:lnTo>
                <a:lnTo>
                  <a:pt x="1350826" y="302401"/>
                </a:lnTo>
                <a:lnTo>
                  <a:pt x="2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41394" y="407390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55794" y="407390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42994" y="5536183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4	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75247" y="553618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7C30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38194" y="5899911"/>
            <a:ext cx="2132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seterusnya…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91200" y="49530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49530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91440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47369"/>
            <a:ext cx="5706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Arial"/>
                <a:cs typeface="Arial"/>
              </a:rPr>
              <a:t>Dynamic</a:t>
            </a:r>
            <a:r>
              <a:rPr sz="4400" b="0" spc="-3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Programming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2009775"/>
            <a:ext cx="9581515" cy="28384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Kelebihan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Selalu menemukan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global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optimum</a:t>
            </a:r>
            <a:endParaRPr sz="24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Lebih cepat dan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hemat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memori 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karena </a:t>
            </a:r>
            <a:r>
              <a:rPr sz="2400" spc="-20" dirty="0">
                <a:solidFill>
                  <a:srgbClr val="1B4679"/>
                </a:solidFill>
                <a:latin typeface="Calibri"/>
                <a:cs typeface="Calibri"/>
              </a:rPr>
              <a:t>hanya </a:t>
            </a:r>
            <a:r>
              <a:rPr sz="2400" dirty="0">
                <a:solidFill>
                  <a:srgbClr val="1B4679"/>
                </a:solidFill>
                <a:latin typeface="Calibri"/>
                <a:cs typeface="Calibri"/>
              </a:rPr>
              <a:t>1 </a:t>
            </a:r>
            <a:r>
              <a:rPr sz="2400" spc="-15" dirty="0">
                <a:solidFill>
                  <a:srgbClr val="1B4679"/>
                </a:solidFill>
                <a:latin typeface="Calibri"/>
                <a:cs typeface="Calibri"/>
              </a:rPr>
              <a:t>kali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menyimpan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lintasan 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partial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Kelemahan</a:t>
            </a:r>
            <a:endParaRPr sz="2800" dirty="0">
              <a:latin typeface="Calibri"/>
              <a:cs typeface="Calibri"/>
            </a:endParaRPr>
          </a:p>
          <a:p>
            <a:pPr marL="698500" marR="165735" lvl="1" indent="-228600">
              <a:lnSpc>
                <a:spcPts val="2590"/>
              </a:lnSpc>
              <a:spcBef>
                <a:spcPts val="5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Harus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mengingat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node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terakhir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dari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lintasan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partial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yang </a:t>
            </a:r>
            <a:r>
              <a:rPr sz="2400" spc="-5" dirty="0">
                <a:solidFill>
                  <a:srgbClr val="1B4679"/>
                </a:solidFill>
                <a:latin typeface="Calibri"/>
                <a:cs typeface="Calibri"/>
              </a:rPr>
              <a:t>sudah dicapai  </a:t>
            </a:r>
            <a:r>
              <a:rPr sz="2400" spc="-10" dirty="0">
                <a:solidFill>
                  <a:srgbClr val="1B4679"/>
                </a:solidFill>
                <a:latin typeface="Calibri"/>
                <a:cs typeface="Calibri"/>
              </a:rPr>
              <a:t>sebelumnya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8BAA-2009-4146-B105-A275AE0D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/ 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924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3473" y="838200"/>
            <a:ext cx="55600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Greedy</a:t>
            </a:r>
            <a:r>
              <a:rPr spc="-100" dirty="0"/>
              <a:t> </a:t>
            </a:r>
            <a:r>
              <a:rPr dirty="0"/>
              <a:t>Search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2306827"/>
            <a:ext cx="57511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100"/>
              </a:spcBef>
              <a:buClr>
                <a:srgbClr val="1B4679"/>
              </a:buClr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solidFill>
                  <a:srgbClr val="CC6600"/>
                </a:solidFill>
                <a:latin typeface="Calibri"/>
                <a:cs typeface="Calibri"/>
              </a:rPr>
              <a:t>f(N) </a:t>
            </a:r>
            <a:r>
              <a:rPr sz="2800" dirty="0">
                <a:solidFill>
                  <a:srgbClr val="CC6600"/>
                </a:solidFill>
                <a:latin typeface="Calibri"/>
                <a:cs typeface="Calibri"/>
              </a:rPr>
              <a:t>= </a:t>
            </a:r>
            <a:r>
              <a:rPr sz="2800" spc="-5" dirty="0">
                <a:solidFill>
                  <a:srgbClr val="CC6600"/>
                </a:solidFill>
                <a:latin typeface="Calibri"/>
                <a:cs typeface="Calibri"/>
              </a:rPr>
              <a:t>h(N) </a:t>
            </a:r>
            <a:r>
              <a:rPr sz="2800" dirty="0">
                <a:solidFill>
                  <a:srgbClr val="1B4679"/>
                </a:solidFill>
                <a:latin typeface="Wingdings"/>
                <a:cs typeface="Wingdings"/>
              </a:rPr>
              <a:t></a:t>
            </a:r>
            <a:r>
              <a:rPr sz="2800" dirty="0">
                <a:solidFill>
                  <a:srgbClr val="1B467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greedy </a:t>
            </a:r>
            <a:r>
              <a:rPr sz="2800" spc="-15" dirty="0">
                <a:solidFill>
                  <a:srgbClr val="1B4679"/>
                </a:solidFill>
                <a:latin typeface="Calibri"/>
                <a:cs typeface="Calibri"/>
              </a:rPr>
              <a:t>best-first</a:t>
            </a:r>
            <a:r>
              <a:rPr sz="2800" spc="-9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B4679"/>
                </a:solidFill>
                <a:latin typeface="Calibri"/>
                <a:cs typeface="Calibri"/>
              </a:rPr>
              <a:t>search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0666" y="602741"/>
            <a:ext cx="800862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90625" y="760237"/>
            <a:ext cx="47669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Fungsi </a:t>
            </a:r>
            <a:r>
              <a:rPr sz="4000" dirty="0"/>
              <a:t>Heuristik</a:t>
            </a:r>
            <a:r>
              <a:rPr sz="4000" spc="-80" dirty="0"/>
              <a:t> </a:t>
            </a:r>
            <a:r>
              <a:rPr sz="4000" dirty="0"/>
              <a:t>(1)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12399"/>
              </p:ext>
            </p:extLst>
          </p:nvPr>
        </p:nvGraphicFramePr>
        <p:xfrm>
          <a:off x="3352800" y="4267200"/>
          <a:ext cx="1640204" cy="1184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766">
                <a:tc>
                  <a:txBody>
                    <a:bodyPr/>
                    <a:lstStyle/>
                    <a:p>
                      <a:pPr marR="180340" algn="r">
                        <a:lnSpc>
                          <a:spcPts val="2385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385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2385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79">
                <a:tc>
                  <a:txBody>
                    <a:bodyPr/>
                    <a:lstStyle/>
                    <a:p>
                      <a:pPr marR="180340" algn="r">
                        <a:lnSpc>
                          <a:spcPts val="2385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385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81610" algn="r">
                        <a:lnSpc>
                          <a:spcPts val="2385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17">
                <a:tc>
                  <a:txBody>
                    <a:bodyPr/>
                    <a:lstStyle/>
                    <a:p>
                      <a:pPr marR="180340" algn="r">
                        <a:lnSpc>
                          <a:spcPts val="239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39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81097"/>
              </p:ext>
            </p:extLst>
          </p:nvPr>
        </p:nvGraphicFramePr>
        <p:xfrm>
          <a:off x="1320800" y="4267162"/>
          <a:ext cx="1624964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399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806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37969" y="5532462"/>
            <a:ext cx="189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5169" y="5456262"/>
            <a:ext cx="4578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5312" y="1767457"/>
            <a:ext cx="10244455" cy="355545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1B4679"/>
                </a:solidFill>
                <a:latin typeface="Calibri"/>
                <a:cs typeface="Calibri"/>
              </a:rPr>
              <a:t>Fungsi </a:t>
            </a:r>
            <a:r>
              <a:rPr sz="3200" dirty="0">
                <a:solidFill>
                  <a:srgbClr val="1B4679"/>
                </a:solidFill>
                <a:latin typeface="Calibri"/>
                <a:cs typeface="Calibri"/>
              </a:rPr>
              <a:t>h (N) </a:t>
            </a:r>
            <a:r>
              <a:rPr sz="3200" spc="-10" dirty="0">
                <a:solidFill>
                  <a:srgbClr val="1B4679"/>
                </a:solidFill>
                <a:latin typeface="Calibri"/>
                <a:cs typeface="Calibri"/>
              </a:rPr>
              <a:t>yang memperkirakan </a:t>
            </a:r>
            <a:r>
              <a:rPr sz="3200" spc="-20" dirty="0">
                <a:solidFill>
                  <a:srgbClr val="1B4679"/>
                </a:solidFill>
                <a:latin typeface="Calibri"/>
                <a:cs typeface="Calibri"/>
              </a:rPr>
              <a:t>cost </a:t>
            </a:r>
            <a:r>
              <a:rPr sz="3200" spc="-5" dirty="0">
                <a:solidFill>
                  <a:srgbClr val="1B4679"/>
                </a:solidFill>
                <a:latin typeface="Calibri"/>
                <a:cs typeface="Calibri"/>
              </a:rPr>
              <a:t>jalur </a:t>
            </a:r>
            <a:r>
              <a:rPr sz="3200" spc="-10" dirty="0">
                <a:solidFill>
                  <a:srgbClr val="1B4679"/>
                </a:solidFill>
                <a:latin typeface="Calibri"/>
                <a:cs typeface="Calibri"/>
              </a:rPr>
              <a:t>terpendek </a:t>
            </a:r>
            <a:r>
              <a:rPr sz="3200" spc="-5" dirty="0">
                <a:solidFill>
                  <a:srgbClr val="1B4679"/>
                </a:solidFill>
                <a:latin typeface="Calibri"/>
                <a:cs typeface="Calibri"/>
              </a:rPr>
              <a:t>dari node </a:t>
            </a:r>
            <a:r>
              <a:rPr sz="3200" dirty="0">
                <a:solidFill>
                  <a:srgbClr val="1B4679"/>
                </a:solidFill>
                <a:latin typeface="Calibri"/>
                <a:cs typeface="Calibri"/>
              </a:rPr>
              <a:t>N </a:t>
            </a:r>
            <a:r>
              <a:rPr sz="3200" spc="-45" dirty="0">
                <a:solidFill>
                  <a:srgbClr val="1B4679"/>
                </a:solidFill>
                <a:latin typeface="Calibri"/>
                <a:cs typeface="Calibri"/>
              </a:rPr>
              <a:t>ke  </a:t>
            </a:r>
            <a:r>
              <a:rPr sz="3200" spc="-5" dirty="0">
                <a:solidFill>
                  <a:srgbClr val="1B4679"/>
                </a:solidFill>
                <a:latin typeface="Calibri"/>
                <a:cs typeface="Calibri"/>
              </a:rPr>
              <a:t>node</a:t>
            </a:r>
            <a:r>
              <a:rPr sz="3200" spc="-1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B4679"/>
                </a:solidFill>
                <a:latin typeface="Calibri"/>
                <a:cs typeface="Calibri"/>
              </a:rPr>
              <a:t>tujuan.</a:t>
            </a:r>
            <a:endParaRPr sz="3200" dirty="0">
              <a:latin typeface="Calibri"/>
              <a:cs typeface="Calibri"/>
            </a:endParaRPr>
          </a:p>
          <a:p>
            <a:pPr marL="241300" indent="-228600">
              <a:lnSpc>
                <a:spcPct val="15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1B4679"/>
                </a:solidFill>
                <a:latin typeface="Calibri"/>
                <a:cs typeface="Calibri"/>
              </a:rPr>
              <a:t>Contoh:</a:t>
            </a:r>
            <a:r>
              <a:rPr sz="3200" spc="-5" dirty="0">
                <a:solidFill>
                  <a:srgbClr val="1B4679"/>
                </a:solidFill>
                <a:latin typeface="Calibri"/>
                <a:cs typeface="Calibri"/>
              </a:rPr>
              <a:t> 8-puzzle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943735" algn="ctr">
              <a:lnSpc>
                <a:spcPct val="100000"/>
              </a:lnSpc>
            </a:pP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h(N) = </a:t>
            </a:r>
            <a:r>
              <a:rPr sz="2000" spc="-10" dirty="0">
                <a:solidFill>
                  <a:srgbClr val="CC6600"/>
                </a:solidFill>
                <a:latin typeface="Calibri"/>
                <a:cs typeface="Calibri"/>
              </a:rPr>
              <a:t>jumlah </a:t>
            </a: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tile </a:t>
            </a:r>
            <a:r>
              <a:rPr sz="2000" spc="-10" dirty="0">
                <a:solidFill>
                  <a:srgbClr val="CC6600"/>
                </a:solidFill>
                <a:latin typeface="Calibri"/>
                <a:cs typeface="Calibri"/>
              </a:rPr>
              <a:t>yang </a:t>
            </a: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tidak</a:t>
            </a:r>
            <a:r>
              <a:rPr sz="2000" spc="85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C6600"/>
                </a:solidFill>
                <a:latin typeface="Calibri"/>
                <a:cs typeface="Calibri"/>
              </a:rPr>
              <a:t>sesuai</a:t>
            </a:r>
            <a:endParaRPr sz="2000" dirty="0">
              <a:latin typeface="Calibri"/>
              <a:cs typeface="Calibri"/>
            </a:endParaRPr>
          </a:p>
          <a:p>
            <a:pPr marR="487680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C6600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6853"/>
            <a:ext cx="101326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Fungsi </a:t>
            </a:r>
            <a:r>
              <a:rPr sz="4000" dirty="0"/>
              <a:t>Heuristik (2) – Manhattan</a:t>
            </a:r>
            <a:r>
              <a:rPr sz="4000" spc="-35" dirty="0"/>
              <a:t> </a:t>
            </a:r>
            <a:r>
              <a:rPr sz="4000" spc="-5" dirty="0"/>
              <a:t>Distance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8461876" y="1812289"/>
            <a:ext cx="151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5764" y="1888426"/>
            <a:ext cx="23888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h tile "3", "8" dan "1"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1222" y="1812289"/>
            <a:ext cx="158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0730" y="1888426"/>
            <a:ext cx="24936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2000" spc="-15" dirty="0">
                <a:solidFill>
                  <a:srgbClr val="1B4679"/>
                </a:solidFill>
                <a:latin typeface="Calibri"/>
                <a:cs typeface="Calibri"/>
              </a:rPr>
              <a:t>ngan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perbedaan 2, 3,</a:t>
            </a:r>
            <a:r>
              <a:rPr sz="200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da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889250"/>
            <a:ext cx="7747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Dengan </a:t>
            </a:r>
            <a:r>
              <a:rPr sz="2000" spc="-25" dirty="0">
                <a:solidFill>
                  <a:srgbClr val="1B4679"/>
                </a:solidFill>
                <a:latin typeface="Calibri"/>
                <a:cs typeface="Calibri"/>
              </a:rPr>
              <a:t>kata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lain,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heuristik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memberitahukan </a:t>
            </a:r>
            <a:r>
              <a:rPr sz="2000" spc="-15" dirty="0">
                <a:solidFill>
                  <a:srgbClr val="1B4679"/>
                </a:solidFill>
                <a:latin typeface="Calibri"/>
                <a:cs typeface="Calibri"/>
              </a:rPr>
              <a:t>bahwa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solusi </a:t>
            </a:r>
            <a:r>
              <a:rPr sz="2000" spc="-15" dirty="0">
                <a:solidFill>
                  <a:srgbClr val="1B4679"/>
                </a:solidFill>
                <a:latin typeface="Calibri"/>
                <a:cs typeface="Calibri"/>
              </a:rPr>
              <a:t>tersedia</a:t>
            </a:r>
            <a:r>
              <a:rPr sz="2000" spc="24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mem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0639" y="2965386"/>
            <a:ext cx="23558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butuhkan </a:t>
            </a:r>
            <a:r>
              <a:rPr sz="2000" spc="-20" dirty="0">
                <a:solidFill>
                  <a:srgbClr val="1B4679"/>
                </a:solidFill>
                <a:latin typeface="Calibri"/>
                <a:cs typeface="Calibri"/>
              </a:rPr>
              <a:t>hanya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dalam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52308" y="2889250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539" y="3163569"/>
            <a:ext cx="13061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langkah</a:t>
            </a:r>
            <a:r>
              <a:rPr sz="2000" spc="-3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lagi.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04708" y="2437320"/>
            <a:ext cx="711200" cy="370205"/>
          </a:xfrm>
          <a:custGeom>
            <a:avLst/>
            <a:gdLst/>
            <a:ahLst/>
            <a:cxnLst/>
            <a:rect l="l" t="t" r="r" b="b"/>
            <a:pathLst>
              <a:path w="711200" h="370205">
                <a:moveTo>
                  <a:pt x="0" y="369887"/>
                </a:moveTo>
                <a:lnTo>
                  <a:pt x="711200" y="369887"/>
                </a:lnTo>
                <a:lnTo>
                  <a:pt x="7112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6939" y="1427429"/>
            <a:ext cx="5181600" cy="13906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687445">
              <a:lnSpc>
                <a:spcPct val="100000"/>
              </a:lnSpc>
              <a:spcBef>
                <a:spcPts val="414"/>
              </a:spcBef>
            </a:pPr>
            <a:r>
              <a:rPr lang="en-ID" sz="2000" spc="-10" dirty="0">
                <a:solidFill>
                  <a:schemeClr val="bg1"/>
                </a:solidFill>
                <a:latin typeface="Calibri"/>
                <a:cs typeface="Calibri"/>
              </a:rPr>
              <a:t>Current</a:t>
            </a:r>
            <a:r>
              <a:rPr lang="en-ID" sz="2000" spc="-20" dirty="0">
                <a:solidFill>
                  <a:schemeClr val="bg1"/>
                </a:solidFill>
                <a:latin typeface="Calibri"/>
                <a:cs typeface="Calibri"/>
              </a:rPr>
              <a:t> State</a:t>
            </a:r>
            <a:endParaRPr lang="en-ID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5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Tile yang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tidak sesuai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dengan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node tujuan adala  3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tile.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Jadi fungsi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heuristiknya </a:t>
            </a:r>
            <a:r>
              <a:rPr sz="2000" spc="-15" dirty="0">
                <a:solidFill>
                  <a:srgbClr val="1B4679"/>
                </a:solidFill>
                <a:latin typeface="Calibri"/>
                <a:cs typeface="Calibri"/>
              </a:rPr>
              <a:t>akan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mencapai</a:t>
            </a:r>
            <a:r>
              <a:rPr sz="2000" spc="80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8.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589132" y="179222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717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6853"/>
            <a:ext cx="101326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Fungsi </a:t>
            </a:r>
            <a:r>
              <a:rPr sz="4000" dirty="0"/>
              <a:t>Heuristik (2) – Manhattan</a:t>
            </a:r>
            <a:r>
              <a:rPr sz="4000" spc="-35" dirty="0"/>
              <a:t> </a:t>
            </a:r>
            <a:r>
              <a:rPr sz="4000" spc="-5" dirty="0"/>
              <a:t>Distance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61876" y="1812289"/>
            <a:ext cx="151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5764" y="1888426"/>
            <a:ext cx="23888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2000" spc="-5" dirty="0" err="1">
                <a:solidFill>
                  <a:srgbClr val="1B4679"/>
                </a:solidFill>
                <a:latin typeface="Calibri"/>
                <a:cs typeface="Calibri"/>
              </a:rPr>
              <a:t>htile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 "3", "8" dan "1"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1222" y="1812289"/>
            <a:ext cx="158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889250"/>
            <a:ext cx="7747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Dengan </a:t>
            </a:r>
            <a:r>
              <a:rPr sz="2000" spc="-25" dirty="0">
                <a:solidFill>
                  <a:schemeClr val="bg1"/>
                </a:solidFill>
                <a:latin typeface="Calibri"/>
                <a:cs typeface="Calibri"/>
              </a:rPr>
              <a:t>kata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lain,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heuristik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memberitahukan </a:t>
            </a:r>
            <a:r>
              <a:rPr sz="2000" spc="-15" dirty="0">
                <a:solidFill>
                  <a:schemeClr val="bg1"/>
                </a:solidFill>
                <a:latin typeface="Calibri"/>
                <a:cs typeface="Calibri"/>
              </a:rPr>
              <a:t>bahwa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solusi </a:t>
            </a:r>
            <a:r>
              <a:rPr sz="2000" spc="-15" dirty="0">
                <a:solidFill>
                  <a:schemeClr val="bg1"/>
                </a:solidFill>
                <a:latin typeface="Calibri"/>
                <a:cs typeface="Calibri"/>
              </a:rPr>
              <a:t>tersedia</a:t>
            </a:r>
            <a:r>
              <a:rPr sz="2000" spc="2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mem</a:t>
            </a:r>
            <a:endParaRPr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0639" y="2965386"/>
            <a:ext cx="23558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butuhkan </a:t>
            </a:r>
            <a:r>
              <a:rPr sz="2000" spc="-20" dirty="0">
                <a:solidFill>
                  <a:srgbClr val="1B4679"/>
                </a:solidFill>
                <a:latin typeface="Calibri"/>
                <a:cs typeface="Calibri"/>
              </a:rPr>
              <a:t>hanya</a:t>
            </a: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B4679"/>
                </a:solidFill>
                <a:latin typeface="Calibri"/>
                <a:cs typeface="Calibri"/>
              </a:rPr>
              <a:t>dalam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52308" y="2889250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1B4679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539" y="3163569"/>
            <a:ext cx="13061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langkah</a:t>
            </a:r>
            <a:r>
              <a:rPr sz="20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lagi.</a:t>
            </a:r>
            <a:endParaRPr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80709" y="1446783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0709" y="1446783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269609" y="1510220"/>
          <a:ext cx="2133600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69609" y="1967420"/>
          <a:ext cx="2133600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282309" y="2437320"/>
            <a:ext cx="711200" cy="370205"/>
          </a:xfrm>
          <a:custGeom>
            <a:avLst/>
            <a:gdLst/>
            <a:ahLst/>
            <a:cxnLst/>
            <a:rect l="l" t="t" r="r" b="b"/>
            <a:pathLst>
              <a:path w="711200" h="370205">
                <a:moveTo>
                  <a:pt x="0" y="369887"/>
                </a:moveTo>
                <a:lnTo>
                  <a:pt x="711200" y="369887"/>
                </a:lnTo>
                <a:lnTo>
                  <a:pt x="7112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2309" y="2437320"/>
            <a:ext cx="711200" cy="370205"/>
          </a:xfrm>
          <a:custGeom>
            <a:avLst/>
            <a:gdLst/>
            <a:ahLst/>
            <a:cxnLst/>
            <a:rect l="l" t="t" r="r" b="b"/>
            <a:pathLst>
              <a:path w="711200" h="370205">
                <a:moveTo>
                  <a:pt x="0" y="369887"/>
                </a:moveTo>
                <a:lnTo>
                  <a:pt x="711200" y="369887"/>
                </a:lnTo>
                <a:lnTo>
                  <a:pt x="7112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93508" y="2437320"/>
            <a:ext cx="711200" cy="370205"/>
          </a:xfrm>
          <a:custGeom>
            <a:avLst/>
            <a:gdLst/>
            <a:ahLst/>
            <a:cxnLst/>
            <a:rect l="l" t="t" r="r" b="b"/>
            <a:pathLst>
              <a:path w="711200" h="370205">
                <a:moveTo>
                  <a:pt x="0" y="369887"/>
                </a:moveTo>
                <a:lnTo>
                  <a:pt x="711200" y="369887"/>
                </a:lnTo>
                <a:lnTo>
                  <a:pt x="7112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93508" y="2437320"/>
            <a:ext cx="711200" cy="370205"/>
          </a:xfrm>
          <a:custGeom>
            <a:avLst/>
            <a:gdLst/>
            <a:ahLst/>
            <a:cxnLst/>
            <a:rect l="l" t="t" r="r" b="b"/>
            <a:pathLst>
              <a:path w="711200" h="370205">
                <a:moveTo>
                  <a:pt x="0" y="369887"/>
                </a:moveTo>
                <a:lnTo>
                  <a:pt x="711200" y="369887"/>
                </a:lnTo>
                <a:lnTo>
                  <a:pt x="7112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67931" y="2456179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265" algn="l"/>
              </a:tabLst>
            </a:pPr>
            <a:r>
              <a:rPr sz="1800" b="1" dirty="0">
                <a:latin typeface="Calibri"/>
                <a:cs typeface="Calibri"/>
              </a:rPr>
              <a:t>7	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04708" y="2437320"/>
            <a:ext cx="711200" cy="370205"/>
          </a:xfrm>
          <a:custGeom>
            <a:avLst/>
            <a:gdLst/>
            <a:ahLst/>
            <a:cxnLst/>
            <a:rect l="l" t="t" r="r" b="b"/>
            <a:pathLst>
              <a:path w="711200" h="370205">
                <a:moveTo>
                  <a:pt x="0" y="369887"/>
                </a:moveTo>
                <a:lnTo>
                  <a:pt x="711200" y="369887"/>
                </a:lnTo>
                <a:lnTo>
                  <a:pt x="7112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04708" y="2437320"/>
            <a:ext cx="711200" cy="370205"/>
          </a:xfrm>
          <a:custGeom>
            <a:avLst/>
            <a:gdLst/>
            <a:ahLst/>
            <a:cxnLst/>
            <a:rect l="l" t="t" r="r" b="b"/>
            <a:pathLst>
              <a:path w="711200" h="370205">
                <a:moveTo>
                  <a:pt x="0" y="369887"/>
                </a:moveTo>
                <a:lnTo>
                  <a:pt x="711200" y="369887"/>
                </a:lnTo>
                <a:lnTo>
                  <a:pt x="711200" y="0"/>
                </a:lnTo>
                <a:lnTo>
                  <a:pt x="0" y="0"/>
                </a:lnTo>
                <a:lnTo>
                  <a:pt x="0" y="369887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0709" y="3191382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80709" y="3191382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269609" y="3254946"/>
          <a:ext cx="2133600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269609" y="3712146"/>
          <a:ext cx="2133600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269609" y="4169346"/>
          <a:ext cx="2133600" cy="36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4703826" y="3643629"/>
            <a:ext cx="1084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bri"/>
                <a:cs typeface="Calibri"/>
              </a:rPr>
              <a:t>Goal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6939" y="1427429"/>
            <a:ext cx="5181600" cy="13906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687445">
              <a:lnSpc>
                <a:spcPct val="100000"/>
              </a:lnSpc>
              <a:spcBef>
                <a:spcPts val="414"/>
              </a:spcBef>
            </a:pP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-20" dirty="0">
                <a:latin typeface="Calibri"/>
                <a:cs typeface="Calibri"/>
              </a:rPr>
              <a:t> State</a:t>
            </a:r>
            <a:endParaRPr sz="20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5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Tile yang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tidak sesuai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dengan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node tujuan adala  3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tile.</a:t>
            </a:r>
            <a:endParaRPr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Jadi fungsi </a:t>
            </a:r>
            <a:r>
              <a:rPr sz="2000" spc="-10" dirty="0">
                <a:solidFill>
                  <a:schemeClr val="bg1"/>
                </a:solidFill>
                <a:latin typeface="Calibri"/>
                <a:cs typeface="Calibri"/>
              </a:rPr>
              <a:t>heuristiknya </a:t>
            </a:r>
            <a:r>
              <a:rPr sz="2000" spc="-15" dirty="0">
                <a:solidFill>
                  <a:schemeClr val="bg1"/>
                </a:solidFill>
                <a:latin typeface="Calibri"/>
                <a:cs typeface="Calibri"/>
              </a:rPr>
              <a:t>akan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mencapai</a:t>
            </a:r>
            <a:r>
              <a:rPr sz="2000" spc="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alibri"/>
                <a:cs typeface="Calibri"/>
              </a:rPr>
              <a:t>8.</a:t>
            </a:r>
            <a:endParaRPr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767191" y="1426083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67191" y="1426083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68791" y="1502270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69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68791" y="1502270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69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79991" y="1502270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69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79991" y="1502270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69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91191" y="1502270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69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91191" y="1502270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69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154668" y="1520952"/>
            <a:ext cx="156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4465" algn="l"/>
              </a:tabLst>
            </a:pPr>
            <a:r>
              <a:rPr sz="1800" b="1" dirty="0">
                <a:latin typeface="Calibri"/>
                <a:cs typeface="Calibri"/>
              </a:rPr>
              <a:t>3	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589132" y="179222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8856091" y="1946770"/>
          <a:ext cx="2133600" cy="369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8856091" y="2403970"/>
          <a:ext cx="2133600" cy="369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8767191" y="3035807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67191" y="3035807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68791" y="3111995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68791" y="3111995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79991" y="3111995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79991" y="3111995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291191" y="3111995"/>
            <a:ext cx="711200" cy="369570"/>
          </a:xfrm>
          <a:prstGeom prst="rect">
            <a:avLst/>
          </a:prstGeom>
          <a:solidFill>
            <a:srgbClr val="EAEAEA"/>
          </a:solidFill>
          <a:ln w="25400">
            <a:solidFill>
              <a:srgbClr val="80808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868791" y="3569195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8791" y="3569195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79991" y="3569195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79991" y="3569195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91191" y="3569195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91191" y="3569195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877932" y="4316348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8856091" y="4013695"/>
          <a:ext cx="2133600" cy="369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object 56"/>
          <p:cNvSpPr/>
          <p:nvPr/>
        </p:nvSpPr>
        <p:spPr>
          <a:xfrm>
            <a:off x="8767191" y="4647133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7191" y="4647133"/>
            <a:ext cx="2336800" cy="1524000"/>
          </a:xfrm>
          <a:custGeom>
            <a:avLst/>
            <a:gdLst/>
            <a:ahLst/>
            <a:cxnLst/>
            <a:rect l="l" t="t" r="r" b="b"/>
            <a:pathLst>
              <a:path w="2336800" h="1524000">
                <a:moveTo>
                  <a:pt x="0" y="1524000"/>
                </a:moveTo>
                <a:lnTo>
                  <a:pt x="2336800" y="1524000"/>
                </a:lnTo>
                <a:lnTo>
                  <a:pt x="233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68791" y="4723371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868791" y="4723371"/>
            <a:ext cx="711200" cy="369570"/>
          </a:xfrm>
          <a:prstGeom prst="rect">
            <a:avLst/>
          </a:prstGeom>
          <a:ln w="25400">
            <a:solidFill>
              <a:srgbClr val="80808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166732" y="501332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79991" y="4723371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579991" y="4723371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291191" y="4723371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91191" y="4723371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68791" y="5180571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68791" y="5180571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79991" y="5180571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79991" y="5180571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291191" y="5180571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291191" y="5180571"/>
            <a:ext cx="711200" cy="369570"/>
          </a:xfrm>
          <a:custGeom>
            <a:avLst/>
            <a:gdLst/>
            <a:ahLst/>
            <a:cxnLst/>
            <a:rect l="l" t="t" r="r" b="b"/>
            <a:pathLst>
              <a:path w="711200" h="369570">
                <a:moveTo>
                  <a:pt x="0" y="369328"/>
                </a:moveTo>
                <a:lnTo>
                  <a:pt x="711200" y="369328"/>
                </a:lnTo>
                <a:lnTo>
                  <a:pt x="711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8856091" y="5625033"/>
          <a:ext cx="2133600" cy="369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  <a:lnB w="2857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9717658" y="1615058"/>
            <a:ext cx="391795" cy="246379"/>
          </a:xfrm>
          <a:custGeom>
            <a:avLst/>
            <a:gdLst/>
            <a:ahLst/>
            <a:cxnLst/>
            <a:rect l="l" t="t" r="r" b="b"/>
            <a:pathLst>
              <a:path w="391795" h="246380">
                <a:moveTo>
                  <a:pt x="272415" y="0"/>
                </a:moveTo>
                <a:lnTo>
                  <a:pt x="272415" y="71374"/>
                </a:lnTo>
                <a:lnTo>
                  <a:pt x="0" y="71374"/>
                </a:lnTo>
                <a:lnTo>
                  <a:pt x="0" y="174625"/>
                </a:lnTo>
                <a:lnTo>
                  <a:pt x="272415" y="174625"/>
                </a:lnTo>
                <a:lnTo>
                  <a:pt x="272415" y="245999"/>
                </a:lnTo>
                <a:lnTo>
                  <a:pt x="391541" y="122936"/>
                </a:lnTo>
                <a:lnTo>
                  <a:pt x="272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717658" y="1615058"/>
            <a:ext cx="391795" cy="246379"/>
          </a:xfrm>
          <a:custGeom>
            <a:avLst/>
            <a:gdLst/>
            <a:ahLst/>
            <a:cxnLst/>
            <a:rect l="l" t="t" r="r" b="b"/>
            <a:pathLst>
              <a:path w="391795" h="246380">
                <a:moveTo>
                  <a:pt x="0" y="71374"/>
                </a:moveTo>
                <a:lnTo>
                  <a:pt x="272415" y="71374"/>
                </a:lnTo>
                <a:lnTo>
                  <a:pt x="272415" y="0"/>
                </a:lnTo>
                <a:lnTo>
                  <a:pt x="391541" y="122936"/>
                </a:lnTo>
                <a:lnTo>
                  <a:pt x="272415" y="245999"/>
                </a:lnTo>
                <a:lnTo>
                  <a:pt x="272415" y="174625"/>
                </a:lnTo>
                <a:lnTo>
                  <a:pt x="0" y="174625"/>
                </a:lnTo>
                <a:lnTo>
                  <a:pt x="0" y="713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62108" y="5259959"/>
            <a:ext cx="328295" cy="294005"/>
          </a:xfrm>
          <a:custGeom>
            <a:avLst/>
            <a:gdLst/>
            <a:ahLst/>
            <a:cxnLst/>
            <a:rect l="l" t="t" r="r" b="b"/>
            <a:pathLst>
              <a:path w="328295" h="294004">
                <a:moveTo>
                  <a:pt x="232791" y="142112"/>
                </a:moveTo>
                <a:lnTo>
                  <a:pt x="95250" y="142112"/>
                </a:lnTo>
                <a:lnTo>
                  <a:pt x="95250" y="293623"/>
                </a:lnTo>
                <a:lnTo>
                  <a:pt x="232791" y="293623"/>
                </a:lnTo>
                <a:lnTo>
                  <a:pt x="232791" y="142112"/>
                </a:lnTo>
                <a:close/>
              </a:path>
              <a:path w="328295" h="294004">
                <a:moveTo>
                  <a:pt x="163957" y="0"/>
                </a:moveTo>
                <a:lnTo>
                  <a:pt x="0" y="142112"/>
                </a:lnTo>
                <a:lnTo>
                  <a:pt x="328041" y="142112"/>
                </a:lnTo>
                <a:lnTo>
                  <a:pt x="163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762108" y="5259959"/>
            <a:ext cx="328295" cy="294005"/>
          </a:xfrm>
          <a:custGeom>
            <a:avLst/>
            <a:gdLst/>
            <a:ahLst/>
            <a:cxnLst/>
            <a:rect l="l" t="t" r="r" b="b"/>
            <a:pathLst>
              <a:path w="328295" h="294004">
                <a:moveTo>
                  <a:pt x="232791" y="293623"/>
                </a:moveTo>
                <a:lnTo>
                  <a:pt x="232791" y="142112"/>
                </a:lnTo>
                <a:lnTo>
                  <a:pt x="328041" y="142112"/>
                </a:lnTo>
                <a:lnTo>
                  <a:pt x="163957" y="0"/>
                </a:lnTo>
                <a:lnTo>
                  <a:pt x="0" y="142112"/>
                </a:lnTo>
                <a:lnTo>
                  <a:pt x="95250" y="142112"/>
                </a:lnTo>
                <a:lnTo>
                  <a:pt x="95250" y="293623"/>
                </a:lnTo>
                <a:lnTo>
                  <a:pt x="232791" y="2936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00641" y="4872609"/>
            <a:ext cx="391795" cy="246379"/>
          </a:xfrm>
          <a:custGeom>
            <a:avLst/>
            <a:gdLst/>
            <a:ahLst/>
            <a:cxnLst/>
            <a:rect l="l" t="t" r="r" b="b"/>
            <a:pathLst>
              <a:path w="391795" h="246379">
                <a:moveTo>
                  <a:pt x="119125" y="0"/>
                </a:moveTo>
                <a:lnTo>
                  <a:pt x="0" y="122936"/>
                </a:lnTo>
                <a:lnTo>
                  <a:pt x="119125" y="245999"/>
                </a:lnTo>
                <a:lnTo>
                  <a:pt x="119125" y="174625"/>
                </a:lnTo>
                <a:lnTo>
                  <a:pt x="391667" y="174625"/>
                </a:lnTo>
                <a:lnTo>
                  <a:pt x="391667" y="71374"/>
                </a:lnTo>
                <a:lnTo>
                  <a:pt x="119125" y="71374"/>
                </a:lnTo>
                <a:lnTo>
                  <a:pt x="119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00641" y="4872609"/>
            <a:ext cx="391795" cy="246379"/>
          </a:xfrm>
          <a:custGeom>
            <a:avLst/>
            <a:gdLst/>
            <a:ahLst/>
            <a:cxnLst/>
            <a:rect l="l" t="t" r="r" b="b"/>
            <a:pathLst>
              <a:path w="391795" h="246379">
                <a:moveTo>
                  <a:pt x="391667" y="174625"/>
                </a:moveTo>
                <a:lnTo>
                  <a:pt x="119125" y="174625"/>
                </a:lnTo>
                <a:lnTo>
                  <a:pt x="119125" y="245999"/>
                </a:lnTo>
                <a:lnTo>
                  <a:pt x="0" y="122936"/>
                </a:lnTo>
                <a:lnTo>
                  <a:pt x="119125" y="0"/>
                </a:lnTo>
                <a:lnTo>
                  <a:pt x="119125" y="71374"/>
                </a:lnTo>
                <a:lnTo>
                  <a:pt x="391667" y="71374"/>
                </a:lnTo>
                <a:lnTo>
                  <a:pt x="391667" y="174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747250" y="3661283"/>
            <a:ext cx="328295" cy="294005"/>
          </a:xfrm>
          <a:custGeom>
            <a:avLst/>
            <a:gdLst/>
            <a:ahLst/>
            <a:cxnLst/>
            <a:rect l="l" t="t" r="r" b="b"/>
            <a:pathLst>
              <a:path w="328295" h="294004">
                <a:moveTo>
                  <a:pt x="328041" y="151638"/>
                </a:moveTo>
                <a:lnTo>
                  <a:pt x="0" y="151638"/>
                </a:lnTo>
                <a:lnTo>
                  <a:pt x="164083" y="293751"/>
                </a:lnTo>
                <a:lnTo>
                  <a:pt x="328041" y="151638"/>
                </a:lnTo>
                <a:close/>
              </a:path>
              <a:path w="328295" h="294004">
                <a:moveTo>
                  <a:pt x="232791" y="0"/>
                </a:moveTo>
                <a:lnTo>
                  <a:pt x="95250" y="0"/>
                </a:lnTo>
                <a:lnTo>
                  <a:pt x="95250" y="151638"/>
                </a:lnTo>
                <a:lnTo>
                  <a:pt x="232791" y="151638"/>
                </a:lnTo>
                <a:lnTo>
                  <a:pt x="232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47250" y="3661283"/>
            <a:ext cx="328295" cy="294005"/>
          </a:xfrm>
          <a:custGeom>
            <a:avLst/>
            <a:gdLst/>
            <a:ahLst/>
            <a:cxnLst/>
            <a:rect l="l" t="t" r="r" b="b"/>
            <a:pathLst>
              <a:path w="328295" h="294004">
                <a:moveTo>
                  <a:pt x="232791" y="0"/>
                </a:moveTo>
                <a:lnTo>
                  <a:pt x="232791" y="151638"/>
                </a:lnTo>
                <a:lnTo>
                  <a:pt x="328041" y="151638"/>
                </a:lnTo>
                <a:lnTo>
                  <a:pt x="164083" y="293751"/>
                </a:lnTo>
                <a:lnTo>
                  <a:pt x="0" y="151638"/>
                </a:lnTo>
                <a:lnTo>
                  <a:pt x="95250" y="151638"/>
                </a:lnTo>
                <a:lnTo>
                  <a:pt x="95250" y="0"/>
                </a:lnTo>
                <a:lnTo>
                  <a:pt x="232791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747250" y="3237483"/>
            <a:ext cx="391795" cy="246379"/>
          </a:xfrm>
          <a:custGeom>
            <a:avLst/>
            <a:gdLst/>
            <a:ahLst/>
            <a:cxnLst/>
            <a:rect l="l" t="t" r="r" b="b"/>
            <a:pathLst>
              <a:path w="391795" h="246379">
                <a:moveTo>
                  <a:pt x="119125" y="0"/>
                </a:moveTo>
                <a:lnTo>
                  <a:pt x="0" y="122936"/>
                </a:lnTo>
                <a:lnTo>
                  <a:pt x="119125" y="245999"/>
                </a:lnTo>
                <a:lnTo>
                  <a:pt x="119125" y="174625"/>
                </a:lnTo>
                <a:lnTo>
                  <a:pt x="391541" y="174625"/>
                </a:lnTo>
                <a:lnTo>
                  <a:pt x="391541" y="71374"/>
                </a:lnTo>
                <a:lnTo>
                  <a:pt x="119125" y="71374"/>
                </a:lnTo>
                <a:lnTo>
                  <a:pt x="119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47250" y="3237483"/>
            <a:ext cx="391795" cy="246379"/>
          </a:xfrm>
          <a:custGeom>
            <a:avLst/>
            <a:gdLst/>
            <a:ahLst/>
            <a:cxnLst/>
            <a:rect l="l" t="t" r="r" b="b"/>
            <a:pathLst>
              <a:path w="391795" h="246379">
                <a:moveTo>
                  <a:pt x="391541" y="174625"/>
                </a:moveTo>
                <a:lnTo>
                  <a:pt x="119125" y="174625"/>
                </a:lnTo>
                <a:lnTo>
                  <a:pt x="119125" y="245999"/>
                </a:lnTo>
                <a:lnTo>
                  <a:pt x="0" y="122936"/>
                </a:lnTo>
                <a:lnTo>
                  <a:pt x="119125" y="0"/>
                </a:lnTo>
                <a:lnTo>
                  <a:pt x="119125" y="71374"/>
                </a:lnTo>
                <a:lnTo>
                  <a:pt x="391541" y="71374"/>
                </a:lnTo>
                <a:lnTo>
                  <a:pt x="391541" y="174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196319" y="1997202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225783" y="3608832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209019" y="5183632"/>
            <a:ext cx="812800" cy="117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latin typeface="Calibri"/>
                <a:cs typeface="Calibri"/>
              </a:rPr>
              <a:t>Total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45516" y="4752847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Catatan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431036" y="4752847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(n)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37638" y="4752847"/>
            <a:ext cx="1807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(current </a:t>
            </a:r>
            <a:r>
              <a:rPr sz="1800" spc="-20" dirty="0">
                <a:latin typeface="Calibri"/>
                <a:cs typeface="Calibri"/>
              </a:rPr>
              <a:t>state)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1984</Words>
  <Application>Microsoft Office PowerPoint</Application>
  <PresentationFormat>Widescreen</PresentationFormat>
  <Paragraphs>600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Retrospect</vt:lpstr>
      <vt:lpstr>Heuristic Search</vt:lpstr>
      <vt:lpstr>Heuristic Search</vt:lpstr>
      <vt:lpstr>Heuristic Search</vt:lpstr>
      <vt:lpstr>Menentukan sebuah state lebih baik dibandingkan  dengan state lainnya.</vt:lpstr>
      <vt:lpstr>Pencarian dengan Informasi (Informed Search)</vt:lpstr>
      <vt:lpstr>Greedy Search</vt:lpstr>
      <vt:lpstr>Fungsi Heuristik (1)</vt:lpstr>
      <vt:lpstr>Fungsi Heuristik (2) – Manhattan Distance</vt:lpstr>
      <vt:lpstr>Fungsi Heuristik (2) – Manhattan Distance</vt:lpstr>
      <vt:lpstr>Fungsi Heuristik (2) – Manhattan Distance</vt:lpstr>
      <vt:lpstr>8-Puzzle</vt:lpstr>
      <vt:lpstr>Algoritma Depth First Search (DFS)</vt:lpstr>
      <vt:lpstr>Algoritma Best First Search  (Pengembangan Algoritma DFS)</vt:lpstr>
      <vt:lpstr>Pencarian Heuristik dengan Ruang Keadaan  Berikut - Contoh 1</vt:lpstr>
      <vt:lpstr>Proses Trace untuk Algoritma Best First Search</vt:lpstr>
      <vt:lpstr>Pencarian Heuristik dengan Ruang Keadaan  Berikut - Menandai Open dan Close</vt:lpstr>
      <vt:lpstr>Contoh 2. Algoritma Best First Search</vt:lpstr>
      <vt:lpstr>Contoh 2. Algoritma Best First Search</vt:lpstr>
      <vt:lpstr>Contoh 2. Algoritma Best First Search</vt:lpstr>
      <vt:lpstr>Contoh 2. Algoritma Best First Search</vt:lpstr>
      <vt:lpstr>Contoh 2. Algoritma Best First Search</vt:lpstr>
      <vt:lpstr>Analisa Best First Search</vt:lpstr>
      <vt:lpstr>Algoritma A*</vt:lpstr>
      <vt:lpstr>Fungsi Heuristik pada 8-Puzzle</vt:lpstr>
      <vt:lpstr>Proses Trace pada Algoritma A*</vt:lpstr>
      <vt:lpstr>PowerPoint Presentation</vt:lpstr>
      <vt:lpstr>PowerPoint Presentation</vt:lpstr>
      <vt:lpstr>Contoh 2</vt:lpstr>
      <vt:lpstr>A* Search</vt:lpstr>
      <vt:lpstr>A* Search</vt:lpstr>
      <vt:lpstr>A* Search</vt:lpstr>
      <vt:lpstr>Algoritma Best First Search (8-Puzzle) f(N) = h(N) = jumlah tile yang berbeda</vt:lpstr>
      <vt:lpstr>Algoritma Best First Search (8-Puzzle) f(N) = h(N) = jarak tile yang berbeda dengan tile yang terdapat pada node tujuan</vt:lpstr>
      <vt:lpstr>Algoritma A* (8-Puzzle)</vt:lpstr>
      <vt:lpstr>Algoritma A* (8-Puzzle)- Dengan Cutoff 4</vt:lpstr>
      <vt:lpstr>PowerPoint Presentation</vt:lpstr>
      <vt:lpstr>Algoritma A* (8-Puzzle)- Dengan Cutoff 4</vt:lpstr>
      <vt:lpstr>PowerPoint Presentation</vt:lpstr>
      <vt:lpstr>Algoritma A* (8-Puzzle)- Dengan Cutoff 4</vt:lpstr>
      <vt:lpstr>Algoritma A* (8-Puzzle)- Dengan Cutoff 5</vt:lpstr>
      <vt:lpstr>PowerPoint Presentation</vt:lpstr>
      <vt:lpstr>Algoritma A* (8-Puzzle)- Dengan Cutoff 5</vt:lpstr>
      <vt:lpstr>Algoritma A* (8-Puzzle)- Dengan Cutoff 5</vt:lpstr>
      <vt:lpstr>Algoritma A* (8-Puzzle)- Dengan Cutoff 5</vt:lpstr>
      <vt:lpstr>Algoritma A* (8-Puzzle)- Dengan Cutoff 5</vt:lpstr>
      <vt:lpstr>Algoritma A* (8-Puzzle)- Dengan Cutoff 5</vt:lpstr>
      <vt:lpstr>Mengenai Algoritma Heuristik</vt:lpstr>
      <vt:lpstr>Kapan Menggunakan Algoritma Pencarian?</vt:lpstr>
      <vt:lpstr>Hill climbing</vt:lpstr>
      <vt:lpstr>Hill climbing</vt:lpstr>
      <vt:lpstr>Analisa Hill climbing</vt:lpstr>
      <vt:lpstr>Branch and Bound</vt:lpstr>
      <vt:lpstr>Branch and Bound</vt:lpstr>
      <vt:lpstr>Analisa Branch and Bound</vt:lpstr>
      <vt:lpstr>Dynamic Programming</vt:lpstr>
      <vt:lpstr>Dynamic Programming</vt:lpstr>
      <vt:lpstr>Dynamic Programming</vt:lpstr>
      <vt:lpstr>Q /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Berbasis Obyek</dc:title>
  <dc:creator>entin</dc:creator>
  <cp:lastModifiedBy>t r</cp:lastModifiedBy>
  <cp:revision>5</cp:revision>
  <dcterms:created xsi:type="dcterms:W3CDTF">2020-03-17T21:30:09Z</dcterms:created>
  <dcterms:modified xsi:type="dcterms:W3CDTF">2020-03-17T22:14:22Z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2020-03-17T00:00:00Z</vt:filetime>
  </property>
</Properties>
</file>