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Roboto Medium"/>
      <p:regular r:id="rId25"/>
      <p:bold r:id="rId26"/>
      <p:italic r:id="rId27"/>
      <p:boldItalic r:id="rId28"/>
    </p:embeddedFont>
    <p:embeddedFont>
      <p:font typeface="Roboto"/>
      <p:regular r:id="rId29"/>
      <p:bold r:id="rId30"/>
      <p:italic r:id="rId31"/>
      <p:boldItalic r:id="rId32"/>
    </p:embeddedFont>
    <p:embeddedFont>
      <p:font typeface="Lato Black"/>
      <p:bold r:id="rId33"/>
      <p:boldItalic r:id="rId34"/>
    </p:embeddedFont>
    <p:embeddedFont>
      <p:font typeface="Libre Baskerville"/>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haV5YTcxTYQ9ifj9FrZGLOm5SU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LatoBlack-bold.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LibreBaskerville-regular.fntdata"/><Relationship Id="rId12" Type="http://schemas.openxmlformats.org/officeDocument/2006/relationships/slide" Target="slides/slide8.xml"/><Relationship Id="rId34" Type="http://schemas.openxmlformats.org/officeDocument/2006/relationships/font" Target="fonts/LatoBlack-boldItalic.fntdata"/><Relationship Id="rId15" Type="http://schemas.openxmlformats.org/officeDocument/2006/relationships/slide" Target="slides/slide11.xml"/><Relationship Id="rId37" Type="http://schemas.openxmlformats.org/officeDocument/2006/relationships/font" Target="fonts/LibreBaskerville-italic.fntdata"/><Relationship Id="rId14" Type="http://schemas.openxmlformats.org/officeDocument/2006/relationships/slide" Target="slides/slide10.xml"/><Relationship Id="rId36" Type="http://schemas.openxmlformats.org/officeDocument/2006/relationships/font" Target="fonts/LibreBaskerville-bold.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9e99cb12d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69e99cb12d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9e99cb12d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69e99cb12d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9e99cb12d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69e99cb12d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9e99cb12d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69e99cb12d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9e99cb12d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69e99cb12d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9e99cb12d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69e99cb12d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9e99cb12d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69e99cb12d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9e99cb12d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69e99cb12d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9e99cb12d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69e99cb12d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9e99cb12d_0_1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269e99cb12d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9e99cb12d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69e99cb12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9e99cb12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69e99cb12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9e99cb12d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69e99cb12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e99cb12d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69e99cb12d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9e99cb12d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69e99cb12d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9e99cb12d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269e99cb12d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linkedin.com/in/ishaq-miyawal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1982450" y="3922500"/>
            <a:ext cx="7736700" cy="202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lang="en-IN" sz="2600">
                <a:solidFill>
                  <a:schemeClr val="dk2"/>
                </a:solidFill>
                <a:latin typeface="Roboto Medium"/>
                <a:ea typeface="Roboto Medium"/>
                <a:cs typeface="Roboto Medium"/>
                <a:sym typeface="Roboto Medium"/>
              </a:rPr>
              <a:t>Exploratory Data Analysis </a:t>
            </a:r>
            <a:endParaRPr sz="2600">
              <a:solidFill>
                <a:schemeClr val="dk2"/>
              </a:solidFill>
              <a:latin typeface="Roboto Medium"/>
              <a:ea typeface="Roboto Medium"/>
              <a:cs typeface="Roboto Medium"/>
              <a:sym typeface="Roboto Medium"/>
            </a:endParaRPr>
          </a:p>
          <a:p>
            <a:pPr indent="0" lvl="0" marL="0" marR="0" rtl="0" algn="ctr">
              <a:lnSpc>
                <a:spcPct val="100000"/>
              </a:lnSpc>
              <a:spcBef>
                <a:spcPts val="0"/>
              </a:spcBef>
              <a:spcAft>
                <a:spcPts val="0"/>
              </a:spcAft>
              <a:buClr>
                <a:srgbClr val="000000"/>
              </a:buClr>
              <a:buSzPts val="1800"/>
              <a:buFont typeface="Arial"/>
              <a:buNone/>
            </a:pPr>
            <a:r>
              <a:rPr lang="en-IN" sz="2600">
                <a:solidFill>
                  <a:schemeClr val="dk2"/>
                </a:solidFill>
                <a:latin typeface="Roboto Medium"/>
                <a:ea typeface="Roboto Medium"/>
                <a:cs typeface="Roboto Medium"/>
                <a:sym typeface="Roboto Medium"/>
              </a:rPr>
              <a:t>on </a:t>
            </a:r>
            <a:endParaRPr sz="2600">
              <a:solidFill>
                <a:schemeClr val="dk2"/>
              </a:solidFill>
              <a:latin typeface="Roboto Medium"/>
              <a:ea typeface="Roboto Medium"/>
              <a:cs typeface="Roboto Medium"/>
              <a:sym typeface="Roboto Medium"/>
            </a:endParaRPr>
          </a:p>
          <a:p>
            <a:pPr indent="0" lvl="0" marL="0" marR="0" rtl="0" algn="ctr">
              <a:lnSpc>
                <a:spcPct val="100000"/>
              </a:lnSpc>
              <a:spcBef>
                <a:spcPts val="0"/>
              </a:spcBef>
              <a:spcAft>
                <a:spcPts val="0"/>
              </a:spcAft>
              <a:buClr>
                <a:srgbClr val="000000"/>
              </a:buClr>
              <a:buSzPts val="1800"/>
              <a:buFont typeface="Arial"/>
              <a:buNone/>
            </a:pPr>
            <a:r>
              <a:rPr lang="en-IN" sz="2600">
                <a:solidFill>
                  <a:schemeClr val="dk2"/>
                </a:solidFill>
                <a:latin typeface="Roboto Medium"/>
                <a:ea typeface="Roboto Medium"/>
                <a:cs typeface="Roboto Medium"/>
                <a:sym typeface="Roboto Medium"/>
              </a:rPr>
              <a:t>AMEO - Aspiring Minds 2015 dataset</a:t>
            </a:r>
            <a:endParaRPr sz="2600">
              <a:solidFill>
                <a:schemeClr val="dk2"/>
              </a:solidFill>
              <a:latin typeface="Roboto Medium"/>
              <a:ea typeface="Roboto Medium"/>
              <a:cs typeface="Roboto Medium"/>
              <a:sym typeface="Roboto Medium"/>
            </a:endParaRPr>
          </a:p>
          <a:p>
            <a:pPr indent="0" lvl="0" marL="0" marR="0" rtl="0" algn="ctr">
              <a:lnSpc>
                <a:spcPct val="100000"/>
              </a:lnSpc>
              <a:spcBef>
                <a:spcPts val="0"/>
              </a:spcBef>
              <a:spcAft>
                <a:spcPts val="0"/>
              </a:spcAft>
              <a:buClr>
                <a:srgbClr val="000000"/>
              </a:buClr>
              <a:buSzPts val="1800"/>
              <a:buFont typeface="Arial"/>
              <a:buNone/>
            </a:pPr>
            <a:r>
              <a:t/>
            </a:r>
            <a:endParaRPr sz="2600">
              <a:solidFill>
                <a:schemeClr val="dk1"/>
              </a:solidFill>
              <a:latin typeface="Roboto Medium"/>
              <a:ea typeface="Roboto Medium"/>
              <a:cs typeface="Roboto Medium"/>
              <a:sym typeface="Roboto Medium"/>
            </a:endParaRPr>
          </a:p>
          <a:p>
            <a:pPr indent="0" lvl="0" marL="0" marR="0" rtl="0" algn="ctr">
              <a:lnSpc>
                <a:spcPct val="100000"/>
              </a:lnSpc>
              <a:spcBef>
                <a:spcPts val="0"/>
              </a:spcBef>
              <a:spcAft>
                <a:spcPts val="0"/>
              </a:spcAft>
              <a:buClr>
                <a:srgbClr val="000000"/>
              </a:buClr>
              <a:buSzPts val="1800"/>
              <a:buFont typeface="Arial"/>
              <a:buNone/>
            </a:pPr>
            <a:r>
              <a:rPr lang="en-IN" sz="2600">
                <a:solidFill>
                  <a:schemeClr val="dk1"/>
                </a:solidFill>
                <a:latin typeface="Roboto Medium"/>
                <a:ea typeface="Roboto Medium"/>
                <a:cs typeface="Roboto Medium"/>
                <a:sym typeface="Roboto Medium"/>
              </a:rPr>
              <a:t>BY - ISHAQ MIYAWALA</a:t>
            </a:r>
            <a:endParaRPr sz="2600">
              <a:solidFill>
                <a:schemeClr val="dk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69e99cb12d_0_153"/>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Geo </a:t>
            </a:r>
            <a:r>
              <a:rPr b="1" lang="en-IN">
                <a:solidFill>
                  <a:srgbClr val="FF0000"/>
                </a:solidFill>
              </a:rPr>
              <a:t>Analysis</a:t>
            </a:r>
            <a:endParaRPr b="1">
              <a:solidFill>
                <a:srgbClr val="FF0000"/>
              </a:solidFill>
            </a:endParaRPr>
          </a:p>
        </p:txBody>
      </p:sp>
      <p:pic>
        <p:nvPicPr>
          <p:cNvPr id="164" name="Google Shape;164;g269e99cb12d_0_153"/>
          <p:cNvPicPr preferRelativeResize="0"/>
          <p:nvPr/>
        </p:nvPicPr>
        <p:blipFill>
          <a:blip r:embed="rId3">
            <a:alphaModFix/>
          </a:blip>
          <a:stretch>
            <a:fillRect/>
          </a:stretch>
        </p:blipFill>
        <p:spPr>
          <a:xfrm>
            <a:off x="469300" y="1325700"/>
            <a:ext cx="5227500" cy="5227500"/>
          </a:xfrm>
          <a:prstGeom prst="rect">
            <a:avLst/>
          </a:prstGeom>
          <a:noFill/>
          <a:ln>
            <a:noFill/>
          </a:ln>
        </p:spPr>
      </p:pic>
      <p:sp>
        <p:nvSpPr>
          <p:cNvPr id="165" name="Google Shape;165;g269e99cb12d_0_153"/>
          <p:cNvSpPr txBox="1"/>
          <p:nvPr/>
        </p:nvSpPr>
        <p:spPr>
          <a:xfrm>
            <a:off x="6771800" y="1995300"/>
            <a:ext cx="4827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This Graph indicates the average </a:t>
            </a:r>
            <a:r>
              <a:rPr lang="en-IN" sz="1600">
                <a:solidFill>
                  <a:schemeClr val="dk1"/>
                </a:solidFill>
                <a:latin typeface="Roboto"/>
                <a:ea typeface="Roboto"/>
                <a:cs typeface="Roboto"/>
                <a:sym typeface="Roboto"/>
              </a:rPr>
              <a:t>salaries state wise in which the student has done their graduation.</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Jharkhand has the highest average salary of around 4,85,000 INR, this may be correlated to great number of tier -1 colleges in the state like IIT Dhanbad, NIT jamshedpur etc</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The states not represented here are the states with missing data in our dataset i.e. no student studied from those states that gave the AMCAT exams</a:t>
            </a:r>
            <a:endParaRPr sz="16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9e99cb12d_0_54"/>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t>
            </a:r>
            <a:r>
              <a:rPr b="1" lang="en-IN">
                <a:solidFill>
                  <a:srgbClr val="FF0000"/>
                </a:solidFill>
              </a:rPr>
              <a:t>Analysis</a:t>
            </a:r>
            <a:endParaRPr b="1">
              <a:solidFill>
                <a:srgbClr val="FF0000"/>
              </a:solidFill>
            </a:endParaRPr>
          </a:p>
        </p:txBody>
      </p:sp>
      <p:pic>
        <p:nvPicPr>
          <p:cNvPr id="171" name="Google Shape;171;g269e99cb12d_0_54"/>
          <p:cNvPicPr preferRelativeResize="0"/>
          <p:nvPr/>
        </p:nvPicPr>
        <p:blipFill>
          <a:blip r:embed="rId3">
            <a:alphaModFix/>
          </a:blip>
          <a:stretch>
            <a:fillRect/>
          </a:stretch>
        </p:blipFill>
        <p:spPr>
          <a:xfrm>
            <a:off x="437850" y="983750"/>
            <a:ext cx="5038724" cy="2637625"/>
          </a:xfrm>
          <a:prstGeom prst="rect">
            <a:avLst/>
          </a:prstGeom>
          <a:noFill/>
          <a:ln>
            <a:noFill/>
          </a:ln>
        </p:spPr>
      </p:pic>
      <p:pic>
        <p:nvPicPr>
          <p:cNvPr id="172" name="Google Shape;172;g269e99cb12d_0_54"/>
          <p:cNvPicPr preferRelativeResize="0"/>
          <p:nvPr/>
        </p:nvPicPr>
        <p:blipFill>
          <a:blip r:embed="rId4">
            <a:alphaModFix/>
          </a:blip>
          <a:stretch>
            <a:fillRect/>
          </a:stretch>
        </p:blipFill>
        <p:spPr>
          <a:xfrm>
            <a:off x="6455775" y="983750"/>
            <a:ext cx="4746270" cy="2637625"/>
          </a:xfrm>
          <a:prstGeom prst="rect">
            <a:avLst/>
          </a:prstGeom>
          <a:noFill/>
          <a:ln>
            <a:noFill/>
          </a:ln>
        </p:spPr>
      </p:pic>
      <p:pic>
        <p:nvPicPr>
          <p:cNvPr id="173" name="Google Shape;173;g269e99cb12d_0_54"/>
          <p:cNvPicPr preferRelativeResize="0"/>
          <p:nvPr/>
        </p:nvPicPr>
        <p:blipFill>
          <a:blip r:embed="rId5">
            <a:alphaModFix/>
          </a:blip>
          <a:stretch>
            <a:fillRect/>
          </a:stretch>
        </p:blipFill>
        <p:spPr>
          <a:xfrm>
            <a:off x="156638" y="3679438"/>
            <a:ext cx="5829300" cy="3381375"/>
          </a:xfrm>
          <a:prstGeom prst="rect">
            <a:avLst/>
          </a:prstGeom>
          <a:noFill/>
          <a:ln>
            <a:noFill/>
          </a:ln>
        </p:spPr>
      </p:pic>
      <p:sp>
        <p:nvSpPr>
          <p:cNvPr id="174" name="Google Shape;174;g269e99cb12d_0_54"/>
          <p:cNvSpPr txBox="1"/>
          <p:nvPr/>
        </p:nvSpPr>
        <p:spPr>
          <a:xfrm>
            <a:off x="6518275" y="4213675"/>
            <a:ext cx="5701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IN">
                <a:solidFill>
                  <a:schemeClr val="dk1"/>
                </a:solidFill>
              </a:rPr>
              <a:t>Males have higher ratio of earning than females between </a:t>
            </a:r>
            <a:endParaRPr>
              <a:solidFill>
                <a:schemeClr val="dk1"/>
              </a:solidFill>
            </a:endParaRPr>
          </a:p>
          <a:p>
            <a:pPr indent="0" lvl="0" marL="457200" rtl="0" algn="l">
              <a:spcBef>
                <a:spcPts val="0"/>
              </a:spcBef>
              <a:spcAft>
                <a:spcPts val="0"/>
              </a:spcAft>
              <a:buNone/>
            </a:pPr>
            <a:r>
              <a:rPr lang="en-IN">
                <a:solidFill>
                  <a:schemeClr val="dk1"/>
                </a:solidFill>
              </a:rPr>
              <a:t>250k - 500k to &lt;250k</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People pursuing Mechanical engineering earn around 250k </a:t>
            </a:r>
            <a:endParaRPr>
              <a:solidFill>
                <a:schemeClr val="dk1"/>
              </a:solidFill>
            </a:endParaRPr>
          </a:p>
          <a:p>
            <a:pPr indent="-317500" lvl="0" marL="457200" rtl="0" algn="l">
              <a:spcBef>
                <a:spcPts val="0"/>
              </a:spcBef>
              <a:spcAft>
                <a:spcPts val="0"/>
              </a:spcAft>
              <a:buClr>
                <a:schemeClr val="dk1"/>
              </a:buClr>
              <a:buSzPts val="1400"/>
              <a:buChar char="●"/>
            </a:pPr>
            <a:r>
              <a:rPr b="1" lang="en-IN">
                <a:solidFill>
                  <a:schemeClr val="dk1"/>
                </a:solidFill>
              </a:rPr>
              <a:t>Pune </a:t>
            </a:r>
            <a:r>
              <a:rPr lang="en-IN">
                <a:solidFill>
                  <a:schemeClr val="dk1"/>
                </a:solidFill>
              </a:rPr>
              <a:t>has the comparatively </a:t>
            </a:r>
            <a:r>
              <a:rPr lang="en-IN">
                <a:solidFill>
                  <a:schemeClr val="dk1"/>
                </a:solidFill>
              </a:rPr>
              <a:t>highest </a:t>
            </a:r>
            <a:r>
              <a:rPr lang="en-IN">
                <a:solidFill>
                  <a:schemeClr val="dk1"/>
                </a:solidFill>
              </a:rPr>
              <a:t>percentage of graduates earning between 250k - 500k</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69e99cb12d_0_94"/>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sp>
        <p:nvSpPr>
          <p:cNvPr id="180" name="Google Shape;180;g269e99cb12d_0_94"/>
          <p:cNvSpPr txBox="1"/>
          <p:nvPr/>
        </p:nvSpPr>
        <p:spPr>
          <a:xfrm>
            <a:off x="379825" y="4999650"/>
            <a:ext cx="11687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IN">
                <a:solidFill>
                  <a:schemeClr val="dk1"/>
                </a:solidFill>
              </a:rPr>
              <a:t>There’s no as such correlation between age and salary.</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Males have a higher average salary </a:t>
            </a:r>
            <a:r>
              <a:rPr lang="en-IN">
                <a:solidFill>
                  <a:schemeClr val="dk1"/>
                </a:solidFill>
              </a:rPr>
              <a:t>than</a:t>
            </a:r>
            <a:r>
              <a:rPr lang="en-IN">
                <a:solidFill>
                  <a:schemeClr val="dk1"/>
                </a:solidFill>
              </a:rPr>
              <a:t> females with,</a:t>
            </a:r>
            <a:endParaRPr>
              <a:solidFill>
                <a:schemeClr val="dk1"/>
              </a:solidFill>
            </a:endParaRPr>
          </a:p>
          <a:p>
            <a:pPr indent="-317500" lvl="0" marL="457200" rtl="0" algn="l">
              <a:spcBef>
                <a:spcPts val="0"/>
              </a:spcBef>
              <a:spcAft>
                <a:spcPts val="0"/>
              </a:spcAft>
              <a:buClr>
                <a:schemeClr val="dk1"/>
              </a:buClr>
              <a:buSzPts val="1400"/>
              <a:buChar char="●"/>
            </a:pPr>
            <a:r>
              <a:rPr b="1" lang="en-IN">
                <a:solidFill>
                  <a:schemeClr val="dk1"/>
                </a:solidFill>
              </a:rPr>
              <a:t>Males </a:t>
            </a:r>
            <a:r>
              <a:rPr lang="en-IN">
                <a:solidFill>
                  <a:schemeClr val="dk1"/>
                </a:solidFill>
              </a:rPr>
              <a:t>average salary being </a:t>
            </a:r>
            <a:r>
              <a:rPr b="1" lang="en-IN"/>
              <a:t>3,03,017 INR</a:t>
            </a:r>
            <a:r>
              <a:rPr lang="en-IN"/>
              <a:t> and </a:t>
            </a:r>
            <a:r>
              <a:rPr b="1" lang="en-IN"/>
              <a:t>females </a:t>
            </a:r>
            <a:r>
              <a:rPr lang="en-IN"/>
              <a:t>average salary being</a:t>
            </a:r>
            <a:r>
              <a:rPr b="1" lang="en-IN"/>
              <a:t> 2,87,820 INR</a:t>
            </a:r>
            <a:endParaRPr b="1">
              <a:solidFill>
                <a:schemeClr val="dk1"/>
              </a:solidFill>
            </a:endParaRPr>
          </a:p>
        </p:txBody>
      </p:sp>
      <p:pic>
        <p:nvPicPr>
          <p:cNvPr id="181" name="Google Shape;181;g269e99cb12d_0_94"/>
          <p:cNvPicPr preferRelativeResize="0"/>
          <p:nvPr/>
        </p:nvPicPr>
        <p:blipFill>
          <a:blip r:embed="rId3">
            <a:alphaModFix/>
          </a:blip>
          <a:stretch>
            <a:fillRect/>
          </a:stretch>
        </p:blipFill>
        <p:spPr>
          <a:xfrm>
            <a:off x="253825" y="1186525"/>
            <a:ext cx="11097437" cy="336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69e99cb12d_0_105"/>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sp>
        <p:nvSpPr>
          <p:cNvPr id="187" name="Google Shape;187;g269e99cb12d_0_105"/>
          <p:cNvSpPr txBox="1"/>
          <p:nvPr/>
        </p:nvSpPr>
        <p:spPr>
          <a:xfrm>
            <a:off x="379825" y="4999650"/>
            <a:ext cx="11687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IN">
                <a:solidFill>
                  <a:schemeClr val="dk1"/>
                </a:solidFill>
              </a:rPr>
              <a:t>Higher the </a:t>
            </a:r>
            <a:r>
              <a:rPr b="1" lang="en-IN">
                <a:solidFill>
                  <a:schemeClr val="dk1"/>
                </a:solidFill>
              </a:rPr>
              <a:t>Tenure</a:t>
            </a:r>
            <a:r>
              <a:rPr lang="en-IN">
                <a:solidFill>
                  <a:schemeClr val="dk1"/>
                </a:solidFill>
              </a:rPr>
              <a:t>, higher the compensation for the </a:t>
            </a:r>
            <a:r>
              <a:rPr lang="en-IN">
                <a:solidFill>
                  <a:schemeClr val="dk1"/>
                </a:solidFill>
              </a:rPr>
              <a:t>Graduate, which can also be seen in all the job markets</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As college GPA increases the salary also increases - </a:t>
            </a:r>
            <a:r>
              <a:rPr b="1" lang="en-IN">
                <a:solidFill>
                  <a:schemeClr val="dk1"/>
                </a:solidFill>
              </a:rPr>
              <a:t>positive correlation</a:t>
            </a:r>
            <a:endParaRPr b="1">
              <a:solidFill>
                <a:schemeClr val="dk1"/>
              </a:solidFill>
            </a:endParaRPr>
          </a:p>
        </p:txBody>
      </p:sp>
      <p:pic>
        <p:nvPicPr>
          <p:cNvPr id="188" name="Google Shape;188;g269e99cb12d_0_105"/>
          <p:cNvPicPr preferRelativeResize="0"/>
          <p:nvPr/>
        </p:nvPicPr>
        <p:blipFill>
          <a:blip r:embed="rId3">
            <a:alphaModFix/>
          </a:blip>
          <a:stretch>
            <a:fillRect/>
          </a:stretch>
        </p:blipFill>
        <p:spPr>
          <a:xfrm>
            <a:off x="266475" y="1161175"/>
            <a:ext cx="11070063" cy="336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69e99cb12d_0_111"/>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sp>
        <p:nvSpPr>
          <p:cNvPr id="194" name="Google Shape;194;g269e99cb12d_0_111"/>
          <p:cNvSpPr txBox="1"/>
          <p:nvPr/>
        </p:nvSpPr>
        <p:spPr>
          <a:xfrm>
            <a:off x="379825" y="4999650"/>
            <a:ext cx="11687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IN">
                <a:solidFill>
                  <a:schemeClr val="dk1"/>
                </a:solidFill>
              </a:rPr>
              <a:t>We can see that People graduating from the </a:t>
            </a:r>
            <a:r>
              <a:rPr b="1" lang="en-IN">
                <a:solidFill>
                  <a:schemeClr val="dk1"/>
                </a:solidFill>
              </a:rPr>
              <a:t>tier 1 colleges</a:t>
            </a:r>
            <a:r>
              <a:rPr lang="en-IN">
                <a:solidFill>
                  <a:schemeClr val="dk1"/>
                </a:solidFill>
              </a:rPr>
              <a:t> generally get </a:t>
            </a:r>
            <a:r>
              <a:rPr b="1" lang="en-IN">
                <a:solidFill>
                  <a:schemeClr val="dk1"/>
                </a:solidFill>
              </a:rPr>
              <a:t>higher salaries </a:t>
            </a:r>
            <a:r>
              <a:rPr lang="en-IN">
                <a:solidFill>
                  <a:schemeClr val="dk1"/>
                </a:solidFill>
              </a:rPr>
              <a:t>than people from other colleges </a:t>
            </a:r>
            <a:endParaRPr>
              <a:solidFill>
                <a:schemeClr val="dk1"/>
              </a:solidFill>
            </a:endParaRPr>
          </a:p>
        </p:txBody>
      </p:sp>
      <p:pic>
        <p:nvPicPr>
          <p:cNvPr id="195" name="Google Shape;195;g269e99cb12d_0_111"/>
          <p:cNvPicPr preferRelativeResize="0"/>
          <p:nvPr/>
        </p:nvPicPr>
        <p:blipFill>
          <a:blip r:embed="rId3">
            <a:alphaModFix/>
          </a:blip>
          <a:stretch>
            <a:fillRect/>
          </a:stretch>
        </p:blipFill>
        <p:spPr>
          <a:xfrm>
            <a:off x="408932" y="1122876"/>
            <a:ext cx="11323181" cy="3512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69e99cb12d_0_123"/>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Hypothesis testing</a:t>
            </a:r>
            <a:endParaRPr b="1">
              <a:solidFill>
                <a:srgbClr val="FF0000"/>
              </a:solidFill>
            </a:endParaRPr>
          </a:p>
        </p:txBody>
      </p:sp>
      <p:sp>
        <p:nvSpPr>
          <p:cNvPr id="201" name="Google Shape;201;g269e99cb12d_0_123"/>
          <p:cNvSpPr txBox="1"/>
          <p:nvPr/>
        </p:nvSpPr>
        <p:spPr>
          <a:xfrm>
            <a:off x="73525" y="1120625"/>
            <a:ext cx="1168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Times of India article dated Jan 18, 2019 states that “After doing your Computer Science Engineering if you take up jobs as a Programming Analyst, Software Engineer, Hardware Engineer and Associate Engineer you can earn up to 2.5-3 lakhs as a fresh graduate.</a:t>
            </a:r>
            <a:endParaRPr/>
          </a:p>
        </p:txBody>
      </p:sp>
      <p:pic>
        <p:nvPicPr>
          <p:cNvPr id="202" name="Google Shape;202;g269e99cb12d_0_123"/>
          <p:cNvPicPr preferRelativeResize="0"/>
          <p:nvPr/>
        </p:nvPicPr>
        <p:blipFill>
          <a:blip r:embed="rId3">
            <a:alphaModFix/>
          </a:blip>
          <a:stretch>
            <a:fillRect/>
          </a:stretch>
        </p:blipFill>
        <p:spPr>
          <a:xfrm>
            <a:off x="152400" y="1888625"/>
            <a:ext cx="8181344" cy="4816975"/>
          </a:xfrm>
          <a:prstGeom prst="rect">
            <a:avLst/>
          </a:prstGeom>
          <a:noFill/>
          <a:ln>
            <a:noFill/>
          </a:ln>
        </p:spPr>
      </p:pic>
      <p:sp>
        <p:nvSpPr>
          <p:cNvPr id="203" name="Google Shape;203;g269e99cb12d_0_123"/>
          <p:cNvSpPr txBox="1"/>
          <p:nvPr/>
        </p:nvSpPr>
        <p:spPr>
          <a:xfrm>
            <a:off x="8622550" y="2259138"/>
            <a:ext cx="3277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rPr>
              <a:t>As we can infer from the density graph that the people with 0 tenure i.e. experience of zero years(freshers) have the lightest shade </a:t>
            </a:r>
            <a:r>
              <a:rPr lang="en-IN">
                <a:solidFill>
                  <a:schemeClr val="dk1"/>
                </a:solidFill>
              </a:rPr>
              <a:t>which</a:t>
            </a:r>
            <a:r>
              <a:rPr lang="en-IN">
                <a:solidFill>
                  <a:schemeClr val="dk1"/>
                </a:solidFill>
              </a:rPr>
              <a:t> reaches the peak in the range 0.25- 3.5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Thus we can infer that students who pursued Computer science in bachelor’s are earning around 2.5-3 lakhs as freshers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69e99cb12d_0_117"/>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sz="2400">
                <a:solidFill>
                  <a:srgbClr val="C00000"/>
                </a:solidFill>
                <a:highlight>
                  <a:srgbClr val="FFFFFF"/>
                </a:highlight>
              </a:rPr>
              <a:t> relationship between gender and specialization? (i.e. Does the preference of Specialisation depend on the Gender?)</a:t>
            </a:r>
            <a:endParaRPr sz="2400">
              <a:solidFill>
                <a:srgbClr val="C00000"/>
              </a:solidFill>
            </a:endParaRPr>
          </a:p>
        </p:txBody>
      </p:sp>
      <p:sp>
        <p:nvSpPr>
          <p:cNvPr id="209" name="Google Shape;209;g269e99cb12d_0_117"/>
          <p:cNvSpPr txBox="1"/>
          <p:nvPr/>
        </p:nvSpPr>
        <p:spPr>
          <a:xfrm>
            <a:off x="7225725" y="1589675"/>
            <a:ext cx="4915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IN">
                <a:solidFill>
                  <a:schemeClr val="dk1"/>
                </a:solidFill>
              </a:rPr>
              <a:t>All genders prefer to go for computer science related specializations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There are more males than females in every specialization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Females doesn’t prefer for specializations related to </a:t>
            </a:r>
            <a:r>
              <a:rPr b="1" lang="en-IN">
                <a:solidFill>
                  <a:schemeClr val="dk1"/>
                </a:solidFill>
              </a:rPr>
              <a:t>mechanical engineering</a:t>
            </a:r>
            <a:r>
              <a:rPr lang="en-IN">
                <a:solidFill>
                  <a:schemeClr val="dk1"/>
                </a:solidFill>
              </a:rPr>
              <a:t> as it has the highest ratio of male to female with </a:t>
            </a:r>
            <a:r>
              <a:rPr b="1" lang="en-IN">
                <a:solidFill>
                  <a:schemeClr val="dk1"/>
                </a:solidFill>
              </a:rPr>
              <a:t>20:1 </a:t>
            </a:r>
            <a:r>
              <a:rPr lang="en-IN">
                <a:solidFill>
                  <a:schemeClr val="dk1"/>
                </a:solidFill>
              </a:rPr>
              <a:t>ratio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Computer Science has the least ratio of </a:t>
            </a:r>
            <a:r>
              <a:rPr b="1" lang="en-IN">
                <a:solidFill>
                  <a:schemeClr val="dk1"/>
                </a:solidFill>
              </a:rPr>
              <a:t>1:3</a:t>
            </a:r>
            <a:r>
              <a:rPr lang="en-IN">
                <a:solidFill>
                  <a:schemeClr val="dk1"/>
                </a:solidFill>
              </a:rPr>
              <a:t> i.e. 1 female for every 3 males</a:t>
            </a:r>
            <a:endParaRPr>
              <a:solidFill>
                <a:schemeClr val="dk1"/>
              </a:solidFill>
            </a:endParaRPr>
          </a:p>
        </p:txBody>
      </p:sp>
      <p:pic>
        <p:nvPicPr>
          <p:cNvPr id="210" name="Google Shape;210;g269e99cb12d_0_117"/>
          <p:cNvPicPr preferRelativeResize="0"/>
          <p:nvPr/>
        </p:nvPicPr>
        <p:blipFill>
          <a:blip r:embed="rId3">
            <a:alphaModFix/>
          </a:blip>
          <a:stretch>
            <a:fillRect/>
          </a:stretch>
        </p:blipFill>
        <p:spPr>
          <a:xfrm>
            <a:off x="453438" y="1432888"/>
            <a:ext cx="6772275" cy="467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69e99cb12d_0_137"/>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Correlation chart with </a:t>
            </a:r>
            <a:r>
              <a:rPr b="1" lang="en-IN">
                <a:solidFill>
                  <a:srgbClr val="FF0000"/>
                </a:solidFill>
              </a:rPr>
              <a:t>target Variable i.e. Salary</a:t>
            </a:r>
            <a:endParaRPr b="1">
              <a:solidFill>
                <a:srgbClr val="FF0000"/>
              </a:solidFill>
            </a:endParaRPr>
          </a:p>
        </p:txBody>
      </p:sp>
      <p:pic>
        <p:nvPicPr>
          <p:cNvPr id="216" name="Google Shape;216;g269e99cb12d_0_137"/>
          <p:cNvPicPr preferRelativeResize="0"/>
          <p:nvPr/>
        </p:nvPicPr>
        <p:blipFill>
          <a:blip r:embed="rId3">
            <a:alphaModFix/>
          </a:blip>
          <a:stretch>
            <a:fillRect/>
          </a:stretch>
        </p:blipFill>
        <p:spPr>
          <a:xfrm>
            <a:off x="358488" y="1009100"/>
            <a:ext cx="11424076" cy="5227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69e99cb12d_0_144"/>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Conclusion</a:t>
            </a:r>
            <a:endParaRPr b="1">
              <a:solidFill>
                <a:srgbClr val="FF0000"/>
              </a:solidFill>
            </a:endParaRPr>
          </a:p>
        </p:txBody>
      </p:sp>
      <p:sp>
        <p:nvSpPr>
          <p:cNvPr id="222" name="Google Shape;222;g269e99cb12d_0_144"/>
          <p:cNvSpPr txBox="1"/>
          <p:nvPr/>
        </p:nvSpPr>
        <p:spPr>
          <a:xfrm>
            <a:off x="286375" y="1181650"/>
            <a:ext cx="11568300" cy="486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This Eda was conducted mainly considering Salary as our target feature so that further processes like model building etc can be done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The features with highest positive correlation with salary are: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Tenure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Quant module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Computer Programming</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10th standard percentage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12th standard percentage</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The features with highest negative correlation with salary are: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Graduation Year of college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CollegeTier i.e.(tier of college)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Designation - other (Designation which is not popular or niche)</a:t>
            </a:r>
            <a:endParaRPr sz="1600">
              <a:solidFill>
                <a:schemeClr val="dk1"/>
              </a:solidFill>
              <a:latin typeface="Roboto"/>
              <a:ea typeface="Roboto"/>
              <a:cs typeface="Roboto"/>
              <a:sym typeface="Roboto"/>
            </a:endParaRPr>
          </a:p>
          <a:p>
            <a:pPr indent="-330200" lvl="1" marL="9144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JobCity - other (cities other than the top 10 where graduates are placed)</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Males generally earn higher compared to Females, this can be due to different career choices.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People going to Tier-1 colleges have a higher chance of getting high packages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People scoring good in exams like AMCAT, and GPAs from their colleges get higher salaries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Bangalore city gets the highest number of graduates which means that more companies are based in Bangalore</a:t>
            </a:r>
            <a:endParaRPr sz="16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9e99cb12d_0_163"/>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Conclusion</a:t>
            </a:r>
            <a:endParaRPr b="1">
              <a:solidFill>
                <a:srgbClr val="FF0000"/>
              </a:solidFill>
            </a:endParaRPr>
          </a:p>
        </p:txBody>
      </p:sp>
      <p:sp>
        <p:nvSpPr>
          <p:cNvPr id="228" name="Google Shape;228;g269e99cb12d_0_163"/>
          <p:cNvSpPr txBox="1"/>
          <p:nvPr/>
        </p:nvSpPr>
        <p:spPr>
          <a:xfrm>
            <a:off x="286375" y="1181650"/>
            <a:ext cx="10795500" cy="4494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most people have salaries in range 200k - 400k per annum</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graduates Gender ratio is 3:1 for male:female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almost 40% of the graduates work as software engineer or related fields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Graduates  working in bengaluru are around 32%</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Most people gave their 10th and 12th exams in state board</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Almost 88% of people have completed just bachelors related engineering degree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More than 50% people did Computer Science specialization in their degree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24% People Graduated from the colleges based in Uttar Pradesh</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Most people graduated in 2013</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Most people have studied in tier-2 college, which is feasible as there are only limited # of tier-1 colleges in India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Most people placed via AMCAT are either freshers i.e. just joined the jobs or have 1 year experience</a:t>
            </a:r>
            <a:endParaRPr sz="16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I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794" y="1299175"/>
            <a:ext cx="10775100" cy="923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 am an </a:t>
            </a:r>
            <a:r>
              <a:rPr b="1" lang="en-IN" sz="1800">
                <a:solidFill>
                  <a:schemeClr val="dk1"/>
                </a:solidFill>
                <a:latin typeface="Calibri"/>
                <a:ea typeface="Calibri"/>
                <a:cs typeface="Calibri"/>
                <a:sym typeface="Calibri"/>
              </a:rPr>
              <a:t>aspiring</a:t>
            </a:r>
            <a:r>
              <a:rPr b="1" lang="en-IN" sz="1800">
                <a:solidFill>
                  <a:schemeClr val="dk1"/>
                </a:solidFill>
                <a:latin typeface="Calibri"/>
                <a:ea typeface="Calibri"/>
                <a:cs typeface="Calibri"/>
                <a:sym typeface="Calibri"/>
              </a:rPr>
              <a:t> Data Scientist Currently in Ultimate year of Bachelors in IT at GEC, Gandhinagar</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 am currently working as Data Science Intern at Innomatics Research Labs.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Do check out my socials   -&gt;  </a:t>
            </a:r>
            <a:r>
              <a:rPr b="1" lang="en-IN" sz="1800" u="sng">
                <a:solidFill>
                  <a:schemeClr val="hlink"/>
                </a:solidFill>
                <a:latin typeface="Calibri"/>
                <a:ea typeface="Calibri"/>
                <a:cs typeface="Calibri"/>
                <a:sym typeface="Calibri"/>
                <a:hlinkClick r:id="rId3"/>
              </a:rPr>
              <a:t>LinkedIn</a:t>
            </a:r>
            <a:endParaRPr b="1" i="0" sz="1800" u="none" cap="none" strike="noStrike">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
        <p:nvSpPr>
          <p:cNvPr id="106" name="Google Shape;106;p3"/>
          <p:cNvSpPr txBox="1"/>
          <p:nvPr/>
        </p:nvSpPr>
        <p:spPr>
          <a:xfrm>
            <a:off x="427650" y="2725925"/>
            <a:ext cx="10243500" cy="578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IN" sz="3200">
                <a:solidFill>
                  <a:srgbClr val="FF0000"/>
                </a:solidFill>
                <a:latin typeface="Lato Black"/>
                <a:ea typeface="Lato Black"/>
                <a:cs typeface="Lato Black"/>
                <a:sym typeface="Lato Black"/>
              </a:rPr>
              <a:t>Dataset Info:</a:t>
            </a:r>
            <a:endParaRPr/>
          </a:p>
        </p:txBody>
      </p:sp>
      <p:sp>
        <p:nvSpPr>
          <p:cNvPr id="107" name="Google Shape;107;p3"/>
          <p:cNvSpPr txBox="1"/>
          <p:nvPr/>
        </p:nvSpPr>
        <p:spPr>
          <a:xfrm>
            <a:off x="833625" y="3431200"/>
            <a:ext cx="10775100" cy="2308800"/>
          </a:xfrm>
          <a:prstGeom prst="rect">
            <a:avLst/>
          </a:prstGeom>
          <a:noFill/>
          <a:ln>
            <a:noFill/>
          </a:ln>
        </p:spPr>
        <p:txBody>
          <a:bodyPr anchorCtr="0" anchor="t" bIns="45700" lIns="91425" spcFirstLastPara="1" rIns="91425" wrap="square" tIns="45700">
            <a:spAutoFit/>
          </a:bodyPr>
          <a:lstStyle/>
          <a:p>
            <a:pPr indent="-330200" lvl="0" marL="457200" rtl="0" algn="l">
              <a:spcBef>
                <a:spcPts val="0"/>
              </a:spcBef>
              <a:spcAft>
                <a:spcPts val="0"/>
              </a:spcAft>
              <a:buSzPts val="1600"/>
              <a:buChar char="•"/>
            </a:pPr>
            <a:r>
              <a:rPr lang="en-IN" sz="1600"/>
              <a:t>The Aspiring Minds Computer Adaptive Test (AMCAT) is a challenging pre-employment assessment that helps freshers land a job.</a:t>
            </a:r>
            <a:endParaRPr sz="1600"/>
          </a:p>
          <a:p>
            <a:pPr indent="-330200" lvl="0" marL="457200" rtl="0" algn="l">
              <a:spcBef>
                <a:spcPts val="0"/>
              </a:spcBef>
              <a:spcAft>
                <a:spcPts val="0"/>
              </a:spcAft>
              <a:buSzPts val="1600"/>
              <a:buChar char="•"/>
            </a:pPr>
            <a:r>
              <a:rPr lang="en-IN" sz="160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34" name="Google Shape;234;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Data Preprocessing</a:t>
            </a:r>
            <a:endParaRPr b="1">
              <a:solidFill>
                <a:srgbClr val="FF0000"/>
              </a:solidFill>
            </a:endParaRPr>
          </a:p>
        </p:txBody>
      </p:sp>
      <p:sp>
        <p:nvSpPr>
          <p:cNvPr id="113" name="Google Shape;113;p4"/>
          <p:cNvSpPr txBox="1"/>
          <p:nvPr>
            <p:ph idx="1" type="body"/>
          </p:nvPr>
        </p:nvSpPr>
        <p:spPr>
          <a:xfrm>
            <a:off x="656600" y="1395825"/>
            <a:ext cx="10515600" cy="4662000"/>
          </a:xfrm>
          <a:prstGeom prst="rect">
            <a:avLst/>
          </a:prstGeom>
          <a:noFill/>
          <a:ln>
            <a:noFill/>
          </a:ln>
        </p:spPr>
        <p:txBody>
          <a:bodyPr anchorCtr="0" anchor="t" bIns="45700" lIns="91425" spcFirstLastPara="1" rIns="91425" wrap="square" tIns="45700">
            <a:normAutofit fontScale="32500"/>
          </a:bodyPr>
          <a:lstStyle/>
          <a:p>
            <a:pPr indent="-321468" lvl="0" marL="457200" rtl="0" algn="l">
              <a:lnSpc>
                <a:spcPct val="115000"/>
              </a:lnSpc>
              <a:spcBef>
                <a:spcPts val="1000"/>
              </a:spcBef>
              <a:spcAft>
                <a:spcPts val="0"/>
              </a:spcAft>
              <a:buSzPct val="100000"/>
              <a:buFont typeface="Roboto"/>
              <a:buChar char="•"/>
            </a:pPr>
            <a:r>
              <a:rPr lang="en-IN" sz="4500">
                <a:latin typeface="Roboto"/>
                <a:ea typeface="Roboto"/>
                <a:cs typeface="Roboto"/>
                <a:sym typeface="Roboto"/>
              </a:rPr>
              <a:t>the amcat score data for various engineering branches contains wide amount of -1, which means that</a:t>
            </a:r>
            <a:r>
              <a:rPr lang="en-IN" sz="4500">
                <a:latin typeface="Roboto"/>
                <a:ea typeface="Roboto"/>
                <a:cs typeface="Roboto"/>
                <a:sym typeface="Roboto"/>
              </a:rPr>
              <a:t> </a:t>
            </a:r>
            <a:r>
              <a:rPr lang="en-IN" sz="4500">
                <a:latin typeface="Roboto"/>
                <a:ea typeface="Roboto"/>
                <a:cs typeface="Roboto"/>
                <a:sym typeface="Roboto"/>
              </a:rPr>
              <a:t>the examinee didn't gave that particular module(optional) exam in amcat, hence we can count as null value</a:t>
            </a:r>
            <a:endParaRPr sz="4500">
              <a:latin typeface="Roboto"/>
              <a:ea typeface="Roboto"/>
              <a:cs typeface="Roboto"/>
              <a:sym typeface="Roboto"/>
            </a:endParaRPr>
          </a:p>
          <a:p>
            <a:pPr indent="0" lvl="0" marL="457200" rtl="0" algn="l">
              <a:lnSpc>
                <a:spcPct val="115000"/>
              </a:lnSpc>
              <a:spcBef>
                <a:spcPts val="1000"/>
              </a:spcBef>
              <a:spcAft>
                <a:spcPts val="0"/>
              </a:spcAft>
              <a:buNone/>
            </a:pPr>
            <a:r>
              <a:t/>
            </a:r>
            <a:endParaRPr sz="4500">
              <a:latin typeface="Roboto"/>
              <a:ea typeface="Roboto"/>
              <a:cs typeface="Roboto"/>
              <a:sym typeface="Roboto"/>
            </a:endParaRPr>
          </a:p>
          <a:p>
            <a:pPr indent="0" lvl="0" marL="457200" rtl="0" algn="l">
              <a:lnSpc>
                <a:spcPct val="115000"/>
              </a:lnSpc>
              <a:spcBef>
                <a:spcPts val="1000"/>
              </a:spcBef>
              <a:spcAft>
                <a:spcPts val="0"/>
              </a:spcAft>
              <a:buNone/>
            </a:pPr>
            <a:r>
              <a:rPr lang="en-IN" sz="4500">
                <a:latin typeface="Roboto"/>
                <a:ea typeface="Roboto"/>
                <a:cs typeface="Roboto"/>
                <a:sym typeface="Roboto"/>
              </a:rPr>
              <a:t>1. we will first see the percentage of these null values</a:t>
            </a:r>
            <a:endParaRPr sz="4500">
              <a:latin typeface="Roboto"/>
              <a:ea typeface="Roboto"/>
              <a:cs typeface="Roboto"/>
              <a:sym typeface="Roboto"/>
            </a:endParaRPr>
          </a:p>
          <a:p>
            <a:pPr indent="0" lvl="0" marL="457200" rtl="0" algn="l">
              <a:lnSpc>
                <a:spcPct val="115000"/>
              </a:lnSpc>
              <a:spcBef>
                <a:spcPts val="1000"/>
              </a:spcBef>
              <a:spcAft>
                <a:spcPts val="0"/>
              </a:spcAft>
              <a:buNone/>
            </a:pPr>
            <a:r>
              <a:rPr lang="en-IN" sz="4500">
                <a:latin typeface="Roboto"/>
                <a:ea typeface="Roboto"/>
                <a:cs typeface="Roboto"/>
                <a:sym typeface="Roboto"/>
              </a:rPr>
              <a:t>2. remove those columns with way higher # of null values (&gt;85%)</a:t>
            </a:r>
            <a:endParaRPr sz="4500">
              <a:latin typeface="Roboto"/>
              <a:ea typeface="Roboto"/>
              <a:cs typeface="Roboto"/>
              <a:sym typeface="Roboto"/>
            </a:endParaRPr>
          </a:p>
          <a:p>
            <a:pPr indent="0" lvl="0" marL="457200" rtl="0" algn="l">
              <a:lnSpc>
                <a:spcPct val="115000"/>
              </a:lnSpc>
              <a:spcBef>
                <a:spcPts val="1000"/>
              </a:spcBef>
              <a:spcAft>
                <a:spcPts val="0"/>
              </a:spcAft>
              <a:buNone/>
            </a:pPr>
            <a:r>
              <a:rPr lang="en-IN" sz="4500">
                <a:latin typeface="Roboto"/>
                <a:ea typeface="Roboto"/>
                <a:cs typeface="Roboto"/>
                <a:sym typeface="Roboto"/>
              </a:rPr>
              <a:t>3. Update the -1 values as Nan values in dataset</a:t>
            </a:r>
            <a:endParaRPr sz="4500">
              <a:latin typeface="Roboto"/>
              <a:ea typeface="Roboto"/>
              <a:cs typeface="Roboto"/>
              <a:sym typeface="Roboto"/>
            </a:endParaRPr>
          </a:p>
          <a:p>
            <a:pPr indent="0" lvl="0" marL="457200" rtl="0" algn="l">
              <a:lnSpc>
                <a:spcPct val="115000"/>
              </a:lnSpc>
              <a:spcBef>
                <a:spcPts val="1000"/>
              </a:spcBef>
              <a:spcAft>
                <a:spcPts val="0"/>
              </a:spcAft>
              <a:buNone/>
            </a:pPr>
            <a:r>
              <a:t/>
            </a:r>
            <a:endParaRPr sz="4500">
              <a:latin typeface="Roboto"/>
              <a:ea typeface="Roboto"/>
              <a:cs typeface="Roboto"/>
              <a:sym typeface="Roboto"/>
            </a:endParaRPr>
          </a:p>
          <a:p>
            <a:pPr indent="-321468" lvl="0" marL="457200" rtl="0" algn="l">
              <a:lnSpc>
                <a:spcPct val="115000"/>
              </a:lnSpc>
              <a:spcBef>
                <a:spcPts val="1000"/>
              </a:spcBef>
              <a:spcAft>
                <a:spcPts val="0"/>
              </a:spcAft>
              <a:buSzPct val="100000"/>
              <a:buFont typeface="Roboto"/>
              <a:buChar char="•"/>
            </a:pPr>
            <a:r>
              <a:rPr lang="en-IN" sz="4500">
                <a:latin typeface="Roboto"/>
                <a:ea typeface="Roboto"/>
                <a:cs typeface="Roboto"/>
                <a:sym typeface="Roboto"/>
              </a:rPr>
              <a:t>I than imputed all the null values using various </a:t>
            </a:r>
            <a:r>
              <a:rPr lang="en-IN" sz="4500">
                <a:latin typeface="Roboto"/>
                <a:ea typeface="Roboto"/>
                <a:cs typeface="Roboto"/>
                <a:sym typeface="Roboto"/>
              </a:rPr>
              <a:t>technique like mean, median modes etc.</a:t>
            </a:r>
            <a:endParaRPr sz="4500">
              <a:latin typeface="Roboto"/>
              <a:ea typeface="Roboto"/>
              <a:cs typeface="Roboto"/>
              <a:sym typeface="Roboto"/>
            </a:endParaRPr>
          </a:p>
          <a:p>
            <a:pPr indent="-321468" lvl="0" marL="457200" rtl="0" algn="l">
              <a:lnSpc>
                <a:spcPct val="115000"/>
              </a:lnSpc>
              <a:spcBef>
                <a:spcPts val="0"/>
              </a:spcBef>
              <a:spcAft>
                <a:spcPts val="0"/>
              </a:spcAft>
              <a:buSzPct val="100000"/>
              <a:buFont typeface="Roboto"/>
              <a:buChar char="•"/>
            </a:pPr>
            <a:r>
              <a:rPr lang="en-IN" sz="4500">
                <a:latin typeface="Roboto"/>
                <a:ea typeface="Roboto"/>
                <a:cs typeface="Roboto"/>
                <a:sym typeface="Roboto"/>
              </a:rPr>
              <a:t>I cleaned the categorical textual columns by replacing it appropriate categories using mixed techniques of fuzzywuzzy (levenshtein distance) and keyword mapping</a:t>
            </a:r>
            <a:endParaRPr sz="4500">
              <a:latin typeface="Roboto"/>
              <a:ea typeface="Roboto"/>
              <a:cs typeface="Roboto"/>
              <a:sym typeface="Roboto"/>
            </a:endParaRPr>
          </a:p>
          <a:p>
            <a:pPr indent="-321468" lvl="0" marL="457200" rtl="0" algn="l">
              <a:lnSpc>
                <a:spcPct val="115000"/>
              </a:lnSpc>
              <a:spcBef>
                <a:spcPts val="0"/>
              </a:spcBef>
              <a:spcAft>
                <a:spcPts val="0"/>
              </a:spcAft>
              <a:buSzPct val="100000"/>
              <a:buFont typeface="Roboto"/>
              <a:buChar char="•"/>
            </a:pPr>
            <a:r>
              <a:rPr lang="en-IN" sz="4500">
                <a:latin typeface="Roboto"/>
                <a:ea typeface="Roboto"/>
                <a:cs typeface="Roboto"/>
                <a:sym typeface="Roboto"/>
              </a:rPr>
              <a:t>Deleted outliers from the columns and dropped the unnecessary columns.</a:t>
            </a:r>
            <a:endParaRPr sz="4500">
              <a:latin typeface="Roboto"/>
              <a:ea typeface="Roboto"/>
              <a:cs typeface="Roboto"/>
              <a:sym typeface="Roboto"/>
            </a:endParaRPr>
          </a:p>
          <a:p>
            <a:pPr indent="-321468" lvl="0" marL="457200" rtl="0" algn="l">
              <a:lnSpc>
                <a:spcPct val="115000"/>
              </a:lnSpc>
              <a:spcBef>
                <a:spcPts val="0"/>
              </a:spcBef>
              <a:spcAft>
                <a:spcPts val="0"/>
              </a:spcAft>
              <a:buSzPct val="100000"/>
              <a:buFont typeface="Roboto"/>
              <a:buChar char="•"/>
            </a:pPr>
            <a:r>
              <a:rPr lang="en-IN" sz="4500">
                <a:latin typeface="Roboto"/>
                <a:ea typeface="Roboto"/>
                <a:cs typeface="Roboto"/>
                <a:sym typeface="Roboto"/>
              </a:rPr>
              <a:t>Added Columns like Age, Tenure and SalaryBin for ease in EDA</a:t>
            </a:r>
            <a:endParaRPr sz="4500">
              <a:latin typeface="Roboto"/>
              <a:ea typeface="Roboto"/>
              <a:cs typeface="Roboto"/>
              <a:sym typeface="Roboto"/>
            </a:endParaRPr>
          </a:p>
          <a:p>
            <a:pPr indent="-321468" lvl="0" marL="457200" rtl="0" algn="l">
              <a:lnSpc>
                <a:spcPct val="115000"/>
              </a:lnSpc>
              <a:spcBef>
                <a:spcPts val="0"/>
              </a:spcBef>
              <a:spcAft>
                <a:spcPts val="0"/>
              </a:spcAft>
              <a:buSzPct val="100000"/>
              <a:buFont typeface="Roboto"/>
              <a:buChar char="•"/>
            </a:pPr>
            <a:r>
              <a:rPr lang="en-IN" sz="4500">
                <a:latin typeface="Roboto"/>
                <a:ea typeface="Roboto"/>
                <a:cs typeface="Roboto"/>
                <a:sym typeface="Roboto"/>
              </a:rPr>
              <a:t>Saved the updated dataframe in a csv format</a:t>
            </a:r>
            <a:endParaRPr sz="4500">
              <a:latin typeface="Roboto"/>
              <a:ea typeface="Roboto"/>
              <a:cs typeface="Roboto"/>
              <a:sym typeface="Roboto"/>
            </a:endParaRPr>
          </a:p>
          <a:p>
            <a:pPr indent="0" lvl="0" marL="0" rtl="0" algn="l">
              <a:lnSpc>
                <a:spcPct val="70000"/>
              </a:lnSpc>
              <a:spcBef>
                <a:spcPts val="1000"/>
              </a:spcBef>
              <a:spcAft>
                <a:spcPts val="0"/>
              </a:spcAft>
              <a:buSzPct val="25806"/>
              <a:buNone/>
            </a:pPr>
            <a:r>
              <a:t/>
            </a:r>
            <a:endParaRPr sz="2024">
              <a:latin typeface="Arial"/>
              <a:ea typeface="Arial"/>
              <a:cs typeface="Arial"/>
              <a:sym typeface="Arial"/>
            </a:endParaRPr>
          </a:p>
          <a:p>
            <a:pPr indent="0" lvl="0" marL="0" rtl="0" algn="l">
              <a:lnSpc>
                <a:spcPct val="70000"/>
              </a:lnSpc>
              <a:spcBef>
                <a:spcPts val="1000"/>
              </a:spcBef>
              <a:spcAft>
                <a:spcPts val="0"/>
              </a:spcAft>
              <a:buClr>
                <a:schemeClr val="dk1"/>
              </a:buClr>
              <a:buSzPct val="108130"/>
              <a:buNone/>
            </a:pPr>
            <a:r>
              <a:t/>
            </a:r>
            <a:endParaRPr sz="123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69e99cb12d_0_31"/>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EDA - General observations</a:t>
            </a:r>
            <a:endParaRPr b="1">
              <a:solidFill>
                <a:srgbClr val="FF0000"/>
              </a:solidFill>
            </a:endParaRPr>
          </a:p>
        </p:txBody>
      </p:sp>
      <p:sp>
        <p:nvSpPr>
          <p:cNvPr id="119" name="Google Shape;119;g269e99cb12d_0_31"/>
          <p:cNvSpPr txBox="1"/>
          <p:nvPr/>
        </p:nvSpPr>
        <p:spPr>
          <a:xfrm>
            <a:off x="200800" y="1325700"/>
            <a:ext cx="11241300" cy="3346200"/>
          </a:xfrm>
          <a:prstGeom prst="rect">
            <a:avLst/>
          </a:prstGeom>
          <a:noFill/>
          <a:ln>
            <a:noFill/>
          </a:ln>
        </p:spPr>
        <p:txBody>
          <a:bodyPr anchorCtr="0" anchor="ctr" bIns="91425" lIns="91425" spcFirstLastPara="1" rIns="91425" wrap="square" tIns="91425">
            <a:normAutofit/>
          </a:bodyPr>
          <a:lstStyle/>
          <a:p>
            <a:pPr indent="-349250" lvl="0" marL="457200" rtl="0" algn="l">
              <a:lnSpc>
                <a:spcPct val="115000"/>
              </a:lnSpc>
              <a:spcBef>
                <a:spcPts val="1100"/>
              </a:spcBef>
              <a:spcAft>
                <a:spcPts val="0"/>
              </a:spcAft>
              <a:buClr>
                <a:schemeClr val="dk1"/>
              </a:buClr>
              <a:buSzPts val="1900"/>
              <a:buAutoNum type="arabicPeriod"/>
            </a:pPr>
            <a:r>
              <a:rPr b="1" lang="en-IN" sz="1900">
                <a:solidFill>
                  <a:schemeClr val="dk1"/>
                </a:solidFill>
                <a:highlight>
                  <a:srgbClr val="FFFFFF"/>
                </a:highlight>
              </a:rPr>
              <a:t>75%</a:t>
            </a:r>
            <a:r>
              <a:rPr lang="en-IN" sz="1900">
                <a:solidFill>
                  <a:schemeClr val="dk1"/>
                </a:solidFill>
                <a:highlight>
                  <a:srgbClr val="FFFFFF"/>
                </a:highlight>
              </a:rPr>
              <a:t> of these </a:t>
            </a:r>
            <a:r>
              <a:rPr lang="en-IN" sz="1900">
                <a:solidFill>
                  <a:schemeClr val="dk1"/>
                </a:solidFill>
                <a:highlight>
                  <a:srgbClr val="FFFFFF"/>
                </a:highlight>
              </a:rPr>
              <a:t>employed</a:t>
            </a:r>
            <a:r>
              <a:rPr lang="en-IN" sz="1900">
                <a:solidFill>
                  <a:schemeClr val="dk1"/>
                </a:solidFill>
                <a:highlight>
                  <a:srgbClr val="FFFFFF"/>
                </a:highlight>
              </a:rPr>
              <a:t> people have less than </a:t>
            </a:r>
            <a:r>
              <a:rPr b="1" lang="en-IN" sz="1900">
                <a:solidFill>
                  <a:schemeClr val="dk1"/>
                </a:solidFill>
                <a:highlight>
                  <a:srgbClr val="FFFFFF"/>
                </a:highlight>
              </a:rPr>
              <a:t>2 years</a:t>
            </a:r>
            <a:r>
              <a:rPr lang="en-IN" sz="1900">
                <a:solidFill>
                  <a:schemeClr val="dk1"/>
                </a:solidFill>
                <a:highlight>
                  <a:srgbClr val="FFFFFF"/>
                </a:highlight>
              </a:rPr>
              <a:t> of tenure in the current company</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AutoNum type="arabicPeriod"/>
            </a:pPr>
            <a:r>
              <a:rPr lang="en-IN" sz="1900">
                <a:solidFill>
                  <a:schemeClr val="dk1"/>
                </a:solidFill>
                <a:highlight>
                  <a:srgbClr val="FFFFFF"/>
                </a:highlight>
              </a:rPr>
              <a:t>Average age of employed people is around 24 years</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AutoNum type="arabicPeriod"/>
            </a:pPr>
            <a:r>
              <a:rPr lang="en-IN" sz="1900">
                <a:solidFill>
                  <a:schemeClr val="dk1"/>
                </a:solidFill>
                <a:highlight>
                  <a:srgbClr val="FFFFFF"/>
                </a:highlight>
              </a:rPr>
              <a:t>Average percentage for 10th and 12th are 77.9% and 74.47%</a:t>
            </a:r>
            <a:endParaRPr sz="1900">
              <a:solidFill>
                <a:schemeClr val="dk1"/>
              </a:solidFill>
              <a:highlight>
                <a:srgbClr val="FFFFFF"/>
              </a:highlight>
            </a:endParaRPr>
          </a:p>
          <a:p>
            <a:pPr indent="-349250" lvl="1" marL="914400" rtl="0" algn="l">
              <a:lnSpc>
                <a:spcPct val="115000"/>
              </a:lnSpc>
              <a:spcBef>
                <a:spcPts val="0"/>
              </a:spcBef>
              <a:spcAft>
                <a:spcPts val="0"/>
              </a:spcAft>
              <a:buClr>
                <a:schemeClr val="dk1"/>
              </a:buClr>
              <a:buSzPts val="1900"/>
              <a:buAutoNum type="alphaUcPeriod"/>
            </a:pPr>
            <a:r>
              <a:rPr lang="en-IN" sz="1900">
                <a:solidFill>
                  <a:schemeClr val="dk1"/>
                </a:solidFill>
                <a:highlight>
                  <a:srgbClr val="FFFFFF"/>
                </a:highlight>
              </a:rPr>
              <a:t>This indicates that people enrolled in amcat generally have higher academic scores</a:t>
            </a:r>
            <a:endParaRPr sz="1900">
              <a:solidFill>
                <a:schemeClr val="dk1"/>
              </a:solidFill>
              <a:highlight>
                <a:srgbClr val="FFFFFF"/>
              </a:highlight>
            </a:endParaRPr>
          </a:p>
          <a:p>
            <a:pPr indent="-349250" lvl="1" marL="914400" rtl="0" algn="l">
              <a:lnSpc>
                <a:spcPct val="115000"/>
              </a:lnSpc>
              <a:spcBef>
                <a:spcPts val="0"/>
              </a:spcBef>
              <a:spcAft>
                <a:spcPts val="0"/>
              </a:spcAft>
              <a:buClr>
                <a:schemeClr val="dk1"/>
              </a:buClr>
              <a:buSzPts val="1900"/>
              <a:buAutoNum type="alphaUcPeriod"/>
            </a:pPr>
            <a:r>
              <a:rPr lang="en-IN" sz="1900">
                <a:solidFill>
                  <a:schemeClr val="dk1"/>
                </a:solidFill>
                <a:highlight>
                  <a:srgbClr val="FFFFFF"/>
                </a:highlight>
              </a:rPr>
              <a:t>which is also proved by collegeGPA average being 71.7</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AutoNum type="arabicPeriod"/>
            </a:pPr>
            <a:r>
              <a:rPr lang="en-IN" sz="1900">
                <a:solidFill>
                  <a:schemeClr val="dk1"/>
                </a:solidFill>
                <a:highlight>
                  <a:srgbClr val="FFFFFF"/>
                </a:highlight>
              </a:rPr>
              <a:t>Average score in each AMCAT module is in range of 500-600, where the total marks in each module is 900</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AutoNum type="arabicPeriod"/>
            </a:pPr>
            <a:r>
              <a:rPr lang="en-IN" sz="1900">
                <a:solidFill>
                  <a:schemeClr val="dk1"/>
                </a:solidFill>
                <a:highlight>
                  <a:srgbClr val="FFFFFF"/>
                </a:highlight>
              </a:rPr>
              <a:t>Average salary is around 3,00,000 INR</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69e99cb12d_0_6"/>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pic>
        <p:nvPicPr>
          <p:cNvPr id="125" name="Google Shape;125;g269e99cb12d_0_6"/>
          <p:cNvPicPr preferRelativeResize="0"/>
          <p:nvPr/>
        </p:nvPicPr>
        <p:blipFill>
          <a:blip r:embed="rId3">
            <a:alphaModFix/>
          </a:blip>
          <a:stretch>
            <a:fillRect/>
          </a:stretch>
        </p:blipFill>
        <p:spPr>
          <a:xfrm>
            <a:off x="152400" y="1478100"/>
            <a:ext cx="11887201" cy="3602978"/>
          </a:xfrm>
          <a:prstGeom prst="rect">
            <a:avLst/>
          </a:prstGeom>
          <a:noFill/>
          <a:ln>
            <a:noFill/>
          </a:ln>
        </p:spPr>
      </p:pic>
      <p:sp>
        <p:nvSpPr>
          <p:cNvPr id="126" name="Google Shape;126;g269e99cb12d_0_6"/>
          <p:cNvSpPr txBox="1"/>
          <p:nvPr/>
        </p:nvSpPr>
        <p:spPr>
          <a:xfrm>
            <a:off x="469450" y="5233475"/>
            <a:ext cx="113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rPr>
              <a:t>We can see that salary is highly colluded in the middle and percentage </a:t>
            </a:r>
            <a:r>
              <a:rPr lang="en-IN">
                <a:solidFill>
                  <a:schemeClr val="dk1"/>
                </a:solidFill>
              </a:rPr>
              <a:t>follows</a:t>
            </a:r>
            <a:r>
              <a:rPr lang="en-IN">
                <a:solidFill>
                  <a:schemeClr val="dk1"/>
                </a:solidFill>
              </a:rPr>
              <a:t> a normal distribution with left skew</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69e99cb12d_0_41"/>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sp>
        <p:nvSpPr>
          <p:cNvPr id="132" name="Google Shape;132;g269e99cb12d_0_41"/>
          <p:cNvSpPr txBox="1"/>
          <p:nvPr/>
        </p:nvSpPr>
        <p:spPr>
          <a:xfrm>
            <a:off x="8317275" y="1462075"/>
            <a:ext cx="3750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IN">
                <a:solidFill>
                  <a:schemeClr val="dk1"/>
                </a:solidFill>
              </a:rPr>
              <a:t>These are the box plots for few of the features, these are box plots for marks obtained in AMCAT exams by graduates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IN">
                <a:solidFill>
                  <a:schemeClr val="dk1"/>
                </a:solidFill>
              </a:rPr>
              <a:t>As we can see that majority of the marks distribution is in the range of 500-600 for all the graduates which we first concluded from the general observations</a:t>
            </a:r>
            <a:endParaRPr>
              <a:solidFill>
                <a:schemeClr val="dk1"/>
              </a:solidFill>
            </a:endParaRPr>
          </a:p>
        </p:txBody>
      </p:sp>
      <p:pic>
        <p:nvPicPr>
          <p:cNvPr id="133" name="Google Shape;133;g269e99cb12d_0_41"/>
          <p:cNvPicPr preferRelativeResize="0"/>
          <p:nvPr/>
        </p:nvPicPr>
        <p:blipFill>
          <a:blip r:embed="rId3">
            <a:alphaModFix/>
          </a:blip>
          <a:stretch>
            <a:fillRect/>
          </a:stretch>
        </p:blipFill>
        <p:spPr>
          <a:xfrm>
            <a:off x="0" y="1167025"/>
            <a:ext cx="8317276" cy="5145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69e99cb12d_0_48"/>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pic>
        <p:nvPicPr>
          <p:cNvPr id="139" name="Google Shape;139;g269e99cb12d_0_48"/>
          <p:cNvPicPr preferRelativeResize="0"/>
          <p:nvPr/>
        </p:nvPicPr>
        <p:blipFill>
          <a:blip r:embed="rId3">
            <a:alphaModFix/>
          </a:blip>
          <a:stretch>
            <a:fillRect/>
          </a:stretch>
        </p:blipFill>
        <p:spPr>
          <a:xfrm>
            <a:off x="152400" y="1478100"/>
            <a:ext cx="11887201" cy="3602978"/>
          </a:xfrm>
          <a:prstGeom prst="rect">
            <a:avLst/>
          </a:prstGeom>
          <a:noFill/>
          <a:ln>
            <a:noFill/>
          </a:ln>
        </p:spPr>
      </p:pic>
      <p:sp>
        <p:nvSpPr>
          <p:cNvPr id="140" name="Google Shape;140;g269e99cb12d_0_48"/>
          <p:cNvSpPr txBox="1"/>
          <p:nvPr/>
        </p:nvSpPr>
        <p:spPr>
          <a:xfrm>
            <a:off x="469450" y="5233475"/>
            <a:ext cx="113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rPr>
              <a:t>We can see that salary is highly colluded in the middle and percentage follows a normal distribution with left skew</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69e99cb12d_0_66"/>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 - bar plots</a:t>
            </a:r>
            <a:endParaRPr b="1">
              <a:solidFill>
                <a:srgbClr val="FF0000"/>
              </a:solidFill>
            </a:endParaRPr>
          </a:p>
        </p:txBody>
      </p:sp>
      <p:pic>
        <p:nvPicPr>
          <p:cNvPr id="146" name="Google Shape;146;g269e99cb12d_0_66"/>
          <p:cNvPicPr preferRelativeResize="0"/>
          <p:nvPr/>
        </p:nvPicPr>
        <p:blipFill>
          <a:blip r:embed="rId3">
            <a:alphaModFix/>
          </a:blip>
          <a:stretch>
            <a:fillRect/>
          </a:stretch>
        </p:blipFill>
        <p:spPr>
          <a:xfrm>
            <a:off x="378650" y="1167025"/>
            <a:ext cx="5592276" cy="2844075"/>
          </a:xfrm>
          <a:prstGeom prst="rect">
            <a:avLst/>
          </a:prstGeom>
          <a:noFill/>
          <a:ln>
            <a:noFill/>
          </a:ln>
        </p:spPr>
      </p:pic>
      <p:pic>
        <p:nvPicPr>
          <p:cNvPr id="147" name="Google Shape;147;g269e99cb12d_0_66"/>
          <p:cNvPicPr preferRelativeResize="0"/>
          <p:nvPr/>
        </p:nvPicPr>
        <p:blipFill>
          <a:blip r:embed="rId4">
            <a:alphaModFix/>
          </a:blip>
          <a:stretch>
            <a:fillRect/>
          </a:stretch>
        </p:blipFill>
        <p:spPr>
          <a:xfrm>
            <a:off x="6348675" y="1325700"/>
            <a:ext cx="5046210" cy="2685400"/>
          </a:xfrm>
          <a:prstGeom prst="rect">
            <a:avLst/>
          </a:prstGeom>
          <a:noFill/>
          <a:ln>
            <a:noFill/>
          </a:ln>
        </p:spPr>
      </p:pic>
      <p:pic>
        <p:nvPicPr>
          <p:cNvPr id="148" name="Google Shape;148;g269e99cb12d_0_66"/>
          <p:cNvPicPr preferRelativeResize="0"/>
          <p:nvPr/>
        </p:nvPicPr>
        <p:blipFill>
          <a:blip r:embed="rId5">
            <a:alphaModFix/>
          </a:blip>
          <a:stretch>
            <a:fillRect/>
          </a:stretch>
        </p:blipFill>
        <p:spPr>
          <a:xfrm>
            <a:off x="665226" y="4121075"/>
            <a:ext cx="4695324" cy="2542100"/>
          </a:xfrm>
          <a:prstGeom prst="rect">
            <a:avLst/>
          </a:prstGeom>
          <a:noFill/>
          <a:ln>
            <a:noFill/>
          </a:ln>
        </p:spPr>
      </p:pic>
      <p:sp>
        <p:nvSpPr>
          <p:cNvPr id="149" name="Google Shape;149;g269e99cb12d_0_66"/>
          <p:cNvSpPr txBox="1"/>
          <p:nvPr/>
        </p:nvSpPr>
        <p:spPr>
          <a:xfrm>
            <a:off x="6224525" y="4332550"/>
            <a:ext cx="544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rPr>
              <a:t>As we can see that graduates are mostly from </a:t>
            </a:r>
            <a:r>
              <a:rPr b="1" lang="en-IN">
                <a:solidFill>
                  <a:schemeClr val="dk1"/>
                </a:solidFill>
              </a:rPr>
              <a:t>CS </a:t>
            </a:r>
            <a:r>
              <a:rPr lang="en-IN">
                <a:solidFill>
                  <a:schemeClr val="dk1"/>
                </a:solidFill>
              </a:rPr>
              <a:t>background and have </a:t>
            </a:r>
            <a:r>
              <a:rPr lang="en-IN">
                <a:solidFill>
                  <a:schemeClr val="dk1"/>
                </a:solidFill>
              </a:rPr>
              <a:t>studied in</a:t>
            </a:r>
            <a:r>
              <a:rPr b="1" lang="en-IN">
                <a:solidFill>
                  <a:schemeClr val="dk1"/>
                </a:solidFill>
              </a:rPr>
              <a:t> state boards</a:t>
            </a:r>
            <a:r>
              <a:rPr lang="en-I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IN">
                <a:solidFill>
                  <a:schemeClr val="dk1"/>
                </a:solidFill>
              </a:rPr>
              <a:t>Also, </a:t>
            </a:r>
            <a:r>
              <a:rPr b="1" lang="en-IN">
                <a:solidFill>
                  <a:schemeClr val="dk1"/>
                </a:solidFill>
              </a:rPr>
              <a:t>Banglore </a:t>
            </a:r>
            <a:r>
              <a:rPr lang="en-IN">
                <a:solidFill>
                  <a:schemeClr val="dk1"/>
                </a:solidFill>
              </a:rPr>
              <a:t>is the city with the maximum amount of graduates working there by a huge margin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9e99cb12d_0_60"/>
          <p:cNvSpPr txBox="1"/>
          <p:nvPr>
            <p:ph type="title"/>
          </p:nvPr>
        </p:nvSpPr>
        <p:spPr>
          <a:xfrm>
            <a:off x="73525" y="0"/>
            <a:ext cx="11994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pic>
        <p:nvPicPr>
          <p:cNvPr id="155" name="Google Shape;155;g269e99cb12d_0_60"/>
          <p:cNvPicPr preferRelativeResize="0"/>
          <p:nvPr/>
        </p:nvPicPr>
        <p:blipFill>
          <a:blip r:embed="rId3">
            <a:alphaModFix/>
          </a:blip>
          <a:stretch>
            <a:fillRect/>
          </a:stretch>
        </p:blipFill>
        <p:spPr>
          <a:xfrm>
            <a:off x="0" y="1011475"/>
            <a:ext cx="5426960" cy="2796425"/>
          </a:xfrm>
          <a:prstGeom prst="rect">
            <a:avLst/>
          </a:prstGeom>
          <a:noFill/>
          <a:ln>
            <a:noFill/>
          </a:ln>
        </p:spPr>
      </p:pic>
      <p:pic>
        <p:nvPicPr>
          <p:cNvPr id="156" name="Google Shape;156;g269e99cb12d_0_60"/>
          <p:cNvPicPr preferRelativeResize="0"/>
          <p:nvPr/>
        </p:nvPicPr>
        <p:blipFill>
          <a:blip r:embed="rId4">
            <a:alphaModFix/>
          </a:blip>
          <a:stretch>
            <a:fillRect/>
          </a:stretch>
        </p:blipFill>
        <p:spPr>
          <a:xfrm>
            <a:off x="6040500" y="3807900"/>
            <a:ext cx="4721349" cy="2466650"/>
          </a:xfrm>
          <a:prstGeom prst="rect">
            <a:avLst/>
          </a:prstGeom>
          <a:noFill/>
          <a:ln>
            <a:noFill/>
          </a:ln>
        </p:spPr>
      </p:pic>
      <p:pic>
        <p:nvPicPr>
          <p:cNvPr id="157" name="Google Shape;157;g269e99cb12d_0_60"/>
          <p:cNvPicPr preferRelativeResize="0"/>
          <p:nvPr/>
        </p:nvPicPr>
        <p:blipFill>
          <a:blip r:embed="rId5">
            <a:alphaModFix/>
          </a:blip>
          <a:stretch>
            <a:fillRect/>
          </a:stretch>
        </p:blipFill>
        <p:spPr>
          <a:xfrm>
            <a:off x="461037" y="3977325"/>
            <a:ext cx="4504877" cy="2466650"/>
          </a:xfrm>
          <a:prstGeom prst="rect">
            <a:avLst/>
          </a:prstGeom>
          <a:noFill/>
          <a:ln>
            <a:noFill/>
          </a:ln>
        </p:spPr>
      </p:pic>
      <p:pic>
        <p:nvPicPr>
          <p:cNvPr id="158" name="Google Shape;158;g269e99cb12d_0_60"/>
          <p:cNvPicPr preferRelativeResize="0"/>
          <p:nvPr/>
        </p:nvPicPr>
        <p:blipFill>
          <a:blip r:embed="rId6">
            <a:alphaModFix/>
          </a:blip>
          <a:stretch>
            <a:fillRect/>
          </a:stretch>
        </p:blipFill>
        <p:spPr>
          <a:xfrm>
            <a:off x="6040500" y="1011475"/>
            <a:ext cx="4721350" cy="26229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