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4"/>
  </p:notesMasterIdLst>
  <p:handoutMasterIdLst>
    <p:handoutMasterId r:id="rId25"/>
  </p:handoutMasterIdLst>
  <p:sldIdLst>
    <p:sldId id="256" r:id="rId5"/>
    <p:sldId id="323" r:id="rId6"/>
    <p:sldId id="257" r:id="rId7"/>
    <p:sldId id="322" r:id="rId8"/>
    <p:sldId id="262" r:id="rId9"/>
    <p:sldId id="315" r:id="rId10"/>
    <p:sldId id="317" r:id="rId11"/>
    <p:sldId id="319" r:id="rId12"/>
    <p:sldId id="267" r:id="rId13"/>
    <p:sldId id="324" r:id="rId14"/>
    <p:sldId id="325" r:id="rId15"/>
    <p:sldId id="326" r:id="rId16"/>
    <p:sldId id="327" r:id="rId17"/>
    <p:sldId id="320" r:id="rId18"/>
    <p:sldId id="318" r:id="rId19"/>
    <p:sldId id="328" r:id="rId20"/>
    <p:sldId id="329" r:id="rId21"/>
    <p:sldId id="268" r:id="rId22"/>
    <p:sldId id="3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60" autoAdjust="0"/>
  </p:normalViewPr>
  <p:slideViewPr>
    <p:cSldViewPr snapToGrid="0">
      <p:cViewPr varScale="1">
        <p:scale>
          <a:sx n="78" d="100"/>
          <a:sy n="78" d="100"/>
        </p:scale>
        <p:origin x="126" y="840"/>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6/18/2024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12939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157267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16</a:t>
            </a:fld>
            <a:endParaRPr lang="en-US" dirty="0"/>
          </a:p>
        </p:txBody>
      </p:sp>
    </p:spTree>
    <p:extLst>
      <p:ext uri="{BB962C8B-B14F-4D97-AF65-F5344CB8AC3E}">
        <p14:creationId xmlns:p14="http://schemas.microsoft.com/office/powerpoint/2010/main" val="3248140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945594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18</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8</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2698629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68492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6/18/2024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5" r:id="rId20"/>
    <p:sldLayoutId id="2147483717" r:id="rId21"/>
    <p:sldLayoutId id="2147483672" r:id="rId22"/>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Global Food Wastage</a:t>
            </a:r>
            <a:br>
              <a:rPr lang="en-US" dirty="0"/>
            </a:br>
            <a:br>
              <a:rPr lang="en-US" dirty="0"/>
            </a:br>
            <a:r>
              <a:rPr lang="en-US" sz="1800" dirty="0"/>
              <a:t>By: Ishaq Khan</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90000" y="536575"/>
            <a:ext cx="4078800" cy="145300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Map of Total Food Waste per Capita</a:t>
            </a:r>
          </a:p>
        </p:txBody>
      </p:sp>
      <p:cxnSp>
        <p:nvCxnSpPr>
          <p:cNvPr id="34" name="Straight Connector 33">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990000" y="2877018"/>
            <a:ext cx="4078800" cy="2901482"/>
          </a:xfrm>
        </p:spPr>
        <p:txBody>
          <a:bodyPr vert="horz" lIns="91440" tIns="45720" rIns="91440" bIns="45720" rtlCol="0">
            <a:normAutofit/>
          </a:bodyPr>
          <a:lstStyle/>
          <a:p>
            <a:pPr marL="285750" indent="-285750">
              <a:lnSpc>
                <a:spcPct val="140000"/>
              </a:lnSpc>
              <a:buFont typeface="Arial" panose="020B0604020202020204" pitchFamily="34" charset="0"/>
              <a:buChar char="•"/>
            </a:pPr>
            <a:r>
              <a:rPr lang="en-US" sz="1400" dirty="0"/>
              <a:t>Shows a world map of all the countries.</a:t>
            </a:r>
          </a:p>
          <a:p>
            <a:pPr marL="285750" indent="-285750">
              <a:lnSpc>
                <a:spcPct val="140000"/>
              </a:lnSpc>
              <a:buFont typeface="Arial" panose="020B0604020202020204" pitchFamily="34" charset="0"/>
              <a:buChar char="•"/>
            </a:pPr>
            <a:r>
              <a:rPr lang="en-US" sz="1400" dirty="0"/>
              <a:t>Legend indicate the level of food wastage based on the minimum and maximum total food waste. </a:t>
            </a:r>
          </a:p>
          <a:p>
            <a:pPr marL="285750" indent="-285750">
              <a:lnSpc>
                <a:spcPct val="140000"/>
              </a:lnSpc>
              <a:buFont typeface="Arial" panose="020B0604020202020204" pitchFamily="34" charset="0"/>
              <a:buChar char="•"/>
            </a:pPr>
            <a:r>
              <a:rPr lang="en-US" sz="1400" dirty="0"/>
              <a:t>The greener the country, the less food wastage per capita occurs.</a:t>
            </a:r>
          </a:p>
          <a:p>
            <a:pPr marL="285750" indent="-285750">
              <a:lnSpc>
                <a:spcPct val="140000"/>
              </a:lnSpc>
              <a:buFont typeface="Arial" panose="020B0604020202020204" pitchFamily="34" charset="0"/>
              <a:buChar char="•"/>
            </a:pPr>
            <a:r>
              <a:rPr lang="en-US" sz="1400" dirty="0"/>
              <a:t>The redder the country, the higher the food wastage per capita is. </a:t>
            </a:r>
          </a:p>
          <a:p>
            <a:pPr lvl="1">
              <a:lnSpc>
                <a:spcPct val="140000"/>
              </a:lnSpc>
            </a:pPr>
            <a:endParaRPr lang="en-US" sz="1400" dirty="0"/>
          </a:p>
          <a:p>
            <a:pPr marL="645750" lvl="1" indent="-285750">
              <a:lnSpc>
                <a:spcPct val="140000"/>
              </a:lnSpc>
              <a:buFont typeface="Arial" panose="020B0604020202020204" pitchFamily="34" charset="0"/>
              <a:buChar char="•"/>
            </a:pPr>
            <a:endParaRPr lang="en-US" sz="1400" dirty="0"/>
          </a:p>
        </p:txBody>
      </p:sp>
      <p:sp>
        <p:nvSpPr>
          <p:cNvPr id="32" name="Rectangle 31">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3CD848BC-E015-DCB0-0996-D284A42B22A7}"/>
              </a:ext>
            </a:extLst>
          </p:cNvPr>
          <p:cNvPicPr>
            <a:picLocks noChangeAspect="1"/>
          </p:cNvPicPr>
          <p:nvPr/>
        </p:nvPicPr>
        <p:blipFill>
          <a:blip r:embed="rId3"/>
          <a:stretch>
            <a:fillRect/>
          </a:stretch>
        </p:blipFill>
        <p:spPr>
          <a:xfrm>
            <a:off x="6241675" y="1623848"/>
            <a:ext cx="5873927" cy="3641835"/>
          </a:xfrm>
          <a:prstGeom prst="rect">
            <a:avLst/>
          </a:prstGeom>
        </p:spPr>
      </p:pic>
    </p:spTree>
    <p:extLst>
      <p:ext uri="{BB962C8B-B14F-4D97-AF65-F5344CB8AC3E}">
        <p14:creationId xmlns:p14="http://schemas.microsoft.com/office/powerpoint/2010/main" val="2742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7112369" y="536575"/>
            <a:ext cx="4078800" cy="1453003"/>
          </a:xfrm>
        </p:spPr>
        <p:txBody>
          <a:bodyPr vert="horz" wrap="square" lIns="91440" tIns="45720" rIns="91440" bIns="45720" rtlCol="0" anchor="b" anchorCtr="0">
            <a:normAutofit/>
          </a:bodyPr>
          <a:lstStyle/>
          <a:p>
            <a:pPr algn="ctr">
              <a:lnSpc>
                <a:spcPct val="90000"/>
              </a:lnSpc>
            </a:pPr>
            <a:r>
              <a:rPr lang="en-US" sz="3200" kern="1200" cap="none" spc="0" baseline="0" dirty="0">
                <a:solidFill>
                  <a:schemeClr val="tx1"/>
                </a:solidFill>
                <a:latin typeface="+mj-lt"/>
                <a:ea typeface="+mj-ea"/>
                <a:cs typeface="+mj-cs"/>
              </a:rPr>
              <a:t>Countries with the Highest Food Wastage per Capita</a:t>
            </a:r>
            <a:endParaRPr lang="en-US" sz="3200" kern="1200" cap="none" spc="0" baseline="0">
              <a:solidFill>
                <a:schemeClr val="tx1"/>
              </a:solidFill>
              <a:latin typeface="+mj-lt"/>
              <a:ea typeface="+mj-ea"/>
              <a:cs typeface="+mj-cs"/>
            </a:endParaRPr>
          </a:p>
        </p:txBody>
      </p:sp>
      <p:sp>
        <p:nvSpPr>
          <p:cNvPr id="50" name="Rectangle 49">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5">
            <a:extLst>
              <a:ext uri="{FF2B5EF4-FFF2-40B4-BE49-F238E27FC236}">
                <a16:creationId xmlns:a16="http://schemas.microsoft.com/office/drawing/2014/main" id="{6FC4308B-E7D9-32FD-5AE5-41EFE578AA0E}"/>
              </a:ext>
            </a:extLst>
          </p:cNvPr>
          <p:cNvPicPr>
            <a:picLocks noChangeAspect="1"/>
          </p:cNvPicPr>
          <p:nvPr/>
        </p:nvPicPr>
        <p:blipFill>
          <a:blip r:embed="rId3"/>
          <a:stretch>
            <a:fillRect/>
          </a:stretch>
        </p:blipFill>
        <p:spPr>
          <a:xfrm>
            <a:off x="323183" y="1736646"/>
            <a:ext cx="5437283" cy="3384707"/>
          </a:xfrm>
          <a:prstGeom prst="rect">
            <a:avLst/>
          </a:prstGeom>
        </p:spPr>
      </p:pic>
      <p:cxnSp>
        <p:nvCxnSpPr>
          <p:cNvPr id="52" name="Straight Connector 51">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7096189" y="2526153"/>
            <a:ext cx="4519270" cy="3646242"/>
          </a:xfrm>
        </p:spPr>
        <p:txBody>
          <a:bodyPr vert="horz" lIns="91440" tIns="45720" rIns="91440" bIns="45720" rtlCol="0">
            <a:normAutofit fontScale="92500"/>
          </a:bodyPr>
          <a:lstStyle/>
          <a:p>
            <a:pPr marL="285750" indent="-285750">
              <a:lnSpc>
                <a:spcPct val="140000"/>
              </a:lnSpc>
              <a:buFont typeface="Arial" panose="020B0604020202020204" pitchFamily="34" charset="0"/>
              <a:buChar char="•"/>
            </a:pPr>
            <a:r>
              <a:rPr lang="en-US" sz="1100" dirty="0"/>
              <a:t>Top 7 countries with the Highest Food Wastage per Capita:</a:t>
            </a:r>
          </a:p>
          <a:p>
            <a:pPr marL="645750" lvl="1" indent="-285750">
              <a:lnSpc>
                <a:spcPct val="140000"/>
              </a:lnSpc>
              <a:buFont typeface="Arial" panose="020B0604020202020204" pitchFamily="34" charset="0"/>
              <a:buChar char="•"/>
            </a:pPr>
            <a:r>
              <a:rPr lang="en-US" sz="1100" dirty="0"/>
              <a:t>Malaysia</a:t>
            </a:r>
          </a:p>
          <a:p>
            <a:pPr marL="645750" lvl="1" indent="-285750">
              <a:lnSpc>
                <a:spcPct val="140000"/>
              </a:lnSpc>
              <a:buFont typeface="Arial" panose="020B0604020202020204" pitchFamily="34" charset="0"/>
              <a:buChar char="•"/>
            </a:pPr>
            <a:r>
              <a:rPr lang="en-US" sz="1100" dirty="0"/>
              <a:t>Nigeria</a:t>
            </a:r>
          </a:p>
          <a:p>
            <a:pPr marL="645750" lvl="1" indent="-285750">
              <a:lnSpc>
                <a:spcPct val="140000"/>
              </a:lnSpc>
              <a:buFont typeface="Arial" panose="020B0604020202020204" pitchFamily="34" charset="0"/>
              <a:buChar char="•"/>
            </a:pPr>
            <a:r>
              <a:rPr lang="en-US" sz="1100" dirty="0"/>
              <a:t>Rwanda</a:t>
            </a:r>
          </a:p>
          <a:p>
            <a:pPr marL="645750" lvl="1" indent="-285750">
              <a:lnSpc>
                <a:spcPct val="140000"/>
              </a:lnSpc>
              <a:buFont typeface="Arial" panose="020B0604020202020204" pitchFamily="34" charset="0"/>
              <a:buChar char="•"/>
            </a:pPr>
            <a:r>
              <a:rPr lang="en-US" sz="1100" dirty="0"/>
              <a:t>Israel</a:t>
            </a:r>
          </a:p>
          <a:p>
            <a:pPr marL="645750" lvl="1" indent="-285750">
              <a:lnSpc>
                <a:spcPct val="140000"/>
              </a:lnSpc>
              <a:buFont typeface="Arial" panose="020B0604020202020204" pitchFamily="34" charset="0"/>
              <a:buChar char="•"/>
            </a:pPr>
            <a:r>
              <a:rPr lang="en-US" sz="1100" dirty="0"/>
              <a:t>Greece</a:t>
            </a:r>
          </a:p>
          <a:p>
            <a:pPr marL="645750" lvl="1" indent="-285750">
              <a:lnSpc>
                <a:spcPct val="140000"/>
              </a:lnSpc>
              <a:buFont typeface="Arial" panose="020B0604020202020204" pitchFamily="34" charset="0"/>
              <a:buChar char="•"/>
            </a:pPr>
            <a:r>
              <a:rPr lang="en-US" sz="1100" dirty="0"/>
              <a:t>Bahrain</a:t>
            </a:r>
          </a:p>
          <a:p>
            <a:pPr marL="645750" lvl="1" indent="-285750">
              <a:lnSpc>
                <a:spcPct val="140000"/>
              </a:lnSpc>
              <a:buFont typeface="Arial" panose="020B0604020202020204" pitchFamily="34" charset="0"/>
              <a:buChar char="•"/>
            </a:pPr>
            <a:r>
              <a:rPr lang="en-US" sz="1100" dirty="0"/>
              <a:t>Malta</a:t>
            </a:r>
          </a:p>
          <a:p>
            <a:pPr marL="285750" indent="-285750">
              <a:lnSpc>
                <a:spcPct val="140000"/>
              </a:lnSpc>
              <a:buFont typeface="Arial" panose="020B0604020202020204" pitchFamily="34" charset="0"/>
              <a:buChar char="•"/>
            </a:pPr>
            <a:r>
              <a:rPr lang="en-US" sz="1100" dirty="0"/>
              <a:t>Acknowledge by the fact that the information is on a “per Capita” basis, meaning the average per person.</a:t>
            </a:r>
          </a:p>
          <a:p>
            <a:pPr marL="285750" indent="-285750">
              <a:lnSpc>
                <a:spcPct val="140000"/>
              </a:lnSpc>
              <a:buFont typeface="Arial" panose="020B0604020202020204" pitchFamily="34" charset="0"/>
              <a:buChar char="•"/>
            </a:pPr>
            <a:r>
              <a:rPr lang="en-US" sz="1100" dirty="0"/>
              <a:t>Calculations considers population of the Country, meaning a country with a smaller population can have a higher Total Food Waste per Capita than a country with a larger population. </a:t>
            </a:r>
          </a:p>
          <a:p>
            <a:pPr marL="285750" indent="-285750">
              <a:lnSpc>
                <a:spcPct val="140000"/>
              </a:lnSpc>
              <a:buFont typeface="Arial" panose="020B0604020202020204" pitchFamily="34" charset="0"/>
              <a:buChar char="•"/>
            </a:pPr>
            <a:endParaRPr lang="en-US" sz="700" dirty="0"/>
          </a:p>
          <a:p>
            <a:pPr lvl="1">
              <a:lnSpc>
                <a:spcPct val="140000"/>
              </a:lnSpc>
            </a:pPr>
            <a:endParaRPr lang="en-US" sz="700" dirty="0"/>
          </a:p>
          <a:p>
            <a:pPr marL="645750" lvl="1" indent="-285750">
              <a:lnSpc>
                <a:spcPct val="140000"/>
              </a:lnSpc>
              <a:buFont typeface="Arial" panose="020B0604020202020204" pitchFamily="34" charset="0"/>
              <a:buChar char="•"/>
            </a:pPr>
            <a:endParaRPr lang="en-US" sz="700" dirty="0"/>
          </a:p>
        </p:txBody>
      </p:sp>
    </p:spTree>
    <p:extLst>
      <p:ext uri="{BB962C8B-B14F-4D97-AF65-F5344CB8AC3E}">
        <p14:creationId xmlns:p14="http://schemas.microsoft.com/office/powerpoint/2010/main" val="18535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90000" y="395288"/>
            <a:ext cx="4078800" cy="159775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GDP of the Countries with the Highest Food Wastage per Capita</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990000" y="2361601"/>
            <a:ext cx="4078800" cy="3416900"/>
          </a:xfrm>
        </p:spPr>
        <p:txBody>
          <a:bodyPr vert="horz" lIns="91440" tIns="45720" rIns="91440" bIns="45720" rtlCol="0">
            <a:normAutofit/>
          </a:bodyPr>
          <a:lstStyle/>
          <a:p>
            <a:pPr marL="285750" indent="-285750">
              <a:lnSpc>
                <a:spcPct val="140000"/>
              </a:lnSpc>
              <a:buFont typeface="Arial" panose="020B0604020202020204" pitchFamily="34" charset="0"/>
              <a:buChar char="•"/>
            </a:pPr>
            <a:r>
              <a:rPr lang="en-US" sz="1400" i="0" dirty="0"/>
              <a:t>Shows the GDP of the Countries with the Highest Food Wastage per Capita</a:t>
            </a:r>
          </a:p>
          <a:p>
            <a:pPr marL="285750" indent="-285750">
              <a:lnSpc>
                <a:spcPct val="140000"/>
              </a:lnSpc>
              <a:buFont typeface="Arial" panose="020B0604020202020204" pitchFamily="34" charset="0"/>
              <a:buChar char="•"/>
            </a:pPr>
            <a:r>
              <a:rPr lang="en-US" sz="1400" i="0" dirty="0"/>
              <a:t>Size of the circles are in relation to the GDP of the respective country</a:t>
            </a:r>
          </a:p>
          <a:p>
            <a:pPr marL="285750" indent="-285750">
              <a:lnSpc>
                <a:spcPct val="140000"/>
              </a:lnSpc>
              <a:buFont typeface="Arial" panose="020B0604020202020204" pitchFamily="34" charset="0"/>
              <a:buChar char="•"/>
            </a:pPr>
            <a:r>
              <a:rPr lang="en-US" sz="1400" i="0" dirty="0"/>
              <a:t>Note, some names and values are not showing up due to the graphics processing but does show up on the tooltip.</a:t>
            </a:r>
          </a:p>
          <a:p>
            <a:pPr marL="645750" lvl="1" indent="-285750">
              <a:lnSpc>
                <a:spcPct val="140000"/>
              </a:lnSpc>
              <a:buFont typeface="Arial" panose="020B0604020202020204" pitchFamily="34" charset="0"/>
              <a:buChar char="•"/>
            </a:pPr>
            <a:endParaRPr lang="en-US" sz="1400" dirty="0"/>
          </a:p>
        </p:txBody>
      </p:sp>
      <p:cxnSp>
        <p:nvCxnSpPr>
          <p:cNvPr id="41" name="Straight Connector 4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D2BADF1-8026-5AE4-E420-333B9F59DF2B}"/>
              </a:ext>
            </a:extLst>
          </p:cNvPr>
          <p:cNvPicPr>
            <a:picLocks noChangeAspect="1"/>
          </p:cNvPicPr>
          <p:nvPr/>
        </p:nvPicPr>
        <p:blipFill>
          <a:blip r:embed="rId3"/>
          <a:stretch>
            <a:fillRect/>
          </a:stretch>
        </p:blipFill>
        <p:spPr>
          <a:xfrm>
            <a:off x="6260483" y="1626801"/>
            <a:ext cx="5767034" cy="3604397"/>
          </a:xfrm>
          <a:prstGeom prst="rect">
            <a:avLst/>
          </a:prstGeom>
        </p:spPr>
      </p:pic>
    </p:spTree>
    <p:extLst>
      <p:ext uri="{BB962C8B-B14F-4D97-AF65-F5344CB8AC3E}">
        <p14:creationId xmlns:p14="http://schemas.microsoft.com/office/powerpoint/2010/main" val="39430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7112369" y="536575"/>
            <a:ext cx="4078800" cy="1453003"/>
          </a:xfrm>
        </p:spPr>
        <p:txBody>
          <a:bodyPr vert="horz" wrap="square" lIns="91440" tIns="45720" rIns="91440" bIns="45720" rtlCol="0" anchor="b" anchorCtr="0">
            <a:normAutofit/>
          </a:bodyPr>
          <a:lstStyle/>
          <a:p>
            <a:pPr algn="ctr">
              <a:lnSpc>
                <a:spcPct val="90000"/>
              </a:lnSpc>
            </a:pPr>
            <a:r>
              <a:rPr lang="en-US" sz="3200" kern="1200" cap="none" spc="0" baseline="0" dirty="0">
                <a:solidFill>
                  <a:schemeClr val="tx1"/>
                </a:solidFill>
                <a:latin typeface="+mj-lt"/>
                <a:ea typeface="+mj-ea"/>
                <a:cs typeface="+mj-cs"/>
              </a:rPr>
              <a:t>Map of Countries with the Highest Food Wastage per Capita</a:t>
            </a:r>
          </a:p>
        </p:txBody>
      </p:sp>
      <p:sp>
        <p:nvSpPr>
          <p:cNvPr id="16" name="Rectangle 15">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7D0ABC2F-734B-8B15-A06D-71113C7CAB08}"/>
              </a:ext>
            </a:extLst>
          </p:cNvPr>
          <p:cNvPicPr>
            <a:picLocks noChangeAspect="1"/>
          </p:cNvPicPr>
          <p:nvPr/>
        </p:nvPicPr>
        <p:blipFill>
          <a:blip r:embed="rId3"/>
          <a:stretch>
            <a:fillRect/>
          </a:stretch>
        </p:blipFill>
        <p:spPr>
          <a:xfrm>
            <a:off x="540000" y="1865208"/>
            <a:ext cx="4999885" cy="3124929"/>
          </a:xfrm>
          <a:prstGeom prst="rect">
            <a:avLst/>
          </a:prstGeom>
        </p:spPr>
      </p:pic>
      <p:cxnSp>
        <p:nvCxnSpPr>
          <p:cNvPr id="14" name="Straight Connector 13">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7200996" y="2650321"/>
            <a:ext cx="4451004" cy="3350352"/>
          </a:xfrm>
        </p:spPr>
        <p:txBody>
          <a:bodyPr vert="horz" lIns="91440" tIns="45720" rIns="91440" bIns="45720" rtlCol="0">
            <a:normAutofit/>
          </a:bodyPr>
          <a:lstStyle/>
          <a:p>
            <a:pPr marL="285750" indent="-285750">
              <a:lnSpc>
                <a:spcPct val="140000"/>
              </a:lnSpc>
              <a:buFont typeface="Arial" panose="020B0604020202020204" pitchFamily="34" charset="0"/>
              <a:buChar char="•"/>
            </a:pPr>
            <a:r>
              <a:rPr lang="en-US" sz="1100" dirty="0"/>
              <a:t>Map shows the seven countries with the Highest Food Wastage per Capita.</a:t>
            </a:r>
          </a:p>
          <a:p>
            <a:pPr marL="285750" indent="-285750">
              <a:lnSpc>
                <a:spcPct val="140000"/>
              </a:lnSpc>
              <a:buFont typeface="Arial" panose="020B0604020202020204" pitchFamily="34" charset="0"/>
              <a:buChar char="•"/>
            </a:pPr>
            <a:r>
              <a:rPr lang="en-US" sz="1100" dirty="0"/>
              <a:t>Countries are commonly located in the following regions:</a:t>
            </a:r>
          </a:p>
          <a:p>
            <a:pPr marL="588600" lvl="1" indent="-228600">
              <a:lnSpc>
                <a:spcPct val="140000"/>
              </a:lnSpc>
              <a:buFont typeface="+mj-lt"/>
              <a:buAutoNum type="arabicPeriod"/>
            </a:pPr>
            <a:r>
              <a:rPr lang="en-US" sz="1100" dirty="0"/>
              <a:t>Africa</a:t>
            </a:r>
          </a:p>
          <a:p>
            <a:pPr marL="588600" lvl="1" indent="-228600">
              <a:lnSpc>
                <a:spcPct val="140000"/>
              </a:lnSpc>
              <a:buFont typeface="+mj-lt"/>
              <a:buAutoNum type="arabicPeriod"/>
            </a:pPr>
            <a:r>
              <a:rPr lang="en-US" sz="1100" dirty="0"/>
              <a:t>Europe</a:t>
            </a:r>
          </a:p>
          <a:p>
            <a:pPr marL="588600" lvl="1" indent="-228600">
              <a:lnSpc>
                <a:spcPct val="140000"/>
              </a:lnSpc>
              <a:buFont typeface="+mj-lt"/>
              <a:buAutoNum type="arabicPeriod"/>
            </a:pPr>
            <a:r>
              <a:rPr lang="en-US" sz="1100" dirty="0"/>
              <a:t>Asia</a:t>
            </a:r>
          </a:p>
          <a:p>
            <a:pPr marL="285750" indent="-285750">
              <a:lnSpc>
                <a:spcPct val="140000"/>
              </a:lnSpc>
              <a:buFont typeface="Arial" panose="020B0604020202020204" pitchFamily="34" charset="0"/>
              <a:buChar char="•"/>
            </a:pPr>
            <a:r>
              <a:rPr lang="en-US" sz="1100" dirty="0"/>
              <a:t>Regions are highly susceptible to higher food wastage on a per Capita basis.</a:t>
            </a:r>
          </a:p>
          <a:p>
            <a:pPr marL="285750" indent="-285750">
              <a:lnSpc>
                <a:spcPct val="140000"/>
              </a:lnSpc>
              <a:buFont typeface="Arial" panose="020B0604020202020204" pitchFamily="34" charset="0"/>
              <a:buChar char="•"/>
            </a:pPr>
            <a:r>
              <a:rPr lang="en-US" sz="1100" dirty="0"/>
              <a:t>Interventions must be taken to reduce impact.</a:t>
            </a:r>
          </a:p>
          <a:p>
            <a:pPr marL="645750" lvl="1" indent="-285750">
              <a:lnSpc>
                <a:spcPct val="140000"/>
              </a:lnSpc>
              <a:buFont typeface="Arial" panose="020B0604020202020204" pitchFamily="34" charset="0"/>
              <a:buChar char="•"/>
            </a:pPr>
            <a:endParaRPr lang="en-US" sz="700" dirty="0"/>
          </a:p>
        </p:txBody>
      </p:sp>
    </p:spTree>
    <p:extLst>
      <p:ext uri="{BB962C8B-B14F-4D97-AF65-F5344CB8AC3E}">
        <p14:creationId xmlns:p14="http://schemas.microsoft.com/office/powerpoint/2010/main" val="423509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b">
            <a:normAutofit/>
          </a:bodyPr>
          <a:lstStyle/>
          <a:p>
            <a:r>
              <a:rPr lang="en-US" dirty="0"/>
              <a:t>Interventions and Preventions</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p:txBody>
          <a:bodyPr>
            <a:normAutofit/>
          </a:bodyPr>
          <a:lstStyle/>
          <a:p>
            <a:r>
              <a:rPr lang="en-US" dirty="0"/>
              <a:t>Steps to success</a:t>
            </a:r>
          </a:p>
        </p:txBody>
      </p:sp>
    </p:spTree>
    <p:extLst>
      <p:ext uri="{BB962C8B-B14F-4D97-AF65-F5344CB8AC3E}">
        <p14:creationId xmlns:p14="http://schemas.microsoft.com/office/powerpoint/2010/main" val="2359185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p:txBody>
          <a:bodyPr/>
          <a:lstStyle/>
          <a:p>
            <a:r>
              <a:rPr lang="en-US" dirty="0"/>
              <a:t>A multi-faceted approach</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3157636" y="1997132"/>
            <a:ext cx="8310820" cy="4356056"/>
          </a:xfrm>
        </p:spPr>
        <p:txBody>
          <a:bodyPr>
            <a:normAutofit fontScale="62500" lnSpcReduction="20000"/>
          </a:bodyPr>
          <a:lstStyle/>
          <a:p>
            <a:r>
              <a:rPr lang="en-US" dirty="0"/>
              <a:t>Consumer Education and Awareness</a:t>
            </a:r>
          </a:p>
          <a:p>
            <a:pPr lvl="1"/>
            <a:r>
              <a:rPr lang="en-US" dirty="0"/>
              <a:t>Campaigns and Education Programs to promote awareness about impact of food wastage</a:t>
            </a:r>
          </a:p>
          <a:p>
            <a:pPr lvl="1"/>
            <a:r>
              <a:rPr lang="en-US" dirty="0"/>
              <a:t>Proper food storage, portion sizes, and importance of using leftovers.</a:t>
            </a:r>
          </a:p>
          <a:p>
            <a:r>
              <a:rPr lang="en-US" dirty="0"/>
              <a:t>Improving Supply Chain Efficiency</a:t>
            </a:r>
          </a:p>
          <a:p>
            <a:pPr lvl="1"/>
            <a:r>
              <a:rPr lang="en-US" dirty="0"/>
              <a:t>Better Forecasting and Inventory management by using advanced analytics to predict demand more accurately and reduce overproduction.</a:t>
            </a:r>
          </a:p>
          <a:p>
            <a:r>
              <a:rPr lang="en-US" dirty="0"/>
              <a:t>Food Recover and Redistributions</a:t>
            </a:r>
          </a:p>
          <a:p>
            <a:pPr lvl="1"/>
            <a:r>
              <a:rPr lang="en-US" dirty="0"/>
              <a:t>Food Banks and Donation Programs by encouraging retailers and providers to donate surplus food to food banks and shelters.</a:t>
            </a:r>
          </a:p>
          <a:p>
            <a:r>
              <a:rPr lang="en-US" dirty="0"/>
              <a:t>Policy and Regulations</a:t>
            </a:r>
          </a:p>
          <a:p>
            <a:pPr lvl="1"/>
            <a:r>
              <a:rPr lang="en-US" dirty="0"/>
              <a:t>Implement policies that incentivizes food waste reduction like tax benefits for food donations and penalties for excessive waste.</a:t>
            </a:r>
          </a:p>
          <a:p>
            <a:pPr lvl="1"/>
            <a:r>
              <a:rPr lang="en-US" dirty="0"/>
              <a:t>Develop comprehensive food wastage strategies at both national and local levels, setting clear targets and timelines.</a:t>
            </a:r>
          </a:p>
          <a:p>
            <a:r>
              <a:rPr lang="en-US" dirty="0"/>
              <a:t>Cultural and Behavioral Changes</a:t>
            </a:r>
          </a:p>
          <a:p>
            <a:pPr lvl="1"/>
            <a:r>
              <a:rPr lang="en-US" dirty="0"/>
              <a:t>Foster cultural shifts that value food and discourage wasteful practices</a:t>
            </a:r>
          </a:p>
          <a:p>
            <a:pPr lvl="1"/>
            <a:r>
              <a:rPr lang="en-US" dirty="0"/>
              <a:t>Using behavioral science to design interventions that nudge consumers towards less wasteful habits. </a:t>
            </a:r>
          </a:p>
          <a:p>
            <a:endParaRPr lang="en-US" dirty="0"/>
          </a:p>
          <a:p>
            <a:endParaRPr lang="en-US" dirty="0"/>
          </a:p>
        </p:txBody>
      </p:sp>
    </p:spTree>
    <p:extLst>
      <p:ext uri="{BB962C8B-B14F-4D97-AF65-F5344CB8AC3E}">
        <p14:creationId xmlns:p14="http://schemas.microsoft.com/office/powerpoint/2010/main" val="24096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b">
            <a:normAutofit/>
          </a:bodyPr>
          <a:lstStyle/>
          <a:p>
            <a:r>
              <a:rPr lang="en-US" dirty="0"/>
              <a:t>Challenges</a:t>
            </a: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p:txBody>
          <a:bodyPr>
            <a:normAutofit/>
          </a:bodyPr>
          <a:lstStyle/>
          <a:p>
            <a:r>
              <a:rPr lang="en-US" dirty="0"/>
              <a:t>Roadblocks to success</a:t>
            </a:r>
          </a:p>
        </p:txBody>
      </p:sp>
    </p:spTree>
    <p:extLst>
      <p:ext uri="{BB962C8B-B14F-4D97-AF65-F5344CB8AC3E}">
        <p14:creationId xmlns:p14="http://schemas.microsoft.com/office/powerpoint/2010/main" val="160386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p:txBody>
          <a:bodyPr/>
          <a:lstStyle/>
          <a:p>
            <a:r>
              <a:rPr lang="en-US" dirty="0"/>
              <a:t>Encountering setbacks </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3157636" y="1997132"/>
            <a:ext cx="8310820" cy="4356056"/>
          </a:xfrm>
        </p:spPr>
        <p:txBody>
          <a:bodyPr>
            <a:normAutofit/>
          </a:bodyPr>
          <a:lstStyle/>
          <a:p>
            <a:pPr marL="285750" indent="-285750">
              <a:buFont typeface="Arial" panose="020B0604020202020204" pitchFamily="34" charset="0"/>
              <a:buChar char="•"/>
            </a:pPr>
            <a:r>
              <a:rPr lang="en-US" dirty="0"/>
              <a:t>Various issues occurred when building and collecting information to present a case.</a:t>
            </a:r>
          </a:p>
          <a:p>
            <a:pPr marL="988650" lvl="1" indent="-342900">
              <a:buFont typeface="+mj-lt"/>
              <a:buAutoNum type="arabicPeriod"/>
            </a:pPr>
            <a:r>
              <a:rPr lang="en-US" dirty="0"/>
              <a:t>Not enough data in dataset</a:t>
            </a:r>
          </a:p>
          <a:p>
            <a:pPr marL="1422900" lvl="3" indent="-342900">
              <a:buFont typeface="+mj-lt"/>
              <a:buAutoNum type="alphaLcParenR"/>
            </a:pPr>
            <a:r>
              <a:rPr lang="en-US" dirty="0"/>
              <a:t>Had to include data about GDP and Region</a:t>
            </a:r>
          </a:p>
          <a:p>
            <a:pPr marL="988650" lvl="1" indent="-342900">
              <a:buFont typeface="+mj-lt"/>
              <a:buAutoNum type="arabicPeriod"/>
            </a:pPr>
            <a:r>
              <a:rPr lang="en-US" dirty="0"/>
              <a:t>Presenting the information to showcase a story.</a:t>
            </a:r>
          </a:p>
          <a:p>
            <a:pPr marL="988650" lvl="1" indent="-342900">
              <a:buFont typeface="+mj-lt"/>
              <a:buAutoNum type="arabicPeriod"/>
            </a:pPr>
            <a:r>
              <a:rPr lang="en-US" dirty="0"/>
              <a:t>Dataset not being recognized by Tableau immediately</a:t>
            </a:r>
          </a:p>
          <a:p>
            <a:pPr marL="988650" lvl="1" indent="-342900">
              <a:buFont typeface="+mj-lt"/>
              <a:buAutoNum type="arabicPeriod"/>
            </a:pPr>
            <a:r>
              <a:rPr lang="en-US" dirty="0"/>
              <a:t>Remembering filtering and sorting techniques.</a:t>
            </a:r>
          </a:p>
          <a:p>
            <a:endParaRPr lang="en-US" dirty="0"/>
          </a:p>
        </p:txBody>
      </p:sp>
    </p:spTree>
    <p:extLst>
      <p:ext uri="{BB962C8B-B14F-4D97-AF65-F5344CB8AC3E}">
        <p14:creationId xmlns:p14="http://schemas.microsoft.com/office/powerpoint/2010/main" val="115233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r>
              <a:rPr lang="en-US" dirty="0"/>
              <a:t>Ishaq Khan</a:t>
            </a:r>
          </a:p>
          <a:p>
            <a:r>
              <a:rPr lang="en-US" dirty="0"/>
              <a:t>Final Project</a:t>
            </a:r>
          </a:p>
          <a:p>
            <a:r>
              <a:rPr lang="en-US" dirty="0"/>
              <a:t>Data Visualization</a:t>
            </a:r>
          </a:p>
          <a:p>
            <a:r>
              <a:rPr lang="en-US" dirty="0"/>
              <a:t>INFS-6356</a:t>
            </a:r>
          </a:p>
        </p:txBody>
      </p:sp>
    </p:spTree>
    <p:extLst>
      <p:ext uri="{BB962C8B-B14F-4D97-AF65-F5344CB8AC3E}">
        <p14:creationId xmlns:p14="http://schemas.microsoft.com/office/powerpoint/2010/main" val="310368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Source</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t>https://www.wfp.org/stories/5-facts-about-food-waste-and-hunger</a:t>
            </a:r>
          </a:p>
        </p:txBody>
      </p:sp>
    </p:spTree>
    <p:extLst>
      <p:ext uri="{BB962C8B-B14F-4D97-AF65-F5344CB8AC3E}">
        <p14:creationId xmlns:p14="http://schemas.microsoft.com/office/powerpoint/2010/main" val="194486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E0A-B386-EC30-88F3-279823510DC3}"/>
              </a:ext>
            </a:extLst>
          </p:cNvPr>
          <p:cNvSpPr>
            <a:spLocks noGrp="1"/>
          </p:cNvSpPr>
          <p:nvPr>
            <p:ph type="title"/>
          </p:nvPr>
        </p:nvSpPr>
        <p:spPr>
          <a:xfrm>
            <a:off x="7112369" y="395297"/>
            <a:ext cx="4078800" cy="1594282"/>
          </a:xfrm>
        </p:spPr>
        <p:txBody>
          <a:bodyPr vert="horz" wrap="square" lIns="91440" tIns="45720" rIns="91440" bIns="45720" rtlCol="0" anchor="b" anchorCtr="0">
            <a:normAutofit/>
          </a:bodyPr>
          <a:lstStyle/>
          <a:p>
            <a:r>
              <a:rPr lang="en-US" sz="3200" kern="1200" cap="none" spc="0" baseline="0" dirty="0">
                <a:solidFill>
                  <a:schemeClr val="tx1"/>
                </a:solidFill>
                <a:latin typeface="+mj-lt"/>
                <a:ea typeface="+mj-ea"/>
                <a:cs typeface="+mj-cs"/>
              </a:rPr>
              <a:t>About me</a:t>
            </a:r>
          </a:p>
        </p:txBody>
      </p:sp>
      <p:pic>
        <p:nvPicPr>
          <p:cNvPr id="6" name="Picture 5" descr="Vegetables and fruits in a row">
            <a:extLst>
              <a:ext uri="{FF2B5EF4-FFF2-40B4-BE49-F238E27FC236}">
                <a16:creationId xmlns:a16="http://schemas.microsoft.com/office/drawing/2014/main" id="{666B3EC0-F7F1-48FF-7B19-B19D4BAD6B71}"/>
              </a:ext>
            </a:extLst>
          </p:cNvPr>
          <p:cNvPicPr>
            <a:picLocks noChangeAspect="1"/>
          </p:cNvPicPr>
          <p:nvPr/>
        </p:nvPicPr>
        <p:blipFill rotWithShape="1">
          <a:blip r:embed="rId2"/>
          <a:srcRect l="8415" r="32100" b="-1"/>
          <a:stretch/>
        </p:blipFill>
        <p:spPr>
          <a:xfrm>
            <a:off x="448107" y="260131"/>
            <a:ext cx="5647893" cy="6337737"/>
          </a:xfrm>
          <a:prstGeom prst="rect">
            <a:avLst/>
          </a:prstGeom>
        </p:spPr>
      </p:pic>
      <p:sp>
        <p:nvSpPr>
          <p:cNvPr id="3" name="Content Placeholder 2">
            <a:extLst>
              <a:ext uri="{FF2B5EF4-FFF2-40B4-BE49-F238E27FC236}">
                <a16:creationId xmlns:a16="http://schemas.microsoft.com/office/drawing/2014/main" id="{7C4DA273-3A72-9D2D-A1AB-DED5457BA551}"/>
              </a:ext>
            </a:extLst>
          </p:cNvPr>
          <p:cNvSpPr>
            <a:spLocks noGrp="1"/>
          </p:cNvSpPr>
          <p:nvPr>
            <p:ph sz="quarter" idx="15"/>
          </p:nvPr>
        </p:nvSpPr>
        <p:spPr>
          <a:xfrm>
            <a:off x="7112369" y="2877018"/>
            <a:ext cx="4078800" cy="2901482"/>
          </a:xfrm>
        </p:spPr>
        <p:txBody>
          <a:bodyPr vert="horz" lIns="91440" tIns="45720" rIns="91440" bIns="45720" rtlCol="0">
            <a:normAutofit fontScale="77500" lnSpcReduction="20000"/>
          </a:bodyPr>
          <a:lstStyle/>
          <a:p>
            <a:pPr marL="342900" indent="-342900" algn="l">
              <a:buFont typeface="Arial" panose="020B0604020202020204" pitchFamily="34" charset="0"/>
              <a:buChar char="•"/>
            </a:pPr>
            <a:r>
              <a:rPr lang="en-US" dirty="0"/>
              <a:t>Born in San Antonio, raised in McAllen since I was 1.</a:t>
            </a:r>
          </a:p>
          <a:p>
            <a:pPr marL="342900" indent="-342900" algn="l">
              <a:buFont typeface="Arial" panose="020B0604020202020204" pitchFamily="34" charset="0"/>
              <a:buChar char="•"/>
            </a:pPr>
            <a:r>
              <a:rPr lang="en-US" dirty="0"/>
              <a:t>Bachelors in Computer Engineering.</a:t>
            </a:r>
          </a:p>
          <a:p>
            <a:pPr marL="342900" indent="-342900" algn="l">
              <a:buFont typeface="Arial" panose="020B0604020202020204" pitchFamily="34" charset="0"/>
              <a:buChar char="•"/>
            </a:pPr>
            <a:r>
              <a:rPr lang="en-US" dirty="0"/>
              <a:t>Current working as a Network Support Specialist and passionate about business intelligence and data analytics.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30182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Topic: Global Food Wastage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fontScale="85000" lnSpcReduction="10000"/>
          </a:bodyPr>
          <a:lstStyle/>
          <a:p>
            <a:pPr marL="342900" indent="-342900">
              <a:buFont typeface="Arial" panose="020B0604020202020204" pitchFamily="34" charset="0"/>
              <a:buChar char="•"/>
            </a:pPr>
            <a:r>
              <a:rPr lang="en-US" dirty="0"/>
              <a:t>According to the World Food </a:t>
            </a:r>
            <a:r>
              <a:rPr lang="en-US" dirty="0" err="1"/>
              <a:t>Programme</a:t>
            </a:r>
            <a:r>
              <a:rPr lang="en-US" dirty="0"/>
              <a:t>, One-Third of food produced for human consumption is lost or wasted globally.</a:t>
            </a:r>
          </a:p>
          <a:p>
            <a:pPr marL="342900" indent="-342900">
              <a:buFont typeface="Arial" panose="020B0604020202020204" pitchFamily="34" charset="0"/>
              <a:buChar char="•"/>
            </a:pPr>
            <a:r>
              <a:rPr lang="en-US" dirty="0"/>
              <a:t>All the food produced but never eaten would be sufficient to feed two billion people.</a:t>
            </a:r>
          </a:p>
        </p:txBody>
      </p:sp>
      <p:pic>
        <p:nvPicPr>
          <p:cNvPr id="1028" name="Picture 4" descr="Food Waste in the Restaurant Industry in India">
            <a:extLst>
              <a:ext uri="{FF2B5EF4-FFF2-40B4-BE49-F238E27FC236}">
                <a16:creationId xmlns:a16="http://schemas.microsoft.com/office/drawing/2014/main" id="{3DCD5F37-ECB6-969F-708A-36088E974D53}"/>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3001" r="1300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07E0A-B386-EC30-88F3-279823510DC3}"/>
              </a:ext>
            </a:extLst>
          </p:cNvPr>
          <p:cNvSpPr>
            <a:spLocks noGrp="1"/>
          </p:cNvSpPr>
          <p:nvPr>
            <p:ph type="title"/>
          </p:nvPr>
        </p:nvSpPr>
        <p:spPr>
          <a:xfrm>
            <a:off x="7112369" y="395297"/>
            <a:ext cx="4078800" cy="1594282"/>
          </a:xfrm>
        </p:spPr>
        <p:txBody>
          <a:bodyPr vert="horz" wrap="square" lIns="91440" tIns="45720" rIns="91440" bIns="45720" rtlCol="0" anchor="b" anchorCtr="0">
            <a:normAutofit/>
          </a:bodyPr>
          <a:lstStyle/>
          <a:p>
            <a:r>
              <a:rPr lang="en-US" sz="3200" kern="1200" cap="none" spc="0" baseline="0">
                <a:solidFill>
                  <a:schemeClr val="tx1"/>
                </a:solidFill>
                <a:latin typeface="+mj-lt"/>
                <a:ea typeface="+mj-ea"/>
                <a:cs typeface="+mj-cs"/>
              </a:rPr>
              <a:t>An Ever-growing Issue</a:t>
            </a:r>
          </a:p>
        </p:txBody>
      </p:sp>
      <p:pic>
        <p:nvPicPr>
          <p:cNvPr id="6" name="Picture 5" descr="Vegetables and fruits in a row">
            <a:extLst>
              <a:ext uri="{FF2B5EF4-FFF2-40B4-BE49-F238E27FC236}">
                <a16:creationId xmlns:a16="http://schemas.microsoft.com/office/drawing/2014/main" id="{666B3EC0-F7F1-48FF-7B19-B19D4BAD6B71}"/>
              </a:ext>
            </a:extLst>
          </p:cNvPr>
          <p:cNvPicPr>
            <a:picLocks noChangeAspect="1"/>
          </p:cNvPicPr>
          <p:nvPr/>
        </p:nvPicPr>
        <p:blipFill rotWithShape="1">
          <a:blip r:embed="rId2"/>
          <a:srcRect l="8415" r="32100" b="-1"/>
          <a:stretch/>
        </p:blipFill>
        <p:spPr>
          <a:xfrm>
            <a:off x="486285" y="260131"/>
            <a:ext cx="5647893" cy="6337737"/>
          </a:xfrm>
          <a:prstGeom prst="rect">
            <a:avLst/>
          </a:prstGeom>
        </p:spPr>
      </p:pic>
      <p:cxnSp>
        <p:nvCxnSpPr>
          <p:cNvPr id="12" name="Straight Connector 11">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4DA273-3A72-9D2D-A1AB-DED5457BA551}"/>
              </a:ext>
            </a:extLst>
          </p:cNvPr>
          <p:cNvSpPr>
            <a:spLocks noGrp="1"/>
          </p:cNvSpPr>
          <p:nvPr>
            <p:ph sz="quarter" idx="15"/>
          </p:nvPr>
        </p:nvSpPr>
        <p:spPr>
          <a:xfrm>
            <a:off x="7112369" y="2877018"/>
            <a:ext cx="4078800" cy="2901482"/>
          </a:xfrm>
        </p:spPr>
        <p:txBody>
          <a:bodyPr vert="horz" lIns="91440" tIns="45720" rIns="91440" bIns="45720" rtlCol="0">
            <a:normAutofit fontScale="92500"/>
          </a:bodyPr>
          <a:lstStyle/>
          <a:p>
            <a:pPr marL="342900" indent="-342900" algn="l">
              <a:buFont typeface="Arial" panose="020B0604020202020204" pitchFamily="34" charset="0"/>
              <a:buChar char="•"/>
            </a:pPr>
            <a:r>
              <a:rPr lang="en-US" dirty="0"/>
              <a:t>With the global food wastage seeing no end, lets try and analyze where we can locate part of this issue to help reduce the impact we can have on the environment.</a:t>
            </a:r>
          </a:p>
        </p:txBody>
      </p:sp>
    </p:spTree>
    <p:extLst>
      <p:ext uri="{BB962C8B-B14F-4D97-AF65-F5344CB8AC3E}">
        <p14:creationId xmlns:p14="http://schemas.microsoft.com/office/powerpoint/2010/main" val="184609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Data Source</a:t>
            </a:r>
          </a:p>
        </p:txBody>
      </p:sp>
      <p:pic>
        <p:nvPicPr>
          <p:cNvPr id="2050" name="Picture 2" descr="WORLD - Definition and synonyms of world in the English dictionary">
            <a:extLst>
              <a:ext uri="{FF2B5EF4-FFF2-40B4-BE49-F238E27FC236}">
                <a16:creationId xmlns:a16="http://schemas.microsoft.com/office/drawing/2014/main" id="{8CBDACAE-1C0C-F178-297C-9F2654EFA9E1}"/>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8351" r="835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3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normAutofit/>
          </a:bodyPr>
          <a:lstStyle/>
          <a:p>
            <a:r>
              <a:rPr lang="en-US" dirty="0"/>
              <a:t>Data Set</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p:txBody>
          <a:bodyPr>
            <a:normAutofit fontScale="77500" lnSpcReduction="20000"/>
          </a:bodyPr>
          <a:lstStyle/>
          <a:p>
            <a:pPr marL="285750" indent="-285750">
              <a:buFont typeface="Arial" panose="020B0604020202020204" pitchFamily="34" charset="0"/>
              <a:buChar char="•"/>
            </a:pPr>
            <a:r>
              <a:rPr lang="en-US" dirty="0"/>
              <a:t>The data was discovered on “Our World in Data”.</a:t>
            </a:r>
          </a:p>
          <a:p>
            <a:pPr marL="285750" indent="-285750">
              <a:buFont typeface="Arial" panose="020B0604020202020204" pitchFamily="34" charset="0"/>
              <a:buChar char="•"/>
            </a:pPr>
            <a:r>
              <a:rPr lang="en-US" dirty="0"/>
              <a:t>Data consist of the Food Waste per Capita in the year 2019.</a:t>
            </a:r>
          </a:p>
          <a:p>
            <a:pPr marL="285750" indent="-285750">
              <a:buFont typeface="Arial" panose="020B0604020202020204" pitchFamily="34" charset="0"/>
              <a:buChar char="•"/>
            </a:pPr>
            <a:r>
              <a:rPr lang="en-US" dirty="0"/>
              <a:t>The Data Source consists of:</a:t>
            </a:r>
          </a:p>
          <a:p>
            <a:pPr marL="569214" lvl="1" indent="-285750">
              <a:buFont typeface="Arial" panose="020B0604020202020204" pitchFamily="34" charset="0"/>
              <a:buChar char="•"/>
            </a:pPr>
            <a:r>
              <a:rPr lang="en-US" dirty="0"/>
              <a:t>Country</a:t>
            </a:r>
          </a:p>
          <a:p>
            <a:pPr marL="569214" lvl="1" indent="-285750">
              <a:buFont typeface="Arial" panose="020B0604020202020204" pitchFamily="34" charset="0"/>
              <a:buChar char="•"/>
            </a:pPr>
            <a:r>
              <a:rPr lang="en-US" dirty="0"/>
              <a:t>Region</a:t>
            </a:r>
          </a:p>
          <a:p>
            <a:pPr marL="569214" lvl="1" indent="-285750">
              <a:buFont typeface="Arial" panose="020B0604020202020204" pitchFamily="34" charset="0"/>
              <a:buChar char="•"/>
            </a:pPr>
            <a:r>
              <a:rPr lang="en-US" dirty="0"/>
              <a:t>GDP</a:t>
            </a:r>
          </a:p>
          <a:p>
            <a:pPr marL="569214" lvl="1" indent="-285750">
              <a:buFont typeface="Arial" panose="020B0604020202020204" pitchFamily="34" charset="0"/>
              <a:buChar char="•"/>
            </a:pPr>
            <a:r>
              <a:rPr lang="en-US" dirty="0"/>
              <a:t>Year</a:t>
            </a:r>
          </a:p>
          <a:p>
            <a:pPr marL="569214" lvl="1" indent="-285750">
              <a:buFont typeface="Arial" panose="020B0604020202020204" pitchFamily="34" charset="0"/>
              <a:buChar char="•"/>
            </a:pPr>
            <a:r>
              <a:rPr lang="en-US" dirty="0"/>
              <a:t>Retail Waste</a:t>
            </a:r>
          </a:p>
          <a:p>
            <a:pPr marL="569214" lvl="1" indent="-285750">
              <a:buFont typeface="Arial" panose="020B0604020202020204" pitchFamily="34" charset="0"/>
              <a:buChar char="•"/>
            </a:pPr>
            <a:r>
              <a:rPr lang="en-US" dirty="0"/>
              <a:t>Out-of-Home Waste</a:t>
            </a:r>
          </a:p>
          <a:p>
            <a:pPr marL="569214" lvl="1" indent="-285750">
              <a:buFont typeface="Arial" panose="020B0604020202020204" pitchFamily="34" charset="0"/>
              <a:buChar char="•"/>
            </a:pPr>
            <a:r>
              <a:rPr lang="en-US" dirty="0"/>
              <a:t>Household Waste</a:t>
            </a:r>
          </a:p>
          <a:p>
            <a:pPr marL="569214" lvl="1" indent="-285750">
              <a:buFont typeface="Arial" panose="020B0604020202020204" pitchFamily="34" charset="0"/>
              <a:buChar char="•"/>
            </a:pPr>
            <a:r>
              <a:rPr lang="en-US" dirty="0"/>
              <a:t>Total Food Waste per Capita</a:t>
            </a:r>
          </a:p>
          <a:p>
            <a:pPr marL="569214" lvl="1" indent="-285750">
              <a:buFont typeface="Arial" panose="020B0604020202020204" pitchFamily="34" charset="0"/>
              <a:buChar char="•"/>
            </a:pPr>
            <a:endParaRPr lang="en-US" dirty="0"/>
          </a:p>
          <a:p>
            <a:pPr marL="569214" lvl="1" indent="-285750">
              <a:buFont typeface="Arial" panose="020B0604020202020204" pitchFamily="34" charset="0"/>
              <a:buChar char="•"/>
            </a:pPr>
            <a:endParaRPr lang="en-US" dirty="0"/>
          </a:p>
        </p:txBody>
      </p:sp>
      <p:pic>
        <p:nvPicPr>
          <p:cNvPr id="4" name="Content Placeholder 3">
            <a:extLst>
              <a:ext uri="{FF2B5EF4-FFF2-40B4-BE49-F238E27FC236}">
                <a16:creationId xmlns:a16="http://schemas.microsoft.com/office/drawing/2014/main" id="{08AE279A-400C-B775-8188-16CDFAD09D54}"/>
              </a:ext>
            </a:extLst>
          </p:cNvPr>
          <p:cNvPicPr>
            <a:picLocks noGrp="1" noChangeAspect="1"/>
          </p:cNvPicPr>
          <p:nvPr>
            <p:ph sz="half" idx="13"/>
          </p:nvPr>
        </p:nvPicPr>
        <p:blipFill rotWithShape="1">
          <a:blip r:embed="rId3"/>
          <a:srcRect l="12694" r="12483"/>
          <a:stretch/>
        </p:blipFill>
        <p:spPr>
          <a:xfrm>
            <a:off x="5820496" y="1997132"/>
            <a:ext cx="5803340" cy="3730547"/>
          </a:xfrm>
        </p:spPr>
      </p:pic>
    </p:spTree>
    <p:extLst>
      <p:ext uri="{BB962C8B-B14F-4D97-AF65-F5344CB8AC3E}">
        <p14:creationId xmlns:p14="http://schemas.microsoft.com/office/powerpoint/2010/main" val="27238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3890507" y="395289"/>
            <a:ext cx="7687131" cy="1189806"/>
          </a:xfrm>
        </p:spPr>
        <p:txBody>
          <a:bodyPr/>
          <a:lstStyle/>
          <a:p>
            <a:r>
              <a:rPr lang="en-US" dirty="0"/>
              <a:t>Goal</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3890507" y="2139578"/>
            <a:ext cx="7913566" cy="4232275"/>
          </a:xfrm>
        </p:spPr>
        <p:txBody>
          <a:bodyPr>
            <a:normAutofit/>
          </a:bodyPr>
          <a:lstStyle/>
          <a:p>
            <a:r>
              <a:rPr lang="en-US" dirty="0"/>
              <a:t>Provide insights into the per capita food waste across various countries. </a:t>
            </a:r>
          </a:p>
          <a:p>
            <a:r>
              <a:rPr lang="en-US" dirty="0"/>
              <a:t>Explore the global food disparities in food waste.</a:t>
            </a:r>
          </a:p>
          <a:p>
            <a:r>
              <a:rPr lang="en-US" dirty="0"/>
              <a:t>Focus on Sustainability and Waste Reduction.</a:t>
            </a:r>
          </a:p>
          <a:p>
            <a:r>
              <a:rPr lang="en-US" dirty="0"/>
              <a:t>Uncover best practices and propose strategies to mitigate food waste, ultimately contributing to more sustainable food systems.</a:t>
            </a:r>
          </a:p>
          <a:p>
            <a:endParaRPr lang="en-US" dirty="0"/>
          </a:p>
        </p:txBody>
      </p:sp>
    </p:spTree>
    <p:extLst>
      <p:ext uri="{BB962C8B-B14F-4D97-AF65-F5344CB8AC3E}">
        <p14:creationId xmlns:p14="http://schemas.microsoft.com/office/powerpoint/2010/main" val="328461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00" name="Straight Connector 309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110" name="Group 310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084" name="Group 308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11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1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1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114" name="Rectangle 3113">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7113600" y="1311279"/>
            <a:ext cx="4060800" cy="2049502"/>
          </a:xfrm>
        </p:spPr>
        <p:txBody>
          <a:bodyPr vert="horz" lIns="91440" tIns="45720" rIns="91440" bIns="45720" rtlCol="0" anchor="b" anchorCtr="0">
            <a:normAutofit/>
          </a:bodyPr>
          <a:lstStyle/>
          <a:p>
            <a:r>
              <a:rPr lang="en-US"/>
              <a:t>Analysis</a:t>
            </a:r>
            <a:endParaRPr lang="en-US" dirty="0"/>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7113600" y="3513077"/>
            <a:ext cx="4060800" cy="2014088"/>
          </a:xfrm>
        </p:spPr>
        <p:txBody>
          <a:bodyPr vert="horz" lIns="91440" tIns="45720" rIns="91440" bIns="45720" rtlCol="0">
            <a:normAutofit/>
          </a:bodyPr>
          <a:lstStyle/>
          <a:p>
            <a:pPr>
              <a:lnSpc>
                <a:spcPct val="125000"/>
              </a:lnSpc>
            </a:pPr>
            <a:r>
              <a:rPr lang="en-US" sz="2400" spc="50"/>
              <a:t>Finding the Answer to a global issue</a:t>
            </a:r>
          </a:p>
        </p:txBody>
      </p:sp>
      <p:pic>
        <p:nvPicPr>
          <p:cNvPr id="3076" name="Picture 4" descr="Cities and volunteers clash over feeding homeless in public – The Denver  Post">
            <a:extLst>
              <a:ext uri="{FF2B5EF4-FFF2-40B4-BE49-F238E27FC236}">
                <a16:creationId xmlns:a16="http://schemas.microsoft.com/office/drawing/2014/main" id="{B1BEEEF6-5EED-18B7-F34A-F4231F841B94}"/>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16351" r="16352" b="1"/>
          <a:stretch/>
        </p:blipFill>
        <p:spPr bwMode="auto">
          <a:xfrm>
            <a:off x="540988" y="540000"/>
            <a:ext cx="5555011" cy="5778000"/>
          </a:xfrm>
          <a:prstGeom prst="rect">
            <a:avLst/>
          </a:prstGeom>
          <a:noFill/>
          <a:extLst>
            <a:ext uri="{909E8E84-426E-40DD-AFC4-6F175D3DCCD1}">
              <a14:hiddenFill xmlns:a14="http://schemas.microsoft.com/office/drawing/2010/main">
                <a:solidFill>
                  <a:srgbClr val="FFFFFF"/>
                </a:solidFill>
              </a14:hiddenFill>
            </a:ext>
          </a:extLst>
        </p:spPr>
      </p:pic>
      <p:grpSp>
        <p:nvGrpSpPr>
          <p:cNvPr id="3115" name="Group 3114">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3" cy="1069728"/>
            <a:chOff x="6484112" y="2967038"/>
            <a:chExt cx="641183" cy="1069728"/>
          </a:xfrm>
        </p:grpSpPr>
        <p:grpSp>
          <p:nvGrpSpPr>
            <p:cNvPr id="3092" name="Group 3091">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097"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98"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99"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93" name="Group 3092">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094"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95"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96"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101" name="Group 3100">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6" y="5368081"/>
            <a:ext cx="641183" cy="1069728"/>
            <a:chOff x="6484112" y="2967038"/>
            <a:chExt cx="641183" cy="1069728"/>
          </a:xfrm>
        </p:grpSpPr>
        <p:grpSp>
          <p:nvGrpSpPr>
            <p:cNvPr id="3102" name="Group 3101">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107"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08"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09"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03" name="Group 3102">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104"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05"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06"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63442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7766050" y="395289"/>
            <a:ext cx="3886200" cy="1594290"/>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Countries and their Waste per Capita</a:t>
            </a:r>
          </a:p>
        </p:txBody>
      </p:sp>
      <p:pic>
        <p:nvPicPr>
          <p:cNvPr id="7" name="Picture 6">
            <a:extLst>
              <a:ext uri="{FF2B5EF4-FFF2-40B4-BE49-F238E27FC236}">
                <a16:creationId xmlns:a16="http://schemas.microsoft.com/office/drawing/2014/main" id="{EA4726BD-7193-4564-45B1-F267623CD09D}"/>
              </a:ext>
            </a:extLst>
          </p:cNvPr>
          <p:cNvPicPr>
            <a:picLocks noChangeAspect="1"/>
          </p:cNvPicPr>
          <p:nvPr/>
        </p:nvPicPr>
        <p:blipFill rotWithShape="1">
          <a:blip r:embed="rId3"/>
          <a:srcRect l="1175" r="21530" b="-2"/>
          <a:stretch/>
        </p:blipFill>
        <p:spPr>
          <a:xfrm>
            <a:off x="20" y="10"/>
            <a:ext cx="7211993" cy="6857990"/>
          </a:xfrm>
          <a:prstGeom prst="rect">
            <a:avLst/>
          </a:prstGeom>
        </p:spPr>
      </p:pic>
      <p:cxnSp>
        <p:nvCxnSpPr>
          <p:cNvPr id="14" name="Straight Connector 13">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xfrm>
            <a:off x="8172006" y="2877018"/>
            <a:ext cx="3060000" cy="3413422"/>
          </a:xfrm>
        </p:spPr>
        <p:txBody>
          <a:bodyPr vert="horz" lIns="91440" tIns="45720" rIns="91440" bIns="45720" rtlCol="0">
            <a:normAutofit lnSpcReduction="10000"/>
          </a:bodyPr>
          <a:lstStyle/>
          <a:p>
            <a:pPr marL="285750" indent="-285750">
              <a:lnSpc>
                <a:spcPct val="140000"/>
              </a:lnSpc>
              <a:buFont typeface="Arial" panose="020B0604020202020204" pitchFamily="34" charset="0"/>
              <a:buChar char="•"/>
            </a:pPr>
            <a:r>
              <a:rPr lang="en-US" sz="1400" dirty="0"/>
              <a:t>Lists all the countries in the world.</a:t>
            </a:r>
          </a:p>
          <a:p>
            <a:pPr marL="285750" indent="-285750">
              <a:lnSpc>
                <a:spcPct val="140000"/>
              </a:lnSpc>
              <a:buFont typeface="Arial" panose="020B0604020202020204" pitchFamily="34" charset="0"/>
              <a:buChar char="•"/>
            </a:pPr>
            <a:r>
              <a:rPr lang="en-US" sz="1400" dirty="0"/>
              <a:t>Each country lists three waste categories:</a:t>
            </a:r>
          </a:p>
          <a:p>
            <a:pPr marL="645750" lvl="1" indent="-285750">
              <a:lnSpc>
                <a:spcPct val="140000"/>
              </a:lnSpc>
              <a:buFont typeface="Arial" panose="020B0604020202020204" pitchFamily="34" charset="0"/>
              <a:buChar char="•"/>
            </a:pPr>
            <a:r>
              <a:rPr lang="en-US" sz="1400" dirty="0"/>
              <a:t>Household</a:t>
            </a:r>
          </a:p>
          <a:p>
            <a:pPr marL="645750" lvl="1" indent="-285750">
              <a:lnSpc>
                <a:spcPct val="140000"/>
              </a:lnSpc>
              <a:buFont typeface="Arial" panose="020B0604020202020204" pitchFamily="34" charset="0"/>
              <a:buChar char="•"/>
            </a:pPr>
            <a:r>
              <a:rPr lang="en-US" sz="1400" dirty="0"/>
              <a:t>Out-of-Home </a:t>
            </a:r>
          </a:p>
          <a:p>
            <a:pPr marL="645750" lvl="1" indent="-285750">
              <a:lnSpc>
                <a:spcPct val="140000"/>
              </a:lnSpc>
              <a:buFont typeface="Arial" panose="020B0604020202020204" pitchFamily="34" charset="0"/>
              <a:buChar char="•"/>
            </a:pPr>
            <a:r>
              <a:rPr lang="en-US" sz="1400" dirty="0"/>
              <a:t>Retail </a:t>
            </a:r>
          </a:p>
          <a:p>
            <a:pPr marL="285750" indent="-285750">
              <a:lnSpc>
                <a:spcPct val="140000"/>
              </a:lnSpc>
              <a:buFont typeface="Arial" panose="020B0604020202020204" pitchFamily="34" charset="0"/>
              <a:buChar char="•"/>
            </a:pPr>
            <a:r>
              <a:rPr lang="en-US" sz="1400" dirty="0"/>
              <a:t>Shows the Waste per Capita of each category of every country.</a:t>
            </a:r>
          </a:p>
          <a:p>
            <a:pPr lvl="1">
              <a:lnSpc>
                <a:spcPct val="140000"/>
              </a:lnSpc>
            </a:pPr>
            <a:endParaRPr lang="en-US" sz="1400" dirty="0"/>
          </a:p>
          <a:p>
            <a:pPr marL="645750" lvl="1" indent="-285750">
              <a:lnSpc>
                <a:spcPct val="14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{A577DE70-2A54-43C4-A532-20584FA1513A}tf11158769_win32</Template>
  <TotalTime>115</TotalTime>
  <Words>763</Words>
  <Application>Microsoft Office PowerPoint</Application>
  <PresentationFormat>Widescreen</PresentationFormat>
  <Paragraphs>115</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Calibri</vt:lpstr>
      <vt:lpstr>Goudy Old Style</vt:lpstr>
      <vt:lpstr>Wingdings</vt:lpstr>
      <vt:lpstr>FrostyVTI</vt:lpstr>
      <vt:lpstr>Global Food Wastage  By: Ishaq Khan</vt:lpstr>
      <vt:lpstr>About me</vt:lpstr>
      <vt:lpstr>Topic: Global Food Wastage</vt:lpstr>
      <vt:lpstr>An Ever-growing Issue</vt:lpstr>
      <vt:lpstr>Data Source</vt:lpstr>
      <vt:lpstr>Data Set</vt:lpstr>
      <vt:lpstr>Goal</vt:lpstr>
      <vt:lpstr>Analysis</vt:lpstr>
      <vt:lpstr>Countries and their Waste per Capita</vt:lpstr>
      <vt:lpstr>Map of Total Food Waste per Capita</vt:lpstr>
      <vt:lpstr>Countries with the Highest Food Wastage per Capita</vt:lpstr>
      <vt:lpstr>GDP of the Countries with the Highest Food Wastage per Capita</vt:lpstr>
      <vt:lpstr>Map of Countries with the Highest Food Wastage per Capita</vt:lpstr>
      <vt:lpstr>Interventions and Preventions</vt:lpstr>
      <vt:lpstr>A multi-faceted approach</vt:lpstr>
      <vt:lpstr>Challenges</vt:lpstr>
      <vt:lpstr>Encountering setbacks </vt:lpstr>
      <vt:lpstr>Thank you</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Ishaq Khan</dc:creator>
  <cp:lastModifiedBy>Ishaq Khan</cp:lastModifiedBy>
  <cp:revision>1</cp:revision>
  <dcterms:created xsi:type="dcterms:W3CDTF">2024-06-19T02:47:50Z</dcterms:created>
  <dcterms:modified xsi:type="dcterms:W3CDTF">2024-06-19T04:43:34Z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