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5FAFC-3451-6B44-9271-F03EE2A5AC87}" v="2" dt="2023-10-08T22:00:58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7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CA1E-98E3-79C0-9C0C-088BC133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729FF-FF82-0C0C-1F49-3747CF9E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FEA8-AE1D-3C20-790E-B8F4134C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F962-0D8B-448E-8B40-F91CFE2D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B441-0594-AF1E-8DFB-10B32596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4BD2-D860-C014-4602-3EEC23E5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B2BE-9A17-FB83-1B40-BF8C49BC9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99DB-C0AE-C5FA-E8E9-3C2F5B1C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B456-9DE9-5533-3FD6-FE64E73A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5A71-C2C9-BE35-FA2B-DAE6413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A45E7-D627-9C0B-780D-21BEA12FD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F7F0A-2FE4-0511-F9E1-DB127897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7AA6-5A6A-0F40-65E0-75843888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99A0-6035-C121-5EB6-678FC3F8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6BF0-25E3-FE30-0BDA-BAB92F37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488E-53A4-1C21-7AAB-2A3FDDFA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36E1-6104-BE61-54E3-DF25264B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04BD-FB74-BE29-7DBA-B1084F30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8670-0822-7204-C752-7B7AB91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9ABC-14F8-00CF-0A3F-60D7B198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F0DF-1F14-FD08-985D-EFF41D67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178B7-3567-2827-7AA8-3D144043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491B-C3CE-8D1F-B47F-265B99EB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474-7DF3-7ADD-ED68-8F3673C6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DC08-F8F8-189D-7219-5455AAF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77F6-D1B6-0862-FDA5-9F8CA5D4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6E24-6B7D-6BB3-C46C-38E850DF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D1EE1-DD92-B47A-46B0-504383B4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9FAF-FD4C-4A6B-AEC8-A9E90A92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3A90-9A90-938B-7F32-C0EFE5A1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27B2-EA1F-1291-55C4-F3330FE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186-EDB2-5079-0B3D-A5A7929E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D0F18-5C44-9794-56CA-2E71E811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B13DC-5442-7A03-027D-93D8D386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81B34-2DF6-8EC1-96E4-A5C6D864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62FF4-D988-2142-82A7-820ACC460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3E33D-8ABF-11F8-A3A2-4B1A877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B3513-D27D-B605-2F2B-2EA9B712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3296-A4E5-8E6D-10DA-D1B8C434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CF31-1B69-4C69-4063-225C51E9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49AA-E7EA-470F-C3B1-217156F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5A698-F108-8FDA-4106-1FC6009A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DDE5C-CF75-E3FE-45F3-107D8E9D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A2C21-C82E-80DD-E866-7802598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66A2D-9B58-455D-E785-22B60E3B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DFA69-241C-EFD9-6FD0-0ADE706A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43E4-72A2-8D95-ED7E-1B4E918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7668-D5EF-76B7-5E5C-334A0BC4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A6E96-F955-E741-C8E6-2D50DE45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2610-7776-9043-0C45-C8D2811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58717-ADB8-D9B4-DBCF-1C856AA0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4A4A-1D6A-83F8-4142-245E578E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621F-BD5D-DAB8-8A15-0D47A6F0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3DF3E-7666-7F82-9970-3F36A5BDD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07F2E-FAED-6F31-DEC5-BDC5B6BC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AF44-E5F1-5784-2E97-2087BEB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38DDA-C62B-AB11-27CE-A41DA71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A01F-8BAC-0315-4383-5F3E1CC1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8A05A-1B6F-37D7-4F11-7697A44C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D7EF-9232-A368-9464-C98B18B5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659F-456F-92C6-C75B-89412028E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E3AA-059F-496E-A503-91CDAE401B5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BDAD-1894-53C3-FEEB-F7E2595A1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6FEC-3EA9-9B79-4640-A25020BD0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6917-EC75-4147-97E3-70243EB3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countries/united-states-population" TargetMode="External"/><Relationship Id="rId2" Type="http://schemas.openxmlformats.org/officeDocument/2006/relationships/hyperlink" Target="https://www.cdc.gov/diabetes/data/statistics-repor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385DB-AB6F-F226-E9F2-919C5138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9231410" cy="199118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SEI Diabetes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47AF-AEFF-C449-947C-127EFB19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3904284"/>
            <a:ext cx="7132335" cy="1991187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/>
              <a:t>Ishaq Khan</a:t>
            </a:r>
          </a:p>
        </p:txBody>
      </p:sp>
    </p:spTree>
    <p:extLst>
      <p:ext uri="{BB962C8B-B14F-4D97-AF65-F5344CB8AC3E}">
        <p14:creationId xmlns:p14="http://schemas.microsoft.com/office/powerpoint/2010/main" val="351514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98D3-371D-9C4A-B61C-A801E113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492" y="681038"/>
            <a:ext cx="5559430" cy="1303406"/>
          </a:xfrm>
        </p:spPr>
        <p:txBody>
          <a:bodyPr>
            <a:normAutofit/>
          </a:bodyPr>
          <a:lstStyle/>
          <a:p>
            <a:r>
              <a:rPr lang="en-US" sz="4000" dirty="0"/>
              <a:t>Central Fact/Dimension Table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13879-AE1A-9691-30E4-B3D70B97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92" y="2089076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/>
              <a:t>Star Schema with tables and their relationships.</a:t>
            </a:r>
          </a:p>
          <a:p>
            <a:r>
              <a:rPr lang="en-US" sz="2400" dirty="0"/>
              <a:t>Includes the facts attributes and Foreign Keys (labeled “FK”).</a:t>
            </a:r>
          </a:p>
          <a:p>
            <a:r>
              <a:rPr lang="en-US" sz="2400" dirty="0"/>
              <a:t>“Visit” is the fact table.</a:t>
            </a:r>
          </a:p>
          <a:p>
            <a:r>
              <a:rPr lang="en-US" sz="2400" dirty="0"/>
              <a:t>“Patient”, “</a:t>
            </a:r>
            <a:r>
              <a:rPr lang="en-US" sz="2400" dirty="0" err="1"/>
              <a:t>InterventionNEW</a:t>
            </a:r>
            <a:r>
              <a:rPr lang="en-US" sz="2400" dirty="0"/>
              <a:t>”, “Monitoring”, and “Demographic” Tables are our Dimension Tables.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DFF06A5B-319C-50AF-0330-258AA824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" y="1834010"/>
            <a:ext cx="5711718" cy="3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742D2-E725-214E-10F3-1A08B7E5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Cube Design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67D4-90A2-BA8A-22C2-B9DDC010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Online Analytical Processing (OLAP) cube is represented in a star schema that includes the date hierarchy.</a:t>
            </a:r>
          </a:p>
          <a:p>
            <a:r>
              <a:rPr lang="en-US" sz="2000"/>
              <a:t>Presents the data in a meaningful presentation displaying all measures, dimensions, and hierarchy.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F5CF4-B8BD-D801-FF31-A7A0C6B07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3" r="10244"/>
          <a:stretch/>
        </p:blipFill>
        <p:spPr>
          <a:xfrm>
            <a:off x="5815229" y="799352"/>
            <a:ext cx="5587969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3954-9616-34E0-36A6-58350B9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9F42-A371-27A9-1D6E-8BDFBA6C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99E1E-F79A-0224-D3DB-BCBF3F6D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5" y="1825625"/>
            <a:ext cx="11327230" cy="53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9F532-7A4B-3786-B43E-1CDDAE08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Conclusions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BA2E-7E65-DBBD-172F-A31E77E9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Black ethnicity likely to have highest A1C levels</a:t>
            </a:r>
          </a:p>
          <a:p>
            <a:r>
              <a:rPr lang="en-US" sz="2400" dirty="0"/>
              <a:t>Lifestyle changes for prediabetics is key, kept them prediabetic</a:t>
            </a:r>
          </a:p>
          <a:p>
            <a:r>
              <a:rPr lang="en-US" sz="2400" dirty="0"/>
              <a:t>Blood pressure management played role in maintaining lower A1C levels</a:t>
            </a:r>
          </a:p>
          <a:p>
            <a:r>
              <a:rPr lang="en-US" sz="2400" dirty="0"/>
              <a:t>Frequency of follow-up visits should be more than </a:t>
            </a:r>
            <a:r>
              <a:rPr lang="en-US" sz="2400"/>
              <a:t>6 months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127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D62C1-6C87-976C-FEBF-C7411623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DE80-AECE-2A16-9896-706E00CC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SEI Diabetes Monitoring</a:t>
            </a:r>
          </a:p>
          <a:p>
            <a:pPr lvl="1"/>
            <a:r>
              <a:rPr lang="en-US" sz="1800" dirty="0"/>
              <a:t>Founding Members – Physician, Pharmacist, IT Analyst</a:t>
            </a:r>
          </a:p>
          <a:p>
            <a:r>
              <a:rPr lang="en-US" sz="2400" dirty="0"/>
              <a:t>Outpatient clinic focused on the prevention and management of diabetes in the community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D21C6-2582-1B73-D106-C118D0A25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0" r="724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A9B9-88E6-CA6E-E227-764AB1A0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dirty="0"/>
              <a:t>Background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6978-58B1-12CA-0418-F7E1DB68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Diabetes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sz="1800" dirty="0"/>
              <a:t>Type 1</a:t>
            </a:r>
          </a:p>
          <a:p>
            <a:pPr lvl="2"/>
            <a:r>
              <a:rPr lang="en-US" sz="1800" dirty="0"/>
              <a:t>Type 2 – Focus of SEI Monitoring</a:t>
            </a:r>
          </a:p>
          <a:p>
            <a:pPr lvl="2"/>
            <a:r>
              <a:rPr lang="en-US" sz="1800" dirty="0"/>
              <a:t>Gestational</a:t>
            </a:r>
          </a:p>
          <a:p>
            <a:pPr lvl="1"/>
            <a:r>
              <a:rPr lang="en-US" dirty="0"/>
              <a:t>Symptoms</a:t>
            </a:r>
          </a:p>
          <a:p>
            <a:pPr lvl="1"/>
            <a:r>
              <a:rPr lang="en-US" dirty="0"/>
              <a:t>Diagnosis</a:t>
            </a:r>
          </a:p>
          <a:p>
            <a:pPr lvl="1"/>
            <a:r>
              <a:rPr lang="en-US" dirty="0"/>
              <a:t>Treatments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FEBFA-A8EE-62C3-CEFA-095DDEF8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58" y="91863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5C8CB-F0DA-65D8-91F9-7963CDC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4F5E-5C63-DE6A-A747-9824EFD4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3805514"/>
          </a:xfrm>
        </p:spPr>
        <p:txBody>
          <a:bodyPr anchor="ctr">
            <a:normAutofit/>
          </a:bodyPr>
          <a:lstStyle/>
          <a:p>
            <a:r>
              <a:rPr lang="en-US" dirty="0"/>
              <a:t>Population Statistics</a:t>
            </a:r>
          </a:p>
          <a:p>
            <a:pPr lvl="1"/>
            <a:r>
              <a:rPr lang="en-US" sz="2000" dirty="0"/>
              <a:t>United States – 340 million individuals</a:t>
            </a:r>
          </a:p>
          <a:p>
            <a:pPr lvl="2"/>
            <a:r>
              <a:rPr lang="en-US" sz="1800" dirty="0"/>
              <a:t>Diabetic – 37.8 million</a:t>
            </a:r>
          </a:p>
          <a:p>
            <a:pPr lvl="3"/>
            <a:r>
              <a:rPr lang="en-US" dirty="0"/>
              <a:t>69% report hypertension</a:t>
            </a:r>
          </a:p>
          <a:p>
            <a:pPr lvl="3"/>
            <a:r>
              <a:rPr lang="en-US" dirty="0"/>
              <a:t>12% report vision impairment</a:t>
            </a:r>
          </a:p>
          <a:p>
            <a:pPr lvl="2"/>
            <a:r>
              <a:rPr lang="en-US" sz="1800" dirty="0"/>
              <a:t>Prediabetic – 96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02723-AEDE-75D1-802C-D01829CD8FE3}"/>
              </a:ext>
            </a:extLst>
          </p:cNvPr>
          <p:cNvSpPr txBox="1"/>
          <p:nvPr/>
        </p:nvSpPr>
        <p:spPr>
          <a:xfrm>
            <a:off x="5786933" y="5088265"/>
            <a:ext cx="5768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Centers for Disease Control and Prevention. National Diabetes Statistics Report website. </a:t>
            </a:r>
            <a:r>
              <a:rPr lang="en-US" sz="1200" dirty="0">
                <a:hlinkClick r:id="rId2"/>
              </a:rPr>
              <a:t>https://www.cdc.gov/diabetes/data/statistics-report/index.html</a:t>
            </a:r>
            <a:r>
              <a:rPr lang="en-US" sz="1200" dirty="0"/>
              <a:t>. Accessed 3 October 2023.</a:t>
            </a:r>
          </a:p>
          <a:p>
            <a:r>
              <a:rPr lang="en-US" sz="1200" dirty="0"/>
              <a:t>United States Population (2023). </a:t>
            </a:r>
            <a:r>
              <a:rPr lang="en-US" sz="1200" dirty="0">
                <a:hlinkClick r:id="rId3"/>
              </a:rPr>
              <a:t>https://worldpopulationreview.com/countries/united-states-population</a:t>
            </a:r>
            <a:r>
              <a:rPr lang="en-US" sz="1200" dirty="0"/>
              <a:t>. Accessed 6 October 2023.</a:t>
            </a:r>
          </a:p>
        </p:txBody>
      </p:sp>
    </p:spTree>
    <p:extLst>
      <p:ext uri="{BB962C8B-B14F-4D97-AF65-F5344CB8AC3E}">
        <p14:creationId xmlns:p14="http://schemas.microsoft.com/office/powerpoint/2010/main" val="14850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9EA1A-3416-AC0C-B059-5A39F1E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Design of BI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7A7-4D38-8467-0BEC-EF7CAC43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5"/>
            <a:ext cx="8074815" cy="310078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Transactions of Interest</a:t>
            </a:r>
          </a:p>
          <a:p>
            <a:pPr lvl="1"/>
            <a:r>
              <a:rPr lang="en-US" sz="2000" dirty="0"/>
              <a:t>Initial patient encounter</a:t>
            </a:r>
          </a:p>
          <a:p>
            <a:pPr lvl="1"/>
            <a:r>
              <a:rPr lang="en-US" sz="2000" dirty="0"/>
              <a:t>Follow-up patient encounter</a:t>
            </a:r>
          </a:p>
          <a:p>
            <a:r>
              <a:rPr lang="en-US" sz="2400" dirty="0"/>
              <a:t>Measurements of Interest</a:t>
            </a:r>
          </a:p>
          <a:p>
            <a:pPr lvl="1"/>
            <a:r>
              <a:rPr lang="en-US" sz="2000" dirty="0"/>
              <a:t>A1C level</a:t>
            </a:r>
          </a:p>
          <a:p>
            <a:pPr lvl="1"/>
            <a:r>
              <a:rPr lang="en-US" sz="2000" dirty="0"/>
              <a:t>Blood Pressure</a:t>
            </a:r>
          </a:p>
          <a:p>
            <a:pPr lvl="1"/>
            <a:r>
              <a:rPr lang="en-US" sz="2000" dirty="0"/>
              <a:t>Diabetic Eye and Foot Exam Scores</a:t>
            </a:r>
          </a:p>
          <a:p>
            <a:r>
              <a:rPr lang="en-US" sz="2400" dirty="0"/>
              <a:t>Business Decisions</a:t>
            </a:r>
          </a:p>
          <a:p>
            <a:pPr lvl="1"/>
            <a:r>
              <a:rPr lang="en-US" sz="2000" dirty="0"/>
              <a:t>Targeted Patient Population</a:t>
            </a:r>
          </a:p>
          <a:p>
            <a:pPr lvl="1"/>
            <a:r>
              <a:rPr lang="en-US" sz="2000" dirty="0"/>
              <a:t>Type of Intervention</a:t>
            </a:r>
          </a:p>
          <a:p>
            <a:pPr lvl="1"/>
            <a:r>
              <a:rPr lang="en-US" sz="2000" dirty="0"/>
              <a:t>Frequency of Follow-up Visits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9AFE9-9B60-FBCD-EE53-423531FC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00" y="837220"/>
            <a:ext cx="4997770" cy="29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1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E11EC-ECD5-72E9-3029-B932F9FF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2759776"/>
          </a:xfrm>
        </p:spPr>
        <p:txBody>
          <a:bodyPr anchor="ctr">
            <a:normAutofit/>
          </a:bodyPr>
          <a:lstStyle/>
          <a:p>
            <a:pPr algn="ctr"/>
            <a:r>
              <a:rPr lang="en-US" sz="5200" dirty="0"/>
              <a:t>Design of BI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3E5AF-009E-D2F2-1E02-4F2414A08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669" y="1239927"/>
            <a:ext cx="5500031" cy="4679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5558F-633A-B837-06E0-9B77917FB5AD}"/>
              </a:ext>
            </a:extLst>
          </p:cNvPr>
          <p:cNvSpPr txBox="1"/>
          <p:nvPr/>
        </p:nvSpPr>
        <p:spPr>
          <a:xfrm>
            <a:off x="1351722" y="4472897"/>
            <a:ext cx="469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Transactional Database Design with Defined Attributes and Entities</a:t>
            </a:r>
          </a:p>
        </p:txBody>
      </p:sp>
    </p:spTree>
    <p:extLst>
      <p:ext uri="{BB962C8B-B14F-4D97-AF65-F5344CB8AC3E}">
        <p14:creationId xmlns:p14="http://schemas.microsoft.com/office/powerpoint/2010/main" val="14877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98D3-371D-9C4A-B61C-A801E113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990240"/>
          </a:xfrm>
        </p:spPr>
        <p:txBody>
          <a:bodyPr anchor="ctr">
            <a:normAutofit fontScale="90000"/>
          </a:bodyPr>
          <a:lstStyle/>
          <a:p>
            <a:r>
              <a:rPr lang="en-US" sz="6600" dirty="0"/>
              <a:t>Data Entry Snapshot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88B029-A178-1522-EBC3-1F2DBB11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468158"/>
            <a:ext cx="8074180" cy="33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4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98D3-371D-9C4A-B61C-A801E113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Entity-Relationship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13879-AE1A-9691-30E4-B3D70B97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Entity Relationship diagram shows the design of each table/entity and their relationship.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Primary Keys(labeled “FK”) and Foreign Keys (labeled “PK”) are placed to indicate which entity will work with another table, using arrows displaying the relationships between the tables.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D91BD-DF4E-5180-E453-AC1439D9F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" b="2501"/>
          <a:stretch/>
        </p:blipFill>
        <p:spPr>
          <a:xfrm>
            <a:off x="6223447" y="632501"/>
            <a:ext cx="4999561" cy="55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45729-46DF-3CFA-51CB-9DE04546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407" y="1095504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Data Mart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92A7049-2AC1-2ED3-26D4-81E6A186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237" y="1825625"/>
            <a:ext cx="4640238" cy="3469706"/>
          </a:xfrm>
        </p:spPr>
        <p:txBody>
          <a:bodyPr/>
          <a:lstStyle/>
          <a:p>
            <a:r>
              <a:rPr lang="en-US" dirty="0"/>
              <a:t>Subset of a data warehouse that focuses on a specific area within an organization.</a:t>
            </a:r>
          </a:p>
          <a:p>
            <a:r>
              <a:rPr lang="en-US" dirty="0"/>
              <a:t>Target of Interest: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A1C level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Blood Pressure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Diabetic Eye and Foot Exam Scores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398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SEI Diabetes Monitoring</vt:lpstr>
      <vt:lpstr>Introduction</vt:lpstr>
      <vt:lpstr>Background</vt:lpstr>
      <vt:lpstr>Background</vt:lpstr>
      <vt:lpstr>Design of BI System</vt:lpstr>
      <vt:lpstr>Design of BI System</vt:lpstr>
      <vt:lpstr>Data Entry Snapshot</vt:lpstr>
      <vt:lpstr>Entity-Relationship Diagram</vt:lpstr>
      <vt:lpstr>Data Mart</vt:lpstr>
      <vt:lpstr>Central Fact/Dimension Table</vt:lpstr>
      <vt:lpstr>Cube Design</vt:lpstr>
      <vt:lpstr>Decision Tree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6350 Group 6</dc:title>
  <dc:creator>Erica Wright</dc:creator>
  <cp:lastModifiedBy>Ishaq Khan</cp:lastModifiedBy>
  <cp:revision>23</cp:revision>
  <dcterms:created xsi:type="dcterms:W3CDTF">2023-10-06T12:44:14Z</dcterms:created>
  <dcterms:modified xsi:type="dcterms:W3CDTF">2024-08-19T21:36:34Z</dcterms:modified>
</cp:coreProperties>
</file>