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4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1F02580-BFF4-4EB3-93D7-2F1F3F4EE1F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Open_read.c – Opens a file in read mode.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000">
                <a:latin typeface="Arial"/>
              </a:rPr>
              <a:t>-1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open_write.c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-1 File opening will fail.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IN" sz="2000">
                <a:latin typeface="Arial"/>
              </a:rPr>
              <a:t>3  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IN" sz="2000">
                <a:latin typeface="Arial"/>
              </a:rPr>
              <a:t>(existing data contents are retained).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New data will overwrite old data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Existing Data : CRANES VARSITY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New Data : fd = open(“test.txt”,O_WRONLY);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write(fd,”ABCD”,4);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Final data: </a:t>
            </a:r>
            <a:r>
              <a:rPr b="1" lang="en-IN" sz="2000">
                <a:latin typeface="Arial"/>
              </a:rPr>
              <a:t>ABCD</a:t>
            </a:r>
            <a:r>
              <a:rPr lang="en-IN" sz="2000">
                <a:latin typeface="Arial"/>
              </a:rPr>
              <a:t>ES VARSITY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5. 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4CDA808-6D16-4AE2-A354-7F6516E52B01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Open_readdata.c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char str[40] = "";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while(read(fd , str , 39) &gt; 0)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puts(str);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memset(str , 0 , 40);  / str[40] = ‘\0’;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0996B70-AA12-43D9-B6F6-F6E59F13872B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Open_writedata.c  </a:t>
            </a:r>
            <a:endParaRPr/>
          </a:p>
          <a:p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8001183-4858-4D61-8BDF-C02F2818D8EF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200">
                <a:latin typeface="Arial"/>
              </a:rPr>
              <a:t>Open_creat.c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latin typeface="Arial"/>
              </a:rPr>
              <a:t>What happens if you o</a:t>
            </a: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pen an </a:t>
            </a:r>
            <a:r>
              <a:rPr b="1" lang="en-IN" sz="1200">
                <a:solidFill>
                  <a:srgbClr val="000000"/>
                </a:solidFill>
                <a:latin typeface="+mn-lt"/>
                <a:ea typeface="+mn-ea"/>
              </a:rPr>
              <a:t>existing</a:t>
            </a: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 file with O_WRONLY | O_CREAT mode. The contents will be retained or deleted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Contents will be retained, writing will begin from offset 0 (overwrite existing data)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How to write data at end of file.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open("test1.txt" ,  O_WRONLY | O_APPEND);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open(argv[1] ,  O_WRONLY | </a:t>
            </a:r>
            <a:r>
              <a:rPr b="1" lang="en-IN" sz="1200">
                <a:solidFill>
                  <a:srgbClr val="000000"/>
                </a:solidFill>
                <a:latin typeface="+mn-lt"/>
                <a:ea typeface="+mn-ea"/>
              </a:rPr>
              <a:t>O_TRUNC</a:t>
            </a: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988F16B-5425-4A9F-86AB-8BC5D5B33205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To see user mask value($umask)</a:t>
            </a:r>
            <a:endParaRPr/>
          </a:p>
          <a:p>
            <a:r>
              <a:rPr lang="en-IN" sz="2000">
                <a:latin typeface="Arial"/>
              </a:rPr>
              <a:t>Mode &amp; ~umask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6420C12-C67E-4FB1-8DB3-297F707A98EA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creat.c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DE7AAF8-46C6-47EE-B6DF-FA6EF6A9BB93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Close.c</a:t>
            </a:r>
            <a:endParaRPr/>
          </a:p>
          <a:p>
            <a:r>
              <a:rPr lang="en-IN" sz="2000">
                <a:latin typeface="Arial"/>
              </a:rPr>
              <a:t>Note : Pass an existing file OR 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open(“file”, O_WRONLY | O_CREAT , 0666);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Close(fd); in function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274BB4A-41F0-42C5-AF89-D89E1595A53C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Open destination file in write mode + Create  + Trunc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0DDDA93-5E8A-42CC-9A8F-742A5AC08643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EF8E8DA-B864-4FAB-A1A9-80CA4CC96BF7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/* Pgm to implement cat (stdin -&gt; stdout) */</a:t>
            </a:r>
            <a:endParaRPr/>
          </a:p>
          <a:p>
            <a:r>
              <a:rPr lang="en-IN" sz="2000">
                <a:latin typeface="Arial"/>
              </a:rPr>
              <a:t>#include &lt;stdio.h&gt;</a:t>
            </a:r>
            <a:endParaRPr/>
          </a:p>
          <a:p>
            <a:r>
              <a:rPr lang="en-IN" sz="2000">
                <a:latin typeface="Arial"/>
              </a:rPr>
              <a:t>#include &lt;sys/types.h&gt;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#include &lt;sys/stat.h&gt;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#include &lt;fcntl.h&gt;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int main(int argc,char *argv[])</a:t>
            </a:r>
            <a:endParaRPr/>
          </a:p>
          <a:p>
            <a:r>
              <a:rPr lang="en-IN" sz="2000">
                <a:latin typeface="Arial"/>
              </a:rPr>
              <a:t>{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int fdw = 1; //open(argv[1] , O_WRONLY | O_CREAT , 0664);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int fdr = 0;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char str[40];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int len;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do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memset(str , 0 , 40);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if(read(fdr , str , 39) == 0)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len = strlen(str);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if(write(fdw , str , len) != len)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printf("Unable to write");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}while(1);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close(fdr);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close(fdw);</a:t>
            </a:r>
            <a:endParaRPr/>
          </a:p>
          <a:p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A796CE-A96D-4ED7-8D2F-AFE9168B5653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Mycat.c</a:t>
            </a:r>
            <a:endParaRPr/>
          </a:p>
          <a:p>
            <a:r>
              <a:rPr lang="en-IN" sz="2000">
                <a:latin typeface="Arial"/>
              </a:rPr>
              <a:t>/* Pgm to implement cat : stdin to file( cat outfile) */</a:t>
            </a:r>
            <a:endParaRPr/>
          </a:p>
          <a:p>
            <a:r>
              <a:rPr lang="en-IN" sz="2000">
                <a:latin typeface="Arial"/>
              </a:rPr>
              <a:t>#include &lt;stdio.h&gt;</a:t>
            </a:r>
            <a:endParaRPr/>
          </a:p>
          <a:p>
            <a:r>
              <a:rPr lang="en-IN" sz="2000">
                <a:latin typeface="Arial"/>
              </a:rPr>
              <a:t>#include &lt;sys/types.h&gt;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#include &lt;sys/stat.h&gt;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#include &lt;fcntl.h&gt;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int main(int argc,char *argv[])</a:t>
            </a:r>
            <a:endParaRPr/>
          </a:p>
          <a:p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if(argc != 2)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printf("Wrong no. of arguments ");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return 1;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  <a:p>
            <a:endParaRPr/>
          </a:p>
          <a:p>
            <a:r>
              <a:rPr b="1" lang="en-IN" sz="2000">
                <a:latin typeface="Arial"/>
              </a:rPr>
              <a:t>        </a:t>
            </a:r>
            <a:r>
              <a:rPr b="1" lang="en-IN" sz="2000">
                <a:latin typeface="Arial"/>
              </a:rPr>
              <a:t>int fdr = 0;</a:t>
            </a:r>
            <a:endParaRPr/>
          </a:p>
          <a:p>
            <a:r>
              <a:rPr b="1" lang="en-IN" sz="2000">
                <a:latin typeface="Arial"/>
              </a:rPr>
              <a:t>        </a:t>
            </a:r>
            <a:r>
              <a:rPr b="1" lang="en-IN" sz="2000">
                <a:latin typeface="Arial"/>
              </a:rPr>
              <a:t>int fdw = open(argv[1] , O_WRONLY | O_CREAT , 0664);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char str[40];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int len;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do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memset(str , 0 , 40);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if(read(fdr , str , 39) == 0)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len = strlen(str);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if(write(fdw , str , len) != len)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printf("Unable to write");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}while(1);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close(fdr);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close(fdw);</a:t>
            </a:r>
            <a:endParaRPr/>
          </a:p>
          <a:p>
            <a:r>
              <a:rPr lang="en-IN" sz="2000">
                <a:latin typeface="Arial"/>
              </a:rPr>
              <a:t>}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4FA03E-081D-4714-AD61-2A244BC5D371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/* Pgm to implement cat : file to stdout ( cat inputfile) */</a:t>
            </a:r>
            <a:endParaRPr/>
          </a:p>
          <a:p>
            <a:r>
              <a:rPr lang="en-IN" sz="2000">
                <a:latin typeface="Arial"/>
              </a:rPr>
              <a:t>#include &lt;stdio.h&gt;</a:t>
            </a:r>
            <a:endParaRPr/>
          </a:p>
          <a:p>
            <a:r>
              <a:rPr lang="en-IN" sz="2000">
                <a:latin typeface="Arial"/>
              </a:rPr>
              <a:t>#include &lt;sys/types.h&gt;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#include &lt;sys/stat.h&gt;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#include &lt;fcntl.h&gt;</a:t>
            </a:r>
            <a:endParaRPr/>
          </a:p>
          <a:p>
            <a:r>
              <a:rPr lang="en-IN" sz="2000">
                <a:latin typeface="Arial"/>
              </a:rPr>
              <a:t>int main(int argc,char *argv[])</a:t>
            </a:r>
            <a:endParaRPr/>
          </a:p>
          <a:p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if(argc != 2)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printf("Wrong no. of arguments ");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return 1;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  <a:p>
            <a:r>
              <a:rPr b="1" lang="en-IN" sz="2000">
                <a:latin typeface="Arial"/>
              </a:rPr>
              <a:t>        </a:t>
            </a:r>
            <a:r>
              <a:rPr b="1" lang="en-IN" sz="2000">
                <a:latin typeface="Arial"/>
              </a:rPr>
              <a:t>int fdw = 1;</a:t>
            </a:r>
            <a:endParaRPr/>
          </a:p>
          <a:p>
            <a:r>
              <a:rPr b="1" lang="en-IN" sz="2000">
                <a:latin typeface="Arial"/>
              </a:rPr>
              <a:t>        </a:t>
            </a:r>
            <a:r>
              <a:rPr b="1" lang="en-IN" sz="2000">
                <a:latin typeface="Arial"/>
              </a:rPr>
              <a:t>int fdr = open(argv[1] , O_RDONLY);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if(fdr == -1)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perror("Wrong inputfile");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return 1;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char str[40];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int len;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do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memset(str , 0 , 40);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if(read(fdr , str , 39) == 0)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len = strlen(str);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if(write(fdw , str , len) != len)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printf("Unable to write");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}while(1);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close(fdr);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close(fdw);</a:t>
            </a:r>
            <a:endParaRPr/>
          </a:p>
          <a:p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A54932E-0BCA-451C-A8C3-A774308596D1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printf("Enter the offset : ");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scanf(" %d",&amp;n);</a:t>
            </a:r>
            <a:endParaRPr/>
          </a:p>
          <a:p>
            <a:endParaRPr/>
          </a:p>
          <a:p>
            <a:r>
              <a:rPr b="1" lang="en-IN" sz="2000">
                <a:latin typeface="Arial"/>
              </a:rPr>
              <a:t>        </a:t>
            </a:r>
            <a:r>
              <a:rPr b="1" lang="en-IN" sz="2000">
                <a:latin typeface="Arial"/>
              </a:rPr>
              <a:t>lseek(fdr , n , SEEK_SET);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do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memset(str , 0 , 40);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if(read(fdr , str , 39) == 0)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len = strlen(str);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if(write(fdw , str , len) != len)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printf("Unable to write");</a:t>
            </a:r>
            <a:endParaRPr/>
          </a:p>
          <a:p>
            <a:r>
              <a:rPr lang="en-IN" sz="2000">
                <a:latin typeface="Arial"/>
              </a:rPr>
              <a:t>       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}while(1);</a:t>
            </a:r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5DF8AA9-EAA5-48D7-973A-F9C79E96218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Predupread.c</a:t>
            </a:r>
            <a:endParaRPr/>
          </a:p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A8217F7-2B8C-4FFD-9F75-95AF0BE9917F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Second Write overwrites first one.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D137658-A39C-4A5D-AA73-B8445A42FAC3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1 #include &lt;sys/types.h&gt;</a:t>
            </a:r>
            <a:endParaRPr/>
          </a:p>
          <a:p>
            <a:r>
              <a:rPr lang="en-IN" sz="2000">
                <a:latin typeface="Arial"/>
              </a:rPr>
              <a:t>      </a:t>
            </a:r>
            <a:r>
              <a:rPr lang="en-IN" sz="2000">
                <a:latin typeface="Arial"/>
              </a:rPr>
              <a:t>2 #include &lt;sys/stat.h&gt;</a:t>
            </a:r>
            <a:endParaRPr/>
          </a:p>
          <a:p>
            <a:r>
              <a:rPr lang="en-IN" sz="2000">
                <a:latin typeface="Arial"/>
              </a:rPr>
              <a:t>      </a:t>
            </a:r>
            <a:r>
              <a:rPr lang="en-IN" sz="2000">
                <a:latin typeface="Arial"/>
              </a:rPr>
              <a:t>3 #include &lt;fcntl.h&gt;</a:t>
            </a:r>
            <a:endParaRPr/>
          </a:p>
          <a:p>
            <a:r>
              <a:rPr lang="en-IN" sz="2000">
                <a:latin typeface="Arial"/>
              </a:rPr>
              <a:t>      </a:t>
            </a:r>
            <a:r>
              <a:rPr lang="en-IN" sz="2000">
                <a:latin typeface="Arial"/>
              </a:rPr>
              <a:t>4 void testdup();</a:t>
            </a:r>
            <a:endParaRPr/>
          </a:p>
          <a:p>
            <a:r>
              <a:rPr lang="en-IN" sz="2000">
                <a:latin typeface="Arial"/>
              </a:rPr>
              <a:t>      </a:t>
            </a:r>
            <a:r>
              <a:rPr lang="en-IN" sz="2000">
                <a:latin typeface="Arial"/>
              </a:rPr>
              <a:t>5 void testdup2();</a:t>
            </a:r>
            <a:endParaRPr/>
          </a:p>
          <a:p>
            <a:r>
              <a:rPr lang="en-IN" sz="2000">
                <a:latin typeface="Arial"/>
              </a:rPr>
              <a:t>      </a:t>
            </a:r>
            <a:r>
              <a:rPr lang="en-IN" sz="2000">
                <a:latin typeface="Arial"/>
              </a:rPr>
              <a:t>6 int main()</a:t>
            </a:r>
            <a:endParaRPr/>
          </a:p>
          <a:p>
            <a:r>
              <a:rPr lang="en-IN" sz="2000">
                <a:latin typeface="Arial"/>
              </a:rPr>
              <a:t>      </a:t>
            </a:r>
            <a:r>
              <a:rPr lang="en-IN" sz="2000">
                <a:latin typeface="Arial"/>
              </a:rPr>
              <a:t>7 {</a:t>
            </a:r>
            <a:endParaRPr/>
          </a:p>
          <a:p>
            <a:r>
              <a:rPr lang="en-IN" sz="2000">
                <a:latin typeface="Arial"/>
              </a:rPr>
              <a:t>      </a:t>
            </a:r>
            <a:r>
              <a:rPr lang="en-IN" sz="2000">
                <a:latin typeface="Arial"/>
              </a:rPr>
              <a:t>8         testdup();</a:t>
            </a:r>
            <a:endParaRPr/>
          </a:p>
          <a:p>
            <a:r>
              <a:rPr lang="en-IN" sz="2000">
                <a:latin typeface="Arial"/>
              </a:rPr>
              <a:t>      </a:t>
            </a:r>
            <a:r>
              <a:rPr lang="en-IN" sz="2000">
                <a:latin typeface="Arial"/>
              </a:rPr>
              <a:t>9         testdup2();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10 }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11 void testdup()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12 {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13         printf("\n TESTING DUP \n");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14         int fd;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15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16         fd = open("test1.txt" ,  O_WRONLY);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17         printf("fd = %d \n" , fd);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18         int newfd = dup(fd);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19         printf("new fd = %d \n" , newfd);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20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21 }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22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23 void testdup2()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24 {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25         printf("\n TESTING DUP2  \n");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26         int fd = open("test1.txt" ,  O_WRONLY);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27         printf("fd = %d \n" , fd);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28         int newfd = dup2(fd , 8);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29         printf("new fd = %d \n" , newfd);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30       printf("\n %d \n" , open("test1.txt" , O_RDONLY));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31</a:t>
            </a:r>
            <a:endParaRPr/>
          </a:p>
          <a:p>
            <a:r>
              <a:rPr lang="en-IN" sz="2000">
                <a:latin typeface="Arial"/>
              </a:rPr>
              <a:t>     </a:t>
            </a:r>
            <a:r>
              <a:rPr lang="en-IN" sz="2000">
                <a:latin typeface="Arial"/>
              </a:rPr>
              <a:t>32 }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1D8E69C-0169-4579-A4B9-F6E2051ED0FA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 u="sng">
                <a:solidFill>
                  <a:srgbClr val="000000"/>
                </a:solidFill>
                <a:latin typeface="Arial"/>
              </a:rPr>
              <a:t>http://www.cs.rutgers.edu/~pxk/416/notes/13-fs-studies.html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5FB9CA9-B8D1-4391-90B8-15A93E462FBF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4109BB5-F2DD-4D6B-8D8E-B4A40A5126BE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Fd1 – 3</a:t>
            </a:r>
            <a:endParaRPr/>
          </a:p>
          <a:p>
            <a:r>
              <a:rPr lang="en-IN" sz="2000">
                <a:latin typeface="Arial"/>
              </a:rPr>
              <a:t>Fd2 – 4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If dup2 used, x will be 4 (it closes 4 and assigns 4 to x)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If fcntl + F_DUPFD is used, </a:t>
            </a:r>
            <a:endParaRPr/>
          </a:p>
        </p:txBody>
      </p:sp>
      <p:sp>
        <p:nvSpPr>
          <p:cNvPr id="35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9038184-7C77-4422-ACAC-28D54BE4A729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Work with a file which contains data</a:t>
            </a:r>
            <a:endParaRPr/>
          </a:p>
          <a:p>
            <a:r>
              <a:rPr lang="en-IN" sz="2000">
                <a:latin typeface="Arial"/>
              </a:rPr>
              <a:t>ABCDEFGHIJKLMNOPQRSTUVWXYZ</a:t>
            </a:r>
            <a:endParaRPr/>
          </a:p>
          <a:p>
            <a:r>
              <a:rPr lang="en-IN" sz="2000">
                <a:latin typeface="Arial"/>
              </a:rPr>
              <a:t>First write overwrites from the beginning, second write appends to end of file</a:t>
            </a:r>
            <a:endParaRPr/>
          </a:p>
          <a:p>
            <a:r>
              <a:rPr lang="en-IN" sz="2000">
                <a:latin typeface="Arial"/>
              </a:rPr>
              <a:t>1234EFGHIJKLMNOPQRSTUVWXYZ5678</a:t>
            </a:r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1F11D82-498F-47FD-A72F-1A1DE8B9A1A5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Run these two programs simultaneously in two different terminals and observe the output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P1.c p2.c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Expected Output : AAABABABABABABABABBB</a:t>
            </a:r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58C4A48-4C14-4551-8477-A4E11223FF65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 u="sng">
                <a:solidFill>
                  <a:srgbClr val="000000"/>
                </a:solidFill>
                <a:latin typeface="Arial"/>
              </a:rPr>
              <a:t>http://www.cs.rutgers.edu/~pxk/416/notes/13-fs-studies.html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CB6165D-7867-47A9-891F-5BEF5DE1FBF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  <a:p>
            <a:r>
              <a:rPr lang="en-IN" sz="2000">
                <a:latin typeface="Arial"/>
              </a:rPr>
              <a:t>The process which is started second will fail (unable to set lock)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D9BB874-3E83-463D-AD8D-5A587A199C2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The second process waits till the first process releases the lock</a:t>
            </a:r>
            <a:endParaRPr/>
          </a:p>
        </p:txBody>
      </p:sp>
      <p:sp>
        <p:nvSpPr>
          <p:cNvPr id="3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358BF70-EE37-4B2C-A6C4-A271CC945C8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Shared Lock. Both processes will be able to set a lock and access the data</a:t>
            </a:r>
            <a:endParaRPr/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6880670-E085-41EC-B0AE-B6206C04350E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#include &lt;unistd.h&gt;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int main()</a:t>
            </a:r>
            <a:endParaRPr/>
          </a:p>
          <a:p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char filename[20] , linkfile[20];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int ch;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printf("1.Hardlink 2.Softlink 3. Unlink: ");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scanf(" %d",&amp;ch);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printf("Enter the filename : ");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scanf(" %s",filename);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if(ch == 1 || ch == 2)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printf("Enter the linkfile to create ");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scanf(" %s",linkfile);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int flag = 0;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switch(ch)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case 1 : if(link(filename,linkfile) == -1)</a:t>
            </a:r>
            <a:endParaRPr/>
          </a:p>
          <a:p>
            <a:r>
              <a:rPr lang="en-IN" sz="2000">
                <a:latin typeface="Arial"/>
              </a:rPr>
              <a:t>                 </a:t>
            </a:r>
            <a:r>
              <a:rPr lang="en-IN" sz="2000">
                <a:latin typeface="Arial"/>
              </a:rPr>
              <a:t>{ flag = 1;    perror("LINK ");}</a:t>
            </a:r>
            <a:endParaRPr/>
          </a:p>
          <a:p>
            <a:r>
              <a:rPr lang="en-IN" sz="2000">
                <a:latin typeface="Arial"/>
              </a:rPr>
              <a:t>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case 2 : if(symlink(filename,linkfile) == -1)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{flag = 1;      perror("SOFTLINK ");}</a:t>
            </a:r>
            <a:endParaRPr/>
          </a:p>
          <a:p>
            <a:r>
              <a:rPr lang="en-IN" sz="2000">
                <a:latin typeface="Arial"/>
              </a:rPr>
              <a:t>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case 3 : if(unlink(filename) == -1)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{flag = 1;      perror("UNLINK");}</a:t>
            </a:r>
            <a:endParaRPr/>
          </a:p>
          <a:p>
            <a:r>
              <a:rPr lang="en-IN" sz="2000">
                <a:latin typeface="Arial"/>
              </a:rPr>
              <a:t>                 </a:t>
            </a:r>
            <a:r>
              <a:rPr lang="en-IN" sz="2000">
                <a:latin typeface="Arial"/>
              </a:rPr>
              <a:t>break;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}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if(flag == 0)</a:t>
            </a:r>
            <a:endParaRPr/>
          </a:p>
          <a:p>
            <a:r>
              <a:rPr lang="en-IN" sz="2000">
                <a:latin typeface="Arial"/>
              </a:rPr>
              <a:t>                </a:t>
            </a:r>
            <a:r>
              <a:rPr lang="en-IN" sz="2000">
                <a:latin typeface="Arial"/>
              </a:rPr>
              <a:t>printf("Success");</a:t>
            </a:r>
            <a:endParaRPr/>
          </a:p>
          <a:p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</p:txBody>
      </p:sp>
      <p:sp>
        <p:nvSpPr>
          <p:cNvPr id="3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CFCAF16-7E2A-49B1-8C50-0E9620FA2B99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 u="sng">
                <a:solidFill>
                  <a:srgbClr val="000000"/>
                </a:solidFill>
                <a:latin typeface="Arial"/>
              </a:rPr>
              <a:t>http://www.mywbut.com/answer-details.php?question_id=1400</a:t>
            </a:r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9E0EABD-6ED9-4702-93C5-1D3906E8E95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Georgia"/>
              </a:rPr>
              <a:t>22/02/17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fld id="{760741C1-BF63-44B7-8F90-1E3B9EEE56C6}" type="slidenum">
              <a:rPr lang="en-IN" sz="1600">
                <a:solidFill>
                  <a:srgbClr val="6d8687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>
                <a:solidFill>
                  <a:srgbClr val="d1634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3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Georgia"/>
              </a:rPr>
              <a:t>22/02/17</a:t>
            </a:r>
            <a:endParaRPr/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9A520000-46CC-4AA0-BE07-F844C78854E1}" type="slidenum">
              <a:rPr lang="en-IN" sz="1600">
                <a:solidFill>
                  <a:srgbClr val="7b9899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 2" charset="2"/>
              <a:buChar char=""/>
            </a:pPr>
            <a:r>
              <a:rPr lang="en-US" sz="2000">
                <a:solidFill>
                  <a:srgbClr val="000000"/>
                </a:solidFill>
                <a:latin typeface="Georg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000">
                <a:solidFill>
                  <a:srgbClr val="646b86"/>
                </a:solidFill>
                <a:latin typeface="Georg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Georgia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7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8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9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10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11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12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3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114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115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Georgia"/>
              </a:rPr>
              <a:t>22/02/17</a:t>
            </a:r>
            <a:endParaRPr/>
          </a:p>
        </p:txBody>
      </p:sp>
      <p:sp>
        <p:nvSpPr>
          <p:cNvPr id="116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17" name="PlaceHolder 13"/>
          <p:cNvSpPr>
            <a:spLocks noGrp="1"/>
          </p:cNvSpPr>
          <p:nvPr>
            <p:ph type="sldNum"/>
          </p:nvPr>
        </p:nvSpPr>
        <p:spPr>
          <a:xfrm>
            <a:off x="4343400" y="103608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2DF17F05-639F-4946-9C42-25AF23CEC653}" type="slidenum">
              <a:rPr lang="en-IN" sz="1600">
                <a:solidFill>
                  <a:srgbClr val="7b9899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118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600">
                <a:solidFill>
                  <a:srgbClr val="646b86"/>
                </a:solidFill>
                <a:latin typeface="Georgia"/>
              </a:rPr>
              <a:t>FILE IO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>
                <a:solidFill>
                  <a:srgbClr val="d16349"/>
                </a:solidFill>
                <a:latin typeface="Georgia"/>
              </a:rPr>
              <a:t>UNIX SYSTEM PROGRAMMING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File Related System Calls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73080" y="1371600"/>
            <a:ext cx="6555960" cy="9140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int </a:t>
            </a:r>
            <a:r>
              <a:rPr b="1" lang="en-US" sz="3200">
                <a:solidFill>
                  <a:srgbClr val="000000"/>
                </a:solidFill>
                <a:latin typeface="Georgia"/>
              </a:rPr>
              <a:t>open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(const char *pathname , int flag);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82" name="Table 3"/>
          <p:cNvGraphicFramePr/>
          <p:nvPr/>
        </p:nvGraphicFramePr>
        <p:xfrm>
          <a:off x="6492240" y="1447920"/>
          <a:ext cx="2346480" cy="2742840"/>
        </p:xfrm>
        <a:graphic>
          <a:graphicData uri="http://schemas.openxmlformats.org/drawingml/2006/table">
            <a:tbl>
              <a:tblPr/>
              <a:tblGrid>
                <a:gridCol w="1218600"/>
                <a:gridCol w="1128240"/>
              </a:tblGrid>
              <a:tr h="513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Georgia"/>
                        </a:rPr>
                        <a:t>Macro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Georgia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O_RDONLY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One of these is must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O_WRONLY</a:t>
                      </a:r>
                      <a:endParaRPr/>
                    </a:p>
                  </a:txBody>
                  <a:tcPr/>
                </a:tc>
              </a:tr>
              <a:tr h="30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O_RDWR</a:t>
                      </a:r>
                      <a:endParaRPr/>
                    </a:p>
                  </a:txBody>
                  <a:tcPr/>
                </a:tc>
              </a:tr>
              <a:tr h="30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O_APPEND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These are optional.</a:t>
                      </a:r>
                      <a:endParaRPr/>
                    </a:p>
                  </a:txBody>
                  <a:tcPr/>
                </a:tc>
              </a:tr>
              <a:tr h="30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O_TRUNC</a:t>
                      </a:r>
                      <a:endParaRPr/>
                    </a:p>
                  </a:txBody>
                  <a:tcPr/>
                </a:tc>
              </a:tr>
              <a:tr h="30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O_CREAT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3" name="CustomShape 4"/>
          <p:cNvSpPr/>
          <p:nvPr/>
        </p:nvSpPr>
        <p:spPr>
          <a:xfrm>
            <a:off x="228600" y="213372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Open an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non-existing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file in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readonly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 mode and check the return value.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228600" y="312408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Open an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existing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 file in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readonly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 mode and check the return value.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304920" y="4876920"/>
            <a:ext cx="853416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Open an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existing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 file in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writeonly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 mode and check the return value.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304920" y="5562720"/>
            <a:ext cx="746712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Check if the existing data in file is deleted or not.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228600" y="3962520"/>
            <a:ext cx="838152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Open an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non-existing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file in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writeonly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 mode and check the return value.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File Related System Call : </a:t>
            </a:r>
            <a:r>
              <a:rPr b="1" lang="en-US" sz="3300">
                <a:solidFill>
                  <a:srgbClr val="7b9899"/>
                </a:solidFill>
                <a:latin typeface="Georgia"/>
              </a:rPr>
              <a:t>Read 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301680" y="1527120"/>
            <a:ext cx="8503560" cy="682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ssize_t read(int fd, void *buf, size_t count);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380880" y="4114800"/>
            <a:ext cx="8503560" cy="213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Georgia"/>
              </a:rPr>
              <a:t>while((len = read(fd , str , SIZE)) &gt; 0)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800">
                <a:solidFill>
                  <a:srgbClr val="000000"/>
                </a:solidFill>
                <a:latin typeface="Georgia"/>
              </a:rPr>
              <a:t>str[len] = ‘\0’;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IN" sz="2800">
                <a:solidFill>
                  <a:srgbClr val="000000"/>
                </a:solidFill>
                <a:latin typeface="Georgia"/>
              </a:rPr>
              <a:t>puts(str);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380880" y="2133720"/>
            <a:ext cx="850356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Return value : 0 – EOF, -1 Error ,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Success : &gt;0 but &lt;= count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2" name="CustomShape 5"/>
          <p:cNvSpPr/>
          <p:nvPr/>
        </p:nvSpPr>
        <p:spPr>
          <a:xfrm>
            <a:off x="152280" y="3124080"/>
            <a:ext cx="883872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Georgia"/>
              </a:rPr>
              <a:t>Write a program to open a file in read mode and read the contents from file and display on monitor?</a:t>
            </a:r>
            <a:endParaRPr/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File Related System Call : write</a:t>
            </a:r>
            <a:r>
              <a:rPr b="1" lang="en-US" sz="3300">
                <a:solidFill>
                  <a:srgbClr val="7b9899"/>
                </a:solidFill>
                <a:latin typeface="Georgia"/>
              </a:rPr>
              <a:t> 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301680" y="1447920"/>
            <a:ext cx="8503560" cy="682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ssize_t write(int fd, void *buf, size_t count);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563760" y="4343400"/>
            <a:ext cx="8046360" cy="205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Georgia"/>
              </a:rPr>
              <a:t>int fd = open(argv[1] ,  O_WRONLY);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char str[40] = "";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while(fgets(str , 39,stdin) != NULL)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write(fd , str , 39);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380880" y="1981080"/>
            <a:ext cx="8503560" cy="13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Return value :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0 – Nothing was written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-1 – Error 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Success : &gt;0  (number of bytes written)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228600" y="3352680"/>
            <a:ext cx="880848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b="1" lang="en-IN" sz="2700">
                <a:solidFill>
                  <a:srgbClr val="000000"/>
                </a:solidFill>
                <a:latin typeface="Georgia"/>
              </a:rPr>
              <a:t>Write a program to read data from stdin and write to file. </a:t>
            </a:r>
            <a:endParaRPr/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File Related System Calls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73080" y="1527120"/>
            <a:ext cx="6327360" cy="682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How to create a new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200" name="Table 3"/>
          <p:cNvGraphicFramePr/>
          <p:nvPr/>
        </p:nvGraphicFramePr>
        <p:xfrm>
          <a:off x="7383240" y="1447920"/>
          <a:ext cx="1455480" cy="2595600"/>
        </p:xfrm>
        <a:graphic>
          <a:graphicData uri="http://schemas.openxmlformats.org/drawingml/2006/table">
            <a:tbl>
              <a:tblPr/>
              <a:tblGrid>
                <a:gridCol w="14558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ffffff"/>
                          </a:solidFill>
                          <a:latin typeface="Georgia"/>
                        </a:rPr>
                        <a:t>Macro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O_RDONLY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O_WRONLY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O_RDWR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O_APPEND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O_TRUNC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Georgia"/>
                        </a:rPr>
                        <a:t>O_CREAT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1" name="CustomShape 4"/>
          <p:cNvSpPr/>
          <p:nvPr/>
        </p:nvSpPr>
        <p:spPr>
          <a:xfrm>
            <a:off x="228600" y="2133720"/>
            <a:ext cx="708624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open(“newfile.txt" ,  O_WRONLY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| O_CREAT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228600" y="281952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What happens if you open an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existing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 file with O_WRONLY | O_CREAT mode. The contents will be retained or deleted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3" name="CustomShape 6"/>
          <p:cNvSpPr/>
          <p:nvPr/>
        </p:nvSpPr>
        <p:spPr>
          <a:xfrm>
            <a:off x="228600" y="3886200"/>
            <a:ext cx="700992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How to write data at end of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4" name="CustomShape 7"/>
          <p:cNvSpPr/>
          <p:nvPr/>
        </p:nvSpPr>
        <p:spPr>
          <a:xfrm>
            <a:off x="380880" y="4419720"/>
            <a:ext cx="700992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eorgia"/>
              </a:rPr>
              <a:t>open(“append.txt" ,  O_WRONLY |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O_APPEND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5" name="CustomShape 8"/>
          <p:cNvSpPr/>
          <p:nvPr/>
        </p:nvSpPr>
        <p:spPr>
          <a:xfrm>
            <a:off x="304920" y="4952880"/>
            <a:ext cx="700992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How to clear the contents of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6" name="CustomShape 9"/>
          <p:cNvSpPr/>
          <p:nvPr/>
        </p:nvSpPr>
        <p:spPr>
          <a:xfrm>
            <a:off x="304920" y="5638680"/>
            <a:ext cx="700992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open(argv[1] ,  O_WRONLY | </a:t>
            </a:r>
            <a:r>
              <a:rPr b="1" lang="en-IN" sz="2400">
                <a:solidFill>
                  <a:srgbClr val="000000"/>
                </a:solidFill>
                <a:latin typeface="Georgia"/>
              </a:rPr>
              <a:t>O_TRUNC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File Related System Calls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int open(const char *pathname, int flags, mode_t mode);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i="1" lang="en-US" sz="2400">
                <a:solidFill>
                  <a:srgbClr val="000000"/>
                </a:solidFill>
                <a:latin typeface="Arial"/>
              </a:rPr>
              <a:t>Mode – File permissions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304920" y="2590920"/>
            <a:ext cx="845784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Specify the mode value in hex like 0666 etc, and verify if the specified permissions are set for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380880" y="3809880"/>
            <a:ext cx="700992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Mode &amp; ~umask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File Related System Calls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int </a:t>
            </a:r>
            <a:r>
              <a:rPr b="1" lang="en-US" sz="2400">
                <a:solidFill>
                  <a:srgbClr val="000000"/>
                </a:solidFill>
                <a:latin typeface="Georgia"/>
              </a:rPr>
              <a:t>creat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(const char *pathname, mode_t mode);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creat opens file for write only.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similar to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Georgia"/>
              </a:rPr>
              <a:t>open (</a:t>
            </a:r>
            <a:r>
              <a:rPr i="1" lang="en-US" sz="2000">
                <a:solidFill>
                  <a:srgbClr val="000000"/>
                </a:solidFill>
                <a:latin typeface="Georgia"/>
              </a:rPr>
              <a:t>pathname, O_WRONLY | O_CREAT | O_TRUNC, mode);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i="1" lang="en-US" sz="2000">
                <a:solidFill>
                  <a:srgbClr val="000000"/>
                </a:solidFill>
                <a:latin typeface="Arial"/>
              </a:rPr>
              <a:t>Mode – File permissions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int </a:t>
            </a:r>
            <a:r>
              <a:rPr b="1" lang="en-US" sz="2000">
                <a:solidFill>
                  <a:srgbClr val="000000"/>
                </a:solidFill>
                <a:latin typeface="Georgia"/>
              </a:rPr>
              <a:t>close</a:t>
            </a:r>
            <a:r>
              <a:rPr lang="en-US" sz="2000">
                <a:solidFill>
                  <a:srgbClr val="000000"/>
                </a:solidFill>
                <a:latin typeface="Georgia"/>
              </a:rPr>
              <a:t>(int filedescriptor);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4" dur="indefinite" restart="never" nodeType="tmRoot">
          <p:childTnLst>
            <p:seq>
              <p:cTn id="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What will be the fd value (output).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void func()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fd = open("test1.txt" ,  O_WRONLY);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 %d " , fd);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func();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func();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6" dur="indefinite" restart="never" nodeType="tmRoot">
          <p:childTnLst>
            <p:seq>
              <p:cTn id="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301680" y="1527120"/>
            <a:ext cx="8503560" cy="2663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Write a program to implement cp command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$cp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sourcefile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destinationfile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Open source file in readmode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Open destination file in write mode.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Read data from source file and write to dest file.</a:t>
            </a:r>
            <a:endParaRPr/>
          </a:p>
        </p:txBody>
      </p:sp>
    </p:spTree>
  </p:cSld>
  <p:timing>
    <p:tnLst>
      <p:par>
        <p:cTn id="98" dur="indefinite" restart="never" nodeType="tmRoot">
          <p:childTnLst>
            <p:seq>
              <p:cTn id="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01680" y="1527120"/>
            <a:ext cx="8503560" cy="2663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Write a program to implement cat command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$cat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filename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Open source file in readmode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Set stdout as the destfile (fd = 1)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Read data from source file and write to dest file.</a:t>
            </a:r>
            <a:endParaRPr/>
          </a:p>
        </p:txBody>
      </p:sp>
    </p:spTree>
  </p:cSld>
  <p:timing>
    <p:tnLst>
      <p:par>
        <p:cTn id="100" dur="indefinite" restart="never" nodeType="tmRoot">
          <p:childTnLst>
            <p:seq>
              <p:cTn id="1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01680" y="1527120"/>
            <a:ext cx="8503560" cy="2130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Implement cat command.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$cat 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Read descriptor – 0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Write descriptor - 1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304920" y="3886200"/>
            <a:ext cx="8503560" cy="21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fdr = 0;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fdw = 1;</a:t>
            </a:r>
            <a:endParaRPr/>
          </a:p>
        </p:txBody>
      </p:sp>
    </p:spTree>
  </p:cSld>
  <p:timing>
    <p:tnLst>
      <p:par>
        <p:cTn id="102" dur="indefinite" restart="never" nodeType="tmRoot">
          <p:childTnLst>
            <p:seq>
              <p:cTn id="1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Components of file system </a:t>
            </a:r>
            <a:r>
              <a:rPr lang="en-US" sz="3300">
                <a:solidFill>
                  <a:srgbClr val="7b9899"/>
                </a:solidFill>
                <a:latin typeface="Georgia"/>
              </a:rPr>
              <a:t>
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533520" y="2133720"/>
            <a:ext cx="8305560" cy="4190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000">
                <a:solidFill>
                  <a:srgbClr val="7b9899"/>
                </a:solidFill>
                <a:latin typeface="Georgia"/>
              </a:rPr>
              <a:t>Boot block: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7b9899"/>
                </a:solidFill>
                <a:latin typeface="Georgia"/>
              </a:rPr>
              <a:t>	</a:t>
            </a:r>
            <a:r>
              <a:rPr lang="en-IN" sz="2000">
                <a:solidFill>
                  <a:srgbClr val="7b9899"/>
                </a:solidFill>
                <a:latin typeface="Georgia"/>
              </a:rPr>
              <a:t>Contains boot strap code.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000">
                <a:solidFill>
                  <a:srgbClr val="7b9899"/>
                </a:solidFill>
                <a:latin typeface="Georgia"/>
              </a:rPr>
              <a:t>Super block: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7b9899"/>
                </a:solidFill>
                <a:latin typeface="Georgia"/>
              </a:rPr>
              <a:t>	</a:t>
            </a:r>
            <a:r>
              <a:rPr lang="en-IN" sz="2000">
                <a:solidFill>
                  <a:srgbClr val="7b9899"/>
                </a:solidFill>
                <a:latin typeface="Georgia"/>
              </a:rPr>
              <a:t>Stores  File system information.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000">
                <a:solidFill>
                  <a:srgbClr val="7b9899"/>
                </a:solidFill>
                <a:latin typeface="Georgia"/>
              </a:rPr>
              <a:t>Inode list: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7b9899"/>
                </a:solidFill>
                <a:latin typeface="Georgia"/>
              </a:rPr>
              <a:t>	</a:t>
            </a:r>
            <a:r>
              <a:rPr lang="en-IN" sz="2000">
                <a:solidFill>
                  <a:srgbClr val="7b9899"/>
                </a:solidFill>
                <a:latin typeface="Georgia"/>
              </a:rPr>
              <a:t>Stores basic information about files.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000">
                <a:solidFill>
                  <a:srgbClr val="7b9899"/>
                </a:solidFill>
                <a:latin typeface="Georgia"/>
              </a:rPr>
              <a:t>Data block: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7b9899"/>
                </a:solidFill>
                <a:latin typeface="Georgia"/>
              </a:rPr>
              <a:t>	</a:t>
            </a:r>
            <a:r>
              <a:rPr lang="en-IN" sz="2000">
                <a:solidFill>
                  <a:srgbClr val="7b9899"/>
                </a:solidFill>
                <a:latin typeface="Georgia"/>
              </a:rPr>
              <a:t>Stores the actual data of file.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7b9899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Line 3"/>
          <p:cNvSpPr/>
          <p:nvPr/>
        </p:nvSpPr>
        <p:spPr>
          <a:xfrm flipH="1">
            <a:off x="5867280" y="990360"/>
            <a:ext cx="1440" cy="45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graphicFrame>
        <p:nvGraphicFramePr>
          <p:cNvPr id="163" name="Table 4"/>
          <p:cNvGraphicFramePr/>
          <p:nvPr/>
        </p:nvGraphicFramePr>
        <p:xfrm>
          <a:off x="762120" y="1397160"/>
          <a:ext cx="7619760" cy="370440"/>
        </p:xfrm>
        <a:graphic>
          <a:graphicData uri="http://schemas.openxmlformats.org/drawingml/2006/table">
            <a:tbl>
              <a:tblPr/>
              <a:tblGrid>
                <a:gridCol w="1904760"/>
                <a:gridCol w="1904760"/>
                <a:gridCol w="1904760"/>
                <a:gridCol w="190548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Boot Block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Super Block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Inode Blocks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Data Blocks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Implement cat command.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$cat  outfile 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Read descriptor – 0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Write descriptor – return value of open function.(&gt;= 3)</a:t>
            </a:r>
            <a:endParaRPr/>
          </a:p>
        </p:txBody>
      </p:sp>
    </p:spTree>
  </p:cSld>
  <p:timing>
    <p:tnLst>
      <p:par>
        <p:cTn id="104" dur="indefinite" restart="never" nodeType="tmRoot">
          <p:childTnLst>
            <p:seq>
              <p:cTn id="10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Implement cat command:Input file to stdout.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$cat  inpfile 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Write descriptor– 1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Read descriptor – return value of open function.(&gt;= 3)</a:t>
            </a:r>
            <a:endParaRPr/>
          </a:p>
        </p:txBody>
      </p:sp>
    </p:spTree>
  </p:cSld>
  <p:timing>
    <p:tnLst>
      <p:par>
        <p:cTn id="106" dur="indefinite" restart="never" nodeType="tmRoot">
          <p:childTnLst>
            <p:seq>
              <p:cTn id="10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lseek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301680" y="1527120"/>
            <a:ext cx="8503560" cy="834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off_t  lseek(int fildes, off_t offset, int whence);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304920" y="2057400"/>
            <a:ext cx="850356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800">
                <a:solidFill>
                  <a:srgbClr val="000000"/>
                </a:solidFill>
                <a:latin typeface="Georgia"/>
              </a:rPr>
              <a:t>What happens if offset is greater than the size of file.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304920" y="3048120"/>
            <a:ext cx="850356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The lseek function allows the file offset to be set beyond the end of the  exist-ing  end-of-file of the file</a:t>
            </a:r>
            <a:endParaRPr/>
          </a:p>
        </p:txBody>
      </p:sp>
    </p:spTree>
  </p:cSld>
  <p:timing>
    <p:tnLst>
      <p:par>
        <p:cTn id="108" dur="indefinite" restart="never" nodeType="tmRoot">
          <p:childTnLst>
            <p:seq>
              <p:cTn id="10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Can Multiple File Descriptors point to same File Table? (Yes)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Every open adds a new entry in FDT and FT.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Demonstration using multiple open sys call and checking the return values (eg: 3 and 4).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0" dur="indefinite" restart="never" nodeType="tmRoot">
          <p:childTnLst>
            <p:seq>
              <p:cTn id="1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01680" y="1450800"/>
            <a:ext cx="8537040" cy="4873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int main(int argc,char *argv[])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int fd1 = open(argv[1] , O_RDONLY);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int fd2 = open(argv[1] , O_RDONLY);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/* Reading first 10 characters using descriptor 1  */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char str1[20] = "";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char str2[20] = "";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read(fd1 , str1 , 10);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printf("str1 = %s \n",str1);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/* Reading first 10 characters using descriptor 2 “ */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read(fd2 , str2 , 10);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printf("str2 = %s \n",str2);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close(fd1);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close(fd2);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</p:spTree>
  </p:cSld>
  <p:timing>
    <p:tnLst>
      <p:par>
        <p:cTn id="112" dur="indefinite" restart="never" nodeType="tmRoot">
          <p:childTnLst>
            <p:seq>
              <p:cTn id="1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int main(int argc,char *argv[])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fd1 = open(argv[1] , O_WRONLY | O_CREAT , 0666);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fd2 = open(argv[1] , O_WRONLY);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char str1[20] = "CRANES";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char str2[20] = "VARSITY";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write(fd1 , str1 , 10);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write(fd2 , str2 , 10);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close(fd1);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close(fd2);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</p:spTree>
  </p:cSld>
  <p:timing>
    <p:tnLst>
      <p:par>
        <p:cTn id="114" dur="indefinite" restart="never" nodeType="tmRoot">
          <p:childTnLst>
            <p:seq>
              <p:cTn id="1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Open</a:t>
            </a:r>
            <a:endParaRPr/>
          </a:p>
        </p:txBody>
      </p:sp>
      <p:graphicFrame>
        <p:nvGraphicFramePr>
          <p:cNvPr id="237" name="Table 2"/>
          <p:cNvGraphicFramePr/>
          <p:nvPr/>
        </p:nvGraphicFramePr>
        <p:xfrm>
          <a:off x="1066680" y="1828800"/>
          <a:ext cx="1450440" cy="1112040"/>
        </p:xfrm>
        <a:graphic>
          <a:graphicData uri="http://schemas.openxmlformats.org/drawingml/2006/table">
            <a:tbl>
              <a:tblPr/>
              <a:tblGrid>
                <a:gridCol w="1450800"/>
              </a:tblGrid>
              <a:tr h="361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</a:tr>
            </a:tbl>
          </a:graphicData>
        </a:graphic>
      </p:graphicFrame>
      <p:sp>
        <p:nvSpPr>
          <p:cNvPr id="238" name="CustomShape 3"/>
          <p:cNvSpPr/>
          <p:nvPr/>
        </p:nvSpPr>
        <p:spPr>
          <a:xfrm>
            <a:off x="3429000" y="1523880"/>
            <a:ext cx="2437920" cy="1371240"/>
          </a:xfrm>
          <a:prstGeom prst="rect">
            <a:avLst/>
          </a:prstGeom>
          <a:solidFill>
            <a:srgbClr val="d16349"/>
          </a:solidFill>
          <a:ln w="11520">
            <a:solidFill>
              <a:srgbClr val="9a4936"/>
            </a:solidFill>
            <a:custDash>
              <a:ds d="105000" sp="35000"/>
            </a:custDash>
            <a:round/>
          </a:ln>
        </p:spPr>
      </p:sp>
      <p:sp>
        <p:nvSpPr>
          <p:cNvPr id="239" name="CustomShape 4"/>
          <p:cNvSpPr/>
          <p:nvPr/>
        </p:nvSpPr>
        <p:spPr>
          <a:xfrm>
            <a:off x="3429000" y="3124080"/>
            <a:ext cx="2437920" cy="1371240"/>
          </a:xfrm>
          <a:prstGeom prst="rect">
            <a:avLst/>
          </a:prstGeom>
          <a:solidFill>
            <a:srgbClr val="d16349"/>
          </a:solidFill>
          <a:ln w="11520">
            <a:solidFill>
              <a:srgbClr val="9a4936"/>
            </a:solidFill>
            <a:custDash>
              <a:ds d="105000" sp="35000"/>
            </a:custDash>
            <a:round/>
          </a:ln>
        </p:spPr>
      </p:sp>
      <p:sp>
        <p:nvSpPr>
          <p:cNvPr id="240" name="CustomShape 5"/>
          <p:cNvSpPr/>
          <p:nvPr/>
        </p:nvSpPr>
        <p:spPr>
          <a:xfrm>
            <a:off x="6400800" y="2133720"/>
            <a:ext cx="2437920" cy="1371240"/>
          </a:xfrm>
          <a:prstGeom prst="rect">
            <a:avLst/>
          </a:prstGeom>
          <a:solidFill>
            <a:srgbClr val="d16349"/>
          </a:solidFill>
          <a:ln w="11520">
            <a:solidFill>
              <a:srgbClr val="9a4936"/>
            </a:solidFill>
            <a:custDash>
              <a:ds d="105000" sp="35000"/>
            </a:custDash>
            <a:round/>
          </a:ln>
        </p:spPr>
      </p:sp>
      <p:sp>
        <p:nvSpPr>
          <p:cNvPr id="241" name="CustomShape 6"/>
          <p:cNvSpPr/>
          <p:nvPr/>
        </p:nvSpPr>
        <p:spPr>
          <a:xfrm flipV="1">
            <a:off x="2362320" y="1980000"/>
            <a:ext cx="914040" cy="75960"/>
          </a:xfrm>
          <a:prstGeom prst="straightConnector1">
            <a:avLst/>
          </a:prstGeom>
          <a:noFill/>
          <a:ln w="9360">
            <a:solidFill>
              <a:srgbClr val="d16349"/>
            </a:solidFill>
            <a:round/>
            <a:tailEnd len="med" type="arrow" w="med"/>
          </a:ln>
        </p:spPr>
      </p:sp>
      <p:sp>
        <p:nvSpPr>
          <p:cNvPr id="242" name="CustomShape 7"/>
          <p:cNvSpPr/>
          <p:nvPr/>
        </p:nvSpPr>
        <p:spPr>
          <a:xfrm>
            <a:off x="2362320" y="2438280"/>
            <a:ext cx="990360" cy="914040"/>
          </a:xfrm>
          <a:prstGeom prst="straightConnector1">
            <a:avLst/>
          </a:prstGeom>
          <a:noFill/>
          <a:ln w="9360">
            <a:solidFill>
              <a:srgbClr val="d16349"/>
            </a:solidFill>
            <a:round/>
            <a:tailEnd len="med" type="arrow" w="med"/>
          </a:ln>
        </p:spPr>
      </p:sp>
    </p:spTree>
  </p:cSld>
  <p:timing>
    <p:tnLst>
      <p:par>
        <p:cTn id="116" dur="indefinite" restart="never" nodeType="tmRoot">
          <p:childTnLst>
            <p:seq>
              <p:cTn id="1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Dup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Dup System call is used to Create a copy (or duplicate)  of file descripter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int dup(int oldfd);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dup uses the lowest-numbered unused descriptor for the new descriptor.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int dup2(int oldfd,int new fd);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dup2 makes newfd be the copy of oldfd, closing newfd first if necessary.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8" dur="indefinite" restart="never" nodeType="tmRoot">
          <p:childTnLst>
            <p:seq>
              <p:cTn id="1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Difference Between Dup and Open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348480" y="1224000"/>
            <a:ext cx="8003520" cy="2282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Georgia"/>
              </a:rPr>
              <a:t>int oldfd = open("file.txt" , O_WRONLY);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Georgia"/>
              </a:rPr>
              <a:t>int newfd;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Georgia"/>
              </a:rPr>
              <a:t>printf("Old fd = %d \n" , oldfd);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Georgia"/>
              </a:rPr>
              <a:t>         </a:t>
            </a:r>
            <a:r>
              <a:rPr b="1" lang="en-US" sz="1600">
                <a:solidFill>
                  <a:srgbClr val="000000"/>
                </a:solidFill>
                <a:latin typeface="Georgia"/>
              </a:rPr>
              <a:t>newfd = open("file.txt" , O_WRONLY);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Georgia"/>
              </a:rPr>
              <a:t>printf("New fd = %d \n" , newfd);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304920" y="3581280"/>
            <a:ext cx="8000640" cy="2819160"/>
          </a:xfrm>
          <a:prstGeom prst="rect">
            <a:avLst/>
          </a:prstGeom>
          <a:solidFill>
            <a:srgbClr val="ffffff"/>
          </a:solidFill>
          <a:ln w="11520">
            <a:solidFill>
              <a:srgbClr val="000000"/>
            </a:solidFill>
            <a:custDash>
              <a:ds d="105000" sp="35000"/>
            </a:custDash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int oldfd = open("file.txt" , O_WRONLY);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int newfd;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printf("Old fd = %d \n" , oldfd);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600">
                <a:solidFill>
                  <a:srgbClr val="000000"/>
                </a:solidFill>
                <a:latin typeface="Georgia"/>
              </a:rPr>
              <a:t>  </a:t>
            </a:r>
            <a:r>
              <a:rPr b="1" lang="en-IN" sz="1600">
                <a:solidFill>
                  <a:srgbClr val="000000"/>
                </a:solidFill>
                <a:latin typeface="Georgia"/>
              </a:rPr>
              <a:t>newfd = dup(oldfd);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printf("New fd = %d \n" , newfd);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Dup</a:t>
            </a:r>
            <a:endParaRPr/>
          </a:p>
        </p:txBody>
      </p:sp>
      <p:graphicFrame>
        <p:nvGraphicFramePr>
          <p:cNvPr id="249" name="Table 2"/>
          <p:cNvGraphicFramePr/>
          <p:nvPr/>
        </p:nvGraphicFramePr>
        <p:xfrm>
          <a:off x="1066680" y="1828800"/>
          <a:ext cx="1450440" cy="1112040"/>
        </p:xfrm>
        <a:graphic>
          <a:graphicData uri="http://schemas.openxmlformats.org/drawingml/2006/table">
            <a:tbl>
              <a:tblPr/>
              <a:tblGrid>
                <a:gridCol w="1450800"/>
              </a:tblGrid>
              <a:tr h="361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</a:tr>
            </a:tbl>
          </a:graphicData>
        </a:graphic>
      </p:graphicFrame>
      <p:sp>
        <p:nvSpPr>
          <p:cNvPr id="250" name="CustomShape 3"/>
          <p:cNvSpPr/>
          <p:nvPr/>
        </p:nvSpPr>
        <p:spPr>
          <a:xfrm>
            <a:off x="3429000" y="1523880"/>
            <a:ext cx="2437920" cy="1371240"/>
          </a:xfrm>
          <a:prstGeom prst="rect">
            <a:avLst/>
          </a:prstGeom>
          <a:solidFill>
            <a:srgbClr val="d16349"/>
          </a:solidFill>
          <a:ln w="11520">
            <a:solidFill>
              <a:srgbClr val="9a4936"/>
            </a:solidFill>
            <a:custDash>
              <a:ds d="105000" sp="35000"/>
            </a:custDash>
            <a:round/>
          </a:ln>
        </p:spPr>
      </p:sp>
      <p:sp>
        <p:nvSpPr>
          <p:cNvPr id="251" name="CustomShape 4"/>
          <p:cNvSpPr/>
          <p:nvPr/>
        </p:nvSpPr>
        <p:spPr>
          <a:xfrm>
            <a:off x="6324480" y="1600200"/>
            <a:ext cx="2437920" cy="1371240"/>
          </a:xfrm>
          <a:prstGeom prst="rect">
            <a:avLst/>
          </a:prstGeom>
          <a:solidFill>
            <a:srgbClr val="8cadae"/>
          </a:solidFill>
          <a:ln w="11520">
            <a:solidFill>
              <a:srgbClr val="677f80"/>
            </a:solidFill>
            <a:custDash>
              <a:ds d="105000" sp="35000"/>
            </a:custDash>
            <a:round/>
          </a:ln>
        </p:spPr>
      </p:sp>
      <p:sp>
        <p:nvSpPr>
          <p:cNvPr id="252" name="CustomShape 5"/>
          <p:cNvSpPr/>
          <p:nvPr/>
        </p:nvSpPr>
        <p:spPr>
          <a:xfrm flipV="1">
            <a:off x="2362320" y="1980000"/>
            <a:ext cx="914040" cy="75960"/>
          </a:xfrm>
          <a:prstGeom prst="straightConnector1">
            <a:avLst/>
          </a:prstGeom>
          <a:noFill/>
          <a:ln w="9360">
            <a:solidFill>
              <a:srgbClr val="d16349"/>
            </a:solidFill>
            <a:round/>
            <a:tailEnd len="med" type="arrow" w="med"/>
          </a:ln>
        </p:spPr>
      </p:sp>
      <p:sp>
        <p:nvSpPr>
          <p:cNvPr id="253" name="CustomShape 6"/>
          <p:cNvSpPr/>
          <p:nvPr/>
        </p:nvSpPr>
        <p:spPr>
          <a:xfrm flipV="1">
            <a:off x="2362320" y="2056320"/>
            <a:ext cx="914040" cy="380520"/>
          </a:xfrm>
          <a:prstGeom prst="straightConnector1">
            <a:avLst/>
          </a:prstGeom>
          <a:noFill/>
          <a:ln w="9360">
            <a:solidFill>
              <a:srgbClr val="d16349"/>
            </a:solidFill>
            <a:round/>
            <a:tailEnd len="med" type="arrow" w="med"/>
          </a:ln>
        </p:spPr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Super Block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eorgia"/>
              </a:rPr>
              <a:t>The Super block describes the state of the file system.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eorgia"/>
              </a:rPr>
              <a:t>Super Block consists of: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Size of the file system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No. of free blocks in the file system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List of free blocks available in the file system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Index of the next free block in the free block list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Size of the i-node list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No. of free i-nodes in the file system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Index of the next free i-node in the file system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IOREDIRECT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01680" y="1527120"/>
            <a:ext cx="8503560" cy="18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Making scanf read from file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Open a file in read mode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Close  input file descriptor (close(0))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Dup  to make newfd  refer to 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304920" y="3429000"/>
            <a:ext cx="8503560" cy="289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int fd = open("test1.txt" ,  O_RDONLY);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close(0);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int newfd = dup(fd);    //0 will be the newfd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char str[20] = "";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printf("Enter a string : ");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scanf("%s", str);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//Reads from file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printf("str =  %s",str);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5856120" y="4343400"/>
            <a:ext cx="297900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eorgia"/>
              </a:rPr>
              <a:t> </a:t>
            </a:r>
            <a:r>
              <a:rPr lang="en-IN">
                <a:solidFill>
                  <a:srgbClr val="000000"/>
                </a:solidFill>
                <a:latin typeface="Georgia"/>
              </a:rPr>
              <a:t>int newfd = dup2(fd,0);</a:t>
            </a: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IOREDIRECT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301680" y="1527120"/>
            <a:ext cx="8503560" cy="18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Making printf write to file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Open a file in write mode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Close  output file descriptor (close(0))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Dup  to make newfd  refer to 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304920" y="3429000"/>
            <a:ext cx="8503560" cy="27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int main(int argc, char *argv[] )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{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int fd= open(argv[1] ,  O_WRONLY | O_TRUNC | O_CREAT , 0666);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  </a:t>
            </a:r>
            <a:r>
              <a:rPr b="1" lang="en-IN" sz="2700">
                <a:solidFill>
                  <a:srgbClr val="000000"/>
                </a:solidFill>
                <a:latin typeface="Georgia"/>
              </a:rPr>
              <a:t>close(1);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int newfd = dup(fd);    //As fd 1 is closed, 1 will be the newfd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printf( "SIKANDER " );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//Prints to file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5835240" y="4343400"/>
            <a:ext cx="297900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eorgia"/>
              </a:rPr>
              <a:t> </a:t>
            </a:r>
            <a:r>
              <a:rPr lang="en-IN">
                <a:solidFill>
                  <a:srgbClr val="000000"/>
                </a:solidFill>
                <a:latin typeface="Georgia"/>
              </a:rPr>
              <a:t>int newfd = dup2(fd,1);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Fcntl -  manipulate file descriptor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F_DUPFD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F_GETFL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F_SETFL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F_GETLK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F_SETLK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F_SETLKW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4572000" y="1523880"/>
            <a:ext cx="396504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#include &lt;sys/stat.h&gt;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printf("\n TESTING FCNTL F_DUPFD \n");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fd1 = open("test1.txt" ,  O_WRONLY);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fd2 = open("test1.txt" ,  O_WRONLY);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x;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printf("fd1 = %d fd2 = %d \n" , fd1 , fd2);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#ifdef DUP2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x = dup2(fd1 , fd2);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#else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x = fcntl(fd1, F_DUPFD , fd2);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#endif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printf("x = %d " , x);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457200" y="1523880"/>
            <a:ext cx="3965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F_DUPFD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</a:t>
            </a:r>
            <a:r>
              <a:rPr lang="en-IN">
                <a:solidFill>
                  <a:srgbClr val="000000"/>
                </a:solidFill>
                <a:latin typeface="Georgia"/>
              </a:rPr>
              <a:t>Find the lowest numbered available file descriptor greater than or equal to arg and make it be a copy of fd.  This is different form dup2(2)              which uses exactly the descriptor specified.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void testfcntl_dupfd()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printf("\n TESTING FCNTL F_DUPFD \n");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fd = open("test1.txt" ,  O_WRONLY);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printf("fd = %d \n" , fd);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newfd;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#if 1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// old and newfd passed is same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newfd = fcntl(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fd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, F_DUPFD , 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fd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//newfd returned is different from arg because fd is already in use.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printf("new fd = %d \n" , newfd);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#else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// old and newfd passed is different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newfd = fcntl(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fd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, F_DUPFD , 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fd + 5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//newfd returned is same as specified as it is available.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printf("new fd = %d \n" , newfd);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#endif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FCNTL F_GETFL and F_SETFL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304920" y="3124080"/>
            <a:ext cx="8503560" cy="3123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printf("\n TESTING FCNTL F_GETFL and F_SETFL \n");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printf("O_APPEND = %x \n",O_APPEND);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printf("O_WRONLY = %x \n",O_WRONLY);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fd = open("test1.txt" ,  O_WRONLY);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  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int cur_flg = fcntl(fd ,F_GETFL);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printf("cur_flg = %x \n" , cur_flg);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int new_flg = cur_flg | O_APPEND;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fcntl(fd,F_SETFL , new_flg);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cur_flg = fcntl(fd , F_GETFL);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if(cur_flg != -1)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printf("cur_flg = %x \n" , cur_flg);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304920" y="1447920"/>
            <a:ext cx="8503560" cy="16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F_GETFL              Read the file descriptor’s flags.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F_SETFL              Set  the  file status flags part of the descriptor’s flags to the value specified by arg.  Remaining bits (access mode, file creation flags)</a:t>
            </a:r>
            <a:endParaRPr/>
          </a:p>
          <a:p>
            <a:pPr>
              <a:lnSpc>
                <a:spcPct val="100000"/>
              </a:lnSpc>
            </a:pPr>
            <a:r>
              <a:rPr lang="en-IN" sz="2700">
                <a:solidFill>
                  <a:srgbClr val="000000"/>
                </a:solidFill>
                <a:latin typeface="Georgia"/>
              </a:rPr>
              <a:t>     </a:t>
            </a:r>
            <a:r>
              <a:rPr lang="en-IN" sz="2700">
                <a:solidFill>
                  <a:srgbClr val="000000"/>
                </a:solidFill>
                <a:latin typeface="Georgia"/>
              </a:rPr>
              <a:t>in arg are ignored.  On Linux this command can only change the O_APPEND, O_NONBLOCK, O_ASYNC, and O_DIRECT flags.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301680" y="1527120"/>
            <a:ext cx="8503560" cy="4797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void testfcntl_setfl(int fd)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int cur_flg = fcntl(fd ,F_GETFL);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printf("cur_flg = %x \n" , cur_flg);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int new_flg = cur_flg | O_APPEND;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fcntl(fd,F_SETFL , new_flg);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cur_flg = fcntl(fd , F_GETFL);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if(cur_flg != -1)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printf("cur_flg = %x \n" , cur_flg);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printf("\n TESTING FCNTL F_GETFL and F_SETFL 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int fd = open("test.txt" ,  O_WRONLY);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write(fd , "1234" , 4);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testfcntl_setfl(fd);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write(fd , "5678" , 4);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FILE LOCKING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struct flock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short l_type;    /* </a:t>
            </a:r>
            <a:r>
              <a:rPr lang="en-US" sz="2200">
                <a:solidFill>
                  <a:srgbClr val="000000"/>
                </a:solidFill>
                <a:latin typeface="Georgia"/>
              </a:rPr>
              <a:t>Type of lock: F_RDLCK, F_WRLCK, F_UNLCK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 */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short l_whence;  </a:t>
            </a:r>
            <a:r>
              <a:rPr lang="en-US" sz="2600">
                <a:solidFill>
                  <a:srgbClr val="000000"/>
                </a:solidFill>
                <a:latin typeface="Georgia"/>
              </a:rPr>
              <a:t>/*SEEK_SET, SEEK_CUR, SEEK_END */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off_t l_start;   /* Starting offset for lock */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off_t l_len;     /* Number of bytes to lock */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pid_t l_pid;     /* PID of process blocking our lock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                 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(F_GETLK only) */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};</a:t>
            </a:r>
            <a:endParaRPr/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graphicFrame>
        <p:nvGraphicFramePr>
          <p:cNvPr id="278" name="Table 3"/>
          <p:cNvGraphicFramePr/>
          <p:nvPr/>
        </p:nvGraphicFramePr>
        <p:xfrm>
          <a:off x="4724280" y="1219320"/>
          <a:ext cx="3962160" cy="1752120"/>
        </p:xfrm>
        <a:graphic>
          <a:graphicData uri="http://schemas.openxmlformats.org/drawingml/2006/table">
            <a:tbl>
              <a:tblPr/>
              <a:tblGrid>
                <a:gridCol w="1981080"/>
                <a:gridCol w="1981080"/>
              </a:tblGrid>
              <a:tr h="431640">
                <a:tc>
                  <a:tcPr/>
                </a:tc>
                <a:tc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F_GETLK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Get lock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F_SETLK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Set lock</a:t>
                      </a:r>
                      <a:endParaRPr/>
                    </a:p>
                  </a:txBody>
                  <a:tcPr/>
                </a:tc>
              </a:tr>
              <a:tr h="896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F_SETLKW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Set lock wait if the lock is free.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FILE LOCKING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724280" y="1295280"/>
            <a:ext cx="4041360" cy="5409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Process p2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fd = open(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“myfile.txt”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 , O_RDWR | O_APPEND);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if(fd &lt; 0)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perror("p2 FD : ");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return 1;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printf("p2 fd = %d \n",fd);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i;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3700">
                <a:solidFill>
                  <a:srgbClr val="000000"/>
                </a:solidFill>
                <a:latin typeface="Georgia"/>
              </a:rPr>
              <a:t>for(i = 0 ; i &lt; 10 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3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3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3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3700">
                <a:solidFill>
                  <a:srgbClr val="000000"/>
                </a:solidFill>
                <a:latin typeface="Georgia"/>
              </a:rPr>
              <a:t>write(fd , "B",1);</a:t>
            </a:r>
            <a:endParaRPr/>
          </a:p>
          <a:p>
            <a:pPr>
              <a:lnSpc>
                <a:spcPct val="100000"/>
              </a:lnSpc>
            </a:pPr>
            <a:r>
              <a:rPr lang="en-US" sz="3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3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3700">
                <a:solidFill>
                  <a:srgbClr val="000000"/>
                </a:solidFill>
                <a:latin typeface="Georgia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US" sz="3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37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228600" y="1295280"/>
            <a:ext cx="4190760" cy="5105160"/>
          </a:xfrm>
          <a:prstGeom prst="rect">
            <a:avLst/>
          </a:prstGeom>
          <a:noFill/>
          <a:ln>
            <a:solidFill>
              <a:srgbClr val="88a1ad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PROCESS P1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int fd = open(“myfile.txt” , O_RDWR | O_APPEND);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if(fd &lt; 0)  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perror("p1 FD : ");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return 1;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printf("p1 fd = %d \n",fd);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int i;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for(i = 0 ; i &lt; 10 ; i++)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write(fd , "A",1);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6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inode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01680" y="1527120"/>
            <a:ext cx="8503560" cy="494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Contains the information necessary for a  process to access a file.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Exists in static form on the disk. </a:t>
            </a:r>
            <a:endParaRPr/>
          </a:p>
          <a:p>
            <a:pPr>
              <a:lnSpc>
                <a:spcPct val="90000"/>
              </a:lnSpc>
              <a:buSzPct val="8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Georgia"/>
              </a:rPr>
              <a:t>Struct inode contains following info: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"/>
            </a:pPr>
            <a:r>
              <a:rPr lang="en-US" sz="2500">
                <a:solidFill>
                  <a:srgbClr val="646b86"/>
                </a:solidFill>
                <a:latin typeface="Georgia"/>
              </a:rPr>
              <a:t>File ownership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"/>
            </a:pPr>
            <a:r>
              <a:rPr lang="en-US" sz="2500">
                <a:solidFill>
                  <a:srgbClr val="646b86"/>
                </a:solidFill>
                <a:latin typeface="Georgia"/>
              </a:rPr>
              <a:t>File type and access permissions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"/>
            </a:pPr>
            <a:r>
              <a:rPr lang="en-US" sz="2500">
                <a:solidFill>
                  <a:srgbClr val="646b86"/>
                </a:solidFill>
                <a:latin typeface="Georgia"/>
              </a:rPr>
              <a:t>Time stamp: Creation time, Modification time, last access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"/>
            </a:pPr>
            <a:r>
              <a:rPr lang="en-US" sz="2500">
                <a:solidFill>
                  <a:srgbClr val="646b86"/>
                </a:solidFill>
                <a:latin typeface="Georgia"/>
              </a:rPr>
              <a:t>Hard link count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"/>
            </a:pPr>
            <a:r>
              <a:rPr lang="en-US" sz="2500">
                <a:solidFill>
                  <a:srgbClr val="646b86"/>
                </a:solidFill>
                <a:latin typeface="Georgia"/>
              </a:rPr>
              <a:t>File size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"/>
            </a:pPr>
            <a:r>
              <a:rPr lang="en-US" sz="2500">
                <a:solidFill>
                  <a:srgbClr val="646b86"/>
                </a:solidFill>
                <a:latin typeface="Georgia"/>
              </a:rPr>
              <a:t>Address of data blocks associated with the file.</a:t>
            </a:r>
            <a:endParaRPr/>
          </a:p>
          <a:p>
            <a:r>
              <a:rPr lang="en-US" sz="2500">
                <a:solidFill>
                  <a:srgbClr val="646b86"/>
                </a:solidFill>
                <a:latin typeface="Georgia"/>
              </a:rPr>
              <a:t>     </a:t>
            </a:r>
            <a:r>
              <a:rPr lang="en-US" sz="2500">
                <a:solidFill>
                  <a:srgbClr val="646b86"/>
                </a:solidFill>
                <a:latin typeface="Georgia"/>
              </a:rPr>
              <a:t>(Array of 13 pointers)</a:t>
            </a:r>
            <a:endParaRPr/>
          </a:p>
          <a:p>
            <a:endParaRPr/>
          </a:p>
          <a:p>
            <a:pPr>
              <a:lnSpc>
                <a:spcPct val="90000"/>
              </a:lnSpc>
              <a:buSzPct val="85000"/>
              <a:buFont typeface="Wingdings" charset="2"/>
              <a:buChar char=""/>
            </a:pPr>
            <a:r>
              <a:rPr lang="en-US" sz="2500">
                <a:solidFill>
                  <a:srgbClr val="000000"/>
                </a:solidFill>
                <a:latin typeface="Georgia"/>
              </a:rPr>
              <a:t>These inodes are also called as disk inodes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Setting a Lock - Exclusive Lock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301680" y="1368720"/>
            <a:ext cx="3888720" cy="4955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int fd = open(“myfile.txt” , O_RDWR | O_APPEND);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int i;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Georgia"/>
              </a:rPr>
              <a:t>struct flock  lock 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Georgia"/>
              </a:rPr>
              <a:t>lock.l_type = F_WRLCK;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Georgia"/>
              </a:rPr>
              <a:t>lock.l_whence = SEEK_SET;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Georgia"/>
              </a:rPr>
              <a:t>lock.l_start = 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Georgia"/>
              </a:rPr>
              <a:t>lock.l_len = 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Georgia"/>
              </a:rPr>
              <a:t>lock.l_pid = getpid();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Georgia"/>
              </a:rPr>
              <a:t>if( fcntl(fd , F_SETLK , &amp;lock) == -1)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perror("p1");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for(i = 0 ; i &lt; 10 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write(fd , "A",1);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1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4648320" y="1371600"/>
            <a:ext cx="4266720" cy="5028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int fd = open(“myfile.txt”, O_RDWR | O_APPEND);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  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struct flock  lock 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lock.l_type = F_WRLCK;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lock.l_whence = SEEK_SET;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lock.l_start = 0;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lock.l_len = 0;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lock.l_pid = getpid();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if( fcntl(fd , F_SETLK , &amp;lock) == -1)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perror("p2");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4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int i;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for(i = 0 ; i &lt; 10 ; i++)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write(fd , "B",1);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4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F_SETLKW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301680" y="1368720"/>
            <a:ext cx="3888720" cy="4574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int fd = open(“myfile.txt” , O_RDWR | O_APPEND);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int i;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struct flock  lock 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lock.l_type = F_WRLCK;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lock.l_whence = SEEK_SET;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lock.l_start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lock.l_len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lock.l_pid = getpid();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200">
                <a:solidFill>
                  <a:srgbClr val="000000"/>
                </a:solidFill>
                <a:latin typeface="Georgia"/>
              </a:rPr>
              <a:t>if( fcntl(fd , F_SETLKW , &amp;lock) == -1)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perror("p1");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for(i = 0 ; i &lt; 10 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write(fd , "A",1);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4648320" y="1371600"/>
            <a:ext cx="4266720" cy="4571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100">
                <a:solidFill>
                  <a:srgbClr val="000000"/>
                </a:solidFill>
                <a:latin typeface="Georgia"/>
              </a:rPr>
              <a:t>int fd = open(“myfile.txt”, O_RDWR | O_APPEND);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struct flock  lock 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lock.l_type = F_WRLCK;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lock.l_whence = SEEK_SET;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lock.l_start = 0;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lock.l_len = 0;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lock.l_pid = getpid();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if( fcntl(fd , F_SETLK W, &amp;lock) == -1)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perror("p2");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int i;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for(i = 0 ; i &lt; 10 ; i++)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write(fd , "B",1);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457200" y="5943600"/>
            <a:ext cx="81529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eorgia"/>
              </a:rPr>
              <a:t>Run these two programs simultaneously in two different terminals and observe the output</a:t>
            </a:r>
            <a:endParaRPr/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Shared Lock</a:t>
            </a:r>
            <a:endParaRPr/>
          </a:p>
        </p:txBody>
      </p:sp>
      <p:sp>
        <p:nvSpPr>
          <p:cNvPr id="290" name="TextShape 2"/>
          <p:cNvSpPr txBox="1"/>
          <p:nvPr/>
        </p:nvSpPr>
        <p:spPr>
          <a:xfrm>
            <a:off x="301680" y="1368720"/>
            <a:ext cx="3888720" cy="4574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int fd = open(“myfile.txt” , O_RDWR | O_APPEND);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struct flock  lock 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200">
                <a:solidFill>
                  <a:srgbClr val="000000"/>
                </a:solidFill>
                <a:latin typeface="Georgia"/>
              </a:rPr>
              <a:t>lock.l_type = F_RDLCK;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lock.l_whence = SEEK_SET;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lock.l_start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lock.l_len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lock.l_pid = getpid();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200">
                <a:solidFill>
                  <a:srgbClr val="000000"/>
                </a:solidFill>
                <a:latin typeface="Georgia"/>
              </a:rPr>
              <a:t>if( fcntl(fd , F_SETLK , &amp;lock) == -1)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perror("p1");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5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050">
                <a:solidFill>
                  <a:srgbClr val="000000"/>
                </a:solidFill>
                <a:latin typeface="Georgia"/>
              </a:rPr>
              <a:t>char str[5] = “ ”;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050">
                <a:solidFill>
                  <a:srgbClr val="000000"/>
                </a:solidFill>
                <a:latin typeface="Georgia"/>
              </a:rPr>
              <a:t>while(read(fd , str , 4);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05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050">
                <a:solidFill>
                  <a:srgbClr val="000000"/>
                </a:solidFill>
                <a:latin typeface="Georgia"/>
              </a:rPr>
              <a:t>write(1 , str ,1);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050">
                <a:solidFill>
                  <a:srgbClr val="000000"/>
                </a:solidFill>
                <a:latin typeface="Georgia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50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05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  <p:sp>
        <p:nvSpPr>
          <p:cNvPr id="291" name="CustomShape 3"/>
          <p:cNvSpPr/>
          <p:nvPr/>
        </p:nvSpPr>
        <p:spPr>
          <a:xfrm>
            <a:off x="4648320" y="1371600"/>
            <a:ext cx="4266720" cy="4571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100">
                <a:solidFill>
                  <a:srgbClr val="000000"/>
                </a:solidFill>
                <a:latin typeface="Georgia"/>
              </a:rPr>
              <a:t>int fd = open(“myfile.txt”, O_RDWR | O_APPEND);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struct flock  lock 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lock.l_type = F_RDLCK;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lock.l_whence = SEEK_SET;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lock.l_start = 0;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lock.l_len = 0;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lock.l_pid = getpid();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if( fcntl(fd , F_SETLK , &amp;lock) == -1)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perror("p2");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IN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char str[5] = “ ”;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while(read(fd , str , 4);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write(1 , str ,1);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Georgia"/>
              </a:rPr>
              <a:t>	</a:t>
            </a:r>
            <a:r>
              <a:rPr b="1" lang="en-IN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  <p:sp>
        <p:nvSpPr>
          <p:cNvPr id="292" name="CustomShape 4"/>
          <p:cNvSpPr/>
          <p:nvPr/>
        </p:nvSpPr>
        <p:spPr>
          <a:xfrm>
            <a:off x="457200" y="5943600"/>
            <a:ext cx="81529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eorgia"/>
              </a:rPr>
              <a:t>Run these two programs simultaneously in two different terminals and observe the output</a:t>
            </a:r>
            <a:endParaRPr/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mkdir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char dirname[20];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printf("Enter the directory name : " 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scanf("%s",dirname);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if(mkdir(dirname , 0666) == 0)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printf("Directory %s created \n " , dirname);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printf("Unable to create directory ");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Hardlink and Softlink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Softlink is similar to shortcut in windows, if original file is deleted, the shortcut is useless (dangling).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Hardlink is similar(not same) to copying a file.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Even if  the original file is deleted, the hardlink file will contain the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914400" y="4281480"/>
            <a:ext cx="4876560" cy="73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78360" rIns="378360" tIns="374760" bIns="12816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Georgia"/>
              </a:rPr>
              <a:t>ln  existingfile   newfile</a:t>
            </a:r>
            <a:endParaRPr/>
          </a:p>
        </p:txBody>
      </p:sp>
      <p:sp>
        <p:nvSpPr>
          <p:cNvPr id="298" name="CustomShape 4"/>
          <p:cNvSpPr/>
          <p:nvPr/>
        </p:nvSpPr>
        <p:spPr>
          <a:xfrm>
            <a:off x="1158120" y="4015800"/>
            <a:ext cx="3413520" cy="531000"/>
          </a:xfrm>
          <a:prstGeom prst="roundRect">
            <a:avLst>
              <a:gd name="adj" fmla="val 16667"/>
            </a:avLst>
          </a:prstGeom>
          <a:solidFill>
            <a:srgbClr val="d16349"/>
          </a:solidFill>
          <a:ln>
            <a:noFill/>
          </a:ln>
        </p:spPr>
        <p:txBody>
          <a:bodyPr lIns="128880" rIns="128880" tIns="0" bIns="0" anchor="ctr"/>
          <a:p>
            <a:pPr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  <a:latin typeface="Georgia"/>
              </a:rPr>
              <a:t>Hardlink</a:t>
            </a:r>
            <a:endParaRPr/>
          </a:p>
        </p:txBody>
      </p:sp>
      <p:sp>
        <p:nvSpPr>
          <p:cNvPr id="299" name="CustomShape 5"/>
          <p:cNvSpPr/>
          <p:nvPr/>
        </p:nvSpPr>
        <p:spPr>
          <a:xfrm>
            <a:off x="914400" y="5381640"/>
            <a:ext cx="4876560" cy="73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78360" rIns="378360" tIns="374760" bIns="12816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Georgia"/>
              </a:rPr>
              <a:t>ln </a:t>
            </a:r>
            <a:r>
              <a:rPr b="1" lang="en-IN">
                <a:solidFill>
                  <a:srgbClr val="000000"/>
                </a:solidFill>
                <a:latin typeface="Georgia"/>
              </a:rPr>
              <a:t>–s  </a:t>
            </a:r>
            <a:r>
              <a:rPr lang="en-IN">
                <a:solidFill>
                  <a:srgbClr val="000000"/>
                </a:solidFill>
                <a:latin typeface="Georgia"/>
              </a:rPr>
              <a:t>existingfile newfile</a:t>
            </a:r>
            <a:endParaRPr/>
          </a:p>
        </p:txBody>
      </p:sp>
      <p:sp>
        <p:nvSpPr>
          <p:cNvPr id="300" name="CustomShape 6"/>
          <p:cNvSpPr/>
          <p:nvPr/>
        </p:nvSpPr>
        <p:spPr>
          <a:xfrm>
            <a:off x="1158120" y="5115960"/>
            <a:ext cx="3413520" cy="531000"/>
          </a:xfrm>
          <a:prstGeom prst="roundRect">
            <a:avLst>
              <a:gd name="adj" fmla="val 16667"/>
            </a:avLst>
          </a:prstGeom>
          <a:solidFill>
            <a:srgbClr val="d16349"/>
          </a:solidFill>
          <a:ln>
            <a:noFill/>
          </a:ln>
        </p:spPr>
        <p:txBody>
          <a:bodyPr lIns="128880" rIns="128880" tIns="0" bIns="0" anchor="ctr"/>
          <a:p>
            <a:pPr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  <a:latin typeface="Georgia"/>
              </a:rPr>
              <a:t>softlink</a:t>
            </a:r>
            <a:endParaRPr/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Hardlink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The size and inode number in hardlink remains the same.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ln myfile.txt   hardlink.txt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303" name="Table 3"/>
          <p:cNvGraphicFramePr/>
          <p:nvPr/>
        </p:nvGraphicFramePr>
        <p:xfrm>
          <a:off x="380880" y="2362320"/>
          <a:ext cx="8457840" cy="1198440"/>
        </p:xfrm>
        <a:graphic>
          <a:graphicData uri="http://schemas.openxmlformats.org/drawingml/2006/table">
            <a:tbl>
              <a:tblPr/>
              <a:tblGrid>
                <a:gridCol w="1600200"/>
                <a:gridCol w="6858000"/>
              </a:tblGrid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File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Myfile.txt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Contents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CRANES VARSITY</a:t>
                      </a:r>
                      <a:endParaRPr/>
                    </a:p>
                  </a:txBody>
                  <a:tcPr/>
                </a:tc>
              </a:tr>
              <a:tr h="453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Long listing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2955996 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-rw-rw-r--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  </a:t>
                      </a:r>
                      <a:r>
                        <a:rPr b="1" lang="en-IN" sz="2400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sik sik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Aug 30 19:00 myfile.txt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4" name="Table 4"/>
          <p:cNvGraphicFramePr/>
          <p:nvPr/>
        </p:nvGraphicFramePr>
        <p:xfrm>
          <a:off x="533520" y="4155480"/>
          <a:ext cx="8152920" cy="1711440"/>
        </p:xfrm>
        <a:graphic>
          <a:graphicData uri="http://schemas.openxmlformats.org/drawingml/2006/table">
            <a:tbl>
              <a:tblPr/>
              <a:tblGrid>
                <a:gridCol w="1233000"/>
                <a:gridCol w="3002400"/>
                <a:gridCol w="3917520"/>
              </a:tblGrid>
              <a:tr h="631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File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hardlink.txt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Contents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CRANES VARSITY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692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2955996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-rw-rw-r--  </a:t>
                      </a:r>
                      <a:r>
                        <a:rPr b="1" lang="en-IN" sz="2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sik sik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Aug 30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19:00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hardlink.txt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2955996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-rw-rw-r--  </a:t>
                      </a:r>
                      <a:r>
                        <a:rPr b="1" lang="en-IN" sz="2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sik sik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Aug 30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19:00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myfile.txt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Softlink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The size and inode number in softlink is different.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ln </a:t>
            </a:r>
            <a:r>
              <a:rPr b="1" lang="en-US" sz="2800">
                <a:solidFill>
                  <a:srgbClr val="000000"/>
                </a:solidFill>
                <a:latin typeface="Georgia"/>
              </a:rPr>
              <a:t>-s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 myfile.txt softlink.txt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307" name="Table 3"/>
          <p:cNvGraphicFramePr/>
          <p:nvPr/>
        </p:nvGraphicFramePr>
        <p:xfrm>
          <a:off x="762120" y="2209680"/>
          <a:ext cx="7314840" cy="1112040"/>
        </p:xfrm>
        <a:graphic>
          <a:graphicData uri="http://schemas.openxmlformats.org/drawingml/2006/table">
            <a:tbl>
              <a:tblPr/>
              <a:tblGrid>
                <a:gridCol w="1840320"/>
                <a:gridCol w="2737080"/>
                <a:gridCol w="2737440"/>
              </a:tblGrid>
              <a:tr h="361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File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Myfile.txt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Contents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CRANES VARSITY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631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Long listing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-rw-rw-r--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 </a:t>
                      </a:r>
                      <a:r>
                        <a:rPr b="1" lang="en-IN">
                          <a:solidFill>
                            <a:srgbClr val="ff0000"/>
                          </a:solidFill>
                          <a:latin typeface="Georgia"/>
                        </a:rPr>
                        <a:t>1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sik sik  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308" name="Table 4"/>
          <p:cNvGraphicFramePr/>
          <p:nvPr/>
        </p:nvGraphicFramePr>
        <p:xfrm>
          <a:off x="533520" y="4114800"/>
          <a:ext cx="8152920" cy="1554120"/>
        </p:xfrm>
        <a:graphic>
          <a:graphicData uri="http://schemas.openxmlformats.org/drawingml/2006/table">
            <a:tbl>
              <a:tblPr/>
              <a:tblGrid>
                <a:gridCol w="1233000"/>
                <a:gridCol w="3002400"/>
                <a:gridCol w="3917520"/>
              </a:tblGrid>
              <a:tr h="631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File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Georgia"/>
                        </a:rPr>
                        <a:t>softlink.txt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16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2955996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 -rw-rw-r-- 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sik sik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Aug 30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19:00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myfile.txt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2955993  l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rwxrwxrwx 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sik sik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Aug 30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19:06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b="1" lang="en-IN">
                          <a:solidFill>
                            <a:srgbClr val="000000"/>
                          </a:solidFill>
                          <a:latin typeface="Georgia"/>
                        </a:rPr>
                        <a:t>softlink.txt -&gt; myfile.txt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System calls for Links 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u="sng">
                <a:solidFill>
                  <a:srgbClr val="000000"/>
                </a:solidFill>
                <a:latin typeface="Georgia"/>
              </a:rPr>
              <a:t>Hardlink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link(const char *oldfile , const char *newfile);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u="sng">
                <a:solidFill>
                  <a:srgbClr val="000000"/>
                </a:solidFill>
                <a:latin typeface="Georgia"/>
              </a:rPr>
              <a:t>Softlink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symlink(const char *oldfile , const char *newfile);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u="sng">
                <a:solidFill>
                  <a:srgbClr val="000000"/>
                </a:solidFill>
                <a:latin typeface="Georgia"/>
              </a:rPr>
              <a:t>Unlink  - Remove a file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int unlink(const char *file);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Return Value: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0 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success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-1 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700">
                <a:solidFill>
                  <a:srgbClr val="000000"/>
                </a:solidFill>
                <a:latin typeface="Arial"/>
              </a:rPr>
              <a:t>error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Hardlink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if oldfile is not present, link call fails(-1).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Softlink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if oldfile is not present, symlink call will be successful(0).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link(filepresent , newfile);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Success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link(file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not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present , newfile);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Failure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symlink(file</a:t>
            </a:r>
            <a:r>
              <a:rPr b="1" lang="en-US" sz="2700">
                <a:solidFill>
                  <a:srgbClr val="000000"/>
                </a:solidFill>
                <a:latin typeface="Georgia"/>
              </a:rPr>
              <a:t>not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present , newfile);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	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success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Inode structure</a:t>
            </a:r>
            <a:endParaRPr/>
          </a:p>
        </p:txBody>
      </p:sp>
      <p:pic>
        <p:nvPicPr>
          <p:cNvPr id="16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981080"/>
            <a:ext cx="815292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33520" y="152280"/>
            <a:ext cx="8152920" cy="76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Times New Roman"/>
              </a:rPr>
              <a:t>Inode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609480" y="1752480"/>
            <a:ext cx="8000640" cy="1369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800">
                <a:solidFill>
                  <a:srgbClr val="000000"/>
                </a:solidFill>
                <a:latin typeface="Georgia"/>
              </a:rPr>
              <a:t>When a process accesses a file, kernel reads the file’s inode into an  in–core inode.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80880" y="228600"/>
            <a:ext cx="8762760" cy="76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Georgia"/>
              </a:rPr>
              <a:t>Incore inode vs disk inode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228600" y="1447920"/>
            <a:ext cx="8534160" cy="4295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eorgia"/>
              </a:rPr>
              <a:t>Kernel maintains an in-core list for maintaining currently opened inodes.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eorgia"/>
              </a:rPr>
              <a:t>The In-core I-node contains the usual info of a disk inode in addition to the following: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Status of in-core inode : locked 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Logical device # of file system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The inode no.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Pointers to other in-core inodes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400">
                <a:solidFill>
                  <a:srgbClr val="000000"/>
                </a:solidFill>
                <a:latin typeface="Georgia"/>
              </a:rPr>
              <a:t>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Reference Count </a:t>
            </a:r>
            <a:r>
              <a:rPr lang="en-IN" sz="2400">
                <a:solidFill>
                  <a:srgbClr val="000000"/>
                </a:solidFill>
                <a:latin typeface="Georgia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</a:rPr>
              <a:t>	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pic>
        <p:nvPicPr>
          <p:cNvPr id="176" name="Picture 2" descr=""/>
          <p:cNvPicPr/>
          <p:nvPr/>
        </p:nvPicPr>
        <p:blipFill>
          <a:blip r:embed="rId1"/>
          <a:srcRect l="223144" t="173324" r="66894" b="689886"/>
          <a:stretch>
            <a:fillRect/>
          </a:stretch>
        </p:blipFill>
        <p:spPr>
          <a:xfrm>
            <a:off x="228600" y="1371600"/>
            <a:ext cx="8762760" cy="52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01680" y="1527120"/>
            <a:ext cx="8503560" cy="1977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Block num = ((inode no – 1) / number of inodes per block) + start block of inode list.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Byte offset ((inode no -1 ) % number of inodes per block) * sizeof inode structure.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228600" y="3505320"/>
            <a:ext cx="8503560" cy="24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Inode no = 222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Number of inodes per block = 16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Start block of inode list = 128.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Block num = ((222 – 1) / 16 ) + 128.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= 141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N" sz="2700">
                <a:solidFill>
                  <a:srgbClr val="000000"/>
                </a:solidFill>
                <a:latin typeface="Georgia"/>
              </a:rPr>
              <a:t>Byte offset ((inode no -1 ) % number of inodes per block) * sizeof inode structure.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