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11" r:id="rId3"/>
    <p:sldId id="312" r:id="rId4"/>
    <p:sldId id="313" r:id="rId5"/>
    <p:sldId id="299" r:id="rId6"/>
    <p:sldId id="300" r:id="rId7"/>
    <p:sldId id="307" r:id="rId8"/>
    <p:sldId id="305" r:id="rId9"/>
    <p:sldId id="308" r:id="rId10"/>
    <p:sldId id="301" r:id="rId11"/>
    <p:sldId id="306" r:id="rId12"/>
    <p:sldId id="310" r:id="rId13"/>
    <p:sldId id="30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846" autoAdjust="0"/>
  </p:normalViewPr>
  <p:slideViewPr>
    <p:cSldViewPr>
      <p:cViewPr varScale="1">
        <p:scale>
          <a:sx n="80" d="100"/>
          <a:sy n="80" d="100"/>
        </p:scale>
        <p:origin x="-7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E41C0-D4A3-4C9F-8D1E-CF30716A0C38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D305F-45CA-4C00-9F9E-E51A647C5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Railway  Track</a:t>
            </a:r>
          </a:p>
          <a:p>
            <a:r>
              <a:rPr lang="en-US" dirty="0" smtClean="0"/>
              <a:t>Car parking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Railway  Track (Binary Semaphore)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Car parking area (counting semaphore)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Semget</a:t>
            </a:r>
            <a:r>
              <a:rPr lang="en-US" dirty="0" smtClean="0"/>
              <a:t> – is used to convert key to an identifier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GETVAL – Get the value, …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8B6A7-06FB-4750-81A5-C3F4159F05A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Other process can release</a:t>
            </a:r>
            <a:r>
              <a:rPr lang="pt-BR" baseline="0" dirty="0" smtClean="0"/>
              <a:t> the lock.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If the third argument in sembuf</a:t>
            </a:r>
            <a:r>
              <a:rPr lang="pt-BR" baseline="0" dirty="0" smtClean="0"/>
              <a:t> is SEM_UNDO, it will release the lock when the process completes.</a:t>
            </a:r>
          </a:p>
          <a:p>
            <a:endParaRPr lang="pt-BR" baseline="0" dirty="0" smtClean="0"/>
          </a:p>
          <a:p>
            <a:r>
              <a:rPr lang="pt-BR" dirty="0" smtClean="0"/>
              <a:t>struct sembuf  x = {0, -1 , SEM_UNDO};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40CB6B7-E41C-4879-B4B9-B12983D46B0D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6600" dirty="0" smtClean="0"/>
              <a:t>SEMAPHORE</a:t>
            </a:r>
            <a:endParaRPr lang="en-US" sz="6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SYSTEM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4000" dirty="0" smtClean="0"/>
              <a:t>  </a:t>
            </a:r>
            <a:endParaRPr lang="en-US" sz="4000" dirty="0" smtClean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key1 = 12;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semid</a:t>
            </a:r>
            <a:r>
              <a:rPr lang="en-US" sz="1600" dirty="0" smtClean="0"/>
              <a:t> = </a:t>
            </a:r>
            <a:r>
              <a:rPr lang="en-US" sz="1600" b="1" dirty="0" err="1" smtClean="0"/>
              <a:t>semget</a:t>
            </a:r>
            <a:r>
              <a:rPr lang="en-US" sz="1600" dirty="0" smtClean="0"/>
              <a:t>(key1 , 1 , IPC_CREAT | 0666);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if(</a:t>
            </a:r>
            <a:r>
              <a:rPr lang="en-US" sz="1600" dirty="0" err="1" smtClean="0"/>
              <a:t>semid</a:t>
            </a:r>
            <a:r>
              <a:rPr lang="en-US" sz="1600" dirty="0" smtClean="0"/>
              <a:t> == -1)</a:t>
            </a:r>
          </a:p>
          <a:p>
            <a:pPr>
              <a:buNone/>
            </a:pPr>
            <a:r>
              <a:rPr lang="en-US" sz="1600" dirty="0" smtClean="0"/>
              <a:t>        {         </a:t>
            </a:r>
            <a:r>
              <a:rPr lang="en-US" sz="1600" dirty="0" err="1" smtClean="0"/>
              <a:t>perror</a:t>
            </a:r>
            <a:r>
              <a:rPr lang="en-US" sz="1600" dirty="0" smtClean="0"/>
              <a:t>("</a:t>
            </a:r>
            <a:r>
              <a:rPr lang="en-US" sz="1600" dirty="0" err="1" smtClean="0"/>
              <a:t>semget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                	return 1;</a:t>
            </a:r>
          </a:p>
          <a:p>
            <a:pPr>
              <a:buNone/>
            </a:pPr>
            <a:r>
              <a:rPr lang="en-US" sz="1600" dirty="0" smtClean="0"/>
              <a:t>        }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(__FILE__ "</a:t>
            </a:r>
            <a:r>
              <a:rPr lang="en-US" sz="1600" dirty="0" err="1" smtClean="0"/>
              <a:t>semid</a:t>
            </a:r>
            <a:r>
              <a:rPr lang="en-US" sz="1600" dirty="0" smtClean="0"/>
              <a:t> = %</a:t>
            </a:r>
            <a:r>
              <a:rPr lang="en-US" sz="1600" dirty="0" err="1" smtClean="0"/>
              <a:t>d",semid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semctl</a:t>
            </a:r>
            <a:r>
              <a:rPr lang="en-US" sz="1600" dirty="0" smtClean="0"/>
              <a:t>(</a:t>
            </a:r>
            <a:r>
              <a:rPr lang="en-US" sz="1600" dirty="0" err="1" smtClean="0"/>
              <a:t>semid</a:t>
            </a:r>
            <a:r>
              <a:rPr lang="en-US" sz="1600" dirty="0" smtClean="0"/>
              <a:t>, 0 , SETVAL , </a:t>
            </a:r>
            <a:r>
              <a:rPr lang="en-US" sz="2800" b="1" dirty="0" smtClean="0"/>
              <a:t>1</a:t>
            </a:r>
            <a:r>
              <a:rPr lang="en-US" sz="1600" dirty="0" smtClean="0"/>
              <a:t>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 smtClean="0"/>
              <a:t>sembuf</a:t>
            </a:r>
            <a:r>
              <a:rPr lang="en-US" sz="1600" dirty="0" smtClean="0"/>
              <a:t> x = {0 , </a:t>
            </a:r>
            <a:r>
              <a:rPr lang="en-US" sz="2400" dirty="0" smtClean="0"/>
              <a:t>-1</a:t>
            </a:r>
            <a:r>
              <a:rPr lang="en-US" sz="1600" dirty="0" smtClean="0"/>
              <a:t>, 0};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semop</a:t>
            </a:r>
            <a:r>
              <a:rPr lang="en-US" sz="1600" dirty="0" smtClean="0"/>
              <a:t>(semid,&amp;x,1);</a:t>
            </a:r>
          </a:p>
          <a:p>
            <a:pPr>
              <a:buNone/>
            </a:pPr>
            <a:r>
              <a:rPr lang="en-US" sz="1600" dirty="0" smtClean="0"/>
              <a:t>	  </a:t>
            </a:r>
            <a:r>
              <a:rPr lang="en-US" sz="1600" dirty="0" err="1" smtClean="0"/>
              <a:t>int</a:t>
            </a:r>
            <a:r>
              <a:rPr lang="en-US" sz="1600" dirty="0" smtClean="0"/>
              <a:t> ret = </a:t>
            </a:r>
            <a:r>
              <a:rPr lang="en-US" sz="1600" dirty="0" err="1" smtClean="0"/>
              <a:t>semctl</a:t>
            </a:r>
            <a:r>
              <a:rPr lang="en-US" sz="1600" dirty="0" smtClean="0"/>
              <a:t>(</a:t>
            </a:r>
            <a:r>
              <a:rPr lang="en-US" sz="1600" dirty="0" err="1" smtClean="0"/>
              <a:t>semid</a:t>
            </a:r>
            <a:r>
              <a:rPr lang="en-US" sz="1600" dirty="0" smtClean="0"/>
              <a:t>, 0 , GETVAL);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("ret = %d \</a:t>
            </a:r>
            <a:r>
              <a:rPr lang="en-US" sz="1600" dirty="0" err="1" smtClean="0"/>
              <a:t>n",ret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#define LOCK   	-1</a:t>
            </a:r>
          </a:p>
          <a:p>
            <a:pPr>
              <a:buNone/>
            </a:pPr>
            <a:r>
              <a:rPr lang="en-US" sz="1600" dirty="0" smtClean="0"/>
              <a:t>#define UNLOCK 	+1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key_t</a:t>
            </a:r>
            <a:r>
              <a:rPr lang="en-US" sz="1600" dirty="0" smtClean="0"/>
              <a:t> </a:t>
            </a:r>
            <a:r>
              <a:rPr lang="en-US" sz="1600" dirty="0" err="1" smtClean="0"/>
              <a:t>semkey</a:t>
            </a:r>
            <a:r>
              <a:rPr lang="en-US" sz="1600" dirty="0" smtClean="0"/>
              <a:t> = 400;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semid</a:t>
            </a:r>
            <a:r>
              <a:rPr lang="en-US" sz="1600" dirty="0" smtClean="0"/>
              <a:t> = </a:t>
            </a:r>
            <a:r>
              <a:rPr lang="en-US" sz="1600" dirty="0" err="1" smtClean="0"/>
              <a:t>semget</a:t>
            </a:r>
            <a:r>
              <a:rPr lang="en-US" sz="1600" dirty="0" smtClean="0"/>
              <a:t>(semkey,1,IPC_CREAT | 0666);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semctl</a:t>
            </a:r>
            <a:r>
              <a:rPr lang="en-US" sz="1600" dirty="0" smtClean="0"/>
              <a:t>(</a:t>
            </a:r>
            <a:r>
              <a:rPr lang="en-US" sz="1600" dirty="0" err="1" smtClean="0"/>
              <a:t>semid</a:t>
            </a:r>
            <a:r>
              <a:rPr lang="en-US" sz="1600" dirty="0" smtClean="0"/>
              <a:t> , 0 , SETVAL , 1) 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 %d \</a:t>
            </a:r>
            <a:r>
              <a:rPr lang="en-US" sz="1600" dirty="0" err="1" smtClean="0"/>
              <a:t>n",semctl</a:t>
            </a:r>
            <a:r>
              <a:rPr lang="en-US" sz="1600" dirty="0" smtClean="0"/>
              <a:t>(</a:t>
            </a:r>
            <a:r>
              <a:rPr lang="en-US" sz="1600" dirty="0" err="1" smtClean="0"/>
              <a:t>semid</a:t>
            </a:r>
            <a:r>
              <a:rPr lang="en-US" sz="1600" dirty="0" smtClean="0"/>
              <a:t> , 0 , GETVAL ));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 smtClean="0"/>
              <a:t>sembuf</a:t>
            </a:r>
            <a:r>
              <a:rPr lang="en-US" sz="1600" dirty="0" smtClean="0"/>
              <a:t>  x = {0, LOCK , 0};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semop</a:t>
            </a:r>
            <a:r>
              <a:rPr lang="en-US" sz="1600" dirty="0" smtClean="0"/>
              <a:t>(</a:t>
            </a:r>
            <a:r>
              <a:rPr lang="en-US" sz="1600" dirty="0" err="1" smtClean="0"/>
              <a:t>semid</a:t>
            </a:r>
            <a:r>
              <a:rPr lang="en-US" sz="1600" dirty="0" smtClean="0"/>
              <a:t> , &amp;x ,  1);		//lock the resource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 %d \</a:t>
            </a:r>
            <a:r>
              <a:rPr lang="en-US" sz="1600" dirty="0" err="1" smtClean="0"/>
              <a:t>n",semctl</a:t>
            </a:r>
            <a:r>
              <a:rPr lang="en-US" sz="1600" dirty="0" smtClean="0"/>
              <a:t>(</a:t>
            </a:r>
            <a:r>
              <a:rPr lang="en-US" sz="1600" dirty="0" err="1" smtClean="0"/>
              <a:t>semid</a:t>
            </a:r>
            <a:r>
              <a:rPr lang="en-US" sz="1600" dirty="0" smtClean="0"/>
              <a:t> , 0 , GETVAL ));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myfunc</a:t>
            </a:r>
            <a:r>
              <a:rPr lang="en-US" sz="1600" dirty="0" smtClean="0"/>
              <a:t>( );	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x.sem_op</a:t>
            </a:r>
            <a:r>
              <a:rPr lang="en-US" sz="1600" dirty="0" smtClean="0"/>
              <a:t> = UNLOCK;		 //lock the resource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semop</a:t>
            </a:r>
            <a:r>
              <a:rPr lang="en-US" sz="1600" dirty="0" smtClean="0"/>
              <a:t>(</a:t>
            </a:r>
            <a:r>
              <a:rPr lang="en-US" sz="1600" dirty="0" err="1" smtClean="0"/>
              <a:t>semid</a:t>
            </a:r>
            <a:r>
              <a:rPr lang="en-US" sz="1600" dirty="0" smtClean="0"/>
              <a:t> , &amp;x ,  1);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 %d \</a:t>
            </a:r>
            <a:r>
              <a:rPr lang="en-US" sz="1600" dirty="0" err="1" smtClean="0"/>
              <a:t>n",semctl</a:t>
            </a:r>
            <a:r>
              <a:rPr lang="en-US" sz="1600" dirty="0" smtClean="0"/>
              <a:t>(</a:t>
            </a:r>
            <a:r>
              <a:rPr lang="en-US" sz="1600" dirty="0" err="1" smtClean="0"/>
              <a:t>semid</a:t>
            </a:r>
            <a:r>
              <a:rPr lang="en-US" sz="1600" dirty="0" smtClean="0"/>
              <a:t> , 0 , GETVAL ));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444752"/>
          </a:xfrm>
        </p:spPr>
        <p:txBody>
          <a:bodyPr/>
          <a:lstStyle/>
          <a:p>
            <a:r>
              <a:rPr lang="en-US" dirty="0" smtClean="0"/>
              <a:t>Is it necessary for the process which created the semaphore to release it or can other process release the 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444752"/>
          </a:xfrm>
        </p:spPr>
        <p:txBody>
          <a:bodyPr/>
          <a:lstStyle/>
          <a:p>
            <a:r>
              <a:rPr lang="en-US" dirty="0" smtClean="0"/>
              <a:t>Do we really need to unlock a resource or will it automatically release the lock when the process completes.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505200"/>
            <a:ext cx="8503920" cy="83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pt-BR" sz="2800" dirty="0" smtClean="0"/>
              <a:t>struct sembuf  x = {0, -1 , </a:t>
            </a:r>
            <a:r>
              <a:rPr lang="pt-BR" sz="2800" b="1" dirty="0" smtClean="0"/>
              <a:t>SEM_UNDO</a:t>
            </a:r>
            <a:r>
              <a:rPr lang="pt-BR" sz="2800" dirty="0" smtClean="0"/>
              <a:t>};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B091-20E7-4AC6-AF6D-E66E796880CB}" type="slidenum">
              <a:rPr lang="ar-SA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5625"/>
            <a:ext cx="8229600" cy="579438"/>
          </a:xfrm>
          <a:noFill/>
          <a:ln/>
        </p:spPr>
        <p:txBody>
          <a:bodyPr anchorCtr="1">
            <a:spAutoFit/>
          </a:bodyPr>
          <a:lstStyle/>
          <a:p>
            <a:pPr rtl="0"/>
            <a:r>
              <a:rPr lang="en-US" sz="3200" b="1">
                <a:solidFill>
                  <a:srgbClr val="669900"/>
                </a:solidFill>
              </a:rPr>
              <a:t>Semaphores</a:t>
            </a:r>
          </a:p>
        </p:txBody>
      </p:sp>
      <p:graphicFrame>
        <p:nvGraphicFramePr>
          <p:cNvPr id="5123" name="Group 3"/>
          <p:cNvGraphicFramePr>
            <a:graphicFrameLocks noGrp="1"/>
          </p:cNvGraphicFramePr>
          <p:nvPr>
            <p:ph type="tbl" idx="1"/>
          </p:nvPr>
        </p:nvGraphicFramePr>
        <p:xfrm>
          <a:off x="533400" y="1219200"/>
          <a:ext cx="8229600" cy="4038600"/>
        </p:xfrm>
        <a:graphic>
          <a:graphicData uri="http://schemas.openxmlformats.org/drawingml/2006/table">
            <a:tbl>
              <a:tblPr rtl="1"/>
              <a:tblGrid>
                <a:gridCol w="8229600"/>
              </a:tblGrid>
              <a:tr h="4038600">
                <a:tc>
                  <a:txBody>
                    <a:bodyPr/>
                    <a:lstStyle/>
                    <a:p>
                      <a:pPr marL="338138" marR="0" lvl="0" indent="-338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62200"/>
            <a:ext cx="8458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7586663" y="90488"/>
            <a:ext cx="1463675" cy="31750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rtl="0" eaLnBrk="0" hangingPunct="0">
              <a:spcBef>
                <a:spcPct val="50000"/>
              </a:spcBef>
              <a:tabLst>
                <a:tab pos="1262063" algn="l"/>
              </a:tabLst>
            </a:pPr>
            <a:r>
              <a:rPr lang="en-US" sz="1400" b="1" u="sng"/>
              <a:t>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BBDC-02E0-4FD7-A194-3CB866A28887}" type="slidenum">
              <a:rPr lang="ar-SA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79438"/>
          </a:xfrm>
          <a:noFill/>
          <a:ln/>
        </p:spPr>
        <p:txBody>
          <a:bodyPr anchorCtr="1">
            <a:spAutoFit/>
          </a:bodyPr>
          <a:lstStyle/>
          <a:p>
            <a:pPr rtl="0"/>
            <a:r>
              <a:rPr lang="en-US" sz="3200" b="1">
                <a:solidFill>
                  <a:srgbClr val="669900"/>
                </a:solidFill>
              </a:rPr>
              <a:t>Semaphore Definition</a:t>
            </a:r>
          </a:p>
        </p:txBody>
      </p:sp>
      <p:graphicFrame>
        <p:nvGraphicFramePr>
          <p:cNvPr id="7206" name="Group 38"/>
          <p:cNvGraphicFramePr>
            <a:graphicFrameLocks noGrp="1"/>
          </p:cNvGraphicFramePr>
          <p:nvPr>
            <p:ph type="tbl" idx="1"/>
          </p:nvPr>
        </p:nvGraphicFramePr>
        <p:xfrm>
          <a:off x="457200" y="914400"/>
          <a:ext cx="8229600" cy="5687568"/>
        </p:xfrm>
        <a:graphic>
          <a:graphicData uri="http://schemas.openxmlformats.org/drawingml/2006/table">
            <a:tbl>
              <a:tblPr rtl="1"/>
              <a:tblGrid>
                <a:gridCol w="8229600"/>
              </a:tblGrid>
              <a:tr h="4038600">
                <a:tc>
                  <a:txBody>
                    <a:bodyPr/>
                    <a:lstStyle/>
                    <a:p>
                      <a:pPr marL="338138" marR="0" lvl="0" indent="-338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semaphore is a data structure that is shared by several processes. Semaphores are most often used to synchronize operations (to avoid race conditions) when multiple processes access a common, non-shareable resource. </a:t>
                      </a:r>
                    </a:p>
                    <a:p>
                      <a:pPr marL="338138" marR="0" lvl="0" indent="-338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 using semaphores, we attempt to avoid other multi-programming problems such as: </a:t>
                      </a:r>
                    </a:p>
                    <a:p>
                      <a:pPr marL="12573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Starvation </a:t>
                      </a:r>
                    </a:p>
                    <a:p>
                      <a:pPr marL="1951038" marR="0" lvl="2" indent="-350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»"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Occurs when a process is habitually denied access to a resource it needs.</a:t>
                      </a:r>
                    </a:p>
                    <a:p>
                      <a:pPr marL="12573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Deadlock</a:t>
                      </a:r>
                    </a:p>
                    <a:p>
                      <a:pPr marL="1951038" marR="0" lvl="2" indent="-350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»"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Occurs when two or more processes each hold a resource that the other needs while waiting for the other process to release its resource.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7586663" y="90488"/>
            <a:ext cx="1463675" cy="31750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rtl="0" eaLnBrk="0" hangingPunct="0">
              <a:spcBef>
                <a:spcPct val="50000"/>
              </a:spcBef>
              <a:tabLst>
                <a:tab pos="1262063" algn="l"/>
              </a:tabLst>
            </a:pPr>
            <a:r>
              <a:rPr lang="en-US" sz="1400" b="1" u="sng"/>
              <a:t>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E0D5-A3DB-4C13-81B8-A8C7A31DBD05}" type="slidenum">
              <a:rPr lang="ar-SA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5625"/>
            <a:ext cx="8229600" cy="579438"/>
          </a:xfrm>
          <a:noFill/>
          <a:ln/>
        </p:spPr>
        <p:txBody>
          <a:bodyPr anchorCtr="1">
            <a:spAutoFit/>
          </a:bodyPr>
          <a:lstStyle/>
          <a:p>
            <a:pPr rtl="0"/>
            <a:r>
              <a:rPr lang="en-US" sz="3200" b="1">
                <a:solidFill>
                  <a:srgbClr val="669900"/>
                </a:solidFill>
              </a:rPr>
              <a:t>Semaphore Definition</a:t>
            </a:r>
          </a:p>
        </p:txBody>
      </p:sp>
      <p:graphicFrame>
        <p:nvGraphicFramePr>
          <p:cNvPr id="8226" name="Group 34"/>
          <p:cNvGraphicFramePr>
            <a:graphicFrameLocks noGrp="1"/>
          </p:cNvGraphicFramePr>
          <p:nvPr>
            <p:ph type="tbl" idx="1"/>
          </p:nvPr>
        </p:nvGraphicFramePr>
        <p:xfrm>
          <a:off x="533400" y="1219200"/>
          <a:ext cx="8229600" cy="5553456"/>
        </p:xfrm>
        <a:graphic>
          <a:graphicData uri="http://schemas.openxmlformats.org/drawingml/2006/table">
            <a:tbl>
              <a:tblPr rtl="1"/>
              <a:tblGrid>
                <a:gridCol w="8229600"/>
              </a:tblGrid>
              <a:tr h="4038600">
                <a:tc>
                  <a:txBody>
                    <a:bodyPr/>
                    <a:lstStyle/>
                    <a:p>
                      <a:pPr marL="338138" marR="0" lvl="0" indent="-338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 indicate a process has gained access to the resource, the process decrements the semaphore.</a:t>
                      </a:r>
                    </a:p>
                    <a:p>
                      <a:pPr marL="338138" marR="0" lvl="0" indent="-338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 events to progress correctly, the test and decrement operation on the semaphore must be</a:t>
                      </a:r>
                    </a:p>
                    <a:p>
                      <a:pPr marL="338138" marR="0" lvl="0" indent="-338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atomic (i.e., noninterruptible/indivisible). </a:t>
                      </a:r>
                    </a:p>
                    <a:p>
                      <a:pPr marL="338138" marR="0" lvl="0" indent="-338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There are two kinds of Semaphores:</a:t>
                      </a:r>
                    </a:p>
                    <a:p>
                      <a:pPr marL="12573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Binary semaphores</a:t>
                      </a:r>
                    </a:p>
                    <a:p>
                      <a:pPr marL="1951038" marR="0" lvl="2" indent="-350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»"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Control access to a single resource, taking the value of 0 (resource is in use) or 1 (resource is available).</a:t>
                      </a:r>
                    </a:p>
                    <a:p>
                      <a:pPr marL="12573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Counting semaphores</a:t>
                      </a:r>
                    </a:p>
                    <a:p>
                      <a:pPr marL="1951038" marR="0" lvl="2" indent="-350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»"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Control access to multiple resources, thus assuming a range of nonnegative values.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586663" y="90488"/>
            <a:ext cx="1463675" cy="31750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rtl="0" eaLnBrk="0" hangingPunct="0">
              <a:spcBef>
                <a:spcPct val="50000"/>
              </a:spcBef>
              <a:tabLst>
                <a:tab pos="1262063" algn="l"/>
              </a:tabLst>
            </a:pPr>
            <a:r>
              <a:rPr lang="en-US" sz="1400" b="1" u="sng"/>
              <a:t>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semaphore is a counter used to </a:t>
            </a:r>
            <a:r>
              <a:rPr lang="en-US" b="1" dirty="0" smtClean="0"/>
              <a:t>provide access / restrict access</a:t>
            </a:r>
            <a:r>
              <a:rPr lang="en-US" dirty="0" smtClean="0"/>
              <a:t> to a </a:t>
            </a:r>
            <a:r>
              <a:rPr lang="en-US" b="1" dirty="0" smtClean="0"/>
              <a:t>shared resources </a:t>
            </a:r>
            <a:r>
              <a:rPr lang="en-US" dirty="0" smtClean="0"/>
              <a:t>in a multi-processing environment.</a:t>
            </a:r>
          </a:p>
          <a:p>
            <a:r>
              <a:rPr lang="en-US" dirty="0" smtClean="0"/>
              <a:t>The two most common kinds of semaphores are </a:t>
            </a:r>
            <a:r>
              <a:rPr lang="en-US" b="1" dirty="0" smtClean="0"/>
              <a:t>counting semaphores</a:t>
            </a:r>
            <a:r>
              <a:rPr lang="en-US" dirty="0" smtClean="0"/>
              <a:t> and </a:t>
            </a:r>
            <a:r>
              <a:rPr lang="en-US" b="1" dirty="0" smtClean="0"/>
              <a:t>binary semaphores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Counting semaphores represent multiple resources, while binary semaphores, represents two possible states (0 or 1; locked or unlocked). </a:t>
            </a:r>
          </a:p>
          <a:p>
            <a:r>
              <a:rPr lang="en-US" dirty="0" smtClean="0"/>
              <a:t>Semaphores were invented by the late </a:t>
            </a:r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semget</a:t>
            </a:r>
            <a:r>
              <a:rPr lang="en-US" dirty="0" smtClean="0"/>
              <a:t>(</a:t>
            </a:r>
            <a:r>
              <a:rPr lang="en-US" dirty="0" err="1" smtClean="0"/>
              <a:t>key_t</a:t>
            </a:r>
            <a:r>
              <a:rPr lang="en-US" dirty="0" smtClean="0"/>
              <a:t> key,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nsems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semflg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semget</a:t>
            </a:r>
            <a:r>
              <a:rPr lang="en-US" dirty="0" smtClean="0"/>
              <a:t>(</a:t>
            </a:r>
            <a:r>
              <a:rPr lang="en-US" dirty="0" err="1" smtClean="0"/>
              <a:t>key_t</a:t>
            </a:r>
            <a:r>
              <a:rPr lang="en-US" dirty="0" smtClean="0"/>
              <a:t> key,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nsems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semflg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semid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semnum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, ...);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semid</a:t>
            </a:r>
            <a:r>
              <a:rPr lang="en-US" dirty="0" smtClean="0"/>
              <a:t>,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sembuf</a:t>
            </a:r>
            <a:r>
              <a:rPr lang="en-US" dirty="0" smtClean="0"/>
              <a:t> *sops, unsigned </a:t>
            </a:r>
            <a:r>
              <a:rPr lang="en-US" dirty="0" err="1" smtClean="0"/>
              <a:t>nsops</a:t>
            </a:r>
            <a:r>
              <a:rPr lang="en-US" dirty="0" smtClean="0"/>
              <a:t>);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semget</a:t>
            </a:r>
            <a:r>
              <a:rPr lang="en-US" dirty="0" smtClean="0"/>
              <a:t>(</a:t>
            </a:r>
            <a:r>
              <a:rPr lang="en-US" dirty="0" err="1" smtClean="0"/>
              <a:t>key_t</a:t>
            </a:r>
            <a:r>
              <a:rPr lang="en-US" dirty="0" smtClean="0"/>
              <a:t> </a:t>
            </a:r>
            <a:r>
              <a:rPr lang="en-US" i="1" dirty="0" smtClean="0"/>
              <a:t>key,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nsems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flag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Nsems</a:t>
            </a:r>
            <a:r>
              <a:rPr lang="en-US" dirty="0" smtClean="0"/>
              <a:t> – No. of semaphores (&gt;0 for server, 0 for clients)</a:t>
            </a:r>
          </a:p>
          <a:p>
            <a:r>
              <a:rPr lang="en-US" dirty="0" smtClean="0"/>
              <a:t>		1 – Binary Semaphore</a:t>
            </a:r>
          </a:p>
          <a:p>
            <a:r>
              <a:rPr lang="en-US" dirty="0" smtClean="0"/>
              <a:t>		&gt;1 – counting semaphore</a:t>
            </a:r>
          </a:p>
          <a:p>
            <a:r>
              <a:rPr lang="en-US" dirty="0" smtClean="0"/>
              <a:t>		0 – client.</a:t>
            </a:r>
          </a:p>
          <a:p>
            <a:r>
              <a:rPr lang="en-US" dirty="0" smtClean="0"/>
              <a:t>Returns  - </a:t>
            </a:r>
            <a:r>
              <a:rPr lang="en-US" smtClean="0"/>
              <a:t>semid</a:t>
            </a:r>
            <a:endParaRPr lang="en-US" dirty="0" smtClean="0"/>
          </a:p>
          <a:p>
            <a:r>
              <a:rPr lang="en-US" dirty="0" err="1" smtClean="0"/>
              <a:t>semget</a:t>
            </a:r>
            <a:r>
              <a:rPr lang="en-US" dirty="0" smtClean="0"/>
              <a:t>(key1 , 1 , IPC_CREAT | 0666);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semctl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semid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semnum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, ...);</a:t>
            </a:r>
          </a:p>
          <a:p>
            <a:endParaRPr lang="en-US" dirty="0" smtClean="0"/>
          </a:p>
          <a:p>
            <a:r>
              <a:rPr lang="en-US" dirty="0" err="1" smtClean="0"/>
              <a:t>Semid</a:t>
            </a:r>
            <a:r>
              <a:rPr lang="en-US" dirty="0" smtClean="0"/>
              <a:t> – the return value of </a:t>
            </a:r>
            <a:r>
              <a:rPr lang="en-US" dirty="0" err="1" smtClean="0"/>
              <a:t>semget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Semnum</a:t>
            </a:r>
            <a:r>
              <a:rPr lang="en-US" dirty="0" smtClean="0"/>
              <a:t> – index of </a:t>
            </a:r>
            <a:r>
              <a:rPr lang="en-US" dirty="0" err="1" smtClean="0"/>
              <a:t>semephore</a:t>
            </a:r>
            <a:r>
              <a:rPr lang="en-US" dirty="0" smtClean="0"/>
              <a:t> (0 for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Cmd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SETVAL – To set the initial value, … - </a:t>
            </a:r>
            <a:r>
              <a:rPr lang="en-US" dirty="0" err="1" smtClean="0"/>
              <a:t>integet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24281</TotalTime>
  <Words>521</Words>
  <Application>Microsoft Office PowerPoint</Application>
  <PresentationFormat>On-screen Show (4:3)</PresentationFormat>
  <Paragraphs>107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UNIX SYSTEM PROGRAMMING</vt:lpstr>
      <vt:lpstr>Semaphores</vt:lpstr>
      <vt:lpstr>Semaphore Definition</vt:lpstr>
      <vt:lpstr>Semaphore Definition</vt:lpstr>
      <vt:lpstr>Semaphore</vt:lpstr>
      <vt:lpstr>Creating a Semaphore</vt:lpstr>
      <vt:lpstr>Slide 7</vt:lpstr>
      <vt:lpstr>semget</vt:lpstr>
      <vt:lpstr>semctl</vt:lpstr>
      <vt:lpstr>  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</dc:title>
  <dc:creator/>
  <cp:lastModifiedBy>mohammed.sikander</cp:lastModifiedBy>
  <cp:revision>290</cp:revision>
  <dcterms:created xsi:type="dcterms:W3CDTF">2006-08-16T00:00:00Z</dcterms:created>
  <dcterms:modified xsi:type="dcterms:W3CDTF">2015-05-29T13:37:40Z</dcterms:modified>
</cp:coreProperties>
</file>