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3" r:id="rId3"/>
    <p:sldId id="264" r:id="rId4"/>
    <p:sldId id="266" r:id="rId5"/>
    <p:sldId id="267" r:id="rId6"/>
    <p:sldId id="271" r:id="rId7"/>
    <p:sldId id="265" r:id="rId8"/>
    <p:sldId id="272" r:id="rId9"/>
    <p:sldId id="268" r:id="rId10"/>
    <p:sldId id="269" r:id="rId11"/>
    <p:sldId id="282" r:id="rId12"/>
    <p:sldId id="283" r:id="rId13"/>
    <p:sldId id="273" r:id="rId14"/>
    <p:sldId id="284" r:id="rId15"/>
    <p:sldId id="274" r:id="rId16"/>
    <p:sldId id="275" r:id="rId17"/>
    <p:sldId id="276" r:id="rId18"/>
    <p:sldId id="277" r:id="rId19"/>
    <p:sldId id="278" r:id="rId20"/>
    <p:sldId id="279" r:id="rId21"/>
    <p:sldId id="280" r:id="rId22"/>
    <p:sldId id="281" r:id="rId23"/>
    <p:sldId id="2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1376" autoAdjust="0"/>
  </p:normalViewPr>
  <p:slideViewPr>
    <p:cSldViewPr>
      <p:cViewPr varScale="1">
        <p:scale>
          <a:sx n="75" d="100"/>
          <a:sy n="75" d="100"/>
        </p:scale>
        <p:origin x="-28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8E41C0-D4A3-4C9F-8D1E-CF30716A0C38}" type="datetimeFigureOut">
              <a:rPr lang="en-US" smtClean="0"/>
              <a:pPr/>
              <a:t>3/3/2014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D305F-45CA-4C00-9F9E-E51A647C53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457200" indent="-457200"/>
            <a:r>
              <a:rPr lang="en-US" sz="1200" dirty="0" smtClean="0"/>
              <a:t>We need to execute two commands (</a:t>
            </a:r>
            <a:r>
              <a:rPr lang="en-US" sz="1200" dirty="0" err="1" smtClean="0"/>
              <a:t>ls</a:t>
            </a:r>
            <a:r>
              <a:rPr lang="en-US" sz="1200" dirty="0" smtClean="0"/>
              <a:t> and </a:t>
            </a:r>
            <a:r>
              <a:rPr lang="en-US" sz="1200" dirty="0" err="1" smtClean="0"/>
              <a:t>wc</a:t>
            </a:r>
            <a:r>
              <a:rPr lang="en-US" sz="1200" dirty="0" smtClean="0"/>
              <a:t>). One process cannot execute two commands, we need to create child process. </a:t>
            </a:r>
          </a:p>
          <a:p>
            <a:pPr marL="457200" indent="-457200"/>
            <a:r>
              <a:rPr lang="en-US" sz="1200" dirty="0" smtClean="0"/>
              <a:t>	Assume child execute </a:t>
            </a:r>
            <a:r>
              <a:rPr lang="en-US" sz="1200" dirty="0" err="1" smtClean="0"/>
              <a:t>ls</a:t>
            </a:r>
            <a:r>
              <a:rPr lang="en-US" sz="1200" dirty="0" smtClean="0"/>
              <a:t> and passes the </a:t>
            </a:r>
            <a:r>
              <a:rPr lang="en-US" sz="1200" dirty="0" err="1" smtClean="0"/>
              <a:t>ouput</a:t>
            </a:r>
            <a:r>
              <a:rPr lang="en-US" sz="1200" dirty="0" smtClean="0"/>
              <a:t> to pipe, parent reads the input from pipe and execute </a:t>
            </a:r>
            <a:r>
              <a:rPr lang="en-US" sz="1200" dirty="0" err="1" smtClean="0"/>
              <a:t>wc</a:t>
            </a:r>
            <a:r>
              <a:rPr lang="en-US" sz="1200" dirty="0" smtClean="0"/>
              <a:t>.</a:t>
            </a:r>
          </a:p>
          <a:p>
            <a:endParaRPr lang="en-US" dirty="0" smtClean="0"/>
          </a:p>
          <a:p>
            <a:r>
              <a:rPr lang="en-US" dirty="0" smtClean="0"/>
              <a:t>#include &lt;</a:t>
            </a:r>
            <a:r>
              <a:rPr lang="en-US" dirty="0" err="1" smtClean="0"/>
              <a:t>stdio.h</a:t>
            </a:r>
            <a:r>
              <a:rPr lang="en-US" dirty="0" smtClean="0"/>
              <a:t>&gt;</a:t>
            </a:r>
          </a:p>
          <a:p>
            <a:r>
              <a:rPr lang="en-US" dirty="0" smtClean="0"/>
              <a:t>#include &lt;</a:t>
            </a:r>
            <a:r>
              <a:rPr lang="en-US" dirty="0" err="1" smtClean="0"/>
              <a:t>stdlib.h</a:t>
            </a:r>
            <a:r>
              <a:rPr lang="en-US" dirty="0" smtClean="0"/>
              <a:t>&gt;</a:t>
            </a:r>
          </a:p>
          <a:p>
            <a:r>
              <a:rPr lang="en-US" dirty="0" smtClean="0"/>
              <a:t>#include &lt;</a:t>
            </a:r>
            <a:r>
              <a:rPr lang="en-US" dirty="0" err="1" smtClean="0"/>
              <a:t>unistd.h</a:t>
            </a:r>
            <a:r>
              <a:rPr lang="en-US" dirty="0" smtClean="0"/>
              <a:t>&gt;</a:t>
            </a:r>
          </a:p>
          <a:p>
            <a:endParaRPr lang="en-US" dirty="0" smtClean="0"/>
          </a:p>
          <a:p>
            <a:r>
              <a:rPr lang="en-US" dirty="0" smtClean="0"/>
              <a:t>main()</a:t>
            </a:r>
          </a:p>
          <a:p>
            <a:r>
              <a:rPr lang="en-US" dirty="0" smtClean="0"/>
              <a:t>{</a:t>
            </a:r>
          </a:p>
          <a:p>
            <a:r>
              <a:rPr lang="en-US" dirty="0" smtClean="0"/>
              <a:t>      </a:t>
            </a:r>
            <a:r>
              <a:rPr lang="en-US" dirty="0" err="1" smtClean="0"/>
              <a:t>int</a:t>
            </a:r>
            <a:r>
              <a:rPr lang="en-US" dirty="0" smtClean="0"/>
              <a:t>  </a:t>
            </a:r>
            <a:r>
              <a:rPr lang="en-US" dirty="0" err="1" smtClean="0"/>
              <a:t>fd</a:t>
            </a:r>
            <a:r>
              <a:rPr lang="en-US" dirty="0" smtClean="0"/>
              <a:t> [2] = {0,0}, n;</a:t>
            </a:r>
          </a:p>
          <a:p>
            <a:r>
              <a:rPr lang="en-US" dirty="0" smtClean="0"/>
              <a:t>      if( pipe( </a:t>
            </a:r>
            <a:r>
              <a:rPr lang="en-US" dirty="0" err="1" smtClean="0"/>
              <a:t>fd</a:t>
            </a:r>
            <a:r>
              <a:rPr lang="en-US" dirty="0" smtClean="0"/>
              <a:t>) == -1)</a:t>
            </a:r>
          </a:p>
          <a:p>
            <a:r>
              <a:rPr lang="en-US" dirty="0" smtClean="0"/>
              <a:t>      {</a:t>
            </a:r>
          </a:p>
          <a:p>
            <a:r>
              <a:rPr lang="en-US" dirty="0" smtClean="0"/>
              <a:t>        </a:t>
            </a:r>
            <a:r>
              <a:rPr lang="en-US" dirty="0" err="1" smtClean="0"/>
              <a:t>printf</a:t>
            </a:r>
            <a:r>
              <a:rPr lang="en-US" dirty="0" smtClean="0"/>
              <a:t>("can not create pipe \n");</a:t>
            </a:r>
          </a:p>
          <a:p>
            <a:r>
              <a:rPr lang="en-US" dirty="0" smtClean="0"/>
              <a:t>        return 1;</a:t>
            </a:r>
          </a:p>
          <a:p>
            <a:r>
              <a:rPr lang="en-US" dirty="0" smtClean="0"/>
              <a:t>      }</a:t>
            </a:r>
          </a:p>
          <a:p>
            <a:endParaRPr lang="en-US" dirty="0" smtClean="0"/>
          </a:p>
          <a:p>
            <a:endParaRPr lang="en-US" dirty="0" smtClean="0"/>
          </a:p>
          <a:p>
            <a:r>
              <a:rPr lang="en-US" dirty="0" smtClean="0"/>
              <a:t>        if(fork() == 0)</a:t>
            </a:r>
          </a:p>
          <a:p>
            <a:r>
              <a:rPr lang="en-US" dirty="0" smtClean="0"/>
              <a:t>        {</a:t>
            </a:r>
          </a:p>
          <a:p>
            <a:r>
              <a:rPr lang="en-US" dirty="0" smtClean="0"/>
              <a:t>                close(</a:t>
            </a:r>
            <a:r>
              <a:rPr lang="en-US" dirty="0" err="1" smtClean="0"/>
              <a:t>fd</a:t>
            </a:r>
            <a:r>
              <a:rPr lang="en-US" dirty="0" smtClean="0"/>
              <a:t>[0]);</a:t>
            </a:r>
          </a:p>
          <a:p>
            <a:r>
              <a:rPr lang="en-US" dirty="0" smtClean="0"/>
              <a:t>                dup2(</a:t>
            </a:r>
            <a:r>
              <a:rPr lang="en-US" dirty="0" err="1" smtClean="0"/>
              <a:t>fd</a:t>
            </a:r>
            <a:r>
              <a:rPr lang="en-US" dirty="0" smtClean="0"/>
              <a:t>[1] , 1);		</a:t>
            </a:r>
          </a:p>
          <a:p>
            <a:r>
              <a:rPr lang="en-US" dirty="0" smtClean="0"/>
              <a:t>                </a:t>
            </a:r>
            <a:r>
              <a:rPr lang="en-US" dirty="0" err="1" smtClean="0"/>
              <a:t>execlp</a:t>
            </a:r>
            <a:r>
              <a:rPr lang="en-US" dirty="0" smtClean="0"/>
              <a:t>("ls","ls",0);</a:t>
            </a:r>
          </a:p>
          <a:p>
            <a:r>
              <a:rPr lang="en-US" dirty="0" smtClean="0"/>
              <a:t>        }</a:t>
            </a:r>
          </a:p>
          <a:p>
            <a:r>
              <a:rPr lang="en-US" dirty="0" smtClean="0"/>
              <a:t>        else</a:t>
            </a:r>
          </a:p>
          <a:p>
            <a:r>
              <a:rPr lang="en-US" dirty="0" smtClean="0"/>
              <a:t>        {</a:t>
            </a:r>
          </a:p>
          <a:p>
            <a:r>
              <a:rPr lang="en-US" dirty="0" smtClean="0"/>
              <a:t>                close(</a:t>
            </a:r>
            <a:r>
              <a:rPr lang="en-US" dirty="0" err="1" smtClean="0"/>
              <a:t>fd</a:t>
            </a:r>
            <a:r>
              <a:rPr lang="en-US" dirty="0" smtClean="0"/>
              <a:t>[1]);</a:t>
            </a:r>
          </a:p>
          <a:p>
            <a:r>
              <a:rPr lang="en-US" dirty="0" smtClean="0"/>
              <a:t>                dup2(</a:t>
            </a:r>
            <a:r>
              <a:rPr lang="en-US" dirty="0" err="1" smtClean="0"/>
              <a:t>fd</a:t>
            </a:r>
            <a:r>
              <a:rPr lang="en-US" dirty="0" smtClean="0"/>
              <a:t>[0] , 0);</a:t>
            </a:r>
          </a:p>
          <a:p>
            <a:r>
              <a:rPr lang="en-US" dirty="0" smtClean="0"/>
              <a:t>                </a:t>
            </a:r>
            <a:r>
              <a:rPr lang="en-US" dirty="0" err="1" smtClean="0"/>
              <a:t>execlp</a:t>
            </a:r>
            <a:r>
              <a:rPr lang="en-US" dirty="0" smtClean="0"/>
              <a:t>("wc","wc",0);</a:t>
            </a:r>
          </a:p>
          <a:p>
            <a:r>
              <a:rPr lang="en-US"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457200" indent="-457200"/>
            <a:r>
              <a:rPr lang="en-US" sz="1200" dirty="0" smtClean="0"/>
              <a:t>main()</a:t>
            </a:r>
          </a:p>
          <a:p>
            <a:pPr marL="457200" indent="-457200"/>
            <a:r>
              <a:rPr lang="en-US" sz="1200" dirty="0" smtClean="0"/>
              <a:t>{</a:t>
            </a:r>
          </a:p>
          <a:p>
            <a:pPr marL="457200" indent="-457200"/>
            <a:r>
              <a:rPr lang="en-US" sz="1200" dirty="0" smtClean="0"/>
              <a:t>      </a:t>
            </a:r>
            <a:r>
              <a:rPr lang="en-US" sz="1200" dirty="0" err="1" smtClean="0"/>
              <a:t>int</a:t>
            </a:r>
            <a:r>
              <a:rPr lang="en-US" sz="1200" dirty="0" smtClean="0"/>
              <a:t>  </a:t>
            </a:r>
            <a:r>
              <a:rPr lang="en-US" sz="1200" dirty="0" err="1" smtClean="0"/>
              <a:t>fd</a:t>
            </a:r>
            <a:r>
              <a:rPr lang="en-US" sz="1200" dirty="0" smtClean="0"/>
              <a:t> [2] = {0,0}, n;</a:t>
            </a:r>
          </a:p>
          <a:p>
            <a:pPr marL="457200" indent="-457200"/>
            <a:r>
              <a:rPr lang="en-US" sz="1200" dirty="0" smtClean="0"/>
              <a:t>      if( pipe( </a:t>
            </a:r>
            <a:r>
              <a:rPr lang="en-US" sz="1200" dirty="0" err="1" smtClean="0"/>
              <a:t>fd</a:t>
            </a:r>
            <a:r>
              <a:rPr lang="en-US" sz="1200" dirty="0" smtClean="0"/>
              <a:t>) == -1)</a:t>
            </a:r>
          </a:p>
          <a:p>
            <a:pPr marL="457200" indent="-457200"/>
            <a:r>
              <a:rPr lang="en-US" sz="1200" dirty="0" smtClean="0"/>
              <a:t>      {</a:t>
            </a:r>
          </a:p>
          <a:p>
            <a:pPr marL="457200" indent="-457200"/>
            <a:r>
              <a:rPr lang="en-US" sz="1200" dirty="0" smtClean="0"/>
              <a:t>        </a:t>
            </a:r>
            <a:r>
              <a:rPr lang="en-US" sz="1200" dirty="0" err="1" smtClean="0"/>
              <a:t>printf</a:t>
            </a:r>
            <a:r>
              <a:rPr lang="en-US" sz="1200" dirty="0" smtClean="0"/>
              <a:t>("can not create pipe \n");</a:t>
            </a:r>
          </a:p>
          <a:p>
            <a:pPr marL="457200" indent="-457200"/>
            <a:r>
              <a:rPr lang="en-US" sz="1200" dirty="0" smtClean="0"/>
              <a:t>        return 1;</a:t>
            </a:r>
          </a:p>
          <a:p>
            <a:pPr marL="457200" indent="-457200"/>
            <a:r>
              <a:rPr lang="en-US" sz="1200" dirty="0" smtClean="0"/>
              <a:t>      }</a:t>
            </a:r>
          </a:p>
          <a:p>
            <a:pPr marL="457200" indent="-457200"/>
            <a:r>
              <a:rPr lang="en-US" sz="1200" dirty="0" smtClean="0"/>
              <a:t>        if(fork() == 0)</a:t>
            </a:r>
          </a:p>
          <a:p>
            <a:pPr marL="457200" indent="-457200"/>
            <a:r>
              <a:rPr lang="en-US" sz="1200" dirty="0" smtClean="0"/>
              <a:t>        {</a:t>
            </a:r>
          </a:p>
          <a:p>
            <a:pPr marL="457200" indent="-457200"/>
            <a:r>
              <a:rPr lang="en-US" sz="1200" dirty="0" smtClean="0"/>
              <a:t>                close(</a:t>
            </a:r>
            <a:r>
              <a:rPr lang="en-US" sz="1200" dirty="0" err="1" smtClean="0"/>
              <a:t>fd</a:t>
            </a:r>
            <a:r>
              <a:rPr lang="en-US" sz="1200" dirty="0" smtClean="0"/>
              <a:t>[0]);</a:t>
            </a:r>
          </a:p>
          <a:p>
            <a:pPr marL="457200" indent="-457200"/>
            <a:r>
              <a:rPr lang="en-US" sz="1200" dirty="0" smtClean="0"/>
              <a:t>                dup2(</a:t>
            </a:r>
            <a:r>
              <a:rPr lang="en-US" sz="1200" dirty="0" err="1" smtClean="0"/>
              <a:t>fd</a:t>
            </a:r>
            <a:r>
              <a:rPr lang="en-US" sz="1200" dirty="0" smtClean="0"/>
              <a:t>[1] , 1);</a:t>
            </a:r>
          </a:p>
          <a:p>
            <a:pPr marL="457200" indent="-457200"/>
            <a:r>
              <a:rPr lang="en-US" sz="1200" dirty="0" smtClean="0"/>
              <a:t>                </a:t>
            </a:r>
            <a:r>
              <a:rPr lang="en-US" sz="1200" dirty="0" err="1" smtClean="0"/>
              <a:t>execlp</a:t>
            </a:r>
            <a:r>
              <a:rPr lang="en-US" sz="1200" dirty="0" smtClean="0"/>
              <a:t>("</a:t>
            </a:r>
            <a:r>
              <a:rPr lang="en-US" sz="1200" dirty="0" err="1" smtClean="0"/>
              <a:t>ls","ls</a:t>
            </a:r>
            <a:r>
              <a:rPr lang="en-US" sz="1200" dirty="0" smtClean="0"/>
              <a:t>","-l",0);</a:t>
            </a:r>
          </a:p>
          <a:p>
            <a:pPr marL="457200" indent="-457200"/>
            <a:r>
              <a:rPr lang="en-US" sz="1200" dirty="0" smtClean="0"/>
              <a:t>        }</a:t>
            </a:r>
          </a:p>
          <a:p>
            <a:pPr marL="457200" indent="-457200"/>
            <a:r>
              <a:rPr lang="en-US" sz="1200" dirty="0" smtClean="0"/>
              <a:t>        else</a:t>
            </a:r>
          </a:p>
          <a:p>
            <a:pPr marL="457200" indent="-457200"/>
            <a:r>
              <a:rPr lang="en-US" sz="1200" dirty="0" smtClean="0"/>
              <a:t>        {</a:t>
            </a:r>
          </a:p>
          <a:p>
            <a:pPr marL="457200" indent="-457200"/>
            <a:r>
              <a:rPr lang="en-US" sz="1200" dirty="0" smtClean="0"/>
              <a:t>                </a:t>
            </a:r>
            <a:r>
              <a:rPr lang="en-US" sz="1200" dirty="0" err="1" smtClean="0"/>
              <a:t>int</a:t>
            </a:r>
            <a:r>
              <a:rPr lang="en-US" sz="1200" dirty="0" smtClean="0"/>
              <a:t> fd1[2] = {0};</a:t>
            </a:r>
          </a:p>
          <a:p>
            <a:pPr marL="457200" indent="-457200"/>
            <a:endParaRPr lang="en-US" sz="1200" dirty="0" smtClean="0"/>
          </a:p>
          <a:p>
            <a:pPr marL="457200" indent="-457200"/>
            <a:r>
              <a:rPr lang="en-US" sz="1200" dirty="0" smtClean="0"/>
              <a:t>                if(pipe(fd1) == -1)</a:t>
            </a:r>
          </a:p>
          <a:p>
            <a:pPr marL="457200" indent="-457200"/>
            <a:r>
              <a:rPr lang="en-US" sz="1200" dirty="0" smtClean="0"/>
              <a:t>                        </a:t>
            </a:r>
            <a:r>
              <a:rPr lang="en-US" sz="1200" dirty="0" err="1" smtClean="0"/>
              <a:t>printf</a:t>
            </a:r>
            <a:r>
              <a:rPr lang="en-US" sz="1200" dirty="0" smtClean="0"/>
              <a:t>("Cannot create 2nd pipe ");</a:t>
            </a:r>
          </a:p>
          <a:p>
            <a:pPr marL="457200" indent="-457200"/>
            <a:r>
              <a:rPr lang="en-US" sz="1200" dirty="0" smtClean="0"/>
              <a:t>                if(fork() == 0)</a:t>
            </a:r>
          </a:p>
          <a:p>
            <a:pPr marL="457200" indent="-457200"/>
            <a:r>
              <a:rPr lang="en-US" sz="1200" dirty="0" smtClean="0"/>
              <a:t>                {</a:t>
            </a:r>
          </a:p>
          <a:p>
            <a:pPr marL="457200" indent="-457200"/>
            <a:r>
              <a:rPr lang="en-US" sz="1200" dirty="0" smtClean="0"/>
              <a:t>                        close(</a:t>
            </a:r>
            <a:r>
              <a:rPr lang="en-US" sz="1200" dirty="0" err="1" smtClean="0"/>
              <a:t>fd</a:t>
            </a:r>
            <a:r>
              <a:rPr lang="en-US" sz="1200" dirty="0" smtClean="0"/>
              <a:t>[1]);</a:t>
            </a:r>
          </a:p>
          <a:p>
            <a:pPr marL="457200" indent="-457200"/>
            <a:r>
              <a:rPr lang="en-US" sz="1200" dirty="0" smtClean="0"/>
              <a:t>                        close(fd1[0]);</a:t>
            </a:r>
          </a:p>
          <a:p>
            <a:pPr marL="457200" indent="-457200"/>
            <a:endParaRPr lang="en-US" sz="1200" dirty="0" smtClean="0"/>
          </a:p>
          <a:p>
            <a:pPr marL="457200" indent="-457200"/>
            <a:r>
              <a:rPr lang="en-US" sz="1200" dirty="0" smtClean="0"/>
              <a:t>                        dup2(</a:t>
            </a:r>
            <a:r>
              <a:rPr lang="en-US" sz="1200" dirty="0" err="1" smtClean="0"/>
              <a:t>fd</a:t>
            </a:r>
            <a:r>
              <a:rPr lang="en-US" sz="1200" dirty="0" smtClean="0"/>
              <a:t>[0] , 0);</a:t>
            </a:r>
          </a:p>
          <a:p>
            <a:pPr marL="457200" indent="-457200"/>
            <a:r>
              <a:rPr lang="en-US" sz="1200" dirty="0" smtClean="0"/>
              <a:t>                        dup2(fd1[1] , 1);</a:t>
            </a:r>
          </a:p>
          <a:p>
            <a:pPr marL="457200" indent="-457200"/>
            <a:r>
              <a:rPr lang="en-US" sz="1200" dirty="0" smtClean="0"/>
              <a:t>                        </a:t>
            </a:r>
            <a:r>
              <a:rPr lang="en-US" sz="1200" dirty="0" err="1" smtClean="0"/>
              <a:t>execlp</a:t>
            </a:r>
            <a:r>
              <a:rPr lang="en-US" sz="1200" dirty="0" smtClean="0"/>
              <a:t>("</a:t>
            </a:r>
            <a:r>
              <a:rPr lang="en-US" sz="1200" dirty="0" err="1" smtClean="0"/>
              <a:t>head","head</a:t>
            </a:r>
            <a:r>
              <a:rPr lang="en-US" sz="1200" dirty="0" smtClean="0"/>
              <a:t>","-4",0);</a:t>
            </a:r>
          </a:p>
          <a:p>
            <a:pPr marL="457200" indent="-457200"/>
            <a:r>
              <a:rPr lang="en-US" sz="1200" dirty="0" smtClean="0"/>
              <a:t>                }</a:t>
            </a:r>
          </a:p>
          <a:p>
            <a:pPr marL="457200" indent="-457200"/>
            <a:r>
              <a:rPr lang="en-US" sz="1200" dirty="0" smtClean="0"/>
              <a:t>                else{</a:t>
            </a:r>
          </a:p>
          <a:p>
            <a:pPr marL="457200" indent="-457200"/>
            <a:r>
              <a:rPr lang="en-US" sz="1200" dirty="0" smtClean="0"/>
              <a:t>                close(</a:t>
            </a:r>
            <a:r>
              <a:rPr lang="en-US" sz="1200" dirty="0" err="1" smtClean="0"/>
              <a:t>fd</a:t>
            </a:r>
            <a:r>
              <a:rPr lang="en-US" sz="1200" dirty="0" smtClean="0"/>
              <a:t>[0]);   close(</a:t>
            </a:r>
            <a:r>
              <a:rPr lang="en-US" sz="1200" dirty="0" err="1" smtClean="0"/>
              <a:t>fd</a:t>
            </a:r>
            <a:r>
              <a:rPr lang="en-US" sz="1200" dirty="0" smtClean="0"/>
              <a:t>[1]);</a:t>
            </a:r>
          </a:p>
          <a:p>
            <a:pPr marL="457200" indent="-457200"/>
            <a:r>
              <a:rPr lang="en-US" sz="1200" dirty="0" smtClean="0"/>
              <a:t>                close(fd1[1]);</a:t>
            </a:r>
          </a:p>
          <a:p>
            <a:pPr marL="457200" indent="-457200"/>
            <a:r>
              <a:rPr lang="en-US" sz="1200" dirty="0" smtClean="0"/>
              <a:t>                dup2(fd1[0] , 0);</a:t>
            </a:r>
          </a:p>
          <a:p>
            <a:r>
              <a:rPr lang="en-US" dirty="0" smtClean="0"/>
              <a:t> 	</a:t>
            </a:r>
            <a:r>
              <a:rPr lang="en-US" dirty="0" err="1" smtClean="0"/>
              <a:t>execlp</a:t>
            </a:r>
            <a:r>
              <a:rPr lang="en-US" dirty="0" smtClean="0"/>
              <a:t>("</a:t>
            </a:r>
            <a:r>
              <a:rPr lang="en-US" dirty="0" err="1" smtClean="0"/>
              <a:t>tail","tail</a:t>
            </a:r>
            <a:r>
              <a:rPr lang="en-US" dirty="0" smtClean="0"/>
              <a:t>","-1",0);</a:t>
            </a:r>
          </a:p>
          <a:p>
            <a:r>
              <a:rPr lang="en-US" dirty="0" smtClean="0"/>
              <a:t>                }</a:t>
            </a:r>
          </a:p>
          <a:p>
            <a:r>
              <a:rPr lang="en-US"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457200" indent="-457200"/>
            <a:r>
              <a:rPr lang="en-US" sz="1200" dirty="0" smtClean="0"/>
              <a:t>main()</a:t>
            </a:r>
          </a:p>
          <a:p>
            <a:pPr marL="457200" indent="-457200"/>
            <a:r>
              <a:rPr lang="en-US" sz="1200" dirty="0" smtClean="0"/>
              <a:t>{</a:t>
            </a:r>
          </a:p>
          <a:p>
            <a:pPr marL="457200" indent="-457200"/>
            <a:r>
              <a:rPr lang="en-US" sz="1200" dirty="0" smtClean="0"/>
              <a:t>      </a:t>
            </a:r>
            <a:r>
              <a:rPr lang="en-US" sz="1200" dirty="0" err="1" smtClean="0"/>
              <a:t>int</a:t>
            </a:r>
            <a:r>
              <a:rPr lang="en-US" sz="1200" dirty="0" smtClean="0"/>
              <a:t>  </a:t>
            </a:r>
            <a:r>
              <a:rPr lang="en-US" sz="1200" dirty="0" err="1" smtClean="0"/>
              <a:t>fd</a:t>
            </a:r>
            <a:r>
              <a:rPr lang="en-US" sz="1200" dirty="0" smtClean="0"/>
              <a:t> [2] = {0,0}, n;</a:t>
            </a:r>
          </a:p>
          <a:p>
            <a:pPr marL="457200" indent="-457200"/>
            <a:r>
              <a:rPr lang="en-US" sz="1200" dirty="0" smtClean="0"/>
              <a:t>      if( pipe( </a:t>
            </a:r>
            <a:r>
              <a:rPr lang="en-US" sz="1200" dirty="0" err="1" smtClean="0"/>
              <a:t>fd</a:t>
            </a:r>
            <a:r>
              <a:rPr lang="en-US" sz="1200" dirty="0" smtClean="0"/>
              <a:t>) == -1)</a:t>
            </a:r>
          </a:p>
          <a:p>
            <a:pPr marL="457200" indent="-457200"/>
            <a:r>
              <a:rPr lang="en-US" sz="1200" dirty="0" smtClean="0"/>
              <a:t>      {</a:t>
            </a:r>
          </a:p>
          <a:p>
            <a:pPr marL="457200" indent="-457200"/>
            <a:r>
              <a:rPr lang="en-US" sz="1200" dirty="0" smtClean="0"/>
              <a:t>        </a:t>
            </a:r>
            <a:r>
              <a:rPr lang="en-US" sz="1200" dirty="0" err="1" smtClean="0"/>
              <a:t>printf</a:t>
            </a:r>
            <a:r>
              <a:rPr lang="en-US" sz="1200" dirty="0" smtClean="0"/>
              <a:t>("can not create pipe \n");</a:t>
            </a:r>
          </a:p>
          <a:p>
            <a:pPr marL="457200" indent="-457200"/>
            <a:r>
              <a:rPr lang="en-US" sz="1200" dirty="0" smtClean="0"/>
              <a:t>        return 1;</a:t>
            </a:r>
          </a:p>
          <a:p>
            <a:pPr marL="457200" indent="-457200"/>
            <a:r>
              <a:rPr lang="en-US" sz="1200" dirty="0" smtClean="0"/>
              <a:t>      }</a:t>
            </a:r>
          </a:p>
          <a:p>
            <a:pPr marL="457200" indent="-457200"/>
            <a:r>
              <a:rPr lang="en-US" sz="1200" dirty="0" smtClean="0"/>
              <a:t>        if(fork() == 0)</a:t>
            </a:r>
          </a:p>
          <a:p>
            <a:pPr marL="457200" indent="-457200"/>
            <a:r>
              <a:rPr lang="en-US" sz="1200" dirty="0" smtClean="0"/>
              <a:t>        {</a:t>
            </a:r>
          </a:p>
          <a:p>
            <a:pPr marL="457200" indent="-457200"/>
            <a:r>
              <a:rPr lang="en-US" sz="1200" dirty="0" smtClean="0"/>
              <a:t>                close(</a:t>
            </a:r>
            <a:r>
              <a:rPr lang="en-US" sz="1200" dirty="0" err="1" smtClean="0"/>
              <a:t>fd</a:t>
            </a:r>
            <a:r>
              <a:rPr lang="en-US" sz="1200" dirty="0" smtClean="0"/>
              <a:t>[0]);</a:t>
            </a:r>
          </a:p>
          <a:p>
            <a:pPr marL="457200" indent="-457200"/>
            <a:r>
              <a:rPr lang="en-US" sz="1200" dirty="0" smtClean="0"/>
              <a:t>                dup2(</a:t>
            </a:r>
            <a:r>
              <a:rPr lang="en-US" sz="1200" dirty="0" err="1" smtClean="0"/>
              <a:t>fd</a:t>
            </a:r>
            <a:r>
              <a:rPr lang="en-US" sz="1200" dirty="0" smtClean="0"/>
              <a:t>[1] , 1);</a:t>
            </a:r>
          </a:p>
          <a:p>
            <a:pPr marL="457200" indent="-457200"/>
            <a:r>
              <a:rPr lang="en-US" sz="1200" dirty="0" smtClean="0"/>
              <a:t>                </a:t>
            </a:r>
            <a:r>
              <a:rPr lang="en-US" sz="1200" dirty="0" err="1" smtClean="0"/>
              <a:t>execlp</a:t>
            </a:r>
            <a:r>
              <a:rPr lang="en-US" sz="1200" dirty="0" smtClean="0"/>
              <a:t>("</a:t>
            </a:r>
            <a:r>
              <a:rPr lang="en-US" sz="1200" dirty="0" err="1" smtClean="0"/>
              <a:t>ls","ls</a:t>
            </a:r>
            <a:r>
              <a:rPr lang="en-US" sz="1200" dirty="0" smtClean="0"/>
              <a:t>","-l",0);</a:t>
            </a:r>
          </a:p>
          <a:p>
            <a:pPr marL="457200" indent="-457200"/>
            <a:r>
              <a:rPr lang="en-US" sz="1200" dirty="0" smtClean="0"/>
              <a:t>        }</a:t>
            </a:r>
          </a:p>
          <a:p>
            <a:pPr marL="457200" indent="-457200"/>
            <a:r>
              <a:rPr lang="en-US" sz="1200" dirty="0" smtClean="0"/>
              <a:t>        else</a:t>
            </a:r>
          </a:p>
          <a:p>
            <a:pPr marL="457200" indent="-457200"/>
            <a:r>
              <a:rPr lang="en-US" sz="1200" dirty="0" smtClean="0"/>
              <a:t>        {</a:t>
            </a:r>
          </a:p>
          <a:p>
            <a:pPr marL="457200" indent="-457200"/>
            <a:r>
              <a:rPr lang="en-US" sz="1200" dirty="0" smtClean="0"/>
              <a:t>                </a:t>
            </a:r>
            <a:r>
              <a:rPr lang="en-US" sz="1200" dirty="0" err="1" smtClean="0"/>
              <a:t>int</a:t>
            </a:r>
            <a:r>
              <a:rPr lang="en-US" sz="1200" dirty="0" smtClean="0"/>
              <a:t> fd1[2] = {0};</a:t>
            </a:r>
          </a:p>
          <a:p>
            <a:pPr marL="457200" indent="-457200"/>
            <a:endParaRPr lang="en-US" sz="1200" dirty="0" smtClean="0"/>
          </a:p>
          <a:p>
            <a:pPr marL="457200" indent="-457200"/>
            <a:r>
              <a:rPr lang="en-US" sz="1200" dirty="0" smtClean="0"/>
              <a:t>                if(pipe(fd1) == -1)</a:t>
            </a:r>
          </a:p>
          <a:p>
            <a:pPr marL="457200" indent="-457200"/>
            <a:r>
              <a:rPr lang="en-US" sz="1200" dirty="0" smtClean="0"/>
              <a:t>                        </a:t>
            </a:r>
            <a:r>
              <a:rPr lang="en-US" sz="1200" dirty="0" err="1" smtClean="0"/>
              <a:t>printf</a:t>
            </a:r>
            <a:r>
              <a:rPr lang="en-US" sz="1200" dirty="0" smtClean="0"/>
              <a:t>("Cannot create 2nd pipe ");</a:t>
            </a:r>
          </a:p>
          <a:p>
            <a:pPr marL="457200" indent="-457200"/>
            <a:r>
              <a:rPr lang="en-US" sz="1200" dirty="0" smtClean="0"/>
              <a:t>                if(fork() == 0)</a:t>
            </a:r>
          </a:p>
          <a:p>
            <a:pPr marL="457200" indent="-457200"/>
            <a:r>
              <a:rPr lang="en-US" sz="1200" dirty="0" smtClean="0"/>
              <a:t>                {</a:t>
            </a:r>
          </a:p>
          <a:p>
            <a:pPr marL="457200" indent="-457200"/>
            <a:r>
              <a:rPr lang="en-US" sz="1200" dirty="0" smtClean="0"/>
              <a:t>                        close(</a:t>
            </a:r>
            <a:r>
              <a:rPr lang="en-US" sz="1200" dirty="0" err="1" smtClean="0"/>
              <a:t>fd</a:t>
            </a:r>
            <a:r>
              <a:rPr lang="en-US" sz="1200" dirty="0" smtClean="0"/>
              <a:t>[1]);</a:t>
            </a:r>
          </a:p>
          <a:p>
            <a:pPr marL="457200" indent="-457200"/>
            <a:r>
              <a:rPr lang="en-US" sz="1200" dirty="0" smtClean="0"/>
              <a:t>                        close(fd1[0]);</a:t>
            </a:r>
          </a:p>
          <a:p>
            <a:pPr marL="457200" indent="-457200"/>
            <a:endParaRPr lang="en-US" sz="1200" dirty="0" smtClean="0"/>
          </a:p>
          <a:p>
            <a:pPr marL="457200" indent="-457200"/>
            <a:r>
              <a:rPr lang="en-US" sz="1200" dirty="0" smtClean="0"/>
              <a:t>                        dup2(</a:t>
            </a:r>
            <a:r>
              <a:rPr lang="en-US" sz="1200" dirty="0" err="1" smtClean="0"/>
              <a:t>fd</a:t>
            </a:r>
            <a:r>
              <a:rPr lang="en-US" sz="1200" dirty="0" smtClean="0"/>
              <a:t>[0] , 0);</a:t>
            </a:r>
          </a:p>
          <a:p>
            <a:pPr marL="457200" indent="-457200"/>
            <a:r>
              <a:rPr lang="en-US" sz="1200" dirty="0" smtClean="0"/>
              <a:t>                        dup2(fd1[1] , 1);</a:t>
            </a:r>
          </a:p>
          <a:p>
            <a:pPr marL="457200" indent="-457200"/>
            <a:r>
              <a:rPr lang="en-US" sz="1200" dirty="0" smtClean="0"/>
              <a:t>                        </a:t>
            </a:r>
            <a:r>
              <a:rPr lang="en-US" sz="1200" dirty="0" err="1" smtClean="0"/>
              <a:t>execlp</a:t>
            </a:r>
            <a:r>
              <a:rPr lang="en-US" sz="1200" dirty="0" smtClean="0"/>
              <a:t>("</a:t>
            </a:r>
            <a:r>
              <a:rPr lang="en-US" sz="1200" dirty="0" err="1" smtClean="0"/>
              <a:t>head","head</a:t>
            </a:r>
            <a:r>
              <a:rPr lang="en-US" sz="1200" dirty="0" smtClean="0"/>
              <a:t>","-4",0);</a:t>
            </a:r>
          </a:p>
          <a:p>
            <a:pPr marL="457200" indent="-457200"/>
            <a:r>
              <a:rPr lang="en-US" sz="1200" dirty="0" smtClean="0"/>
              <a:t>                }</a:t>
            </a:r>
          </a:p>
          <a:p>
            <a:pPr marL="457200" indent="-457200"/>
            <a:r>
              <a:rPr lang="en-US" sz="1200" dirty="0" smtClean="0"/>
              <a:t>                else{</a:t>
            </a:r>
          </a:p>
          <a:p>
            <a:pPr marL="457200" indent="-457200"/>
            <a:r>
              <a:rPr lang="en-US" sz="1200" dirty="0" smtClean="0"/>
              <a:t>                close(</a:t>
            </a:r>
            <a:r>
              <a:rPr lang="en-US" sz="1200" dirty="0" err="1" smtClean="0"/>
              <a:t>fd</a:t>
            </a:r>
            <a:r>
              <a:rPr lang="en-US" sz="1200" dirty="0" smtClean="0"/>
              <a:t>[0]);   close(</a:t>
            </a:r>
            <a:r>
              <a:rPr lang="en-US" sz="1200" dirty="0" err="1" smtClean="0"/>
              <a:t>fd</a:t>
            </a:r>
            <a:r>
              <a:rPr lang="en-US" sz="1200" dirty="0" smtClean="0"/>
              <a:t>[1]);</a:t>
            </a:r>
          </a:p>
          <a:p>
            <a:pPr marL="457200" indent="-457200"/>
            <a:r>
              <a:rPr lang="en-US" sz="1200" dirty="0" smtClean="0"/>
              <a:t>                close(fd1[1]);</a:t>
            </a:r>
          </a:p>
          <a:p>
            <a:pPr marL="457200" indent="-457200"/>
            <a:r>
              <a:rPr lang="en-US" sz="1200" dirty="0" smtClean="0"/>
              <a:t>                dup2(fd1[0] , 0);</a:t>
            </a:r>
          </a:p>
          <a:p>
            <a:r>
              <a:rPr lang="en-US" dirty="0" smtClean="0"/>
              <a:t> 	</a:t>
            </a:r>
            <a:r>
              <a:rPr lang="en-US" dirty="0" err="1" smtClean="0"/>
              <a:t>execlp</a:t>
            </a:r>
            <a:r>
              <a:rPr lang="en-US" dirty="0" smtClean="0"/>
              <a:t>("</a:t>
            </a:r>
            <a:r>
              <a:rPr lang="en-US" dirty="0" err="1" smtClean="0"/>
              <a:t>tail","tail</a:t>
            </a:r>
            <a:r>
              <a:rPr lang="en-US" dirty="0" smtClean="0"/>
              <a:t>","-1",0);</a:t>
            </a:r>
          </a:p>
          <a:p>
            <a:r>
              <a:rPr lang="en-US" dirty="0" smtClean="0"/>
              <a:t>                }</a:t>
            </a:r>
          </a:p>
          <a:p>
            <a:r>
              <a:rPr lang="en-US"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Mknod</a:t>
            </a:r>
            <a:r>
              <a:rPr lang="en-US" baseline="0" dirty="0" smtClean="0"/>
              <a:t> can be used to create different device file. (p – pipe)</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#include &lt;</a:t>
            </a:r>
            <a:r>
              <a:rPr lang="en-US" dirty="0" err="1" smtClean="0"/>
              <a:t>fcntl.h</a:t>
            </a:r>
            <a:r>
              <a:rPr lang="en-US" dirty="0" smtClean="0"/>
              <a:t>&gt;</a:t>
            </a:r>
          </a:p>
          <a:p>
            <a:r>
              <a:rPr lang="en-US" dirty="0" smtClean="0"/>
              <a:t> #include &lt;sys/</a:t>
            </a:r>
            <a:r>
              <a:rPr lang="en-US" dirty="0" err="1" smtClean="0"/>
              <a:t>types.h</a:t>
            </a:r>
            <a:r>
              <a:rPr lang="en-US" dirty="0" smtClean="0"/>
              <a:t>&gt;</a:t>
            </a:r>
          </a:p>
          <a:p>
            <a:r>
              <a:rPr lang="en-US" dirty="0" smtClean="0"/>
              <a:t> #include &lt;sys/</a:t>
            </a:r>
            <a:r>
              <a:rPr lang="en-US" dirty="0" err="1" smtClean="0"/>
              <a:t>stat.h</a:t>
            </a:r>
            <a:r>
              <a:rPr lang="en-US" dirty="0" smtClean="0"/>
              <a:t>&gt;</a:t>
            </a:r>
          </a:p>
          <a:p>
            <a:endParaRPr lang="en-US" dirty="0" smtClean="0"/>
          </a:p>
          <a:p>
            <a:r>
              <a:rPr lang="en-US" dirty="0" smtClean="0"/>
              <a:t>main()</a:t>
            </a:r>
          </a:p>
          <a:p>
            <a:r>
              <a:rPr lang="en-US" dirty="0" smtClean="0"/>
              <a:t>{</a:t>
            </a:r>
          </a:p>
          <a:p>
            <a:r>
              <a:rPr lang="en-US" dirty="0" smtClean="0"/>
              <a:t>        </a:t>
            </a:r>
            <a:r>
              <a:rPr lang="en-US" dirty="0" err="1" smtClean="0"/>
              <a:t>int</a:t>
            </a:r>
            <a:r>
              <a:rPr lang="en-US" dirty="0" smtClean="0"/>
              <a:t> </a:t>
            </a:r>
            <a:r>
              <a:rPr lang="en-US" dirty="0" err="1" smtClean="0"/>
              <a:t>fd</a:t>
            </a:r>
            <a:r>
              <a:rPr lang="en-US" dirty="0" smtClean="0"/>
              <a:t>;</a:t>
            </a:r>
          </a:p>
          <a:p>
            <a:r>
              <a:rPr lang="en-US" dirty="0" smtClean="0"/>
              <a:t>        </a:t>
            </a:r>
            <a:r>
              <a:rPr lang="en-US" dirty="0" err="1" smtClean="0"/>
              <a:t>printf</a:t>
            </a:r>
            <a:r>
              <a:rPr lang="en-US" dirty="0" smtClean="0"/>
              <a:t>("</a:t>
            </a:r>
            <a:r>
              <a:rPr lang="en-US" dirty="0" err="1" smtClean="0"/>
              <a:t>Retval</a:t>
            </a:r>
            <a:r>
              <a:rPr lang="en-US" dirty="0" smtClean="0"/>
              <a:t> </a:t>
            </a:r>
            <a:r>
              <a:rPr lang="en-US" dirty="0" err="1" smtClean="0"/>
              <a:t>mknod</a:t>
            </a:r>
            <a:r>
              <a:rPr lang="en-US" dirty="0" smtClean="0"/>
              <a:t> %d \</a:t>
            </a:r>
            <a:r>
              <a:rPr lang="en-US" dirty="0" err="1" smtClean="0"/>
              <a:t>n",mknod</a:t>
            </a:r>
            <a:r>
              <a:rPr lang="en-US" dirty="0" smtClean="0"/>
              <a:t>("</a:t>
            </a:r>
            <a:r>
              <a:rPr lang="en-US" dirty="0" err="1" smtClean="0"/>
              <a:t>mypipe",S_IFIFO</a:t>
            </a:r>
            <a:r>
              <a:rPr lang="en-US" dirty="0" smtClean="0"/>
              <a:t> | 0666 , 0));</a:t>
            </a:r>
          </a:p>
          <a:p>
            <a:endParaRPr lang="en-US" dirty="0" smtClean="0"/>
          </a:p>
          <a:p>
            <a:r>
              <a:rPr lang="en-US" dirty="0" smtClean="0"/>
              <a:t>        if(fork() == 0)</a:t>
            </a:r>
          </a:p>
          <a:p>
            <a:r>
              <a:rPr lang="en-US" dirty="0" smtClean="0"/>
              <a:t>        {</a:t>
            </a:r>
          </a:p>
          <a:p>
            <a:r>
              <a:rPr lang="en-US" dirty="0" smtClean="0"/>
              <a:t>                </a:t>
            </a:r>
            <a:r>
              <a:rPr lang="en-US" dirty="0" err="1" smtClean="0"/>
              <a:t>fd</a:t>
            </a:r>
            <a:r>
              <a:rPr lang="en-US" dirty="0" smtClean="0"/>
              <a:t> = open("</a:t>
            </a:r>
            <a:r>
              <a:rPr lang="en-US" dirty="0" err="1" smtClean="0"/>
              <a:t>mypipe",O_WRONLY</a:t>
            </a:r>
            <a:r>
              <a:rPr lang="en-US" dirty="0" smtClean="0"/>
              <a:t>);</a:t>
            </a:r>
          </a:p>
          <a:p>
            <a:r>
              <a:rPr lang="en-US" dirty="0" smtClean="0"/>
              <a:t>                </a:t>
            </a:r>
            <a:r>
              <a:rPr lang="en-US" dirty="0" err="1" smtClean="0"/>
              <a:t>printf</a:t>
            </a:r>
            <a:r>
              <a:rPr lang="en-US" dirty="0" smtClean="0"/>
              <a:t>("Child : Write mode : %d \</a:t>
            </a:r>
            <a:r>
              <a:rPr lang="en-US" dirty="0" err="1" smtClean="0"/>
              <a:t>n",fd</a:t>
            </a:r>
            <a:r>
              <a:rPr lang="en-US" dirty="0" smtClean="0"/>
              <a:t>);</a:t>
            </a:r>
          </a:p>
          <a:p>
            <a:r>
              <a:rPr lang="en-US" dirty="0" smtClean="0"/>
              <a:t>                write(fd,"HELLO",5);</a:t>
            </a:r>
          </a:p>
          <a:p>
            <a:r>
              <a:rPr lang="en-US" dirty="0" smtClean="0"/>
              <a:t>        }</a:t>
            </a:r>
          </a:p>
          <a:p>
            <a:r>
              <a:rPr lang="en-US" dirty="0" smtClean="0"/>
              <a:t>        else</a:t>
            </a:r>
          </a:p>
          <a:p>
            <a:r>
              <a:rPr lang="en-US" dirty="0" smtClean="0"/>
              <a:t>        {</a:t>
            </a:r>
          </a:p>
          <a:p>
            <a:r>
              <a:rPr lang="en-US" dirty="0" smtClean="0"/>
              <a:t>                char buff[6] = "";</a:t>
            </a:r>
          </a:p>
          <a:p>
            <a:r>
              <a:rPr lang="en-US" dirty="0" smtClean="0"/>
              <a:t>                </a:t>
            </a:r>
            <a:r>
              <a:rPr lang="en-US" dirty="0" err="1" smtClean="0"/>
              <a:t>fd</a:t>
            </a:r>
            <a:r>
              <a:rPr lang="en-US" dirty="0" smtClean="0"/>
              <a:t> = open("</a:t>
            </a:r>
            <a:r>
              <a:rPr lang="en-US" dirty="0" err="1" smtClean="0"/>
              <a:t>mypipe",O_RDONLY</a:t>
            </a:r>
            <a:r>
              <a:rPr lang="en-US" dirty="0" smtClean="0"/>
              <a:t>);</a:t>
            </a:r>
          </a:p>
          <a:p>
            <a:r>
              <a:rPr lang="en-US" dirty="0" smtClean="0"/>
              <a:t>                </a:t>
            </a:r>
            <a:r>
              <a:rPr lang="en-US" dirty="0" err="1" smtClean="0"/>
              <a:t>printf</a:t>
            </a:r>
            <a:r>
              <a:rPr lang="en-US" dirty="0" smtClean="0"/>
              <a:t>("Parent : Read mode : %d \</a:t>
            </a:r>
            <a:r>
              <a:rPr lang="en-US" dirty="0" err="1" smtClean="0"/>
              <a:t>n",fd</a:t>
            </a:r>
            <a:r>
              <a:rPr lang="en-US" dirty="0" smtClean="0"/>
              <a:t>);</a:t>
            </a:r>
          </a:p>
          <a:p>
            <a:r>
              <a:rPr lang="en-US" dirty="0" smtClean="0"/>
              <a:t>                buff[read(</a:t>
            </a:r>
            <a:r>
              <a:rPr lang="en-US" dirty="0" err="1" smtClean="0"/>
              <a:t>fd</a:t>
            </a:r>
            <a:r>
              <a:rPr lang="en-US" dirty="0" smtClean="0"/>
              <a:t> , buff , 5)] = '\0';</a:t>
            </a:r>
          </a:p>
          <a:p>
            <a:endParaRPr lang="en-US" dirty="0" smtClean="0"/>
          </a:p>
          <a:p>
            <a:r>
              <a:rPr lang="en-US" dirty="0" smtClean="0"/>
              <a:t>                </a:t>
            </a:r>
            <a:r>
              <a:rPr lang="en-US" dirty="0" err="1" smtClean="0"/>
              <a:t>printf</a:t>
            </a:r>
            <a:r>
              <a:rPr lang="en-US" dirty="0" smtClean="0"/>
              <a:t>("Message read = %s " , buff);</a:t>
            </a:r>
          </a:p>
          <a:p>
            <a:endParaRPr lang="en-US" dirty="0" smtClean="0"/>
          </a:p>
          <a:p>
            <a:endParaRPr lang="en-US" dirty="0" smtClean="0"/>
          </a:p>
          <a:p>
            <a:r>
              <a:rPr lang="en-US" dirty="0" smtClean="0"/>
              <a:t>        }</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74320" lvl="0" indent="-274320">
              <a:spcBef>
                <a:spcPct val="20000"/>
              </a:spcBef>
              <a:buClr>
                <a:schemeClr val="accent1"/>
              </a:buClr>
              <a:buSzPct val="85000"/>
            </a:pPr>
            <a:r>
              <a:rPr lang="fr-FR" sz="1200" b="1" dirty="0" smtClean="0">
                <a:latin typeface="Arial" pitchFamily="34" charset="0"/>
                <a:cs typeface="Arial" pitchFamily="34" charset="0"/>
              </a:rPr>
              <a:t>Pipe1.c </a:t>
            </a:r>
          </a:p>
          <a:p>
            <a:pPr marL="274320" lvl="0" indent="-274320">
              <a:spcBef>
                <a:spcPct val="20000"/>
              </a:spcBef>
              <a:buClr>
                <a:schemeClr val="accent1"/>
              </a:buClr>
              <a:buSzPct val="85000"/>
            </a:pPr>
            <a:endParaRPr lang="fr-FR" sz="1200" dirty="0" smtClean="0">
              <a:latin typeface="Arial" pitchFamily="34" charset="0"/>
              <a:cs typeface="Arial" pitchFamily="34" charset="0"/>
            </a:endParaRPr>
          </a:p>
          <a:p>
            <a:pPr marL="274320" lvl="0" indent="-274320">
              <a:spcBef>
                <a:spcPct val="20000"/>
              </a:spcBef>
              <a:buClr>
                <a:schemeClr val="accent1"/>
              </a:buClr>
              <a:buSzPct val="85000"/>
            </a:pPr>
            <a:r>
              <a:rPr lang="fr-FR" sz="1200" dirty="0" smtClean="0">
                <a:latin typeface="Arial" pitchFamily="34" charset="0"/>
                <a:cs typeface="Arial" pitchFamily="34" charset="0"/>
              </a:rPr>
              <a:t>Output : 3 , 4</a:t>
            </a:r>
          </a:p>
          <a:p>
            <a:pPr marL="274320" lvl="0" indent="-274320">
              <a:spcBef>
                <a:spcPct val="20000"/>
              </a:spcBef>
              <a:buClr>
                <a:schemeClr val="accent1"/>
              </a:buClr>
              <a:buSzPct val="85000"/>
            </a:pPr>
            <a:r>
              <a:rPr lang="fr-FR" sz="1200" dirty="0" smtClean="0">
                <a:latin typeface="Arial" pitchFamily="34" charset="0"/>
                <a:cs typeface="Arial" pitchFamily="34" charset="0"/>
              </a:rPr>
              <a:t>main()</a:t>
            </a:r>
          </a:p>
          <a:p>
            <a:pPr marL="274320" lvl="0" indent="-274320">
              <a:spcBef>
                <a:spcPct val="20000"/>
              </a:spcBef>
              <a:buClr>
                <a:schemeClr val="accent1"/>
              </a:buClr>
              <a:buSzPct val="85000"/>
            </a:pPr>
            <a:r>
              <a:rPr lang="fr-FR" sz="1200" dirty="0" smtClean="0">
                <a:latin typeface="Arial" pitchFamily="34" charset="0"/>
                <a:cs typeface="Arial" pitchFamily="34" charset="0"/>
              </a:rPr>
              <a:t>{</a:t>
            </a:r>
          </a:p>
          <a:p>
            <a:pPr marL="274320" lvl="0" indent="-274320">
              <a:spcBef>
                <a:spcPct val="20000"/>
              </a:spcBef>
              <a:buClr>
                <a:schemeClr val="accent1"/>
              </a:buClr>
              <a:buSzPct val="85000"/>
            </a:pP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int</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pipefd</a:t>
            </a:r>
            <a:r>
              <a:rPr lang="fr-FR" sz="1200" dirty="0" smtClean="0">
                <a:latin typeface="Arial" pitchFamily="34" charset="0"/>
                <a:cs typeface="Arial" pitchFamily="34" charset="0"/>
              </a:rPr>
              <a:t> [2] = {0,0};</a:t>
            </a:r>
          </a:p>
          <a:p>
            <a:pPr marL="274320" lvl="0" indent="-274320">
              <a:spcBef>
                <a:spcPct val="20000"/>
              </a:spcBef>
              <a:buClr>
                <a:schemeClr val="accent1"/>
              </a:buClr>
              <a:buSzPct val="85000"/>
            </a:pPr>
            <a:endParaRPr lang="fr-FR" sz="1200" dirty="0" smtClean="0">
              <a:latin typeface="Arial" pitchFamily="34" charset="0"/>
              <a:cs typeface="Arial" pitchFamily="34" charset="0"/>
            </a:endParaRPr>
          </a:p>
          <a:p>
            <a:pPr marL="274320" lvl="0" indent="-274320">
              <a:spcBef>
                <a:spcPct val="20000"/>
              </a:spcBef>
              <a:buClr>
                <a:schemeClr val="accent1"/>
              </a:buClr>
              <a:buSzPct val="85000"/>
            </a:pPr>
            <a:r>
              <a:rPr lang="fr-FR" sz="1200" dirty="0" smtClean="0">
                <a:latin typeface="Arial" pitchFamily="34" charset="0"/>
                <a:cs typeface="Arial" pitchFamily="34" charset="0"/>
              </a:rPr>
              <a:t>#</a:t>
            </a:r>
            <a:r>
              <a:rPr lang="fr-FR" sz="1200" dirty="0" err="1" smtClean="0">
                <a:latin typeface="Arial" pitchFamily="34" charset="0"/>
                <a:cs typeface="Arial" pitchFamily="34" charset="0"/>
              </a:rPr>
              <a:t>ifdef</a:t>
            </a:r>
            <a:r>
              <a:rPr lang="fr-FR" sz="1200" dirty="0" smtClean="0">
                <a:latin typeface="Arial" pitchFamily="34" charset="0"/>
                <a:cs typeface="Arial" pitchFamily="34" charset="0"/>
              </a:rPr>
              <a:t> OPEN</a:t>
            </a:r>
          </a:p>
          <a:p>
            <a:pPr marL="274320" lvl="0" indent="-274320">
              <a:spcBef>
                <a:spcPct val="20000"/>
              </a:spcBef>
              <a:buClr>
                <a:schemeClr val="accent1"/>
              </a:buClr>
              <a:buSzPct val="85000"/>
            </a:pPr>
            <a:r>
              <a:rPr lang="fr-FR" sz="1200" dirty="0" smtClean="0">
                <a:latin typeface="Arial" pitchFamily="34" charset="0"/>
                <a:cs typeface="Arial" pitchFamily="34" charset="0"/>
              </a:rPr>
              <a:t>        open(__FILE__ , O_RDONLY);</a:t>
            </a:r>
          </a:p>
          <a:p>
            <a:pPr marL="274320" lvl="0" indent="-274320">
              <a:spcBef>
                <a:spcPct val="20000"/>
              </a:spcBef>
              <a:buClr>
                <a:schemeClr val="accent1"/>
              </a:buClr>
              <a:buSzPct val="85000"/>
            </a:pPr>
            <a:r>
              <a:rPr lang="fr-FR" sz="1200" dirty="0" smtClean="0">
                <a:latin typeface="Arial" pitchFamily="34" charset="0"/>
                <a:cs typeface="Arial" pitchFamily="34" charset="0"/>
              </a:rPr>
              <a:t>#</a:t>
            </a:r>
            <a:r>
              <a:rPr lang="fr-FR" sz="1200" dirty="0" err="1" smtClean="0">
                <a:latin typeface="Arial" pitchFamily="34" charset="0"/>
                <a:cs typeface="Arial" pitchFamily="34" charset="0"/>
              </a:rPr>
              <a:t>endif</a:t>
            </a:r>
            <a:endParaRPr lang="fr-FR" sz="1200" dirty="0" smtClean="0">
              <a:latin typeface="Arial" pitchFamily="34" charset="0"/>
              <a:cs typeface="Arial" pitchFamily="34" charset="0"/>
            </a:endParaRPr>
          </a:p>
          <a:p>
            <a:pPr marL="274320" lvl="0" indent="-274320">
              <a:spcBef>
                <a:spcPct val="20000"/>
              </a:spcBef>
              <a:buClr>
                <a:schemeClr val="accent1"/>
              </a:buClr>
              <a:buSzPct val="85000"/>
            </a:pPr>
            <a:r>
              <a:rPr lang="fr-FR" sz="1200" dirty="0" smtClean="0">
                <a:latin typeface="Arial" pitchFamily="34" charset="0"/>
                <a:cs typeface="Arial" pitchFamily="34" charset="0"/>
              </a:rPr>
              <a:t>	pipe(</a:t>
            </a:r>
            <a:r>
              <a:rPr lang="fr-FR" sz="1200" dirty="0" err="1" smtClean="0">
                <a:latin typeface="Arial" pitchFamily="34" charset="0"/>
                <a:cs typeface="Arial" pitchFamily="34" charset="0"/>
              </a:rPr>
              <a:t>pipefd</a:t>
            </a:r>
            <a:r>
              <a:rPr lang="fr-FR" sz="1200" dirty="0" smtClean="0">
                <a:latin typeface="Arial" pitchFamily="34" charset="0"/>
                <a:cs typeface="Arial" pitchFamily="34" charset="0"/>
              </a:rPr>
              <a:t>);</a:t>
            </a:r>
          </a:p>
          <a:p>
            <a:pPr marL="274320" lvl="0" indent="-274320">
              <a:spcBef>
                <a:spcPct val="20000"/>
              </a:spcBef>
              <a:buClr>
                <a:schemeClr val="accent1"/>
              </a:buClr>
              <a:buSzPct val="85000"/>
            </a:pPr>
            <a:endParaRPr lang="fr-FR" sz="1200" dirty="0" smtClean="0">
              <a:latin typeface="Arial" pitchFamily="34" charset="0"/>
              <a:cs typeface="Arial" pitchFamily="34" charset="0"/>
            </a:endParaRPr>
          </a:p>
          <a:p>
            <a:pPr marL="274320" lvl="0" indent="-274320">
              <a:spcBef>
                <a:spcPct val="20000"/>
              </a:spcBef>
              <a:buClr>
                <a:schemeClr val="accent1"/>
              </a:buClr>
              <a:buSzPct val="85000"/>
            </a:pPr>
            <a:r>
              <a:rPr lang="fr-FR" sz="1200" dirty="0" err="1" smtClean="0">
                <a:latin typeface="Arial" pitchFamily="34" charset="0"/>
                <a:cs typeface="Arial" pitchFamily="34" charset="0"/>
              </a:rPr>
              <a:t>printf</a:t>
            </a:r>
            <a:r>
              <a:rPr lang="fr-FR" sz="1200" dirty="0" smtClean="0">
                <a:latin typeface="Arial" pitchFamily="34" charset="0"/>
                <a:cs typeface="Arial" pitchFamily="34" charset="0"/>
              </a:rPr>
              <a:t>(" %d %d \n",</a:t>
            </a:r>
            <a:r>
              <a:rPr lang="fr-FR" sz="1200" dirty="0" err="1" smtClean="0">
                <a:latin typeface="Arial" pitchFamily="34" charset="0"/>
                <a:cs typeface="Arial" pitchFamily="34" charset="0"/>
              </a:rPr>
              <a:t>pipefd</a:t>
            </a:r>
            <a:r>
              <a:rPr lang="fr-FR" sz="1200" dirty="0" smtClean="0">
                <a:latin typeface="Arial" pitchFamily="34" charset="0"/>
                <a:cs typeface="Arial" pitchFamily="34" charset="0"/>
              </a:rPr>
              <a:t>[0] , </a:t>
            </a:r>
            <a:r>
              <a:rPr lang="fr-FR" sz="1200" dirty="0" err="1" smtClean="0">
                <a:latin typeface="Arial" pitchFamily="34" charset="0"/>
                <a:cs typeface="Arial" pitchFamily="34" charset="0"/>
              </a:rPr>
              <a:t>pipefd</a:t>
            </a:r>
            <a:r>
              <a:rPr lang="fr-FR" sz="1200" dirty="0" smtClean="0">
                <a:latin typeface="Arial" pitchFamily="34" charset="0"/>
                <a:cs typeface="Arial" pitchFamily="34" charset="0"/>
              </a:rPr>
              <a:t>[1]);</a:t>
            </a:r>
          </a:p>
          <a:p>
            <a:pPr marL="274320" lvl="0" indent="-274320">
              <a:spcBef>
                <a:spcPct val="20000"/>
              </a:spcBef>
              <a:buClr>
                <a:schemeClr val="accent1"/>
              </a:buClr>
              <a:buSzPct val="85000"/>
            </a:pPr>
            <a:r>
              <a:rPr lang="fr-FR" sz="1200" dirty="0" smtClean="0">
                <a:latin typeface="Arial" pitchFamily="34" charset="0"/>
                <a:cs typeface="Arial" pitchFamily="34" charset="0"/>
              </a:rPr>
              <a:t>}</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Tx/>
              <a:buNone/>
              <a:tabLst/>
              <a:defRPr/>
            </a:pPr>
            <a:r>
              <a:rPr lang="en-US" sz="1200" b="1" i="0" kern="1200" dirty="0" smtClean="0">
                <a:solidFill>
                  <a:schemeClr val="tx1"/>
                </a:solidFill>
                <a:latin typeface="+mn-lt"/>
                <a:ea typeface="+mn-ea"/>
                <a:cs typeface="+mn-cs"/>
              </a:rPr>
              <a:t>Pipe2.c</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Tx/>
              <a:buNone/>
              <a:tabLst/>
              <a:defRPr/>
            </a:pPr>
            <a:endParaRPr lang="en-US" sz="1200" b="0" i="0" kern="1200" dirty="0" smtClean="0">
              <a:solidFill>
                <a:schemeClr val="tx1"/>
              </a:solidFill>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Tx/>
              <a:buNone/>
              <a:tabLst/>
              <a:defRPr/>
            </a:pPr>
            <a:r>
              <a:rPr lang="en-US" sz="1200" b="0" i="0" kern="1200" dirty="0" smtClean="0">
                <a:solidFill>
                  <a:schemeClr val="tx1"/>
                </a:solidFill>
                <a:latin typeface="+mn-lt"/>
                <a:ea typeface="+mn-ea"/>
                <a:cs typeface="+mn-cs"/>
              </a:rPr>
              <a:t>At this point, the pipe is of little practical use, as the creating process can only use the pipe to communicate with itself.</a:t>
            </a:r>
            <a:endParaRPr lang="fr-FR" sz="1200" dirty="0" smtClean="0">
              <a:latin typeface="Arial" pitchFamily="34" charset="0"/>
              <a:cs typeface="Arial" pitchFamily="34" charset="0"/>
            </a:endParaRPr>
          </a:p>
          <a:p>
            <a:pPr marL="274320" lvl="0" indent="-274320">
              <a:spcBef>
                <a:spcPct val="20000"/>
              </a:spcBef>
              <a:buClr>
                <a:schemeClr val="accent1"/>
              </a:buClr>
              <a:buSzPct val="85000"/>
            </a:pPr>
            <a:endParaRPr lang="en-US" dirty="0" smtClean="0"/>
          </a:p>
          <a:p>
            <a:pPr marL="274320" lvl="0" indent="-274320">
              <a:spcBef>
                <a:spcPct val="20000"/>
              </a:spcBef>
              <a:buClr>
                <a:schemeClr val="accent1"/>
              </a:buClr>
              <a:buSzPct val="85000"/>
            </a:pPr>
            <a:r>
              <a:rPr lang="en-US" dirty="0" smtClean="0"/>
              <a:t>main()</a:t>
            </a:r>
          </a:p>
          <a:p>
            <a:pPr marL="274320" lvl="0" indent="-274320">
              <a:spcBef>
                <a:spcPct val="20000"/>
              </a:spcBef>
              <a:buClr>
                <a:schemeClr val="accent1"/>
              </a:buClr>
              <a:buSzPct val="85000"/>
            </a:pPr>
            <a:r>
              <a:rPr lang="en-US" dirty="0" smtClean="0"/>
              <a:t>{</a:t>
            </a:r>
          </a:p>
          <a:p>
            <a:pPr marL="274320" lvl="0" indent="-274320">
              <a:spcBef>
                <a:spcPct val="20000"/>
              </a:spcBef>
              <a:buClr>
                <a:schemeClr val="accent1"/>
              </a:buClr>
              <a:buSzPct val="85000"/>
            </a:pPr>
            <a:r>
              <a:rPr lang="en-US" dirty="0" smtClean="0"/>
              <a:t>      </a:t>
            </a:r>
            <a:r>
              <a:rPr lang="en-US" dirty="0" err="1" smtClean="0"/>
              <a:t>int</a:t>
            </a:r>
            <a:r>
              <a:rPr lang="en-US" dirty="0" smtClean="0"/>
              <a:t>  </a:t>
            </a:r>
            <a:r>
              <a:rPr lang="en-US" dirty="0" err="1" smtClean="0"/>
              <a:t>pipefd</a:t>
            </a:r>
            <a:r>
              <a:rPr lang="en-US" dirty="0" smtClean="0"/>
              <a:t> [2] = {0,0}, n;</a:t>
            </a:r>
          </a:p>
          <a:p>
            <a:pPr marL="274320" lvl="0" indent="-274320">
              <a:spcBef>
                <a:spcPct val="20000"/>
              </a:spcBef>
              <a:buClr>
                <a:schemeClr val="accent1"/>
              </a:buClr>
              <a:buSzPct val="85000"/>
            </a:pPr>
            <a:r>
              <a:rPr lang="en-US" dirty="0" smtClean="0"/>
              <a:t>      if( pipe( </a:t>
            </a:r>
            <a:r>
              <a:rPr lang="en-US" dirty="0" err="1" smtClean="0"/>
              <a:t>pipefd</a:t>
            </a:r>
            <a:r>
              <a:rPr lang="en-US" dirty="0" smtClean="0"/>
              <a:t>) == -1)</a:t>
            </a:r>
          </a:p>
          <a:p>
            <a:pPr marL="274320" lvl="0" indent="-274320">
              <a:spcBef>
                <a:spcPct val="20000"/>
              </a:spcBef>
              <a:buClr>
                <a:schemeClr val="accent1"/>
              </a:buClr>
              <a:buSzPct val="85000"/>
            </a:pPr>
            <a:r>
              <a:rPr lang="en-US" dirty="0" smtClean="0"/>
              <a:t>      {</a:t>
            </a:r>
          </a:p>
          <a:p>
            <a:pPr marL="274320" lvl="0" indent="-274320">
              <a:spcBef>
                <a:spcPct val="20000"/>
              </a:spcBef>
              <a:buClr>
                <a:schemeClr val="accent1"/>
              </a:buClr>
              <a:buSzPct val="85000"/>
            </a:pPr>
            <a:r>
              <a:rPr lang="en-US" dirty="0" smtClean="0"/>
              <a:t>        </a:t>
            </a:r>
            <a:r>
              <a:rPr lang="en-US" dirty="0" err="1" smtClean="0"/>
              <a:t>printf</a:t>
            </a:r>
            <a:r>
              <a:rPr lang="en-US" dirty="0" smtClean="0"/>
              <a:t>("can not create pipe \n");</a:t>
            </a:r>
          </a:p>
          <a:p>
            <a:pPr marL="274320" lvl="0" indent="-274320">
              <a:spcBef>
                <a:spcPct val="20000"/>
              </a:spcBef>
              <a:buClr>
                <a:schemeClr val="accent1"/>
              </a:buClr>
              <a:buSzPct val="85000"/>
            </a:pPr>
            <a:r>
              <a:rPr lang="en-US" dirty="0" smtClean="0"/>
              <a:t>        return 1;</a:t>
            </a:r>
          </a:p>
          <a:p>
            <a:pPr marL="274320" lvl="0" indent="-274320">
              <a:spcBef>
                <a:spcPct val="20000"/>
              </a:spcBef>
              <a:buClr>
                <a:schemeClr val="accent1"/>
              </a:buClr>
              <a:buSzPct val="85000"/>
            </a:pPr>
            <a:r>
              <a:rPr lang="en-US" dirty="0" smtClean="0"/>
              <a:t>      }</a:t>
            </a:r>
          </a:p>
          <a:p>
            <a:pPr marL="274320" lvl="0" indent="-274320">
              <a:spcBef>
                <a:spcPct val="20000"/>
              </a:spcBef>
              <a:buClr>
                <a:schemeClr val="accent1"/>
              </a:buClr>
              <a:buSzPct val="85000"/>
            </a:pPr>
            <a:endParaRPr lang="en-US" dirty="0" smtClean="0"/>
          </a:p>
          <a:p>
            <a:pPr marL="274320" lvl="0" indent="-274320">
              <a:spcBef>
                <a:spcPct val="20000"/>
              </a:spcBef>
              <a:buClr>
                <a:schemeClr val="accent1"/>
              </a:buClr>
              <a:buSzPct val="85000"/>
            </a:pPr>
            <a:r>
              <a:rPr lang="en-US" dirty="0" smtClean="0"/>
              <a:t>      char output[] = "hello world\n";</a:t>
            </a:r>
          </a:p>
          <a:p>
            <a:pPr marL="274320" lvl="0" indent="-274320">
              <a:spcBef>
                <a:spcPct val="20000"/>
              </a:spcBef>
              <a:buClr>
                <a:schemeClr val="accent1"/>
              </a:buClr>
              <a:buSzPct val="85000"/>
            </a:pPr>
            <a:r>
              <a:rPr lang="en-US" dirty="0" smtClean="0"/>
              <a:t>        char input[20]= "SIKANDER";</a:t>
            </a:r>
          </a:p>
          <a:p>
            <a:pPr marL="274320" lvl="0" indent="-274320">
              <a:spcBef>
                <a:spcPct val="20000"/>
              </a:spcBef>
              <a:buClr>
                <a:schemeClr val="accent1"/>
              </a:buClr>
              <a:buSzPct val="85000"/>
            </a:pPr>
            <a:endParaRPr lang="en-US" dirty="0" smtClean="0"/>
          </a:p>
          <a:p>
            <a:pPr marL="274320" lvl="0" indent="-274320">
              <a:spcBef>
                <a:spcPct val="20000"/>
              </a:spcBef>
              <a:buClr>
                <a:schemeClr val="accent1"/>
              </a:buClr>
              <a:buSzPct val="85000"/>
            </a:pPr>
            <a:r>
              <a:rPr lang="en-US" dirty="0" smtClean="0"/>
              <a:t>        if (write (</a:t>
            </a:r>
            <a:r>
              <a:rPr lang="en-US" dirty="0" err="1" smtClean="0"/>
              <a:t>pipefd</a:t>
            </a:r>
            <a:r>
              <a:rPr lang="en-US" dirty="0" smtClean="0"/>
              <a:t>[1],output, </a:t>
            </a:r>
            <a:r>
              <a:rPr lang="en-US" dirty="0" err="1" smtClean="0"/>
              <a:t>sizeof</a:t>
            </a:r>
            <a:r>
              <a:rPr lang="en-US" dirty="0" smtClean="0"/>
              <a:t>(output))!= </a:t>
            </a:r>
            <a:r>
              <a:rPr lang="en-US" dirty="0" err="1" smtClean="0"/>
              <a:t>sizeof</a:t>
            </a:r>
            <a:r>
              <a:rPr lang="en-US" dirty="0" smtClean="0"/>
              <a:t>(output))</a:t>
            </a:r>
          </a:p>
          <a:p>
            <a:pPr marL="274320" lvl="0" indent="-274320">
              <a:spcBef>
                <a:spcPct val="20000"/>
              </a:spcBef>
              <a:buClr>
                <a:schemeClr val="accent1"/>
              </a:buClr>
              <a:buSzPct val="85000"/>
            </a:pPr>
            <a:r>
              <a:rPr lang="en-US" dirty="0" smtClean="0"/>
              <a:t>      {</a:t>
            </a:r>
          </a:p>
          <a:p>
            <a:pPr marL="274320" lvl="0" indent="-274320">
              <a:spcBef>
                <a:spcPct val="20000"/>
              </a:spcBef>
              <a:buClr>
                <a:schemeClr val="accent1"/>
              </a:buClr>
              <a:buSzPct val="85000"/>
            </a:pPr>
            <a:r>
              <a:rPr lang="en-US" dirty="0" smtClean="0"/>
              <a:t>        </a:t>
            </a:r>
            <a:r>
              <a:rPr lang="en-US" dirty="0" err="1" smtClean="0"/>
              <a:t>printf</a:t>
            </a:r>
            <a:r>
              <a:rPr lang="en-US" dirty="0" smtClean="0"/>
              <a:t>("pipe write error \n");</a:t>
            </a:r>
          </a:p>
          <a:p>
            <a:pPr marL="274320" lvl="0" indent="-274320">
              <a:spcBef>
                <a:spcPct val="20000"/>
              </a:spcBef>
              <a:buClr>
                <a:schemeClr val="accent1"/>
              </a:buClr>
              <a:buSzPct val="85000"/>
            </a:pPr>
            <a:r>
              <a:rPr lang="en-US" dirty="0" smtClean="0"/>
              <a:t>      }</a:t>
            </a:r>
          </a:p>
          <a:p>
            <a:pPr marL="274320" lvl="0" indent="-274320">
              <a:spcBef>
                <a:spcPct val="20000"/>
              </a:spcBef>
              <a:buClr>
                <a:schemeClr val="accent1"/>
              </a:buClr>
              <a:buSzPct val="85000"/>
            </a:pPr>
            <a:r>
              <a:rPr lang="en-US" dirty="0" smtClean="0"/>
              <a:t>      if(  ( n = read ( </a:t>
            </a:r>
            <a:r>
              <a:rPr lang="en-US" dirty="0" err="1" smtClean="0"/>
              <a:t>pipefd</a:t>
            </a:r>
            <a:r>
              <a:rPr lang="en-US" dirty="0" smtClean="0"/>
              <a:t>[0] , input, </a:t>
            </a:r>
            <a:r>
              <a:rPr lang="en-US" dirty="0" err="1" smtClean="0"/>
              <a:t>sizeof</a:t>
            </a:r>
            <a:r>
              <a:rPr lang="en-US" dirty="0" smtClean="0"/>
              <a:t> (input)  ) ) &lt;= 0 )</a:t>
            </a:r>
          </a:p>
          <a:p>
            <a:pPr marL="274320" lvl="0" indent="-274320">
              <a:spcBef>
                <a:spcPct val="20000"/>
              </a:spcBef>
              <a:buClr>
                <a:schemeClr val="accent1"/>
              </a:buClr>
              <a:buSzPct val="85000"/>
            </a:pPr>
            <a:r>
              <a:rPr lang="en-US" dirty="0" smtClean="0"/>
              <a:t>      {</a:t>
            </a:r>
          </a:p>
          <a:p>
            <a:pPr marL="274320" lvl="0" indent="-274320">
              <a:spcBef>
                <a:spcPct val="20000"/>
              </a:spcBef>
              <a:buClr>
                <a:schemeClr val="accent1"/>
              </a:buClr>
              <a:buSzPct val="85000"/>
            </a:pPr>
            <a:r>
              <a:rPr lang="en-US" dirty="0" smtClean="0"/>
              <a:t>        </a:t>
            </a:r>
            <a:r>
              <a:rPr lang="en-US" dirty="0" err="1" smtClean="0"/>
              <a:t>printf</a:t>
            </a:r>
            <a:r>
              <a:rPr lang="en-US" dirty="0" smtClean="0"/>
              <a:t>("pipe read error \n");</a:t>
            </a:r>
          </a:p>
          <a:p>
            <a:pPr marL="274320" lvl="0" indent="-274320">
              <a:spcBef>
                <a:spcPct val="20000"/>
              </a:spcBef>
              <a:buClr>
                <a:schemeClr val="accent1"/>
              </a:buClr>
              <a:buSzPct val="85000"/>
            </a:pPr>
            <a:r>
              <a:rPr lang="en-US" dirty="0" smtClean="0"/>
              <a:t>      }</a:t>
            </a:r>
          </a:p>
          <a:p>
            <a:pPr marL="274320" lvl="0" indent="-274320">
              <a:spcBef>
                <a:spcPct val="20000"/>
              </a:spcBef>
              <a:buClr>
                <a:schemeClr val="accent1"/>
              </a:buClr>
              <a:buSzPct val="85000"/>
            </a:pPr>
            <a:endParaRPr lang="en-US" dirty="0" smtClean="0"/>
          </a:p>
          <a:p>
            <a:pPr marL="274320" lvl="0" indent="-274320">
              <a:spcBef>
                <a:spcPct val="20000"/>
              </a:spcBef>
              <a:buClr>
                <a:schemeClr val="accent1"/>
              </a:buClr>
              <a:buSzPct val="85000"/>
            </a:pPr>
            <a:r>
              <a:rPr lang="en-US" dirty="0" smtClean="0"/>
              <a:t>        puts(input);</a:t>
            </a:r>
          </a:p>
          <a:p>
            <a:pPr marL="274320" lvl="0" indent="-274320">
              <a:spcBef>
                <a:spcPct val="20000"/>
              </a:spcBef>
              <a:buClr>
                <a:schemeClr val="accent1"/>
              </a:buClr>
              <a:buSzPct val="85000"/>
            </a:pPr>
            <a:r>
              <a:rPr lang="en-US" dirty="0" smtClean="0"/>
              <a:t>}</a:t>
            </a:r>
          </a:p>
          <a:p>
            <a:pPr marL="274320" lvl="0" indent="-274320">
              <a:spcBef>
                <a:spcPct val="20000"/>
              </a:spcBef>
              <a:buClr>
                <a:schemeClr val="accent1"/>
              </a:buClr>
              <a:buSzPct val="85000"/>
            </a:pP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stdio.h</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stdlib.h</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unistd.h</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signal.h</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void </a:t>
            </a:r>
            <a:r>
              <a:rPr lang="en-US" sz="1200" kern="1200" dirty="0" err="1" smtClean="0">
                <a:solidFill>
                  <a:schemeClr val="tx1"/>
                </a:solidFill>
                <a:latin typeface="+mn-lt"/>
                <a:ea typeface="+mn-ea"/>
                <a:cs typeface="+mn-cs"/>
              </a:rPr>
              <a:t>myhandler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signo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printf</a:t>
            </a:r>
            <a:r>
              <a:rPr lang="en-US" sz="1200" kern="1200" dirty="0" smtClean="0">
                <a:solidFill>
                  <a:schemeClr val="tx1"/>
                </a:solidFill>
                <a:latin typeface="+mn-lt"/>
                <a:ea typeface="+mn-ea"/>
                <a:cs typeface="+mn-cs"/>
              </a:rPr>
              <a:t>("SIGNAL HANDLER \n");</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printf</a:t>
            </a:r>
            <a:r>
              <a:rPr lang="en-US" sz="1200" kern="1200" dirty="0" smtClean="0">
                <a:solidFill>
                  <a:schemeClr val="tx1"/>
                </a:solidFill>
                <a:latin typeface="+mn-lt"/>
                <a:ea typeface="+mn-ea"/>
                <a:cs typeface="+mn-cs"/>
              </a:rPr>
              <a:t>("Signal number = %d \n" , </a:t>
            </a:r>
            <a:r>
              <a:rPr lang="en-US" sz="1200" kern="1200" dirty="0" err="1" smtClean="0">
                <a:solidFill>
                  <a:schemeClr val="tx1"/>
                </a:solidFill>
                <a:latin typeface="+mn-lt"/>
                <a:ea typeface="+mn-ea"/>
                <a:cs typeface="+mn-cs"/>
              </a:rPr>
              <a:t>signo</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main()</a:t>
            </a:r>
          </a:p>
          <a:p>
            <a:r>
              <a:rPr lang="en-US" sz="1200" kern="1200" dirty="0" smtClean="0">
                <a:solidFill>
                  <a:schemeClr val="tx1"/>
                </a:solidFill>
                <a:latin typeface="+mn-lt"/>
                <a:ea typeface="+mn-ea"/>
                <a:cs typeface="+mn-cs"/>
              </a:rPr>
              <a:t>{</a:t>
            </a:r>
          </a:p>
          <a:p>
            <a:r>
              <a:rPr lang="pt-BR" sz="1200" kern="1200" dirty="0" smtClean="0">
                <a:solidFill>
                  <a:schemeClr val="tx1"/>
                </a:solidFill>
                <a:latin typeface="+mn-lt"/>
                <a:ea typeface="+mn-ea"/>
                <a:cs typeface="+mn-cs"/>
              </a:rPr>
              <a:t>      int  pipefd [2] = {0,0}, n;	</a:t>
            </a:r>
          </a:p>
          <a:p>
            <a:r>
              <a:rPr lang="en-US" sz="1200" kern="1200" dirty="0" smtClean="0">
                <a:solidFill>
                  <a:schemeClr val="tx1"/>
                </a:solidFill>
                <a:latin typeface="+mn-lt"/>
                <a:ea typeface="+mn-ea"/>
                <a:cs typeface="+mn-cs"/>
              </a:rPr>
              <a:t>      if( pipe( </a:t>
            </a:r>
            <a:r>
              <a:rPr lang="en-US" sz="1200" kern="1200" dirty="0" err="1" smtClean="0">
                <a:solidFill>
                  <a:schemeClr val="tx1"/>
                </a:solidFill>
                <a:latin typeface="+mn-lt"/>
                <a:ea typeface="+mn-ea"/>
                <a:cs typeface="+mn-cs"/>
              </a:rPr>
              <a:t>pipefd</a:t>
            </a:r>
            <a:r>
              <a:rPr lang="en-US" sz="1200" kern="1200" dirty="0" smtClean="0">
                <a:solidFill>
                  <a:schemeClr val="tx1"/>
                </a:solidFill>
                <a:latin typeface="+mn-lt"/>
                <a:ea typeface="+mn-ea"/>
                <a:cs typeface="+mn-cs"/>
              </a:rPr>
              <a:t>) == -1)</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printf</a:t>
            </a:r>
            <a:r>
              <a:rPr lang="en-US" sz="1200" kern="1200" dirty="0" smtClean="0">
                <a:solidFill>
                  <a:schemeClr val="tx1"/>
                </a:solidFill>
                <a:latin typeface="+mn-lt"/>
                <a:ea typeface="+mn-ea"/>
                <a:cs typeface="+mn-cs"/>
              </a:rPr>
              <a:t>("can not create pipe \n");</a:t>
            </a:r>
          </a:p>
          <a:p>
            <a:r>
              <a:rPr lang="en-US" sz="1200" kern="1200" dirty="0" smtClean="0">
                <a:solidFill>
                  <a:schemeClr val="tx1"/>
                </a:solidFill>
                <a:latin typeface="+mn-lt"/>
                <a:ea typeface="+mn-ea"/>
                <a:cs typeface="+mn-cs"/>
              </a:rPr>
              <a:t>	return 1;</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signal(SIGPIPE , </a:t>
            </a:r>
            <a:r>
              <a:rPr lang="en-US" sz="1200" kern="1200" dirty="0" err="1" smtClean="0">
                <a:solidFill>
                  <a:schemeClr val="tx1"/>
                </a:solidFill>
                <a:latin typeface="+mn-lt"/>
                <a:ea typeface="+mn-ea"/>
                <a:cs typeface="+mn-cs"/>
              </a:rPr>
              <a:t>myhandler</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ifdef</a:t>
            </a:r>
            <a:r>
              <a:rPr lang="en-US" sz="1200" kern="1200" dirty="0" smtClean="0">
                <a:solidFill>
                  <a:schemeClr val="tx1"/>
                </a:solidFill>
                <a:latin typeface="+mn-lt"/>
                <a:ea typeface="+mn-ea"/>
                <a:cs typeface="+mn-cs"/>
              </a:rPr>
              <a:t> CLOSEREAD</a:t>
            </a:r>
          </a:p>
          <a:p>
            <a:r>
              <a:rPr lang="en-US" sz="1200" kern="1200" dirty="0" smtClean="0">
                <a:solidFill>
                  <a:schemeClr val="tx1"/>
                </a:solidFill>
                <a:latin typeface="+mn-lt"/>
                <a:ea typeface="+mn-ea"/>
                <a:cs typeface="+mn-cs"/>
              </a:rPr>
              <a:t>	close(</a:t>
            </a:r>
            <a:r>
              <a:rPr lang="en-US" sz="1200" kern="1200" dirty="0" err="1" smtClean="0">
                <a:solidFill>
                  <a:schemeClr val="tx1"/>
                </a:solidFill>
                <a:latin typeface="+mn-lt"/>
                <a:ea typeface="+mn-ea"/>
                <a:cs typeface="+mn-cs"/>
              </a:rPr>
              <a:t>pipefd</a:t>
            </a:r>
            <a:r>
              <a:rPr lang="en-US" sz="1200" kern="1200" dirty="0" smtClean="0">
                <a:solidFill>
                  <a:schemeClr val="tx1"/>
                </a:solidFill>
                <a:latin typeface="+mn-lt"/>
                <a:ea typeface="+mn-ea"/>
                <a:cs typeface="+mn-cs"/>
              </a:rPr>
              <a:t>[0]);	</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endif</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if(write (</a:t>
            </a:r>
            <a:r>
              <a:rPr lang="en-US" sz="1200" kern="1200" dirty="0" err="1" smtClean="0">
                <a:solidFill>
                  <a:schemeClr val="tx1"/>
                </a:solidFill>
                <a:latin typeface="+mn-lt"/>
                <a:ea typeface="+mn-ea"/>
                <a:cs typeface="+mn-cs"/>
              </a:rPr>
              <a:t>pipefd</a:t>
            </a:r>
            <a:r>
              <a:rPr lang="en-US" sz="1200" kern="1200" dirty="0" smtClean="0">
                <a:solidFill>
                  <a:schemeClr val="tx1"/>
                </a:solidFill>
                <a:latin typeface="+mn-lt"/>
                <a:ea typeface="+mn-ea"/>
                <a:cs typeface="+mn-cs"/>
              </a:rPr>
              <a:t>[1],"hello world\n", 12)!= 12)</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printf</a:t>
            </a:r>
            <a:r>
              <a:rPr lang="en-US" sz="1200" kern="1200" dirty="0" smtClean="0">
                <a:solidFill>
                  <a:schemeClr val="tx1"/>
                </a:solidFill>
                <a:latin typeface="+mn-lt"/>
                <a:ea typeface="+mn-ea"/>
                <a:cs typeface="+mn-cs"/>
              </a:rPr>
              <a:t>("pipe write error \n");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542D305F-45CA-4C00-9F9E-E51A647C530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this point, the pipe is fairly useless. After all, why go to the trouble of creating a pipe if we are only going to talk to </a:t>
            </a:r>
            <a:r>
              <a:rPr lang="en-US" sz="1200" b="0" i="0" kern="1200" dirty="0" err="1" smtClean="0">
                <a:solidFill>
                  <a:schemeClr val="tx1"/>
                </a:solidFill>
                <a:latin typeface="+mn-lt"/>
                <a:ea typeface="+mn-ea"/>
                <a:cs typeface="+mn-cs"/>
              </a:rPr>
              <a:t>ourself</a:t>
            </a:r>
            <a:r>
              <a:rPr lang="en-US" sz="1200" b="0" i="0" kern="1200" dirty="0" smtClean="0">
                <a:solidFill>
                  <a:schemeClr val="tx1"/>
                </a:solidFill>
                <a:latin typeface="+mn-lt"/>
                <a:ea typeface="+mn-ea"/>
                <a:cs typeface="+mn-cs"/>
              </a:rPr>
              <a:t>? At this point, the creating process typically forks a child process. Since a child process will inherit any open file descriptors from the parent, we now have the basis for </a:t>
            </a:r>
            <a:r>
              <a:rPr lang="en-US" sz="1200" b="0" i="0" kern="1200" dirty="0" err="1" smtClean="0">
                <a:solidFill>
                  <a:schemeClr val="tx1"/>
                </a:solidFill>
                <a:latin typeface="+mn-lt"/>
                <a:ea typeface="+mn-ea"/>
                <a:cs typeface="+mn-cs"/>
              </a:rPr>
              <a:t>multiprocess</a:t>
            </a:r>
            <a:r>
              <a:rPr lang="en-US" sz="1200" b="0" i="0" kern="1200" dirty="0" smtClean="0">
                <a:solidFill>
                  <a:schemeClr val="tx1"/>
                </a:solidFill>
                <a:latin typeface="+mn-lt"/>
                <a:ea typeface="+mn-ea"/>
                <a:cs typeface="+mn-cs"/>
              </a:rPr>
              <a:t> communication (between parent and child).</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Pipechildparent.c</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Above, we see that both processes now have access to the file descriptors which constitute the pipeline. It is at this stage, that a critical decision must be made. In which direction do we desire data to travel? Does the child process send information to the parent, or vice-versa? The two processes mutually agree on this issue, and proceed to ``close'' the end of the pipe that they are not concerned with. For discussion purposes, let's say the child performs some processing, and sends information back through the pipe to the parent.</a:t>
            </a:r>
          </a:p>
          <a:p>
            <a:r>
              <a:rPr lang="en-US" sz="1200" b="0" i="0" kern="1200" dirty="0" smtClean="0">
                <a:solidFill>
                  <a:schemeClr val="tx1"/>
                </a:solidFill>
                <a:latin typeface="+mn-lt"/>
                <a:ea typeface="+mn-ea"/>
                <a:cs typeface="+mn-cs"/>
              </a:rPr>
              <a:t>Construction of the pipeline is now complete! The only thing left to do is make use of the pipe. To access a pipe directly, the same system calls that are used for low-level file I/O can be used (recall that pipes are actually represented internally as a valid </a:t>
            </a:r>
            <a:r>
              <a:rPr lang="en-US" sz="1200" b="0" i="0" kern="1200" dirty="0" err="1" smtClean="0">
                <a:solidFill>
                  <a:schemeClr val="tx1"/>
                </a:solidFill>
                <a:latin typeface="+mn-lt"/>
                <a:ea typeface="+mn-ea"/>
                <a:cs typeface="+mn-cs"/>
              </a:rPr>
              <a:t>inode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To send data to the pipe, we use the write() system call, and to retrieve data from the pipe, we use the read() system call. Remember, low-level file I/O system calls work with file descriptors! However, keep in mind that certain system calls, such as </a:t>
            </a:r>
            <a:r>
              <a:rPr lang="en-US" sz="1200" b="0" i="0" kern="1200" dirty="0" err="1" smtClean="0">
                <a:solidFill>
                  <a:schemeClr val="tx1"/>
                </a:solidFill>
                <a:latin typeface="+mn-lt"/>
                <a:ea typeface="+mn-ea"/>
                <a:cs typeface="+mn-cs"/>
              </a:rPr>
              <a:t>lseek</a:t>
            </a:r>
            <a:r>
              <a:rPr lang="en-US" sz="1200" b="0" i="0" kern="1200" dirty="0" smtClean="0">
                <a:solidFill>
                  <a:schemeClr val="tx1"/>
                </a:solidFill>
                <a:latin typeface="+mn-lt"/>
                <a:ea typeface="+mn-ea"/>
                <a:cs typeface="+mn-cs"/>
              </a:rPr>
              <a:t>(), do not work with descriptors to pipes.</a:t>
            </a:r>
          </a:p>
          <a:p>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Pipeparentchild.c</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pipe2waycomm.c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stdio.h</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stdlib.h</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#include &lt;</a:t>
            </a:r>
            <a:r>
              <a:rPr lang="en-US" sz="1200" kern="1200" dirty="0" err="1" smtClean="0">
                <a:solidFill>
                  <a:schemeClr val="tx1"/>
                </a:solidFill>
                <a:latin typeface="+mn-lt"/>
                <a:ea typeface="+mn-ea"/>
                <a:cs typeface="+mn-cs"/>
              </a:rPr>
              <a:t>unistd.h</a:t>
            </a:r>
            <a:r>
              <a:rPr lang="en-US" sz="1200" kern="1200" dirty="0" smtClean="0">
                <a:solidFill>
                  <a:schemeClr val="tx1"/>
                </a:solidFill>
                <a:latin typeface="+mn-lt"/>
                <a:ea typeface="+mn-ea"/>
                <a:cs typeface="+mn-cs"/>
              </a:rPr>
              <a:t>&gt;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main()</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p1[2] = {0,0}, p2[2];</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pipe(p1); </a:t>
            </a:r>
          </a:p>
          <a:p>
            <a:r>
              <a:rPr lang="en-US" sz="1200" kern="1200" dirty="0" smtClean="0">
                <a:solidFill>
                  <a:schemeClr val="tx1"/>
                </a:solidFill>
                <a:latin typeface="+mn-lt"/>
                <a:ea typeface="+mn-ea"/>
                <a:cs typeface="+mn-cs"/>
              </a:rPr>
              <a:t>	 pipe(p2);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if(fork() == 0)</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printf</a:t>
            </a:r>
            <a:r>
              <a:rPr lang="en-US" sz="1200" kern="1200" dirty="0" smtClean="0">
                <a:solidFill>
                  <a:schemeClr val="tx1"/>
                </a:solidFill>
                <a:latin typeface="+mn-lt"/>
                <a:ea typeface="+mn-ea"/>
                <a:cs typeface="+mn-cs"/>
              </a:rPr>
              <a:t>("CHILD PROCESS \n");</a:t>
            </a:r>
          </a:p>
          <a:p>
            <a:r>
              <a:rPr lang="en-US" sz="1200" kern="1200" dirty="0" smtClean="0">
                <a:solidFill>
                  <a:schemeClr val="tx1"/>
                </a:solidFill>
                <a:latin typeface="+mn-lt"/>
                <a:ea typeface="+mn-ea"/>
                <a:cs typeface="+mn-cs"/>
              </a:rPr>
              <a:t>		close(p1[0]);</a:t>
            </a:r>
          </a:p>
          <a:p>
            <a:r>
              <a:rPr lang="en-US" sz="1200" kern="1200" dirty="0" smtClean="0">
                <a:solidFill>
                  <a:schemeClr val="tx1"/>
                </a:solidFill>
                <a:latin typeface="+mn-lt"/>
                <a:ea typeface="+mn-ea"/>
                <a:cs typeface="+mn-cs"/>
              </a:rPr>
              <a:t>		close(p2[1]);	</a:t>
            </a:r>
          </a:p>
          <a:p>
            <a:r>
              <a:rPr lang="en-US" sz="1200" kern="1200" dirty="0" smtClean="0">
                <a:solidFill>
                  <a:schemeClr val="tx1"/>
                </a:solidFill>
                <a:latin typeface="+mn-lt"/>
                <a:ea typeface="+mn-ea"/>
                <a:cs typeface="+mn-cs"/>
              </a:rPr>
              <a:t>		char </a:t>
            </a:r>
            <a:r>
              <a:rPr lang="en-US" sz="1200" kern="1200" dirty="0" err="1" smtClean="0">
                <a:solidFill>
                  <a:schemeClr val="tx1"/>
                </a:solidFill>
                <a:latin typeface="+mn-lt"/>
                <a:ea typeface="+mn-ea"/>
                <a:cs typeface="+mn-cs"/>
              </a:rPr>
              <a:t>cbuf</a:t>
            </a:r>
            <a:r>
              <a:rPr lang="en-US" sz="1200" kern="1200" dirty="0" smtClean="0">
                <a:solidFill>
                  <a:schemeClr val="tx1"/>
                </a:solidFill>
                <a:latin typeface="+mn-lt"/>
                <a:ea typeface="+mn-ea"/>
                <a:cs typeface="+mn-cs"/>
              </a:rPr>
              <a:t>[20] =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write(p1[1], "HAI FROM CHILD" , 20);	</a:t>
            </a:r>
          </a:p>
          <a:p>
            <a:r>
              <a:rPr lang="en-US" sz="1200" kern="1200" dirty="0" smtClean="0">
                <a:solidFill>
                  <a:schemeClr val="tx1"/>
                </a:solidFill>
                <a:latin typeface="+mn-lt"/>
                <a:ea typeface="+mn-ea"/>
                <a:cs typeface="+mn-cs"/>
              </a:rPr>
              <a:t>		read(p2[0] , </a:t>
            </a:r>
            <a:r>
              <a:rPr lang="en-US" sz="1200" kern="1200" dirty="0" err="1" smtClean="0">
                <a:solidFill>
                  <a:schemeClr val="tx1"/>
                </a:solidFill>
                <a:latin typeface="+mn-lt"/>
                <a:ea typeface="+mn-ea"/>
                <a:cs typeface="+mn-cs"/>
              </a:rPr>
              <a:t>cbuf</a:t>
            </a:r>
            <a:r>
              <a:rPr lang="en-US" sz="1200" kern="1200" dirty="0" smtClean="0">
                <a:solidFill>
                  <a:schemeClr val="tx1"/>
                </a:solidFill>
                <a:latin typeface="+mn-lt"/>
                <a:ea typeface="+mn-ea"/>
                <a:cs typeface="+mn-cs"/>
              </a:rPr>
              <a:t> , 20);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printf</a:t>
            </a:r>
            <a:r>
              <a:rPr lang="en-US" sz="1200" kern="1200" dirty="0" smtClean="0">
                <a:solidFill>
                  <a:schemeClr val="tx1"/>
                </a:solidFill>
                <a:latin typeface="+mn-lt"/>
                <a:ea typeface="+mn-ea"/>
                <a:cs typeface="+mn-cs"/>
              </a:rPr>
              <a:t>("child read %s \</a:t>
            </a:r>
            <a:r>
              <a:rPr lang="en-US" sz="1200" kern="1200" dirty="0" err="1" smtClean="0">
                <a:solidFill>
                  <a:schemeClr val="tx1"/>
                </a:solidFill>
                <a:latin typeface="+mn-lt"/>
                <a:ea typeface="+mn-ea"/>
                <a:cs typeface="+mn-cs"/>
              </a:rPr>
              <a:t>n",cbuf</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else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printf</a:t>
            </a:r>
            <a:r>
              <a:rPr lang="en-US" sz="1200" kern="1200" dirty="0" smtClean="0">
                <a:solidFill>
                  <a:schemeClr val="tx1"/>
                </a:solidFill>
                <a:latin typeface="+mn-lt"/>
                <a:ea typeface="+mn-ea"/>
                <a:cs typeface="+mn-cs"/>
              </a:rPr>
              <a:t>("PARENT PROCESS \n");</a:t>
            </a:r>
          </a:p>
          <a:p>
            <a:r>
              <a:rPr lang="en-US" sz="1200" kern="1200" dirty="0" smtClean="0">
                <a:solidFill>
                  <a:schemeClr val="tx1"/>
                </a:solidFill>
                <a:latin typeface="+mn-lt"/>
                <a:ea typeface="+mn-ea"/>
                <a:cs typeface="+mn-cs"/>
              </a:rPr>
              <a:t>		close(p1[1]);	</a:t>
            </a:r>
          </a:p>
          <a:p>
            <a:r>
              <a:rPr lang="en-US" sz="1200" kern="1200" dirty="0" smtClean="0">
                <a:solidFill>
                  <a:schemeClr val="tx1"/>
                </a:solidFill>
                <a:latin typeface="+mn-lt"/>
                <a:ea typeface="+mn-ea"/>
                <a:cs typeface="+mn-cs"/>
              </a:rPr>
              <a:t>		close(p2[0]);</a:t>
            </a:r>
          </a:p>
          <a:p>
            <a:r>
              <a:rPr lang="en-US" sz="1200" kern="1200" dirty="0" smtClean="0">
                <a:solidFill>
                  <a:schemeClr val="tx1"/>
                </a:solidFill>
                <a:latin typeface="+mn-lt"/>
                <a:ea typeface="+mn-ea"/>
                <a:cs typeface="+mn-cs"/>
              </a:rPr>
              <a:t>		char buffer[20];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buffer[read(p1[0] , buffer , 20)] = '\0';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printf</a:t>
            </a:r>
            <a:r>
              <a:rPr lang="en-US" sz="1200" kern="1200" dirty="0" smtClean="0">
                <a:solidFill>
                  <a:schemeClr val="tx1"/>
                </a:solidFill>
                <a:latin typeface="+mn-lt"/>
                <a:ea typeface="+mn-ea"/>
                <a:cs typeface="+mn-cs"/>
              </a:rPr>
              <a:t>("parent read : %s \</a:t>
            </a:r>
            <a:r>
              <a:rPr lang="en-US" sz="1200" kern="1200" dirty="0" err="1" smtClean="0">
                <a:solidFill>
                  <a:schemeClr val="tx1"/>
                </a:solidFill>
                <a:latin typeface="+mn-lt"/>
                <a:ea typeface="+mn-ea"/>
                <a:cs typeface="+mn-cs"/>
              </a:rPr>
              <a:t>n",buffer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write(p2[1] ,"BYE FROM PARENT \n", 20);</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0;</a:t>
            </a:r>
          </a:p>
          <a:p>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3/3/2014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3/3/2014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3/3/2014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3/3/2014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6600" dirty="0" smtClean="0"/>
              <a:t>IPC - PIPE</a:t>
            </a:r>
            <a:endParaRPr lang="en-US" sz="6600" dirty="0"/>
          </a:p>
        </p:txBody>
      </p:sp>
      <p:sp>
        <p:nvSpPr>
          <p:cNvPr id="2" name="Title 1"/>
          <p:cNvSpPr>
            <a:spLocks noGrp="1"/>
          </p:cNvSpPr>
          <p:nvPr>
            <p:ph type="ctrTitle"/>
          </p:nvPr>
        </p:nvSpPr>
        <p:spPr/>
        <p:txBody>
          <a:bodyPr/>
          <a:lstStyle/>
          <a:p>
            <a:r>
              <a:rPr lang="en-US" dirty="0" smtClean="0"/>
              <a:t>UNIX SYSTEM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447800"/>
            <a:ext cx="8503920" cy="4572000"/>
          </a:xfrm>
        </p:spPr>
        <p:txBody>
          <a:bodyPr>
            <a:noAutofit/>
          </a:bodyPr>
          <a:lstStyle/>
          <a:p>
            <a:pPr>
              <a:buNone/>
            </a:pPr>
            <a:r>
              <a:rPr lang="en-US" sz="1800" dirty="0" smtClean="0"/>
              <a:t>main()</a:t>
            </a:r>
          </a:p>
          <a:p>
            <a:pPr>
              <a:buNone/>
            </a:pPr>
            <a:r>
              <a:rPr lang="en-US" sz="1800" dirty="0" smtClean="0"/>
              <a:t>{</a:t>
            </a:r>
          </a:p>
          <a:p>
            <a:pPr>
              <a:buNone/>
            </a:pPr>
            <a:r>
              <a:rPr lang="en-US" sz="1800" dirty="0" smtClean="0"/>
              <a:t>      </a:t>
            </a:r>
            <a:r>
              <a:rPr lang="en-US" sz="1800" dirty="0" err="1" smtClean="0"/>
              <a:t>int</a:t>
            </a:r>
            <a:r>
              <a:rPr lang="en-US" sz="1800" dirty="0" smtClean="0"/>
              <a:t>  </a:t>
            </a:r>
            <a:r>
              <a:rPr lang="en-US" sz="1800" dirty="0" err="1" smtClean="0"/>
              <a:t>fd</a:t>
            </a:r>
            <a:r>
              <a:rPr lang="en-US" sz="1800" dirty="0" smtClean="0"/>
              <a:t> [2] = {0,0}, n;</a:t>
            </a:r>
          </a:p>
          <a:p>
            <a:pPr>
              <a:buNone/>
            </a:pPr>
            <a:r>
              <a:rPr lang="en-US" sz="1800" b="1" dirty="0" smtClean="0"/>
              <a:t>      pipe( </a:t>
            </a:r>
            <a:r>
              <a:rPr lang="en-US" sz="1800" b="1" dirty="0" err="1" smtClean="0"/>
              <a:t>fd</a:t>
            </a:r>
            <a:r>
              <a:rPr lang="en-US" sz="1800" b="1" dirty="0" smtClean="0"/>
              <a:t>) ;</a:t>
            </a:r>
          </a:p>
          <a:p>
            <a:pPr>
              <a:buNone/>
            </a:pPr>
            <a:r>
              <a:rPr lang="en-US" sz="1800" b="1" dirty="0" smtClean="0"/>
              <a:t>        if(fork() == 0)</a:t>
            </a:r>
          </a:p>
          <a:p>
            <a:pPr>
              <a:buNone/>
            </a:pPr>
            <a:r>
              <a:rPr lang="en-US" sz="1800" dirty="0" smtClean="0"/>
              <a:t>        {</a:t>
            </a:r>
          </a:p>
          <a:p>
            <a:pPr>
              <a:buNone/>
            </a:pPr>
            <a:r>
              <a:rPr lang="en-US" sz="1800" dirty="0" smtClean="0"/>
              <a:t>	close(</a:t>
            </a:r>
            <a:r>
              <a:rPr lang="en-US" sz="1800" dirty="0" err="1" smtClean="0"/>
              <a:t>fd</a:t>
            </a:r>
            <a:r>
              <a:rPr lang="en-US" sz="1800" dirty="0" smtClean="0"/>
              <a:t>[0]);   //Child Closes read</a:t>
            </a:r>
          </a:p>
          <a:p>
            <a:pPr>
              <a:buNone/>
            </a:pPr>
            <a:r>
              <a:rPr lang="en-US" sz="1800" dirty="0" smtClean="0"/>
              <a:t>	write(</a:t>
            </a:r>
            <a:r>
              <a:rPr lang="en-US" sz="1800" dirty="0" err="1" smtClean="0"/>
              <a:t>fd</a:t>
            </a:r>
            <a:r>
              <a:rPr lang="en-US" sz="1800" dirty="0" smtClean="0"/>
              <a:t>[1], “SIKANDER” , 9);  // Parent Writes Data</a:t>
            </a:r>
          </a:p>
          <a:p>
            <a:pPr>
              <a:buNone/>
            </a:pPr>
            <a:r>
              <a:rPr lang="en-US" sz="1800" dirty="0" smtClean="0"/>
              <a:t>	    exit(0);</a:t>
            </a:r>
          </a:p>
          <a:p>
            <a:pPr>
              <a:buNone/>
            </a:pPr>
            <a:r>
              <a:rPr lang="en-US" sz="1800" dirty="0" smtClean="0"/>
              <a:t>        }</a:t>
            </a:r>
          </a:p>
          <a:p>
            <a:pPr>
              <a:buNone/>
            </a:pPr>
            <a:r>
              <a:rPr lang="en-US" sz="1800" dirty="0" smtClean="0"/>
              <a:t>	char input[20]= “";</a:t>
            </a:r>
          </a:p>
          <a:p>
            <a:pPr>
              <a:buNone/>
            </a:pPr>
            <a:r>
              <a:rPr lang="en-US" sz="1800" dirty="0" smtClean="0"/>
              <a:t>	close(</a:t>
            </a:r>
            <a:r>
              <a:rPr lang="en-US" sz="1800" dirty="0" err="1" smtClean="0"/>
              <a:t>fd</a:t>
            </a:r>
            <a:r>
              <a:rPr lang="en-US" sz="1800" dirty="0" smtClean="0"/>
              <a:t>[1]); //Parent  Closes write</a:t>
            </a:r>
          </a:p>
          <a:p>
            <a:pPr>
              <a:buNone/>
            </a:pPr>
            <a:r>
              <a:rPr lang="en-US" sz="1800" dirty="0" smtClean="0"/>
              <a:t>	if(  ( n = read ( </a:t>
            </a:r>
            <a:r>
              <a:rPr lang="en-US" sz="1800" dirty="0" err="1" smtClean="0"/>
              <a:t>fd</a:t>
            </a:r>
            <a:r>
              <a:rPr lang="en-US" sz="1800" dirty="0" smtClean="0"/>
              <a:t>[0] , input, </a:t>
            </a:r>
            <a:r>
              <a:rPr lang="en-US" sz="1800" dirty="0" err="1" smtClean="0"/>
              <a:t>sizeof</a:t>
            </a:r>
            <a:r>
              <a:rPr lang="en-US" sz="1800" dirty="0" smtClean="0"/>
              <a:t> (input)  ) ) &gt; 0 )</a:t>
            </a:r>
          </a:p>
          <a:p>
            <a:pPr>
              <a:buNone/>
            </a:pPr>
            <a:r>
              <a:rPr lang="en-US" sz="1800" dirty="0" smtClean="0"/>
              <a:t>		</a:t>
            </a:r>
            <a:r>
              <a:rPr lang="en-US" sz="1800" dirty="0" err="1" smtClean="0"/>
              <a:t>printf</a:t>
            </a:r>
            <a:r>
              <a:rPr lang="en-US" sz="1800" dirty="0" smtClean="0"/>
              <a:t>(“ Parent process %s “ ,input));</a:t>
            </a:r>
          </a:p>
          <a:p>
            <a:pPr>
              <a:buNone/>
            </a:pPr>
            <a:r>
              <a:rPr lang="en-US" sz="1800" dirty="0" smtClean="0"/>
              <a:t>}</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2-way communication </a:t>
            </a:r>
            <a:endParaRPr lang="en-US" dirty="0"/>
          </a:p>
        </p:txBody>
      </p:sp>
      <p:sp>
        <p:nvSpPr>
          <p:cNvPr id="3" name="Content Placeholder 2"/>
          <p:cNvSpPr>
            <a:spLocks noGrp="1"/>
          </p:cNvSpPr>
          <p:nvPr>
            <p:ph sz="quarter" idx="1"/>
          </p:nvPr>
        </p:nvSpPr>
        <p:spPr/>
        <p:txBody>
          <a:bodyPr/>
          <a:lstStyle/>
          <a:p>
            <a:r>
              <a:rPr lang="en-US" dirty="0" smtClean="0"/>
              <a:t>Parent writes and child read</a:t>
            </a:r>
          </a:p>
          <a:p>
            <a:r>
              <a:rPr lang="en-US" dirty="0" smtClean="0"/>
              <a:t>Child writes and parent reads</a:t>
            </a:r>
          </a:p>
          <a:p>
            <a:endParaRPr lang="en-US" dirty="0"/>
          </a:p>
        </p:txBody>
      </p:sp>
      <p:sp>
        <p:nvSpPr>
          <p:cNvPr id="5" name="Rectangle 4"/>
          <p:cNvSpPr/>
          <p:nvPr/>
        </p:nvSpPr>
        <p:spPr>
          <a:xfrm>
            <a:off x="762000" y="2743200"/>
            <a:ext cx="3276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2" name="Rectangle 11"/>
          <p:cNvSpPr/>
          <p:nvPr/>
        </p:nvSpPr>
        <p:spPr>
          <a:xfrm>
            <a:off x="4648200" y="2743200"/>
            <a:ext cx="32766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a:t>
            </a:r>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6" name="Rectangle 5"/>
          <p:cNvSpPr/>
          <p:nvPr/>
        </p:nvSpPr>
        <p:spPr>
          <a:xfrm>
            <a:off x="2971800" y="3886200"/>
            <a:ext cx="2438400" cy="457200"/>
          </a:xfrm>
          <a:prstGeom prst="rect">
            <a:avLst/>
          </a:prstGeom>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Pipe p1    </a:t>
            </a:r>
            <a:endParaRPr lang="en-US" dirty="0">
              <a:solidFill>
                <a:srgbClr val="FF0000"/>
              </a:solidFill>
            </a:endParaRPr>
          </a:p>
        </p:txBody>
      </p:sp>
      <p:sp>
        <p:nvSpPr>
          <p:cNvPr id="7" name="Rectangle 6"/>
          <p:cNvSpPr/>
          <p:nvPr/>
        </p:nvSpPr>
        <p:spPr>
          <a:xfrm>
            <a:off x="2971800" y="4495800"/>
            <a:ext cx="24384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Pipe p2   </a:t>
            </a:r>
          </a:p>
        </p:txBody>
      </p:sp>
      <p:sp>
        <p:nvSpPr>
          <p:cNvPr id="20" name="Rectangle 19"/>
          <p:cNvSpPr/>
          <p:nvPr/>
        </p:nvSpPr>
        <p:spPr>
          <a:xfrm>
            <a:off x="5943600" y="3505200"/>
            <a:ext cx="1905000" cy="1981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p>
          <a:p>
            <a:pPr algn="ctr"/>
            <a:r>
              <a:rPr lang="en-US" dirty="0" smtClean="0"/>
              <a:t>1</a:t>
            </a:r>
          </a:p>
          <a:p>
            <a:pPr algn="ctr"/>
            <a:r>
              <a:rPr lang="en-US" dirty="0" smtClean="0"/>
              <a:t>2</a:t>
            </a:r>
          </a:p>
          <a:p>
            <a:r>
              <a:rPr lang="en-US" dirty="0" smtClean="0"/>
              <a:t>P1- R     3 (X)</a:t>
            </a:r>
          </a:p>
          <a:p>
            <a:r>
              <a:rPr lang="en-US" dirty="0" smtClean="0"/>
              <a:t>P1 - W   4</a:t>
            </a:r>
          </a:p>
          <a:p>
            <a:r>
              <a:rPr lang="en-US" dirty="0" smtClean="0"/>
              <a:t>P2 – R   5</a:t>
            </a:r>
          </a:p>
          <a:p>
            <a:r>
              <a:rPr lang="en-US" dirty="0" smtClean="0"/>
              <a:t>P2 – W  6 (X)</a:t>
            </a:r>
          </a:p>
        </p:txBody>
      </p:sp>
      <p:sp>
        <p:nvSpPr>
          <p:cNvPr id="21" name="Rectangle 20"/>
          <p:cNvSpPr/>
          <p:nvPr/>
        </p:nvSpPr>
        <p:spPr>
          <a:xfrm>
            <a:off x="914400" y="3352800"/>
            <a:ext cx="1905000" cy="1981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p>
          <a:p>
            <a:pPr algn="ctr"/>
            <a:r>
              <a:rPr lang="en-US" dirty="0" smtClean="0"/>
              <a:t>1</a:t>
            </a:r>
          </a:p>
          <a:p>
            <a:pPr algn="ctr"/>
            <a:r>
              <a:rPr lang="en-US" dirty="0" smtClean="0"/>
              <a:t>2</a:t>
            </a:r>
          </a:p>
          <a:p>
            <a:r>
              <a:rPr lang="en-US" dirty="0" smtClean="0"/>
              <a:t>P1- R     3</a:t>
            </a:r>
          </a:p>
          <a:p>
            <a:r>
              <a:rPr lang="en-US" dirty="0" smtClean="0"/>
              <a:t>P1 - W   4 (X)</a:t>
            </a:r>
          </a:p>
          <a:p>
            <a:r>
              <a:rPr lang="en-US" dirty="0" smtClean="0"/>
              <a:t>P2 – R   5 (X)</a:t>
            </a:r>
          </a:p>
          <a:p>
            <a:r>
              <a:rPr lang="en-US" dirty="0" smtClean="0"/>
              <a:t>P2 – W  6</a:t>
            </a:r>
          </a:p>
        </p:txBody>
      </p:sp>
      <p:cxnSp>
        <p:nvCxnSpPr>
          <p:cNvPr id="27" name="Straight Arrow Connector 26"/>
          <p:cNvCxnSpPr/>
          <p:nvPr/>
        </p:nvCxnSpPr>
        <p:spPr>
          <a:xfrm flipH="1" flipV="1">
            <a:off x="5334000" y="4267200"/>
            <a:ext cx="7620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2057400" y="4191000"/>
            <a:ext cx="10668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Freeform 29"/>
          <p:cNvSpPr/>
          <p:nvPr/>
        </p:nvSpPr>
        <p:spPr>
          <a:xfrm>
            <a:off x="2646947" y="4821910"/>
            <a:ext cx="2995060" cy="407816"/>
          </a:xfrm>
          <a:custGeom>
            <a:avLst/>
            <a:gdLst>
              <a:gd name="connsiteX0" fmla="*/ 0 w 2995060"/>
              <a:gd name="connsiteY0" fmla="*/ 407816 h 407816"/>
              <a:gd name="connsiteX1" fmla="*/ 2839453 w 2995060"/>
              <a:gd name="connsiteY1" fmla="*/ 391774 h 407816"/>
              <a:gd name="connsiteX2" fmla="*/ 2903621 w 2995060"/>
              <a:gd name="connsiteY2" fmla="*/ 343648 h 407816"/>
              <a:gd name="connsiteX3" fmla="*/ 2983832 w 2995060"/>
              <a:gd name="connsiteY3" fmla="*/ 279479 h 407816"/>
              <a:gd name="connsiteX4" fmla="*/ 2967790 w 2995060"/>
              <a:gd name="connsiteY4" fmla="*/ 119058 h 407816"/>
              <a:gd name="connsiteX5" fmla="*/ 2951748 w 2995060"/>
              <a:gd name="connsiteY5" fmla="*/ 70932 h 407816"/>
              <a:gd name="connsiteX6" fmla="*/ 2903621 w 2995060"/>
              <a:gd name="connsiteY6" fmla="*/ 38848 h 407816"/>
              <a:gd name="connsiteX7" fmla="*/ 2743200 w 2995060"/>
              <a:gd name="connsiteY7" fmla="*/ 6764 h 40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5060" h="407816">
                <a:moveTo>
                  <a:pt x="0" y="407816"/>
                </a:moveTo>
                <a:lnTo>
                  <a:pt x="2839453" y="391774"/>
                </a:lnTo>
                <a:cubicBezTo>
                  <a:pt x="2866183" y="391183"/>
                  <a:pt x="2883081" y="360764"/>
                  <a:pt x="2903621" y="343648"/>
                </a:cubicBezTo>
                <a:cubicBezTo>
                  <a:pt x="2995060" y="267450"/>
                  <a:pt x="2864840" y="358810"/>
                  <a:pt x="2983832" y="279479"/>
                </a:cubicBezTo>
                <a:cubicBezTo>
                  <a:pt x="2978485" y="226005"/>
                  <a:pt x="2975962" y="172173"/>
                  <a:pt x="2967790" y="119058"/>
                </a:cubicBezTo>
                <a:cubicBezTo>
                  <a:pt x="2965219" y="102345"/>
                  <a:pt x="2962312" y="84136"/>
                  <a:pt x="2951748" y="70932"/>
                </a:cubicBezTo>
                <a:cubicBezTo>
                  <a:pt x="2939704" y="55877"/>
                  <a:pt x="2921240" y="46678"/>
                  <a:pt x="2903621" y="38848"/>
                </a:cubicBezTo>
                <a:cubicBezTo>
                  <a:pt x="2816212" y="0"/>
                  <a:pt x="2822761" y="6764"/>
                  <a:pt x="2743200" y="676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Freeform 30"/>
          <p:cNvSpPr/>
          <p:nvPr/>
        </p:nvSpPr>
        <p:spPr>
          <a:xfrm>
            <a:off x="2823411" y="4459705"/>
            <a:ext cx="3144252" cy="561474"/>
          </a:xfrm>
          <a:custGeom>
            <a:avLst/>
            <a:gdLst>
              <a:gd name="connsiteX0" fmla="*/ 224589 w 3144252"/>
              <a:gd name="connsiteY0" fmla="*/ 288758 h 561474"/>
              <a:gd name="connsiteX1" fmla="*/ 80210 w 3144252"/>
              <a:gd name="connsiteY1" fmla="*/ 192506 h 561474"/>
              <a:gd name="connsiteX2" fmla="*/ 0 w 3144252"/>
              <a:gd name="connsiteY2" fmla="*/ 112295 h 561474"/>
              <a:gd name="connsiteX3" fmla="*/ 48126 w 3144252"/>
              <a:gd name="connsiteY3" fmla="*/ 80211 h 561474"/>
              <a:gd name="connsiteX4" fmla="*/ 208547 w 3144252"/>
              <a:gd name="connsiteY4" fmla="*/ 32084 h 561474"/>
              <a:gd name="connsiteX5" fmla="*/ 256673 w 3144252"/>
              <a:gd name="connsiteY5" fmla="*/ 16042 h 561474"/>
              <a:gd name="connsiteX6" fmla="*/ 866273 w 3144252"/>
              <a:gd name="connsiteY6" fmla="*/ 0 h 561474"/>
              <a:gd name="connsiteX7" fmla="*/ 2614863 w 3144252"/>
              <a:gd name="connsiteY7" fmla="*/ 16042 h 561474"/>
              <a:gd name="connsiteX8" fmla="*/ 2679031 w 3144252"/>
              <a:gd name="connsiteY8" fmla="*/ 96253 h 561474"/>
              <a:gd name="connsiteX9" fmla="*/ 2695073 w 3144252"/>
              <a:gd name="connsiteY9" fmla="*/ 144379 h 561474"/>
              <a:gd name="connsiteX10" fmla="*/ 2791326 w 3144252"/>
              <a:gd name="connsiteY10" fmla="*/ 176463 h 561474"/>
              <a:gd name="connsiteX11" fmla="*/ 2839452 w 3144252"/>
              <a:gd name="connsiteY11" fmla="*/ 192506 h 561474"/>
              <a:gd name="connsiteX12" fmla="*/ 2871536 w 3144252"/>
              <a:gd name="connsiteY12" fmla="*/ 288758 h 561474"/>
              <a:gd name="connsiteX13" fmla="*/ 2935705 w 3144252"/>
              <a:gd name="connsiteY13" fmla="*/ 352927 h 561474"/>
              <a:gd name="connsiteX14" fmla="*/ 2983831 w 3144252"/>
              <a:gd name="connsiteY14" fmla="*/ 449179 h 561474"/>
              <a:gd name="connsiteX15" fmla="*/ 3048000 w 3144252"/>
              <a:gd name="connsiteY15" fmla="*/ 529390 h 561474"/>
              <a:gd name="connsiteX16" fmla="*/ 3144252 w 3144252"/>
              <a:gd name="connsiteY16" fmla="*/ 561474 h 56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44252" h="561474">
                <a:moveTo>
                  <a:pt x="224589" y="288758"/>
                </a:moveTo>
                <a:cubicBezTo>
                  <a:pt x="142663" y="261449"/>
                  <a:pt x="175078" y="278749"/>
                  <a:pt x="80210" y="192506"/>
                </a:cubicBezTo>
                <a:cubicBezTo>
                  <a:pt x="52232" y="167071"/>
                  <a:pt x="0" y="112295"/>
                  <a:pt x="0" y="112295"/>
                </a:cubicBezTo>
                <a:cubicBezTo>
                  <a:pt x="16042" y="101600"/>
                  <a:pt x="30508" y="88041"/>
                  <a:pt x="48126" y="80211"/>
                </a:cubicBezTo>
                <a:cubicBezTo>
                  <a:pt x="116740" y="49716"/>
                  <a:pt x="143223" y="50748"/>
                  <a:pt x="208547" y="32084"/>
                </a:cubicBezTo>
                <a:cubicBezTo>
                  <a:pt x="224806" y="27438"/>
                  <a:pt x="239783" y="16866"/>
                  <a:pt x="256673" y="16042"/>
                </a:cubicBezTo>
                <a:cubicBezTo>
                  <a:pt x="459702" y="6138"/>
                  <a:pt x="663073" y="5347"/>
                  <a:pt x="866273" y="0"/>
                </a:cubicBezTo>
                <a:lnTo>
                  <a:pt x="2614863" y="16042"/>
                </a:lnTo>
                <a:cubicBezTo>
                  <a:pt x="2629987" y="16451"/>
                  <a:pt x="2677555" y="93300"/>
                  <a:pt x="2679031" y="96253"/>
                </a:cubicBezTo>
                <a:cubicBezTo>
                  <a:pt x="2686593" y="111378"/>
                  <a:pt x="2681313" y="134550"/>
                  <a:pt x="2695073" y="144379"/>
                </a:cubicBezTo>
                <a:cubicBezTo>
                  <a:pt x="2722593" y="164036"/>
                  <a:pt x="2759242" y="165768"/>
                  <a:pt x="2791326" y="176463"/>
                </a:cubicBezTo>
                <a:lnTo>
                  <a:pt x="2839452" y="192506"/>
                </a:lnTo>
                <a:cubicBezTo>
                  <a:pt x="2850147" y="224590"/>
                  <a:pt x="2847622" y="264844"/>
                  <a:pt x="2871536" y="288758"/>
                </a:cubicBezTo>
                <a:lnTo>
                  <a:pt x="2935705" y="352927"/>
                </a:lnTo>
                <a:cubicBezTo>
                  <a:pt x="2976028" y="473896"/>
                  <a:pt x="2921634" y="324784"/>
                  <a:pt x="2983831" y="449179"/>
                </a:cubicBezTo>
                <a:cubicBezTo>
                  <a:pt x="3012410" y="506337"/>
                  <a:pt x="2978460" y="498484"/>
                  <a:pt x="3048000" y="529390"/>
                </a:cubicBezTo>
                <a:cubicBezTo>
                  <a:pt x="3078905" y="543125"/>
                  <a:pt x="3144252" y="561474"/>
                  <a:pt x="3144252" y="56147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Freeform 31"/>
          <p:cNvSpPr/>
          <p:nvPr/>
        </p:nvSpPr>
        <p:spPr>
          <a:xfrm>
            <a:off x="5324120" y="4788718"/>
            <a:ext cx="210406" cy="184335"/>
          </a:xfrm>
          <a:custGeom>
            <a:avLst/>
            <a:gdLst>
              <a:gd name="connsiteX0" fmla="*/ 210406 w 210406"/>
              <a:gd name="connsiteY0" fmla="*/ 7871 h 184335"/>
              <a:gd name="connsiteX1" fmla="*/ 17901 w 210406"/>
              <a:gd name="connsiteY1" fmla="*/ 23914 h 184335"/>
              <a:gd name="connsiteX2" fmla="*/ 49985 w 210406"/>
              <a:gd name="connsiteY2" fmla="*/ 72040 h 184335"/>
              <a:gd name="connsiteX3" fmla="*/ 98112 w 210406"/>
              <a:gd name="connsiteY3" fmla="*/ 104124 h 184335"/>
              <a:gd name="connsiteX4" fmla="*/ 130196 w 210406"/>
              <a:gd name="connsiteY4" fmla="*/ 184335 h 184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06" h="184335">
                <a:moveTo>
                  <a:pt x="210406" y="7871"/>
                </a:moveTo>
                <a:cubicBezTo>
                  <a:pt x="146238" y="13219"/>
                  <a:pt x="77686" y="0"/>
                  <a:pt x="17901" y="23914"/>
                </a:cubicBezTo>
                <a:cubicBezTo>
                  <a:pt x="0" y="31075"/>
                  <a:pt x="36352" y="58407"/>
                  <a:pt x="49985" y="72040"/>
                </a:cubicBezTo>
                <a:cubicBezTo>
                  <a:pt x="63618" y="85673"/>
                  <a:pt x="82070" y="93429"/>
                  <a:pt x="98112" y="104124"/>
                </a:cubicBezTo>
                <a:cubicBezTo>
                  <a:pt x="117935" y="163594"/>
                  <a:pt x="106592" y="137125"/>
                  <a:pt x="130196" y="18433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Freeform 32"/>
          <p:cNvSpPr/>
          <p:nvPr/>
        </p:nvSpPr>
        <p:spPr>
          <a:xfrm>
            <a:off x="5823284" y="4908884"/>
            <a:ext cx="133328" cy="277789"/>
          </a:xfrm>
          <a:custGeom>
            <a:avLst/>
            <a:gdLst>
              <a:gd name="connsiteX0" fmla="*/ 80211 w 133328"/>
              <a:gd name="connsiteY0" fmla="*/ 0 h 277789"/>
              <a:gd name="connsiteX1" fmla="*/ 96253 w 133328"/>
              <a:gd name="connsiteY1" fmla="*/ 160421 h 277789"/>
              <a:gd name="connsiteX2" fmla="*/ 96253 w 133328"/>
              <a:gd name="connsiteY2" fmla="*/ 256674 h 277789"/>
              <a:gd name="connsiteX3" fmla="*/ 0 w 133328"/>
              <a:gd name="connsiteY3" fmla="*/ 272716 h 277789"/>
            </a:gdLst>
            <a:ahLst/>
            <a:cxnLst>
              <a:cxn ang="0">
                <a:pos x="connsiteX0" y="connsiteY0"/>
              </a:cxn>
              <a:cxn ang="0">
                <a:pos x="connsiteX1" y="connsiteY1"/>
              </a:cxn>
              <a:cxn ang="0">
                <a:pos x="connsiteX2" y="connsiteY2"/>
              </a:cxn>
              <a:cxn ang="0">
                <a:pos x="connsiteX3" y="connsiteY3"/>
              </a:cxn>
            </a:cxnLst>
            <a:rect l="l" t="t" r="r" b="b"/>
            <a:pathLst>
              <a:path w="133328" h="277789">
                <a:moveTo>
                  <a:pt x="80211" y="0"/>
                </a:moveTo>
                <a:cubicBezTo>
                  <a:pt x="85558" y="53474"/>
                  <a:pt x="88081" y="107306"/>
                  <a:pt x="96253" y="160421"/>
                </a:cubicBezTo>
                <a:cubicBezTo>
                  <a:pt x="101957" y="197496"/>
                  <a:pt x="133328" y="219599"/>
                  <a:pt x="96253" y="256674"/>
                </a:cubicBezTo>
                <a:cubicBezTo>
                  <a:pt x="75138" y="277789"/>
                  <a:pt x="24973" y="272716"/>
                  <a:pt x="0" y="27271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28600" y="1527048"/>
            <a:ext cx="4651248" cy="4572000"/>
          </a:xfrm>
        </p:spPr>
        <p:txBody>
          <a:bodyPr>
            <a:noAutofit/>
          </a:bodyPr>
          <a:lstStyle/>
          <a:p>
            <a:pPr>
              <a:buNone/>
            </a:pPr>
            <a:r>
              <a:rPr lang="en-US" sz="1600" dirty="0" smtClean="0"/>
              <a:t>#include &lt;</a:t>
            </a:r>
            <a:r>
              <a:rPr lang="en-US" sz="1600" dirty="0" err="1" smtClean="0"/>
              <a:t>unistd.h</a:t>
            </a:r>
            <a:r>
              <a:rPr lang="en-US" sz="1600" dirty="0" smtClean="0"/>
              <a:t>&gt;</a:t>
            </a:r>
          </a:p>
          <a:p>
            <a:pPr>
              <a:buNone/>
            </a:pPr>
            <a:r>
              <a:rPr lang="en-US" sz="1600" dirty="0" err="1" smtClean="0"/>
              <a:t>int</a:t>
            </a:r>
            <a:r>
              <a:rPr lang="en-US" sz="1600" dirty="0" smtClean="0"/>
              <a:t> main()</a:t>
            </a:r>
          </a:p>
          <a:p>
            <a:pPr>
              <a:buNone/>
            </a:pPr>
            <a:r>
              <a:rPr lang="en-US" sz="1600" dirty="0" smtClean="0"/>
              <a:t>{</a:t>
            </a:r>
          </a:p>
          <a:p>
            <a:pPr>
              <a:buNone/>
            </a:pPr>
            <a:r>
              <a:rPr lang="en-US" sz="1600" dirty="0" smtClean="0"/>
              <a:t>      </a:t>
            </a:r>
            <a:r>
              <a:rPr lang="en-US" sz="1600" dirty="0" err="1" smtClean="0"/>
              <a:t>int</a:t>
            </a:r>
            <a:r>
              <a:rPr lang="en-US" sz="1600" dirty="0" smtClean="0"/>
              <a:t>  p1[2] = {0,0}, p2[2];      </a:t>
            </a:r>
          </a:p>
          <a:p>
            <a:pPr>
              <a:buNone/>
            </a:pPr>
            <a:r>
              <a:rPr lang="en-US" sz="1600" dirty="0" smtClean="0"/>
              <a:t>	 pipe(p1); 	 pipe(p2); </a:t>
            </a:r>
          </a:p>
          <a:p>
            <a:pPr>
              <a:buNone/>
            </a:pPr>
            <a:r>
              <a:rPr lang="en-US" sz="1600" dirty="0" smtClean="0"/>
              <a:t>	if(fork() == 0)</a:t>
            </a:r>
          </a:p>
          <a:p>
            <a:pPr>
              <a:buNone/>
            </a:pPr>
            <a:r>
              <a:rPr lang="en-US" sz="1600" dirty="0" smtClean="0"/>
              <a:t>	{</a:t>
            </a:r>
          </a:p>
          <a:p>
            <a:pPr>
              <a:buNone/>
            </a:pPr>
            <a:r>
              <a:rPr lang="en-US" sz="1600" dirty="0" smtClean="0"/>
              <a:t>		</a:t>
            </a:r>
            <a:r>
              <a:rPr lang="en-US" sz="1600" dirty="0" err="1" smtClean="0"/>
              <a:t>printf</a:t>
            </a:r>
            <a:r>
              <a:rPr lang="en-US" sz="1600" dirty="0" smtClean="0"/>
              <a:t>("CHILD PROCESS \n");</a:t>
            </a:r>
          </a:p>
          <a:p>
            <a:pPr>
              <a:buNone/>
            </a:pPr>
            <a:r>
              <a:rPr lang="en-US" sz="1600" dirty="0" smtClean="0"/>
              <a:t>		close(p1[0]);	close(p2[1]);</a:t>
            </a:r>
            <a:r>
              <a:rPr lang="en-US" sz="1000" dirty="0" smtClean="0"/>
              <a:t>	</a:t>
            </a:r>
          </a:p>
          <a:p>
            <a:pPr>
              <a:buNone/>
            </a:pPr>
            <a:r>
              <a:rPr lang="en-US" sz="1600" dirty="0" smtClean="0"/>
              <a:t>		char </a:t>
            </a:r>
            <a:r>
              <a:rPr lang="en-US" sz="1600" dirty="0" err="1" smtClean="0"/>
              <a:t>cbuf</a:t>
            </a:r>
            <a:r>
              <a:rPr lang="en-US" sz="1600" dirty="0" smtClean="0"/>
              <a:t>[20] = " ";</a:t>
            </a:r>
          </a:p>
          <a:p>
            <a:pPr>
              <a:buNone/>
            </a:pPr>
            <a:r>
              <a:rPr lang="en-US" sz="1000" dirty="0" smtClean="0"/>
              <a:t>		</a:t>
            </a:r>
          </a:p>
          <a:p>
            <a:pPr>
              <a:buNone/>
            </a:pPr>
            <a:r>
              <a:rPr lang="en-US" sz="1600" dirty="0" smtClean="0"/>
              <a:t>	 	write(p1[1], "HAI FROM CHILD" , 20);</a:t>
            </a:r>
            <a:r>
              <a:rPr lang="en-US" sz="1100" dirty="0" smtClean="0"/>
              <a:t>	</a:t>
            </a:r>
          </a:p>
          <a:p>
            <a:pPr>
              <a:buNone/>
            </a:pPr>
            <a:r>
              <a:rPr lang="en-US" sz="1600" dirty="0" smtClean="0"/>
              <a:t>		read(p2[0] , </a:t>
            </a:r>
            <a:r>
              <a:rPr lang="en-US" sz="1600" dirty="0" err="1" smtClean="0"/>
              <a:t>cbuf</a:t>
            </a:r>
            <a:r>
              <a:rPr lang="en-US" sz="1600" dirty="0" smtClean="0"/>
              <a:t> , 20);</a:t>
            </a:r>
          </a:p>
          <a:p>
            <a:pPr>
              <a:buNone/>
            </a:pPr>
            <a:r>
              <a:rPr lang="en-US" sz="1600" dirty="0" smtClean="0"/>
              <a:t>		</a:t>
            </a:r>
            <a:r>
              <a:rPr lang="en-US" sz="1600" dirty="0" err="1" smtClean="0"/>
              <a:t>printf</a:t>
            </a:r>
            <a:r>
              <a:rPr lang="en-US" sz="1600" dirty="0" smtClean="0"/>
              <a:t>("child read %s \</a:t>
            </a:r>
            <a:r>
              <a:rPr lang="en-US" sz="1600" dirty="0" err="1" smtClean="0"/>
              <a:t>n",cbuf</a:t>
            </a:r>
            <a:r>
              <a:rPr lang="en-US" sz="1600" dirty="0" smtClean="0"/>
              <a:t>);</a:t>
            </a:r>
          </a:p>
          <a:p>
            <a:pPr>
              <a:buNone/>
            </a:pPr>
            <a:r>
              <a:rPr lang="en-US" sz="1600" dirty="0" smtClean="0"/>
              <a:t>	}</a:t>
            </a:r>
          </a:p>
          <a:p>
            <a:pPr>
              <a:buNone/>
            </a:pPr>
            <a:endParaRPr lang="en-US" sz="1600" dirty="0"/>
          </a:p>
        </p:txBody>
      </p:sp>
      <p:sp>
        <p:nvSpPr>
          <p:cNvPr id="4" name="Content Placeholder 2"/>
          <p:cNvSpPr txBox="1">
            <a:spLocks/>
          </p:cNvSpPr>
          <p:nvPr/>
        </p:nvSpPr>
        <p:spPr>
          <a:xfrm>
            <a:off x="4800600" y="1524000"/>
            <a:ext cx="4191000" cy="457200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else</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R="0" lvl="0" algn="l" defTabSz="914400" rtl="0" eaLnBrk="1" fontAlgn="auto" latinLnBrk="0" hangingPunct="1">
              <a:lnSpc>
                <a:spcPct val="100000"/>
              </a:lnSpc>
              <a:spcBef>
                <a:spcPct val="20000"/>
              </a:spcBef>
              <a:spcAft>
                <a:spcPts val="0"/>
              </a:spcAft>
              <a:buClr>
                <a:schemeClr val="accent1"/>
              </a:buClr>
              <a:buSzPct val="85000"/>
              <a:buFont typeface="Wingdings 2"/>
              <a:buNone/>
              <a:tabLst>
                <a:tab pos="465138" algn="l"/>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("PARENT PROCESS \n");</a:t>
            </a:r>
          </a:p>
          <a:p>
            <a:pPr marR="0" lvl="0" algn="l" defTabSz="914400" rtl="0" eaLnBrk="1" fontAlgn="auto" latinLnBrk="0" hangingPunct="1">
              <a:lnSpc>
                <a:spcPct val="100000"/>
              </a:lnSpc>
              <a:spcBef>
                <a:spcPct val="20000"/>
              </a:spcBef>
              <a:spcAft>
                <a:spcPts val="0"/>
              </a:spcAft>
              <a:buClr>
                <a:schemeClr val="accent1"/>
              </a:buClr>
              <a:buSzPct val="85000"/>
              <a:buFont typeface="Wingdings 2"/>
              <a:buNone/>
              <a:tabLst>
                <a:tab pos="465138" algn="l"/>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close(p1[1]);	close(p2[0]);</a:t>
            </a:r>
          </a:p>
          <a:p>
            <a:pPr marR="0" lvl="0" algn="l" defTabSz="914400" rtl="0" eaLnBrk="1" fontAlgn="auto" latinLnBrk="0" hangingPunct="1">
              <a:lnSpc>
                <a:spcPct val="100000"/>
              </a:lnSpc>
              <a:spcBef>
                <a:spcPct val="20000"/>
              </a:spcBef>
              <a:spcAft>
                <a:spcPts val="0"/>
              </a:spcAft>
              <a:buClr>
                <a:schemeClr val="accent1"/>
              </a:buClr>
              <a:buSzPct val="85000"/>
              <a:buFont typeface="Wingdings 2"/>
              <a:buNone/>
              <a:tabLst>
                <a:tab pos="465138" algn="l"/>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char buffer[20];</a:t>
            </a:r>
          </a:p>
          <a:p>
            <a:pPr marR="0" lvl="0" algn="l" defTabSz="914400" rtl="0" eaLnBrk="1" fontAlgn="auto" latinLnBrk="0" hangingPunct="1">
              <a:lnSpc>
                <a:spcPct val="100000"/>
              </a:lnSpc>
              <a:spcBef>
                <a:spcPct val="20000"/>
              </a:spcBef>
              <a:spcAft>
                <a:spcPts val="0"/>
              </a:spcAft>
              <a:buClr>
                <a:schemeClr val="accent1"/>
              </a:buClr>
              <a:buSzPct val="85000"/>
              <a:buFont typeface="Wingdings 2"/>
              <a:buNone/>
              <a:tabLst>
                <a:tab pos="465138" algn="l"/>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
                <a:schemeClr val="accent1"/>
              </a:buClr>
              <a:buSzPct val="85000"/>
              <a:buFont typeface="Wingdings 2"/>
              <a:buNone/>
              <a:tabLst>
                <a:tab pos="465138" algn="l"/>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buffer[read(p1[0] , buffer , 20)] = '\0';</a:t>
            </a:r>
          </a:p>
          <a:p>
            <a:pPr marR="0" lvl="0" algn="l" defTabSz="914400" rtl="0" eaLnBrk="1" fontAlgn="auto" latinLnBrk="0" hangingPunct="1">
              <a:lnSpc>
                <a:spcPct val="100000"/>
              </a:lnSpc>
              <a:spcBef>
                <a:spcPct val="20000"/>
              </a:spcBef>
              <a:spcAft>
                <a:spcPts val="0"/>
              </a:spcAft>
              <a:buClr>
                <a:schemeClr val="accent1"/>
              </a:buClr>
              <a:buSzPct val="85000"/>
              <a:buFont typeface="Wingdings 2"/>
              <a:buNone/>
              <a:tabLst>
                <a:tab pos="465138" algn="l"/>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("parent read : %s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n",buffer</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R="0" lvl="0" algn="l" defTabSz="914400" rtl="0" eaLnBrk="1" fontAlgn="auto" latinLnBrk="0" hangingPunct="1">
              <a:lnSpc>
                <a:spcPct val="100000"/>
              </a:lnSpc>
              <a:spcBef>
                <a:spcPct val="20000"/>
              </a:spcBef>
              <a:spcAft>
                <a:spcPts val="0"/>
              </a:spcAft>
              <a:buClr>
                <a:schemeClr val="accent1"/>
              </a:buClr>
              <a:buSzPct val="85000"/>
              <a:buFont typeface="Wingdings 2"/>
              <a:buNone/>
              <a:tabLst>
                <a:tab pos="465138" algn="l"/>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write(p2[1] ,”PARENT \n", 20);</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command </a:t>
            </a:r>
            <a:endParaRPr lang="en-US" dirty="0"/>
          </a:p>
        </p:txBody>
      </p:sp>
      <p:sp>
        <p:nvSpPr>
          <p:cNvPr id="3" name="Content Placeholder 2"/>
          <p:cNvSpPr>
            <a:spLocks noGrp="1"/>
          </p:cNvSpPr>
          <p:nvPr>
            <p:ph sz="quarter" idx="1"/>
          </p:nvPr>
        </p:nvSpPr>
        <p:spPr/>
        <p:txBody>
          <a:bodyPr/>
          <a:lstStyle/>
          <a:p>
            <a:r>
              <a:rPr lang="en-US" dirty="0" err="1" smtClean="0"/>
              <a:t>ls</a:t>
            </a:r>
            <a:r>
              <a:rPr lang="en-US" dirty="0" smtClean="0"/>
              <a:t>  | </a:t>
            </a:r>
            <a:r>
              <a:rPr lang="en-US" dirty="0" err="1" smtClean="0"/>
              <a:t>wc</a:t>
            </a:r>
            <a:r>
              <a:rPr lang="en-US" dirty="0" smtClean="0"/>
              <a:t> </a:t>
            </a:r>
            <a:endParaRPr lang="en-US" dirty="0"/>
          </a:p>
        </p:txBody>
      </p:sp>
      <p:sp>
        <p:nvSpPr>
          <p:cNvPr id="4" name="Content Placeholder 2"/>
          <p:cNvSpPr txBox="1">
            <a:spLocks/>
          </p:cNvSpPr>
          <p:nvPr/>
        </p:nvSpPr>
        <p:spPr>
          <a:xfrm>
            <a:off x="4495800" y="1676400"/>
            <a:ext cx="4419600" cy="4800600"/>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r>
              <a:rPr lang="en-US" sz="2000" dirty="0" err="1" smtClean="0"/>
              <a:t>int</a:t>
            </a:r>
            <a:r>
              <a:rPr lang="en-US" sz="2000" dirty="0" smtClean="0"/>
              <a:t>  </a:t>
            </a:r>
            <a:r>
              <a:rPr lang="en-US" sz="2000" dirty="0" err="1" smtClean="0"/>
              <a:t>fd</a:t>
            </a:r>
            <a:r>
              <a:rPr lang="en-US" sz="2000" dirty="0" smtClean="0"/>
              <a:t> [2] = {0,0}, n;</a:t>
            </a:r>
          </a:p>
          <a:p>
            <a:r>
              <a:rPr lang="en-US" sz="2000" b="1" dirty="0" smtClean="0"/>
              <a:t>      pipe( </a:t>
            </a:r>
            <a:r>
              <a:rPr lang="en-US" sz="2000" b="1" dirty="0" err="1" smtClean="0"/>
              <a:t>fd</a:t>
            </a:r>
            <a:r>
              <a:rPr lang="en-US" sz="2000" b="1" dirty="0" smtClean="0"/>
              <a:t>) ;</a:t>
            </a:r>
          </a:p>
          <a:p>
            <a:endParaRPr lang="en-US" sz="2000" dirty="0" smtClean="0"/>
          </a:p>
          <a:p>
            <a:r>
              <a:rPr lang="en-US" sz="2000" dirty="0" smtClean="0"/>
              <a:t>        if(fork() == 0)</a:t>
            </a:r>
          </a:p>
          <a:p>
            <a:r>
              <a:rPr lang="en-US" sz="2000" dirty="0" smtClean="0"/>
              <a:t>        {</a:t>
            </a:r>
          </a:p>
          <a:p>
            <a:r>
              <a:rPr lang="en-US" sz="2000" dirty="0" smtClean="0"/>
              <a:t>	close(</a:t>
            </a:r>
            <a:r>
              <a:rPr lang="en-US" sz="2000" dirty="0" err="1" smtClean="0"/>
              <a:t>fd</a:t>
            </a:r>
            <a:r>
              <a:rPr lang="en-US" sz="2000" dirty="0" smtClean="0"/>
              <a:t>[0]);</a:t>
            </a:r>
          </a:p>
          <a:p>
            <a:r>
              <a:rPr lang="en-US" sz="2000" b="1" dirty="0" smtClean="0"/>
              <a:t>	dup2(</a:t>
            </a:r>
            <a:r>
              <a:rPr lang="en-US" sz="2000" b="1" dirty="0" err="1" smtClean="0"/>
              <a:t>fd</a:t>
            </a:r>
            <a:r>
              <a:rPr lang="en-US" sz="2000" b="1" dirty="0" smtClean="0"/>
              <a:t>[1] , 1);</a:t>
            </a:r>
          </a:p>
          <a:p>
            <a:r>
              <a:rPr lang="en-US" sz="2000" b="1" dirty="0" smtClean="0"/>
              <a:t>                </a:t>
            </a:r>
            <a:r>
              <a:rPr lang="en-US" sz="2000" b="1" dirty="0" err="1" smtClean="0"/>
              <a:t>execlp</a:t>
            </a:r>
            <a:r>
              <a:rPr lang="en-US" sz="2000" b="1" dirty="0" smtClean="0"/>
              <a:t>("ls","ls",0);</a:t>
            </a:r>
          </a:p>
          <a:p>
            <a:r>
              <a:rPr lang="en-US" sz="2000" dirty="0" smtClean="0"/>
              <a:t>        }</a:t>
            </a:r>
          </a:p>
          <a:p>
            <a:r>
              <a:rPr lang="en-US" sz="2000" dirty="0" smtClean="0"/>
              <a:t>        else</a:t>
            </a:r>
          </a:p>
          <a:p>
            <a:r>
              <a:rPr lang="en-US" sz="2000" dirty="0" smtClean="0"/>
              <a:t>        {</a:t>
            </a:r>
          </a:p>
          <a:p>
            <a:r>
              <a:rPr lang="en-US" sz="2000" dirty="0" smtClean="0"/>
              <a:t>	close(</a:t>
            </a:r>
            <a:r>
              <a:rPr lang="en-US" sz="2000" dirty="0" err="1" smtClean="0"/>
              <a:t>fd</a:t>
            </a:r>
            <a:r>
              <a:rPr lang="en-US" sz="2000" dirty="0" smtClean="0"/>
              <a:t>[1]);</a:t>
            </a:r>
          </a:p>
          <a:p>
            <a:r>
              <a:rPr lang="en-US" sz="2000" b="1" dirty="0" smtClean="0"/>
              <a:t>	dup2(</a:t>
            </a:r>
            <a:r>
              <a:rPr lang="en-US" sz="2000" b="1" dirty="0" err="1" smtClean="0"/>
              <a:t>fd</a:t>
            </a:r>
            <a:r>
              <a:rPr lang="en-US" sz="2000" b="1" dirty="0" smtClean="0"/>
              <a:t>[0] , 0);</a:t>
            </a:r>
          </a:p>
          <a:p>
            <a:r>
              <a:rPr lang="en-US" sz="2000" b="1" dirty="0" smtClean="0"/>
              <a:t>                </a:t>
            </a:r>
            <a:r>
              <a:rPr lang="en-US" sz="2000" b="1" dirty="0" err="1" smtClean="0"/>
              <a:t>execlp</a:t>
            </a:r>
            <a:r>
              <a:rPr lang="en-US" sz="2000" b="1" dirty="0" smtClean="0"/>
              <a:t>("wc","wc",0);</a:t>
            </a:r>
          </a:p>
          <a:p>
            <a:r>
              <a:rPr lang="en-US" sz="2000" dirty="0" smtClean="0"/>
              <a:t>        }</a:t>
            </a:r>
          </a:p>
        </p:txBody>
      </p:sp>
      <p:sp>
        <p:nvSpPr>
          <p:cNvPr id="5" name="Content Placeholder 2"/>
          <p:cNvSpPr txBox="1">
            <a:spLocks/>
          </p:cNvSpPr>
          <p:nvPr/>
        </p:nvSpPr>
        <p:spPr>
          <a:xfrm>
            <a:off x="152400" y="2057400"/>
            <a:ext cx="4419600" cy="4191000"/>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pPr marL="457200" indent="-457200">
              <a:buAutoNum type="arabicPeriod"/>
            </a:pPr>
            <a:r>
              <a:rPr lang="en-US" sz="2000" dirty="0" smtClean="0"/>
              <a:t>Create a pipe.</a:t>
            </a:r>
          </a:p>
          <a:p>
            <a:pPr marL="457200" indent="-457200">
              <a:buAutoNum type="arabicPeriod"/>
            </a:pPr>
            <a:r>
              <a:rPr lang="en-US" sz="2000" dirty="0" smtClean="0"/>
              <a:t>Create a child process</a:t>
            </a:r>
          </a:p>
          <a:p>
            <a:pPr marL="457200" indent="-457200"/>
            <a:r>
              <a:rPr lang="en-US" sz="2000" dirty="0" smtClean="0"/>
              <a:t>	Inside Child Process</a:t>
            </a:r>
          </a:p>
          <a:p>
            <a:pPr marL="457200" indent="-457200">
              <a:buAutoNum type="arabicPeriod"/>
            </a:pPr>
            <a:r>
              <a:rPr lang="en-US" sz="2000" dirty="0" smtClean="0"/>
              <a:t>Close read end of pipe</a:t>
            </a:r>
          </a:p>
          <a:p>
            <a:pPr marL="457200" indent="-457200">
              <a:buAutoNum type="arabicPeriod"/>
            </a:pPr>
            <a:r>
              <a:rPr lang="en-US" sz="2000" dirty="0" smtClean="0"/>
              <a:t>Redirect the </a:t>
            </a:r>
            <a:r>
              <a:rPr lang="en-US" sz="2000" dirty="0" err="1" smtClean="0"/>
              <a:t>stdout</a:t>
            </a:r>
            <a:r>
              <a:rPr lang="en-US" sz="2000" dirty="0" smtClean="0"/>
              <a:t> to </a:t>
            </a:r>
            <a:r>
              <a:rPr lang="en-US" sz="2000" dirty="0" err="1" smtClean="0"/>
              <a:t>fd</a:t>
            </a:r>
            <a:r>
              <a:rPr lang="en-US" sz="2000" dirty="0" smtClean="0"/>
              <a:t>[1]</a:t>
            </a:r>
          </a:p>
          <a:p>
            <a:pPr marL="457200" indent="-457200">
              <a:buAutoNum type="arabicPeriod"/>
            </a:pPr>
            <a:r>
              <a:rPr lang="en-US" sz="2000" dirty="0" smtClean="0"/>
              <a:t>Execute </a:t>
            </a:r>
            <a:r>
              <a:rPr lang="en-US" sz="2000" dirty="0" err="1" smtClean="0"/>
              <a:t>ls</a:t>
            </a:r>
            <a:r>
              <a:rPr lang="en-US" sz="2000" dirty="0" smtClean="0"/>
              <a:t> </a:t>
            </a:r>
            <a:r>
              <a:rPr lang="en-US" sz="2000" dirty="0" err="1" smtClean="0"/>
              <a:t>cmd</a:t>
            </a:r>
            <a:r>
              <a:rPr lang="en-US" sz="2000" dirty="0" smtClean="0"/>
              <a:t> using </a:t>
            </a:r>
            <a:r>
              <a:rPr lang="en-US" sz="2000" dirty="0" err="1" smtClean="0"/>
              <a:t>execlp</a:t>
            </a:r>
            <a:endParaRPr lang="en-US" sz="2000" dirty="0" smtClean="0"/>
          </a:p>
          <a:p>
            <a:pPr marL="457200" indent="-457200"/>
            <a:endParaRPr lang="en-US" sz="2000" dirty="0" smtClean="0"/>
          </a:p>
          <a:p>
            <a:pPr marL="457200" indent="-457200"/>
            <a:r>
              <a:rPr lang="en-US" sz="2000" dirty="0" smtClean="0"/>
              <a:t>	Inside Parent Process</a:t>
            </a:r>
          </a:p>
          <a:p>
            <a:pPr marL="457200" indent="-457200">
              <a:buFontTx/>
              <a:buAutoNum type="arabicPeriod"/>
            </a:pPr>
            <a:r>
              <a:rPr lang="en-US" sz="2000" dirty="0" smtClean="0"/>
              <a:t>Close write end of pipe</a:t>
            </a:r>
          </a:p>
          <a:p>
            <a:pPr marL="457200" indent="-457200">
              <a:buFontTx/>
              <a:buAutoNum type="arabicPeriod"/>
            </a:pPr>
            <a:r>
              <a:rPr lang="en-US" sz="2000" dirty="0" smtClean="0"/>
              <a:t>Redirect the </a:t>
            </a:r>
            <a:r>
              <a:rPr lang="en-US" sz="2000" dirty="0" err="1" smtClean="0"/>
              <a:t>stdin</a:t>
            </a:r>
            <a:r>
              <a:rPr lang="en-US" sz="2000" dirty="0" smtClean="0"/>
              <a:t> to </a:t>
            </a:r>
            <a:r>
              <a:rPr lang="en-US" sz="2000" dirty="0" err="1" smtClean="0"/>
              <a:t>fd</a:t>
            </a:r>
            <a:r>
              <a:rPr lang="en-US" sz="2000" dirty="0" smtClean="0"/>
              <a:t>[0]</a:t>
            </a:r>
          </a:p>
          <a:p>
            <a:pPr marL="457200" indent="-457200">
              <a:buFontTx/>
              <a:buAutoNum type="arabicPeriod"/>
            </a:pPr>
            <a:r>
              <a:rPr lang="en-US" sz="2000" dirty="0" smtClean="0"/>
              <a:t>Execute </a:t>
            </a:r>
            <a:r>
              <a:rPr lang="en-US" sz="2000" dirty="0" err="1" smtClean="0"/>
              <a:t>wc</a:t>
            </a:r>
            <a:r>
              <a:rPr lang="en-US" sz="2000" dirty="0" smtClean="0"/>
              <a:t> </a:t>
            </a:r>
            <a:r>
              <a:rPr lang="en-US" sz="2000" dirty="0" err="1" smtClean="0"/>
              <a:t>cmd</a:t>
            </a:r>
            <a:r>
              <a:rPr lang="en-US" sz="2000" dirty="0" smtClean="0"/>
              <a:t> using </a:t>
            </a:r>
            <a:r>
              <a:rPr lang="en-US" sz="2000" dirty="0" err="1" smtClean="0"/>
              <a:t>execlp</a:t>
            </a:r>
            <a:endParaRPr lang="en-US" sz="2000" dirty="0" smtClean="0"/>
          </a:p>
          <a:p>
            <a:pPr marL="457200" indent="-457200">
              <a:buFontTx/>
              <a:buAutoNum type="arabicPeriod"/>
            </a:pPr>
            <a:endParaRPr lang="en-US" sz="2000" dirty="0" smtClean="0"/>
          </a:p>
          <a:p>
            <a:pPr marL="457200" indent="-457200">
              <a:buFontTx/>
              <a:buAutoNum type="arabicPeriod"/>
            </a:pPr>
            <a:endParaRPr lang="en-US" sz="2000" dirty="0" smtClean="0"/>
          </a:p>
          <a:p>
            <a:pPr marL="457200" indent="-457200">
              <a:buAutoNum type="arabicPeriod"/>
            </a:pPr>
            <a:endParaRPr lang="en-US" sz="2000" dirty="0" smtClean="0"/>
          </a:p>
          <a:p>
            <a:pPr marL="457200" indent="-457200">
              <a:buAutoNum type="arabicPeriod"/>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command - Incomplete</a:t>
            </a:r>
            <a:endParaRPr lang="en-US" dirty="0"/>
          </a:p>
        </p:txBody>
      </p:sp>
      <p:sp>
        <p:nvSpPr>
          <p:cNvPr id="3" name="Content Placeholder 2"/>
          <p:cNvSpPr>
            <a:spLocks noGrp="1"/>
          </p:cNvSpPr>
          <p:nvPr>
            <p:ph sz="quarter" idx="1"/>
          </p:nvPr>
        </p:nvSpPr>
        <p:spPr/>
        <p:txBody>
          <a:bodyPr/>
          <a:lstStyle/>
          <a:p>
            <a:r>
              <a:rPr lang="en-US" dirty="0" err="1" smtClean="0"/>
              <a:t>ls</a:t>
            </a:r>
            <a:r>
              <a:rPr lang="en-US" dirty="0" smtClean="0"/>
              <a:t>  | </a:t>
            </a:r>
            <a:r>
              <a:rPr lang="en-US" dirty="0" err="1" smtClean="0"/>
              <a:t>wc</a:t>
            </a:r>
            <a:endParaRPr lang="en-US" dirty="0"/>
          </a:p>
        </p:txBody>
      </p:sp>
      <p:sp>
        <p:nvSpPr>
          <p:cNvPr id="7" name="Flowchart: Direct Access Storage 6"/>
          <p:cNvSpPr/>
          <p:nvPr/>
        </p:nvSpPr>
        <p:spPr>
          <a:xfrm>
            <a:off x="1905000" y="5105400"/>
            <a:ext cx="1143000" cy="4572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 -l</a:t>
            </a:r>
            <a:endParaRPr lang="en-US" dirty="0"/>
          </a:p>
        </p:txBody>
      </p:sp>
      <p:sp>
        <p:nvSpPr>
          <p:cNvPr id="8" name="Flowchart: Direct Access Storage 7"/>
          <p:cNvSpPr/>
          <p:nvPr/>
        </p:nvSpPr>
        <p:spPr>
          <a:xfrm>
            <a:off x="4114800" y="5257800"/>
            <a:ext cx="2438400" cy="4572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Ls – l | head -4</a:t>
            </a:r>
            <a:endParaRPr lang="en-US" sz="1200" dirty="0"/>
          </a:p>
        </p:txBody>
      </p:sp>
      <p:sp>
        <p:nvSpPr>
          <p:cNvPr id="10" name="Rectangle 9"/>
          <p:cNvSpPr/>
          <p:nvPr/>
        </p:nvSpPr>
        <p:spPr>
          <a:xfrm>
            <a:off x="5562600" y="2362200"/>
            <a:ext cx="1600200" cy="2362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0</a:t>
            </a:r>
          </a:p>
          <a:p>
            <a:pPr algn="ctr"/>
            <a:r>
              <a:rPr lang="en-US" dirty="0" smtClean="0"/>
              <a:t>1</a:t>
            </a:r>
          </a:p>
          <a:p>
            <a:pPr algn="ctr"/>
            <a:r>
              <a:rPr lang="en-US" dirty="0" smtClean="0"/>
              <a:t>2</a:t>
            </a:r>
          </a:p>
          <a:p>
            <a:pPr algn="ctr"/>
            <a:r>
              <a:rPr lang="en-US" dirty="0" smtClean="0"/>
              <a:t>3(x)</a:t>
            </a:r>
          </a:p>
          <a:p>
            <a:pPr algn="ctr"/>
            <a:r>
              <a:rPr lang="en-US" dirty="0" smtClean="0"/>
              <a:t>4(x)</a:t>
            </a:r>
          </a:p>
          <a:p>
            <a:pPr algn="ctr"/>
            <a:r>
              <a:rPr lang="en-US" dirty="0" smtClean="0"/>
              <a:t>5(dup – 0)</a:t>
            </a:r>
          </a:p>
          <a:p>
            <a:pPr algn="ctr"/>
            <a:r>
              <a:rPr lang="en-US" dirty="0" smtClean="0"/>
              <a:t>6(x)</a:t>
            </a:r>
          </a:p>
          <a:p>
            <a:pPr algn="ctr"/>
            <a:endParaRPr lang="en-US" dirty="0"/>
          </a:p>
        </p:txBody>
      </p:sp>
      <p:sp>
        <p:nvSpPr>
          <p:cNvPr id="11" name="Rectangle 10"/>
          <p:cNvSpPr/>
          <p:nvPr/>
        </p:nvSpPr>
        <p:spPr>
          <a:xfrm>
            <a:off x="3124200" y="2286000"/>
            <a:ext cx="1447800" cy="2667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0</a:t>
            </a:r>
          </a:p>
          <a:p>
            <a:pPr algn="ctr"/>
            <a:r>
              <a:rPr lang="en-US" dirty="0" smtClean="0"/>
              <a:t>1</a:t>
            </a:r>
          </a:p>
          <a:p>
            <a:pPr algn="ctr"/>
            <a:r>
              <a:rPr lang="en-US" dirty="0" smtClean="0"/>
              <a:t>2</a:t>
            </a:r>
          </a:p>
          <a:p>
            <a:pPr algn="ctr"/>
            <a:r>
              <a:rPr lang="en-US" dirty="0" smtClean="0"/>
              <a:t>3(dup – 0)</a:t>
            </a:r>
          </a:p>
          <a:p>
            <a:pPr algn="ctr"/>
            <a:r>
              <a:rPr lang="en-US" dirty="0" smtClean="0"/>
              <a:t>4(x)</a:t>
            </a:r>
          </a:p>
          <a:p>
            <a:pPr algn="ctr"/>
            <a:r>
              <a:rPr lang="en-US" dirty="0" smtClean="0"/>
              <a:t>5(x)</a:t>
            </a:r>
          </a:p>
          <a:p>
            <a:pPr algn="ctr"/>
            <a:r>
              <a:rPr lang="en-US" dirty="0" smtClean="0"/>
              <a:t>6(dup – 1)</a:t>
            </a:r>
          </a:p>
          <a:p>
            <a:pPr algn="ctr"/>
            <a:endParaRPr lang="en-US" dirty="0"/>
          </a:p>
        </p:txBody>
      </p:sp>
      <p:sp>
        <p:nvSpPr>
          <p:cNvPr id="34" name="Freeform 33"/>
          <p:cNvSpPr/>
          <p:nvPr/>
        </p:nvSpPr>
        <p:spPr>
          <a:xfrm>
            <a:off x="2758306" y="2690621"/>
            <a:ext cx="778524" cy="863462"/>
          </a:xfrm>
          <a:custGeom>
            <a:avLst/>
            <a:gdLst>
              <a:gd name="connsiteX0" fmla="*/ 502479 w 778524"/>
              <a:gd name="connsiteY0" fmla="*/ 863462 h 863462"/>
              <a:gd name="connsiteX1" fmla="*/ 398962 w 778524"/>
              <a:gd name="connsiteY1" fmla="*/ 828956 h 863462"/>
              <a:gd name="connsiteX2" fmla="*/ 312698 w 778524"/>
              <a:gd name="connsiteY2" fmla="*/ 759945 h 863462"/>
              <a:gd name="connsiteX3" fmla="*/ 88411 w 778524"/>
              <a:gd name="connsiteY3" fmla="*/ 518405 h 863462"/>
              <a:gd name="connsiteX4" fmla="*/ 36652 w 778524"/>
              <a:gd name="connsiteY4" fmla="*/ 432141 h 863462"/>
              <a:gd name="connsiteX5" fmla="*/ 19400 w 778524"/>
              <a:gd name="connsiteY5" fmla="*/ 345877 h 863462"/>
              <a:gd name="connsiteX6" fmla="*/ 2147 w 778524"/>
              <a:gd name="connsiteY6" fmla="*/ 276866 h 863462"/>
              <a:gd name="connsiteX7" fmla="*/ 71158 w 778524"/>
              <a:gd name="connsiteY7" fmla="*/ 104337 h 863462"/>
              <a:gd name="connsiteX8" fmla="*/ 295445 w 778524"/>
              <a:gd name="connsiteY8" fmla="*/ 35326 h 863462"/>
              <a:gd name="connsiteX9" fmla="*/ 364456 w 778524"/>
              <a:gd name="connsiteY9" fmla="*/ 18073 h 863462"/>
              <a:gd name="connsiteX10" fmla="*/ 778524 w 778524"/>
              <a:gd name="connsiteY10" fmla="*/ 821 h 86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524" h="863462">
                <a:moveTo>
                  <a:pt x="502479" y="863462"/>
                </a:moveTo>
                <a:cubicBezTo>
                  <a:pt x="467973" y="851960"/>
                  <a:pt x="430893" y="846373"/>
                  <a:pt x="398962" y="828956"/>
                </a:cubicBezTo>
                <a:cubicBezTo>
                  <a:pt x="366634" y="811323"/>
                  <a:pt x="339843" y="784828"/>
                  <a:pt x="312698" y="759945"/>
                </a:cubicBezTo>
                <a:cubicBezTo>
                  <a:pt x="246461" y="699228"/>
                  <a:pt x="143274" y="591556"/>
                  <a:pt x="88411" y="518405"/>
                </a:cubicBezTo>
                <a:cubicBezTo>
                  <a:pt x="68291" y="491578"/>
                  <a:pt x="53905" y="460896"/>
                  <a:pt x="36652" y="432141"/>
                </a:cubicBezTo>
                <a:cubicBezTo>
                  <a:pt x="30901" y="403386"/>
                  <a:pt x="25761" y="374503"/>
                  <a:pt x="19400" y="345877"/>
                </a:cubicBezTo>
                <a:cubicBezTo>
                  <a:pt x="14256" y="322730"/>
                  <a:pt x="0" y="300480"/>
                  <a:pt x="2147" y="276866"/>
                </a:cubicBezTo>
                <a:cubicBezTo>
                  <a:pt x="3270" y="264513"/>
                  <a:pt x="32782" y="127362"/>
                  <a:pt x="71158" y="104337"/>
                </a:cubicBezTo>
                <a:cubicBezTo>
                  <a:pt x="151330" y="56234"/>
                  <a:pt x="211910" y="53889"/>
                  <a:pt x="295445" y="35326"/>
                </a:cubicBezTo>
                <a:cubicBezTo>
                  <a:pt x="318592" y="30182"/>
                  <a:pt x="340820" y="19964"/>
                  <a:pt x="364456" y="18073"/>
                </a:cubicBezTo>
                <a:cubicBezTo>
                  <a:pt x="590368" y="0"/>
                  <a:pt x="627781" y="821"/>
                  <a:pt x="778524" y="82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255350" y="2832981"/>
            <a:ext cx="910646" cy="1497479"/>
          </a:xfrm>
          <a:custGeom>
            <a:avLst/>
            <a:gdLst>
              <a:gd name="connsiteX0" fmla="*/ 264892 w 910646"/>
              <a:gd name="connsiteY0" fmla="*/ 1497479 h 1497479"/>
              <a:gd name="connsiteX1" fmla="*/ 885993 w 910646"/>
              <a:gd name="connsiteY1" fmla="*/ 1204181 h 1497479"/>
              <a:gd name="connsiteX2" fmla="*/ 903246 w 910646"/>
              <a:gd name="connsiteY2" fmla="*/ 997147 h 1497479"/>
              <a:gd name="connsiteX3" fmla="*/ 885993 w 910646"/>
              <a:gd name="connsiteY3" fmla="*/ 617585 h 1497479"/>
              <a:gd name="connsiteX4" fmla="*/ 868741 w 910646"/>
              <a:gd name="connsiteY4" fmla="*/ 479562 h 1497479"/>
              <a:gd name="connsiteX5" fmla="*/ 799729 w 910646"/>
              <a:gd name="connsiteY5" fmla="*/ 307034 h 1497479"/>
              <a:gd name="connsiteX6" fmla="*/ 678959 w 910646"/>
              <a:gd name="connsiteY6" fmla="*/ 151759 h 1497479"/>
              <a:gd name="connsiteX7" fmla="*/ 489178 w 910646"/>
              <a:gd name="connsiteY7" fmla="*/ 65494 h 1497479"/>
              <a:gd name="connsiteX8" fmla="*/ 385661 w 910646"/>
              <a:gd name="connsiteY8" fmla="*/ 48242 h 1497479"/>
              <a:gd name="connsiteX9" fmla="*/ 195880 w 910646"/>
              <a:gd name="connsiteY9" fmla="*/ 13736 h 1497479"/>
              <a:gd name="connsiteX10" fmla="*/ 109616 w 910646"/>
              <a:gd name="connsiteY10" fmla="*/ 48242 h 1497479"/>
              <a:gd name="connsiteX11" fmla="*/ 23352 w 910646"/>
              <a:gd name="connsiteY11" fmla="*/ 117253 h 149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0646" h="1497479">
                <a:moveTo>
                  <a:pt x="264892" y="1497479"/>
                </a:moveTo>
                <a:cubicBezTo>
                  <a:pt x="486997" y="1436209"/>
                  <a:pt x="788416" y="1460322"/>
                  <a:pt x="885993" y="1204181"/>
                </a:cubicBezTo>
                <a:cubicBezTo>
                  <a:pt x="910646" y="1139467"/>
                  <a:pt x="897495" y="1066158"/>
                  <a:pt x="903246" y="997147"/>
                </a:cubicBezTo>
                <a:cubicBezTo>
                  <a:pt x="897495" y="870626"/>
                  <a:pt x="894418" y="743956"/>
                  <a:pt x="885993" y="617585"/>
                </a:cubicBezTo>
                <a:cubicBezTo>
                  <a:pt x="882909" y="571322"/>
                  <a:pt x="881150" y="524236"/>
                  <a:pt x="868741" y="479562"/>
                </a:cubicBezTo>
                <a:cubicBezTo>
                  <a:pt x="852163" y="419882"/>
                  <a:pt x="837756" y="355926"/>
                  <a:pt x="799729" y="307034"/>
                </a:cubicBezTo>
                <a:cubicBezTo>
                  <a:pt x="759472" y="255276"/>
                  <a:pt x="737607" y="181083"/>
                  <a:pt x="678959" y="151759"/>
                </a:cubicBezTo>
                <a:cubicBezTo>
                  <a:pt x="632907" y="128733"/>
                  <a:pt x="542893" y="80143"/>
                  <a:pt x="489178" y="65494"/>
                </a:cubicBezTo>
                <a:cubicBezTo>
                  <a:pt x="455429" y="56290"/>
                  <a:pt x="420078" y="54500"/>
                  <a:pt x="385661" y="48242"/>
                </a:cubicBezTo>
                <a:cubicBezTo>
                  <a:pt x="120323" y="0"/>
                  <a:pt x="501025" y="64594"/>
                  <a:pt x="195880" y="13736"/>
                </a:cubicBezTo>
                <a:cubicBezTo>
                  <a:pt x="167125" y="25238"/>
                  <a:pt x="135384" y="31063"/>
                  <a:pt x="109616" y="48242"/>
                </a:cubicBezTo>
                <a:cubicBezTo>
                  <a:pt x="0" y="121320"/>
                  <a:pt x="79596" y="117253"/>
                  <a:pt x="23352" y="117253"/>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569830" y="4399472"/>
            <a:ext cx="306970" cy="1035170"/>
          </a:xfrm>
          <a:custGeom>
            <a:avLst/>
            <a:gdLst>
              <a:gd name="connsiteX0" fmla="*/ 0 w 306970"/>
              <a:gd name="connsiteY0" fmla="*/ 0 h 1035170"/>
              <a:gd name="connsiteX1" fmla="*/ 86264 w 306970"/>
              <a:gd name="connsiteY1" fmla="*/ 120770 h 1035170"/>
              <a:gd name="connsiteX2" fmla="*/ 138023 w 306970"/>
              <a:gd name="connsiteY2" fmla="*/ 586596 h 1035170"/>
              <a:gd name="connsiteX3" fmla="*/ 138023 w 306970"/>
              <a:gd name="connsiteY3" fmla="*/ 1035170 h 1035170"/>
            </a:gdLst>
            <a:ahLst/>
            <a:cxnLst>
              <a:cxn ang="0">
                <a:pos x="connsiteX0" y="connsiteY0"/>
              </a:cxn>
              <a:cxn ang="0">
                <a:pos x="connsiteX1" y="connsiteY1"/>
              </a:cxn>
              <a:cxn ang="0">
                <a:pos x="connsiteX2" y="connsiteY2"/>
              </a:cxn>
              <a:cxn ang="0">
                <a:pos x="connsiteX3" y="connsiteY3"/>
              </a:cxn>
            </a:cxnLst>
            <a:rect l="l" t="t" r="r" b="b"/>
            <a:pathLst>
              <a:path w="306970" h="1035170">
                <a:moveTo>
                  <a:pt x="0" y="0"/>
                </a:moveTo>
                <a:cubicBezTo>
                  <a:pt x="28755" y="40257"/>
                  <a:pt x="71601" y="73522"/>
                  <a:pt x="86264" y="120770"/>
                </a:cubicBezTo>
                <a:cubicBezTo>
                  <a:pt x="306970" y="831932"/>
                  <a:pt x="147100" y="305197"/>
                  <a:pt x="138023" y="586596"/>
                </a:cubicBezTo>
                <a:cubicBezTo>
                  <a:pt x="133202" y="736043"/>
                  <a:pt x="138023" y="885645"/>
                  <a:pt x="138023" y="103517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5415329" y="4019909"/>
            <a:ext cx="812943" cy="1500997"/>
          </a:xfrm>
          <a:custGeom>
            <a:avLst/>
            <a:gdLst>
              <a:gd name="connsiteX0" fmla="*/ 812943 w 812943"/>
              <a:gd name="connsiteY0" fmla="*/ 1500997 h 1500997"/>
              <a:gd name="connsiteX1" fmla="*/ 588656 w 812943"/>
              <a:gd name="connsiteY1" fmla="*/ 1276710 h 1500997"/>
              <a:gd name="connsiteX2" fmla="*/ 243599 w 812943"/>
              <a:gd name="connsiteY2" fmla="*/ 724619 h 1500997"/>
              <a:gd name="connsiteX3" fmla="*/ 140082 w 812943"/>
              <a:gd name="connsiteY3" fmla="*/ 552091 h 1500997"/>
              <a:gd name="connsiteX4" fmla="*/ 36565 w 812943"/>
              <a:gd name="connsiteY4" fmla="*/ 362310 h 1500997"/>
              <a:gd name="connsiteX5" fmla="*/ 36565 w 812943"/>
              <a:gd name="connsiteY5" fmla="*/ 86265 h 1500997"/>
              <a:gd name="connsiteX6" fmla="*/ 88324 w 812943"/>
              <a:gd name="connsiteY6" fmla="*/ 34506 h 1500997"/>
              <a:gd name="connsiteX7" fmla="*/ 260852 w 812943"/>
              <a:gd name="connsiteY7" fmla="*/ 17253 h 1500997"/>
              <a:gd name="connsiteX8" fmla="*/ 347116 w 812943"/>
              <a:gd name="connsiteY8" fmla="*/ 0 h 150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943" h="1500997">
                <a:moveTo>
                  <a:pt x="812943" y="1500997"/>
                </a:moveTo>
                <a:cubicBezTo>
                  <a:pt x="685135" y="1437093"/>
                  <a:pt x="714736" y="1463656"/>
                  <a:pt x="588656" y="1276710"/>
                </a:cubicBezTo>
                <a:cubicBezTo>
                  <a:pt x="467313" y="1096787"/>
                  <a:pt x="357827" y="909141"/>
                  <a:pt x="243599" y="724619"/>
                </a:cubicBezTo>
                <a:cubicBezTo>
                  <a:pt x="208298" y="667594"/>
                  <a:pt x="175627" y="608964"/>
                  <a:pt x="140082" y="552091"/>
                </a:cubicBezTo>
                <a:cubicBezTo>
                  <a:pt x="44316" y="398865"/>
                  <a:pt x="93624" y="504957"/>
                  <a:pt x="36565" y="362310"/>
                </a:cubicBezTo>
                <a:cubicBezTo>
                  <a:pt x="31510" y="306701"/>
                  <a:pt x="0" y="159396"/>
                  <a:pt x="36565" y="86265"/>
                </a:cubicBezTo>
                <a:cubicBezTo>
                  <a:pt x="47477" y="64441"/>
                  <a:pt x="65004" y="41682"/>
                  <a:pt x="88324" y="34506"/>
                </a:cubicBezTo>
                <a:cubicBezTo>
                  <a:pt x="143564" y="17509"/>
                  <a:pt x="203563" y="24892"/>
                  <a:pt x="260852" y="17253"/>
                </a:cubicBezTo>
                <a:cubicBezTo>
                  <a:pt x="289919" y="13377"/>
                  <a:pt x="347116" y="0"/>
                  <a:pt x="347116"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6952891" y="2467155"/>
            <a:ext cx="1075127" cy="1518249"/>
          </a:xfrm>
          <a:custGeom>
            <a:avLst/>
            <a:gdLst>
              <a:gd name="connsiteX0" fmla="*/ 51758 w 1075127"/>
              <a:gd name="connsiteY0" fmla="*/ 1518249 h 1518249"/>
              <a:gd name="connsiteX1" fmla="*/ 897147 w 1075127"/>
              <a:gd name="connsiteY1" fmla="*/ 1431985 h 1518249"/>
              <a:gd name="connsiteX2" fmla="*/ 1052422 w 1075127"/>
              <a:gd name="connsiteY2" fmla="*/ 1259456 h 1518249"/>
              <a:gd name="connsiteX3" fmla="*/ 1069675 w 1075127"/>
              <a:gd name="connsiteY3" fmla="*/ 1104181 h 1518249"/>
              <a:gd name="connsiteX4" fmla="*/ 1017917 w 1075127"/>
              <a:gd name="connsiteY4" fmla="*/ 931653 h 1518249"/>
              <a:gd name="connsiteX5" fmla="*/ 983411 w 1075127"/>
              <a:gd name="connsiteY5" fmla="*/ 828136 h 1518249"/>
              <a:gd name="connsiteX6" fmla="*/ 931652 w 1075127"/>
              <a:gd name="connsiteY6" fmla="*/ 741871 h 1518249"/>
              <a:gd name="connsiteX7" fmla="*/ 897147 w 1075127"/>
              <a:gd name="connsiteY7" fmla="*/ 655607 h 1518249"/>
              <a:gd name="connsiteX8" fmla="*/ 879894 w 1075127"/>
              <a:gd name="connsiteY8" fmla="*/ 552090 h 1518249"/>
              <a:gd name="connsiteX9" fmla="*/ 862641 w 1075127"/>
              <a:gd name="connsiteY9" fmla="*/ 431320 h 1518249"/>
              <a:gd name="connsiteX10" fmla="*/ 759124 w 1075127"/>
              <a:gd name="connsiteY10" fmla="*/ 258792 h 1518249"/>
              <a:gd name="connsiteX11" fmla="*/ 672860 w 1075127"/>
              <a:gd name="connsiteY11" fmla="*/ 155275 h 1518249"/>
              <a:gd name="connsiteX12" fmla="*/ 448573 w 1075127"/>
              <a:gd name="connsiteY12" fmla="*/ 0 h 1518249"/>
              <a:gd name="connsiteX13" fmla="*/ 103517 w 1075127"/>
              <a:gd name="connsiteY13" fmla="*/ 34505 h 1518249"/>
              <a:gd name="connsiteX14" fmla="*/ 51758 w 1075127"/>
              <a:gd name="connsiteY14" fmla="*/ 69011 h 1518249"/>
              <a:gd name="connsiteX15" fmla="*/ 0 w 1075127"/>
              <a:gd name="connsiteY15" fmla="*/ 86264 h 151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5127" h="1518249">
                <a:moveTo>
                  <a:pt x="51758" y="1518249"/>
                </a:moveTo>
                <a:cubicBezTo>
                  <a:pt x="244881" y="1510202"/>
                  <a:pt x="715626" y="1506729"/>
                  <a:pt x="897147" y="1431985"/>
                </a:cubicBezTo>
                <a:cubicBezTo>
                  <a:pt x="968690" y="1402526"/>
                  <a:pt x="1000664" y="1316966"/>
                  <a:pt x="1052422" y="1259456"/>
                </a:cubicBezTo>
                <a:cubicBezTo>
                  <a:pt x="1058173" y="1207698"/>
                  <a:pt x="1075127" y="1155972"/>
                  <a:pt x="1069675" y="1104181"/>
                </a:cubicBezTo>
                <a:cubicBezTo>
                  <a:pt x="1063390" y="1044469"/>
                  <a:pt x="1035826" y="988961"/>
                  <a:pt x="1017917" y="931653"/>
                </a:cubicBezTo>
                <a:cubicBezTo>
                  <a:pt x="1007068" y="896936"/>
                  <a:pt x="998462" y="861248"/>
                  <a:pt x="983411" y="828136"/>
                </a:cubicBezTo>
                <a:cubicBezTo>
                  <a:pt x="969535" y="797608"/>
                  <a:pt x="946649" y="771865"/>
                  <a:pt x="931652" y="741871"/>
                </a:cubicBezTo>
                <a:cubicBezTo>
                  <a:pt x="917802" y="714171"/>
                  <a:pt x="908649" y="684362"/>
                  <a:pt x="897147" y="655607"/>
                </a:cubicBezTo>
                <a:cubicBezTo>
                  <a:pt x="891396" y="621101"/>
                  <a:pt x="885213" y="586665"/>
                  <a:pt x="879894" y="552090"/>
                </a:cubicBezTo>
                <a:cubicBezTo>
                  <a:pt x="873710" y="511897"/>
                  <a:pt x="873341" y="470552"/>
                  <a:pt x="862641" y="431320"/>
                </a:cubicBezTo>
                <a:cubicBezTo>
                  <a:pt x="851173" y="389270"/>
                  <a:pt x="775349" y="280425"/>
                  <a:pt x="759124" y="258792"/>
                </a:cubicBezTo>
                <a:cubicBezTo>
                  <a:pt x="732174" y="222859"/>
                  <a:pt x="707366" y="184030"/>
                  <a:pt x="672860" y="155275"/>
                </a:cubicBezTo>
                <a:cubicBezTo>
                  <a:pt x="603005" y="97063"/>
                  <a:pt x="448573" y="0"/>
                  <a:pt x="448573" y="0"/>
                </a:cubicBezTo>
                <a:cubicBezTo>
                  <a:pt x="333554" y="11502"/>
                  <a:pt x="217400" y="14699"/>
                  <a:pt x="103517" y="34505"/>
                </a:cubicBezTo>
                <a:cubicBezTo>
                  <a:pt x="83088" y="38058"/>
                  <a:pt x="70304" y="59738"/>
                  <a:pt x="51758" y="69011"/>
                </a:cubicBezTo>
                <a:cubicBezTo>
                  <a:pt x="35492" y="77144"/>
                  <a:pt x="0" y="86264"/>
                  <a:pt x="0" y="8626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457200" y="1905000"/>
            <a:ext cx="1295400" cy="381000"/>
          </a:xfrm>
          <a:prstGeom prst="rect">
            <a:avLst/>
          </a:prstGeom>
          <a:noFill/>
        </p:spPr>
        <p:txBody>
          <a:bodyPr wrap="square" rtlCol="0">
            <a:spAutoFit/>
          </a:bodyPr>
          <a:lstStyle/>
          <a:p>
            <a:r>
              <a:rPr lang="en-US" dirty="0" smtClean="0"/>
              <a:t>First Child</a:t>
            </a:r>
            <a:endParaRPr lang="en-US" dirty="0"/>
          </a:p>
        </p:txBody>
      </p:sp>
      <p:sp>
        <p:nvSpPr>
          <p:cNvPr id="41" name="TextBox 40"/>
          <p:cNvSpPr txBox="1"/>
          <p:nvPr/>
        </p:nvSpPr>
        <p:spPr>
          <a:xfrm>
            <a:off x="3200400" y="1828800"/>
            <a:ext cx="1676400" cy="369332"/>
          </a:xfrm>
          <a:prstGeom prst="rect">
            <a:avLst/>
          </a:prstGeom>
          <a:noFill/>
        </p:spPr>
        <p:txBody>
          <a:bodyPr wrap="square" rtlCol="0">
            <a:spAutoFit/>
          </a:bodyPr>
          <a:lstStyle/>
          <a:p>
            <a:r>
              <a:rPr lang="en-US" dirty="0" smtClean="0"/>
              <a:t>Second  Child</a:t>
            </a:r>
            <a:endParaRPr lang="en-US" dirty="0"/>
          </a:p>
        </p:txBody>
      </p:sp>
      <p:sp>
        <p:nvSpPr>
          <p:cNvPr id="42" name="TextBox 41"/>
          <p:cNvSpPr txBox="1"/>
          <p:nvPr/>
        </p:nvSpPr>
        <p:spPr>
          <a:xfrm>
            <a:off x="5486400" y="1828800"/>
            <a:ext cx="2057400" cy="381000"/>
          </a:xfrm>
          <a:prstGeom prst="rect">
            <a:avLst/>
          </a:prstGeom>
          <a:noFill/>
        </p:spPr>
        <p:txBody>
          <a:bodyPr wrap="square" rtlCol="0">
            <a:spAutoFit/>
          </a:bodyPr>
          <a:lstStyle/>
          <a:p>
            <a:pPr algn="ctr"/>
            <a:r>
              <a:rPr lang="en-US" dirty="0" smtClean="0"/>
              <a:t>parent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command </a:t>
            </a:r>
            <a:endParaRPr lang="en-US" dirty="0"/>
          </a:p>
        </p:txBody>
      </p:sp>
      <p:sp>
        <p:nvSpPr>
          <p:cNvPr id="3" name="Content Placeholder 2"/>
          <p:cNvSpPr>
            <a:spLocks noGrp="1"/>
          </p:cNvSpPr>
          <p:nvPr>
            <p:ph sz="quarter" idx="1"/>
          </p:nvPr>
        </p:nvSpPr>
        <p:spPr/>
        <p:txBody>
          <a:bodyPr/>
          <a:lstStyle/>
          <a:p>
            <a:r>
              <a:rPr lang="en-US" dirty="0" err="1" smtClean="0"/>
              <a:t>ls</a:t>
            </a:r>
            <a:r>
              <a:rPr lang="en-US" dirty="0" smtClean="0"/>
              <a:t>  | head -4 | tail -1 </a:t>
            </a:r>
            <a:endParaRPr lang="en-US" dirty="0"/>
          </a:p>
        </p:txBody>
      </p:sp>
      <p:sp>
        <p:nvSpPr>
          <p:cNvPr id="5" name="Content Placeholder 2"/>
          <p:cNvSpPr txBox="1">
            <a:spLocks/>
          </p:cNvSpPr>
          <p:nvPr/>
        </p:nvSpPr>
        <p:spPr>
          <a:xfrm>
            <a:off x="152400" y="2057400"/>
            <a:ext cx="8534400" cy="4191000"/>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pPr marL="457200" indent="-457200">
              <a:buAutoNum type="arabicPeriod"/>
            </a:pPr>
            <a:endParaRPr lang="en-US" sz="2000" dirty="0" smtClean="0"/>
          </a:p>
        </p:txBody>
      </p:sp>
      <p:sp>
        <p:nvSpPr>
          <p:cNvPr id="7" name="Flowchart: Direct Access Storage 6"/>
          <p:cNvSpPr/>
          <p:nvPr/>
        </p:nvSpPr>
        <p:spPr>
          <a:xfrm>
            <a:off x="1905000" y="5105400"/>
            <a:ext cx="1143000" cy="4572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 -l</a:t>
            </a:r>
            <a:endParaRPr lang="en-US" dirty="0"/>
          </a:p>
        </p:txBody>
      </p:sp>
      <p:sp>
        <p:nvSpPr>
          <p:cNvPr id="8" name="Flowchart: Direct Access Storage 7"/>
          <p:cNvSpPr/>
          <p:nvPr/>
        </p:nvSpPr>
        <p:spPr>
          <a:xfrm>
            <a:off x="4114800" y="5257800"/>
            <a:ext cx="2438400" cy="4572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Ls – l | head -4</a:t>
            </a:r>
            <a:endParaRPr lang="en-US" sz="1200" dirty="0"/>
          </a:p>
        </p:txBody>
      </p:sp>
      <p:sp>
        <p:nvSpPr>
          <p:cNvPr id="9" name="Rectangle 8"/>
          <p:cNvSpPr/>
          <p:nvPr/>
        </p:nvSpPr>
        <p:spPr>
          <a:xfrm>
            <a:off x="609600" y="2362200"/>
            <a:ext cx="12954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0</a:t>
            </a:r>
          </a:p>
          <a:p>
            <a:pPr algn="ctr"/>
            <a:r>
              <a:rPr lang="en-US" dirty="0" smtClean="0"/>
              <a:t>1</a:t>
            </a:r>
          </a:p>
          <a:p>
            <a:pPr algn="ctr"/>
            <a:r>
              <a:rPr lang="en-US" dirty="0" smtClean="0"/>
              <a:t>2</a:t>
            </a:r>
          </a:p>
          <a:p>
            <a:pPr algn="ctr"/>
            <a:r>
              <a:rPr lang="en-US" dirty="0" smtClean="0"/>
              <a:t>3 (x)</a:t>
            </a:r>
          </a:p>
          <a:p>
            <a:pPr algn="ctr"/>
            <a:r>
              <a:rPr lang="en-US" dirty="0" smtClean="0"/>
              <a:t>4(dup – 1)</a:t>
            </a:r>
          </a:p>
        </p:txBody>
      </p:sp>
      <p:sp>
        <p:nvSpPr>
          <p:cNvPr id="10" name="Rectangle 9"/>
          <p:cNvSpPr/>
          <p:nvPr/>
        </p:nvSpPr>
        <p:spPr>
          <a:xfrm>
            <a:off x="5562600" y="2362200"/>
            <a:ext cx="1600200" cy="2362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0</a:t>
            </a:r>
          </a:p>
          <a:p>
            <a:pPr algn="ctr"/>
            <a:r>
              <a:rPr lang="en-US" dirty="0" smtClean="0"/>
              <a:t>1</a:t>
            </a:r>
          </a:p>
          <a:p>
            <a:pPr algn="ctr"/>
            <a:r>
              <a:rPr lang="en-US" dirty="0" smtClean="0"/>
              <a:t>2</a:t>
            </a:r>
          </a:p>
          <a:p>
            <a:pPr algn="ctr"/>
            <a:r>
              <a:rPr lang="en-US" dirty="0" smtClean="0"/>
              <a:t>3(x)</a:t>
            </a:r>
          </a:p>
          <a:p>
            <a:pPr algn="ctr"/>
            <a:r>
              <a:rPr lang="en-US" dirty="0" smtClean="0"/>
              <a:t>4(x)</a:t>
            </a:r>
          </a:p>
          <a:p>
            <a:pPr algn="ctr"/>
            <a:r>
              <a:rPr lang="en-US" dirty="0" smtClean="0"/>
              <a:t>5(dup – 0)</a:t>
            </a:r>
          </a:p>
          <a:p>
            <a:pPr algn="ctr"/>
            <a:r>
              <a:rPr lang="en-US" dirty="0" smtClean="0"/>
              <a:t>6(x)</a:t>
            </a:r>
          </a:p>
          <a:p>
            <a:pPr algn="ctr"/>
            <a:endParaRPr lang="en-US" dirty="0"/>
          </a:p>
        </p:txBody>
      </p:sp>
      <p:sp>
        <p:nvSpPr>
          <p:cNvPr id="11" name="Rectangle 10"/>
          <p:cNvSpPr/>
          <p:nvPr/>
        </p:nvSpPr>
        <p:spPr>
          <a:xfrm>
            <a:off x="3124200" y="2286000"/>
            <a:ext cx="1447800" cy="2667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0</a:t>
            </a:r>
          </a:p>
          <a:p>
            <a:pPr algn="ctr"/>
            <a:r>
              <a:rPr lang="en-US" dirty="0" smtClean="0"/>
              <a:t>1</a:t>
            </a:r>
          </a:p>
          <a:p>
            <a:pPr algn="ctr"/>
            <a:r>
              <a:rPr lang="en-US" dirty="0" smtClean="0"/>
              <a:t>2</a:t>
            </a:r>
          </a:p>
          <a:p>
            <a:pPr algn="ctr"/>
            <a:r>
              <a:rPr lang="en-US" dirty="0" smtClean="0"/>
              <a:t>3(dup – 0)</a:t>
            </a:r>
          </a:p>
          <a:p>
            <a:pPr algn="ctr"/>
            <a:r>
              <a:rPr lang="en-US" dirty="0" smtClean="0"/>
              <a:t>4(x)</a:t>
            </a:r>
          </a:p>
          <a:p>
            <a:pPr algn="ctr"/>
            <a:r>
              <a:rPr lang="en-US" dirty="0" smtClean="0"/>
              <a:t>5(x)</a:t>
            </a:r>
          </a:p>
          <a:p>
            <a:pPr algn="ctr"/>
            <a:r>
              <a:rPr lang="en-US" dirty="0" smtClean="0"/>
              <a:t>6(dup – 1)</a:t>
            </a:r>
          </a:p>
          <a:p>
            <a:pPr algn="ctr"/>
            <a:endParaRPr lang="en-US" dirty="0"/>
          </a:p>
        </p:txBody>
      </p:sp>
      <p:cxnSp>
        <p:nvCxnSpPr>
          <p:cNvPr id="19" name="Elbow Connector 18"/>
          <p:cNvCxnSpPr/>
          <p:nvPr/>
        </p:nvCxnSpPr>
        <p:spPr>
          <a:xfrm rot="5400000" flipH="1" flipV="1">
            <a:off x="2133600" y="4191000"/>
            <a:ext cx="1524000" cy="304800"/>
          </a:xfrm>
          <a:prstGeom prst="bentConnector3">
            <a:avLst>
              <a:gd name="adj1" fmla="val 65849"/>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1600200" y="3657600"/>
            <a:ext cx="685800" cy="1447800"/>
            <a:chOff x="1600200" y="3657600"/>
            <a:chExt cx="685800" cy="1447800"/>
          </a:xfrm>
        </p:grpSpPr>
        <p:cxnSp>
          <p:nvCxnSpPr>
            <p:cNvPr id="17" name="Elbow Connector 16"/>
            <p:cNvCxnSpPr/>
            <p:nvPr/>
          </p:nvCxnSpPr>
          <p:spPr>
            <a:xfrm rot="16200000" flipH="1">
              <a:off x="1371600" y="4191000"/>
              <a:ext cx="14478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3657600"/>
              <a:ext cx="3048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Freeform 32"/>
          <p:cNvSpPr/>
          <p:nvPr/>
        </p:nvSpPr>
        <p:spPr>
          <a:xfrm>
            <a:off x="246546" y="2895600"/>
            <a:ext cx="515454" cy="838200"/>
          </a:xfrm>
          <a:custGeom>
            <a:avLst/>
            <a:gdLst>
              <a:gd name="connsiteX0" fmla="*/ 450756 w 744054"/>
              <a:gd name="connsiteY0" fmla="*/ 883967 h 883967"/>
              <a:gd name="connsiteX1" fmla="*/ 243722 w 744054"/>
              <a:gd name="connsiteY1" fmla="*/ 849462 h 883967"/>
              <a:gd name="connsiteX2" fmla="*/ 36688 w 744054"/>
              <a:gd name="connsiteY2" fmla="*/ 659681 h 883967"/>
              <a:gd name="connsiteX3" fmla="*/ 19435 w 744054"/>
              <a:gd name="connsiteY3" fmla="*/ 504405 h 883967"/>
              <a:gd name="connsiteX4" fmla="*/ 2182 w 744054"/>
              <a:gd name="connsiteY4" fmla="*/ 400888 h 883967"/>
              <a:gd name="connsiteX5" fmla="*/ 36688 w 744054"/>
              <a:gd name="connsiteY5" fmla="*/ 228360 h 883967"/>
              <a:gd name="connsiteX6" fmla="*/ 88446 w 744054"/>
              <a:gd name="connsiteY6" fmla="*/ 159348 h 883967"/>
              <a:gd name="connsiteX7" fmla="*/ 191963 w 744054"/>
              <a:gd name="connsiteY7" fmla="*/ 142096 h 883967"/>
              <a:gd name="connsiteX8" fmla="*/ 312733 w 744054"/>
              <a:gd name="connsiteY8" fmla="*/ 124843 h 883967"/>
              <a:gd name="connsiteX9" fmla="*/ 744054 w 744054"/>
              <a:gd name="connsiteY9" fmla="*/ 38579 h 88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4054" h="883967">
                <a:moveTo>
                  <a:pt x="450756" y="883967"/>
                </a:moveTo>
                <a:cubicBezTo>
                  <a:pt x="381745" y="872465"/>
                  <a:pt x="310842" y="869203"/>
                  <a:pt x="243722" y="849462"/>
                </a:cubicBezTo>
                <a:cubicBezTo>
                  <a:pt x="155018" y="823373"/>
                  <a:pt x="88421" y="718804"/>
                  <a:pt x="36688" y="659681"/>
                </a:cubicBezTo>
                <a:cubicBezTo>
                  <a:pt x="30937" y="607922"/>
                  <a:pt x="26318" y="556025"/>
                  <a:pt x="19435" y="504405"/>
                </a:cubicBezTo>
                <a:cubicBezTo>
                  <a:pt x="14812" y="469730"/>
                  <a:pt x="0" y="435802"/>
                  <a:pt x="2182" y="400888"/>
                </a:cubicBezTo>
                <a:cubicBezTo>
                  <a:pt x="5840" y="342354"/>
                  <a:pt x="16963" y="283592"/>
                  <a:pt x="36688" y="228360"/>
                </a:cubicBezTo>
                <a:cubicBezTo>
                  <a:pt x="46359" y="201280"/>
                  <a:pt x="63310" y="173313"/>
                  <a:pt x="88446" y="159348"/>
                </a:cubicBezTo>
                <a:cubicBezTo>
                  <a:pt x="119025" y="142359"/>
                  <a:pt x="157388" y="147415"/>
                  <a:pt x="191963" y="142096"/>
                </a:cubicBezTo>
                <a:cubicBezTo>
                  <a:pt x="232156" y="135913"/>
                  <a:pt x="272476" y="130594"/>
                  <a:pt x="312733" y="124843"/>
                </a:cubicBezTo>
                <a:cubicBezTo>
                  <a:pt x="562418" y="0"/>
                  <a:pt x="420964" y="38579"/>
                  <a:pt x="744054" y="38579"/>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2758306" y="2690621"/>
            <a:ext cx="778524" cy="863462"/>
          </a:xfrm>
          <a:custGeom>
            <a:avLst/>
            <a:gdLst>
              <a:gd name="connsiteX0" fmla="*/ 502479 w 778524"/>
              <a:gd name="connsiteY0" fmla="*/ 863462 h 863462"/>
              <a:gd name="connsiteX1" fmla="*/ 398962 w 778524"/>
              <a:gd name="connsiteY1" fmla="*/ 828956 h 863462"/>
              <a:gd name="connsiteX2" fmla="*/ 312698 w 778524"/>
              <a:gd name="connsiteY2" fmla="*/ 759945 h 863462"/>
              <a:gd name="connsiteX3" fmla="*/ 88411 w 778524"/>
              <a:gd name="connsiteY3" fmla="*/ 518405 h 863462"/>
              <a:gd name="connsiteX4" fmla="*/ 36652 w 778524"/>
              <a:gd name="connsiteY4" fmla="*/ 432141 h 863462"/>
              <a:gd name="connsiteX5" fmla="*/ 19400 w 778524"/>
              <a:gd name="connsiteY5" fmla="*/ 345877 h 863462"/>
              <a:gd name="connsiteX6" fmla="*/ 2147 w 778524"/>
              <a:gd name="connsiteY6" fmla="*/ 276866 h 863462"/>
              <a:gd name="connsiteX7" fmla="*/ 71158 w 778524"/>
              <a:gd name="connsiteY7" fmla="*/ 104337 h 863462"/>
              <a:gd name="connsiteX8" fmla="*/ 295445 w 778524"/>
              <a:gd name="connsiteY8" fmla="*/ 35326 h 863462"/>
              <a:gd name="connsiteX9" fmla="*/ 364456 w 778524"/>
              <a:gd name="connsiteY9" fmla="*/ 18073 h 863462"/>
              <a:gd name="connsiteX10" fmla="*/ 778524 w 778524"/>
              <a:gd name="connsiteY10" fmla="*/ 821 h 86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524" h="863462">
                <a:moveTo>
                  <a:pt x="502479" y="863462"/>
                </a:moveTo>
                <a:cubicBezTo>
                  <a:pt x="467973" y="851960"/>
                  <a:pt x="430893" y="846373"/>
                  <a:pt x="398962" y="828956"/>
                </a:cubicBezTo>
                <a:cubicBezTo>
                  <a:pt x="366634" y="811323"/>
                  <a:pt x="339843" y="784828"/>
                  <a:pt x="312698" y="759945"/>
                </a:cubicBezTo>
                <a:cubicBezTo>
                  <a:pt x="246461" y="699228"/>
                  <a:pt x="143274" y="591556"/>
                  <a:pt x="88411" y="518405"/>
                </a:cubicBezTo>
                <a:cubicBezTo>
                  <a:pt x="68291" y="491578"/>
                  <a:pt x="53905" y="460896"/>
                  <a:pt x="36652" y="432141"/>
                </a:cubicBezTo>
                <a:cubicBezTo>
                  <a:pt x="30901" y="403386"/>
                  <a:pt x="25761" y="374503"/>
                  <a:pt x="19400" y="345877"/>
                </a:cubicBezTo>
                <a:cubicBezTo>
                  <a:pt x="14256" y="322730"/>
                  <a:pt x="0" y="300480"/>
                  <a:pt x="2147" y="276866"/>
                </a:cubicBezTo>
                <a:cubicBezTo>
                  <a:pt x="3270" y="264513"/>
                  <a:pt x="32782" y="127362"/>
                  <a:pt x="71158" y="104337"/>
                </a:cubicBezTo>
                <a:cubicBezTo>
                  <a:pt x="151330" y="56234"/>
                  <a:pt x="211910" y="53889"/>
                  <a:pt x="295445" y="35326"/>
                </a:cubicBezTo>
                <a:cubicBezTo>
                  <a:pt x="318592" y="30182"/>
                  <a:pt x="340820" y="19964"/>
                  <a:pt x="364456" y="18073"/>
                </a:cubicBezTo>
                <a:cubicBezTo>
                  <a:pt x="590368" y="0"/>
                  <a:pt x="627781" y="821"/>
                  <a:pt x="778524" y="821"/>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255350" y="2832981"/>
            <a:ext cx="910646" cy="1497479"/>
          </a:xfrm>
          <a:custGeom>
            <a:avLst/>
            <a:gdLst>
              <a:gd name="connsiteX0" fmla="*/ 264892 w 910646"/>
              <a:gd name="connsiteY0" fmla="*/ 1497479 h 1497479"/>
              <a:gd name="connsiteX1" fmla="*/ 885993 w 910646"/>
              <a:gd name="connsiteY1" fmla="*/ 1204181 h 1497479"/>
              <a:gd name="connsiteX2" fmla="*/ 903246 w 910646"/>
              <a:gd name="connsiteY2" fmla="*/ 997147 h 1497479"/>
              <a:gd name="connsiteX3" fmla="*/ 885993 w 910646"/>
              <a:gd name="connsiteY3" fmla="*/ 617585 h 1497479"/>
              <a:gd name="connsiteX4" fmla="*/ 868741 w 910646"/>
              <a:gd name="connsiteY4" fmla="*/ 479562 h 1497479"/>
              <a:gd name="connsiteX5" fmla="*/ 799729 w 910646"/>
              <a:gd name="connsiteY5" fmla="*/ 307034 h 1497479"/>
              <a:gd name="connsiteX6" fmla="*/ 678959 w 910646"/>
              <a:gd name="connsiteY6" fmla="*/ 151759 h 1497479"/>
              <a:gd name="connsiteX7" fmla="*/ 489178 w 910646"/>
              <a:gd name="connsiteY7" fmla="*/ 65494 h 1497479"/>
              <a:gd name="connsiteX8" fmla="*/ 385661 w 910646"/>
              <a:gd name="connsiteY8" fmla="*/ 48242 h 1497479"/>
              <a:gd name="connsiteX9" fmla="*/ 195880 w 910646"/>
              <a:gd name="connsiteY9" fmla="*/ 13736 h 1497479"/>
              <a:gd name="connsiteX10" fmla="*/ 109616 w 910646"/>
              <a:gd name="connsiteY10" fmla="*/ 48242 h 1497479"/>
              <a:gd name="connsiteX11" fmla="*/ 23352 w 910646"/>
              <a:gd name="connsiteY11" fmla="*/ 117253 h 1497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0646" h="1497479">
                <a:moveTo>
                  <a:pt x="264892" y="1497479"/>
                </a:moveTo>
                <a:cubicBezTo>
                  <a:pt x="486997" y="1436209"/>
                  <a:pt x="788416" y="1460322"/>
                  <a:pt x="885993" y="1204181"/>
                </a:cubicBezTo>
                <a:cubicBezTo>
                  <a:pt x="910646" y="1139467"/>
                  <a:pt x="897495" y="1066158"/>
                  <a:pt x="903246" y="997147"/>
                </a:cubicBezTo>
                <a:cubicBezTo>
                  <a:pt x="897495" y="870626"/>
                  <a:pt x="894418" y="743956"/>
                  <a:pt x="885993" y="617585"/>
                </a:cubicBezTo>
                <a:cubicBezTo>
                  <a:pt x="882909" y="571322"/>
                  <a:pt x="881150" y="524236"/>
                  <a:pt x="868741" y="479562"/>
                </a:cubicBezTo>
                <a:cubicBezTo>
                  <a:pt x="852163" y="419882"/>
                  <a:pt x="837756" y="355926"/>
                  <a:pt x="799729" y="307034"/>
                </a:cubicBezTo>
                <a:cubicBezTo>
                  <a:pt x="759472" y="255276"/>
                  <a:pt x="737607" y="181083"/>
                  <a:pt x="678959" y="151759"/>
                </a:cubicBezTo>
                <a:cubicBezTo>
                  <a:pt x="632907" y="128733"/>
                  <a:pt x="542893" y="80143"/>
                  <a:pt x="489178" y="65494"/>
                </a:cubicBezTo>
                <a:cubicBezTo>
                  <a:pt x="455429" y="56290"/>
                  <a:pt x="420078" y="54500"/>
                  <a:pt x="385661" y="48242"/>
                </a:cubicBezTo>
                <a:cubicBezTo>
                  <a:pt x="120323" y="0"/>
                  <a:pt x="501025" y="64594"/>
                  <a:pt x="195880" y="13736"/>
                </a:cubicBezTo>
                <a:cubicBezTo>
                  <a:pt x="167125" y="25238"/>
                  <a:pt x="135384" y="31063"/>
                  <a:pt x="109616" y="48242"/>
                </a:cubicBezTo>
                <a:cubicBezTo>
                  <a:pt x="0" y="121320"/>
                  <a:pt x="79596" y="117253"/>
                  <a:pt x="23352" y="117253"/>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569830" y="4399472"/>
            <a:ext cx="306970" cy="1035170"/>
          </a:xfrm>
          <a:custGeom>
            <a:avLst/>
            <a:gdLst>
              <a:gd name="connsiteX0" fmla="*/ 0 w 306970"/>
              <a:gd name="connsiteY0" fmla="*/ 0 h 1035170"/>
              <a:gd name="connsiteX1" fmla="*/ 86264 w 306970"/>
              <a:gd name="connsiteY1" fmla="*/ 120770 h 1035170"/>
              <a:gd name="connsiteX2" fmla="*/ 138023 w 306970"/>
              <a:gd name="connsiteY2" fmla="*/ 586596 h 1035170"/>
              <a:gd name="connsiteX3" fmla="*/ 138023 w 306970"/>
              <a:gd name="connsiteY3" fmla="*/ 1035170 h 1035170"/>
            </a:gdLst>
            <a:ahLst/>
            <a:cxnLst>
              <a:cxn ang="0">
                <a:pos x="connsiteX0" y="connsiteY0"/>
              </a:cxn>
              <a:cxn ang="0">
                <a:pos x="connsiteX1" y="connsiteY1"/>
              </a:cxn>
              <a:cxn ang="0">
                <a:pos x="connsiteX2" y="connsiteY2"/>
              </a:cxn>
              <a:cxn ang="0">
                <a:pos x="connsiteX3" y="connsiteY3"/>
              </a:cxn>
            </a:cxnLst>
            <a:rect l="l" t="t" r="r" b="b"/>
            <a:pathLst>
              <a:path w="306970" h="1035170">
                <a:moveTo>
                  <a:pt x="0" y="0"/>
                </a:moveTo>
                <a:cubicBezTo>
                  <a:pt x="28755" y="40257"/>
                  <a:pt x="71601" y="73522"/>
                  <a:pt x="86264" y="120770"/>
                </a:cubicBezTo>
                <a:cubicBezTo>
                  <a:pt x="306970" y="831932"/>
                  <a:pt x="147100" y="305197"/>
                  <a:pt x="138023" y="586596"/>
                </a:cubicBezTo>
                <a:cubicBezTo>
                  <a:pt x="133202" y="736043"/>
                  <a:pt x="138023" y="885645"/>
                  <a:pt x="138023" y="103517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5415329" y="4019909"/>
            <a:ext cx="812943" cy="1500997"/>
          </a:xfrm>
          <a:custGeom>
            <a:avLst/>
            <a:gdLst>
              <a:gd name="connsiteX0" fmla="*/ 812943 w 812943"/>
              <a:gd name="connsiteY0" fmla="*/ 1500997 h 1500997"/>
              <a:gd name="connsiteX1" fmla="*/ 588656 w 812943"/>
              <a:gd name="connsiteY1" fmla="*/ 1276710 h 1500997"/>
              <a:gd name="connsiteX2" fmla="*/ 243599 w 812943"/>
              <a:gd name="connsiteY2" fmla="*/ 724619 h 1500997"/>
              <a:gd name="connsiteX3" fmla="*/ 140082 w 812943"/>
              <a:gd name="connsiteY3" fmla="*/ 552091 h 1500997"/>
              <a:gd name="connsiteX4" fmla="*/ 36565 w 812943"/>
              <a:gd name="connsiteY4" fmla="*/ 362310 h 1500997"/>
              <a:gd name="connsiteX5" fmla="*/ 36565 w 812943"/>
              <a:gd name="connsiteY5" fmla="*/ 86265 h 1500997"/>
              <a:gd name="connsiteX6" fmla="*/ 88324 w 812943"/>
              <a:gd name="connsiteY6" fmla="*/ 34506 h 1500997"/>
              <a:gd name="connsiteX7" fmla="*/ 260852 w 812943"/>
              <a:gd name="connsiteY7" fmla="*/ 17253 h 1500997"/>
              <a:gd name="connsiteX8" fmla="*/ 347116 w 812943"/>
              <a:gd name="connsiteY8" fmla="*/ 0 h 150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943" h="1500997">
                <a:moveTo>
                  <a:pt x="812943" y="1500997"/>
                </a:moveTo>
                <a:cubicBezTo>
                  <a:pt x="685135" y="1437093"/>
                  <a:pt x="714736" y="1463656"/>
                  <a:pt x="588656" y="1276710"/>
                </a:cubicBezTo>
                <a:cubicBezTo>
                  <a:pt x="467313" y="1096787"/>
                  <a:pt x="357827" y="909141"/>
                  <a:pt x="243599" y="724619"/>
                </a:cubicBezTo>
                <a:cubicBezTo>
                  <a:pt x="208298" y="667594"/>
                  <a:pt x="175627" y="608964"/>
                  <a:pt x="140082" y="552091"/>
                </a:cubicBezTo>
                <a:cubicBezTo>
                  <a:pt x="44316" y="398865"/>
                  <a:pt x="93624" y="504957"/>
                  <a:pt x="36565" y="362310"/>
                </a:cubicBezTo>
                <a:cubicBezTo>
                  <a:pt x="31510" y="306701"/>
                  <a:pt x="0" y="159396"/>
                  <a:pt x="36565" y="86265"/>
                </a:cubicBezTo>
                <a:cubicBezTo>
                  <a:pt x="47477" y="64441"/>
                  <a:pt x="65004" y="41682"/>
                  <a:pt x="88324" y="34506"/>
                </a:cubicBezTo>
                <a:cubicBezTo>
                  <a:pt x="143564" y="17509"/>
                  <a:pt x="203563" y="24892"/>
                  <a:pt x="260852" y="17253"/>
                </a:cubicBezTo>
                <a:cubicBezTo>
                  <a:pt x="289919" y="13377"/>
                  <a:pt x="347116" y="0"/>
                  <a:pt x="347116"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6952891" y="2467155"/>
            <a:ext cx="1075127" cy="1518249"/>
          </a:xfrm>
          <a:custGeom>
            <a:avLst/>
            <a:gdLst>
              <a:gd name="connsiteX0" fmla="*/ 51758 w 1075127"/>
              <a:gd name="connsiteY0" fmla="*/ 1518249 h 1518249"/>
              <a:gd name="connsiteX1" fmla="*/ 897147 w 1075127"/>
              <a:gd name="connsiteY1" fmla="*/ 1431985 h 1518249"/>
              <a:gd name="connsiteX2" fmla="*/ 1052422 w 1075127"/>
              <a:gd name="connsiteY2" fmla="*/ 1259456 h 1518249"/>
              <a:gd name="connsiteX3" fmla="*/ 1069675 w 1075127"/>
              <a:gd name="connsiteY3" fmla="*/ 1104181 h 1518249"/>
              <a:gd name="connsiteX4" fmla="*/ 1017917 w 1075127"/>
              <a:gd name="connsiteY4" fmla="*/ 931653 h 1518249"/>
              <a:gd name="connsiteX5" fmla="*/ 983411 w 1075127"/>
              <a:gd name="connsiteY5" fmla="*/ 828136 h 1518249"/>
              <a:gd name="connsiteX6" fmla="*/ 931652 w 1075127"/>
              <a:gd name="connsiteY6" fmla="*/ 741871 h 1518249"/>
              <a:gd name="connsiteX7" fmla="*/ 897147 w 1075127"/>
              <a:gd name="connsiteY7" fmla="*/ 655607 h 1518249"/>
              <a:gd name="connsiteX8" fmla="*/ 879894 w 1075127"/>
              <a:gd name="connsiteY8" fmla="*/ 552090 h 1518249"/>
              <a:gd name="connsiteX9" fmla="*/ 862641 w 1075127"/>
              <a:gd name="connsiteY9" fmla="*/ 431320 h 1518249"/>
              <a:gd name="connsiteX10" fmla="*/ 759124 w 1075127"/>
              <a:gd name="connsiteY10" fmla="*/ 258792 h 1518249"/>
              <a:gd name="connsiteX11" fmla="*/ 672860 w 1075127"/>
              <a:gd name="connsiteY11" fmla="*/ 155275 h 1518249"/>
              <a:gd name="connsiteX12" fmla="*/ 448573 w 1075127"/>
              <a:gd name="connsiteY12" fmla="*/ 0 h 1518249"/>
              <a:gd name="connsiteX13" fmla="*/ 103517 w 1075127"/>
              <a:gd name="connsiteY13" fmla="*/ 34505 h 1518249"/>
              <a:gd name="connsiteX14" fmla="*/ 51758 w 1075127"/>
              <a:gd name="connsiteY14" fmla="*/ 69011 h 1518249"/>
              <a:gd name="connsiteX15" fmla="*/ 0 w 1075127"/>
              <a:gd name="connsiteY15" fmla="*/ 86264 h 1518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5127" h="1518249">
                <a:moveTo>
                  <a:pt x="51758" y="1518249"/>
                </a:moveTo>
                <a:cubicBezTo>
                  <a:pt x="244881" y="1510202"/>
                  <a:pt x="715626" y="1506729"/>
                  <a:pt x="897147" y="1431985"/>
                </a:cubicBezTo>
                <a:cubicBezTo>
                  <a:pt x="968690" y="1402526"/>
                  <a:pt x="1000664" y="1316966"/>
                  <a:pt x="1052422" y="1259456"/>
                </a:cubicBezTo>
                <a:cubicBezTo>
                  <a:pt x="1058173" y="1207698"/>
                  <a:pt x="1075127" y="1155972"/>
                  <a:pt x="1069675" y="1104181"/>
                </a:cubicBezTo>
                <a:cubicBezTo>
                  <a:pt x="1063390" y="1044469"/>
                  <a:pt x="1035826" y="988961"/>
                  <a:pt x="1017917" y="931653"/>
                </a:cubicBezTo>
                <a:cubicBezTo>
                  <a:pt x="1007068" y="896936"/>
                  <a:pt x="998462" y="861248"/>
                  <a:pt x="983411" y="828136"/>
                </a:cubicBezTo>
                <a:cubicBezTo>
                  <a:pt x="969535" y="797608"/>
                  <a:pt x="946649" y="771865"/>
                  <a:pt x="931652" y="741871"/>
                </a:cubicBezTo>
                <a:cubicBezTo>
                  <a:pt x="917802" y="714171"/>
                  <a:pt x="908649" y="684362"/>
                  <a:pt x="897147" y="655607"/>
                </a:cubicBezTo>
                <a:cubicBezTo>
                  <a:pt x="891396" y="621101"/>
                  <a:pt x="885213" y="586665"/>
                  <a:pt x="879894" y="552090"/>
                </a:cubicBezTo>
                <a:cubicBezTo>
                  <a:pt x="873710" y="511897"/>
                  <a:pt x="873341" y="470552"/>
                  <a:pt x="862641" y="431320"/>
                </a:cubicBezTo>
                <a:cubicBezTo>
                  <a:pt x="851173" y="389270"/>
                  <a:pt x="775349" y="280425"/>
                  <a:pt x="759124" y="258792"/>
                </a:cubicBezTo>
                <a:cubicBezTo>
                  <a:pt x="732174" y="222859"/>
                  <a:pt x="707366" y="184030"/>
                  <a:pt x="672860" y="155275"/>
                </a:cubicBezTo>
                <a:cubicBezTo>
                  <a:pt x="603005" y="97063"/>
                  <a:pt x="448573" y="0"/>
                  <a:pt x="448573" y="0"/>
                </a:cubicBezTo>
                <a:cubicBezTo>
                  <a:pt x="333554" y="11502"/>
                  <a:pt x="217400" y="14699"/>
                  <a:pt x="103517" y="34505"/>
                </a:cubicBezTo>
                <a:cubicBezTo>
                  <a:pt x="83088" y="38058"/>
                  <a:pt x="70304" y="59738"/>
                  <a:pt x="51758" y="69011"/>
                </a:cubicBezTo>
                <a:cubicBezTo>
                  <a:pt x="35492" y="77144"/>
                  <a:pt x="0" y="86264"/>
                  <a:pt x="0" y="8626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457200" y="1905000"/>
            <a:ext cx="1295400" cy="381000"/>
          </a:xfrm>
          <a:prstGeom prst="rect">
            <a:avLst/>
          </a:prstGeom>
          <a:noFill/>
        </p:spPr>
        <p:txBody>
          <a:bodyPr wrap="square" rtlCol="0">
            <a:spAutoFit/>
          </a:bodyPr>
          <a:lstStyle/>
          <a:p>
            <a:r>
              <a:rPr lang="en-US" dirty="0" smtClean="0"/>
              <a:t>First Child</a:t>
            </a:r>
            <a:endParaRPr lang="en-US" dirty="0"/>
          </a:p>
        </p:txBody>
      </p:sp>
      <p:sp>
        <p:nvSpPr>
          <p:cNvPr id="41" name="TextBox 40"/>
          <p:cNvSpPr txBox="1"/>
          <p:nvPr/>
        </p:nvSpPr>
        <p:spPr>
          <a:xfrm>
            <a:off x="3200400" y="1828800"/>
            <a:ext cx="1676400" cy="369332"/>
          </a:xfrm>
          <a:prstGeom prst="rect">
            <a:avLst/>
          </a:prstGeom>
          <a:noFill/>
        </p:spPr>
        <p:txBody>
          <a:bodyPr wrap="square" rtlCol="0">
            <a:spAutoFit/>
          </a:bodyPr>
          <a:lstStyle/>
          <a:p>
            <a:r>
              <a:rPr lang="en-US" dirty="0" smtClean="0"/>
              <a:t>Second  Child</a:t>
            </a:r>
            <a:endParaRPr lang="en-US" dirty="0"/>
          </a:p>
        </p:txBody>
      </p:sp>
      <p:sp>
        <p:nvSpPr>
          <p:cNvPr id="42" name="TextBox 41"/>
          <p:cNvSpPr txBox="1"/>
          <p:nvPr/>
        </p:nvSpPr>
        <p:spPr>
          <a:xfrm>
            <a:off x="5486400" y="1828800"/>
            <a:ext cx="2057400" cy="381000"/>
          </a:xfrm>
          <a:prstGeom prst="rect">
            <a:avLst/>
          </a:prstGeom>
          <a:noFill/>
        </p:spPr>
        <p:txBody>
          <a:bodyPr wrap="square" rtlCol="0">
            <a:spAutoFit/>
          </a:bodyPr>
          <a:lstStyle/>
          <a:p>
            <a:pPr algn="ctr"/>
            <a:r>
              <a:rPr lang="en-US" dirty="0" smtClean="0"/>
              <a:t>parent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1752" y="1527048"/>
            <a:ext cx="4346448" cy="4572000"/>
          </a:xfrm>
        </p:spPr>
        <p:txBody>
          <a:bodyPr>
            <a:normAutofit fontScale="25000" lnSpcReduction="20000"/>
          </a:bodyPr>
          <a:lstStyle/>
          <a:p>
            <a:pPr marL="457200" indent="-457200">
              <a:buNone/>
            </a:pPr>
            <a:r>
              <a:rPr lang="en-US" sz="7200" dirty="0" smtClean="0"/>
              <a:t>main()</a:t>
            </a:r>
          </a:p>
          <a:p>
            <a:pPr marL="457200" indent="-457200">
              <a:buNone/>
            </a:pPr>
            <a:r>
              <a:rPr lang="en-US" sz="7200" dirty="0" smtClean="0"/>
              <a:t>{</a:t>
            </a:r>
          </a:p>
          <a:p>
            <a:pPr marL="457200" indent="-457200">
              <a:buNone/>
            </a:pPr>
            <a:r>
              <a:rPr lang="en-US" sz="7200" dirty="0" smtClean="0"/>
              <a:t>      </a:t>
            </a:r>
            <a:r>
              <a:rPr lang="en-US" sz="7200" dirty="0" err="1" smtClean="0"/>
              <a:t>int</a:t>
            </a:r>
            <a:r>
              <a:rPr lang="en-US" sz="7200" dirty="0" smtClean="0"/>
              <a:t>  </a:t>
            </a:r>
            <a:r>
              <a:rPr lang="en-US" sz="7200" dirty="0" err="1" smtClean="0"/>
              <a:t>fd</a:t>
            </a:r>
            <a:r>
              <a:rPr lang="en-US" sz="7200" dirty="0" smtClean="0"/>
              <a:t> [2] = {0,0}, n;</a:t>
            </a:r>
          </a:p>
          <a:p>
            <a:pPr marL="457200" indent="-457200">
              <a:buNone/>
            </a:pPr>
            <a:r>
              <a:rPr lang="en-US" sz="7200" dirty="0" smtClean="0"/>
              <a:t>      pipe( </a:t>
            </a:r>
            <a:r>
              <a:rPr lang="en-US" sz="7200" dirty="0" err="1" smtClean="0"/>
              <a:t>fd</a:t>
            </a:r>
            <a:r>
              <a:rPr lang="en-US" sz="7200" dirty="0" smtClean="0"/>
              <a:t>);</a:t>
            </a:r>
          </a:p>
          <a:p>
            <a:pPr marL="457200" indent="-457200">
              <a:buNone/>
            </a:pPr>
            <a:r>
              <a:rPr lang="en-US" sz="7200" dirty="0" smtClean="0"/>
              <a:t> 	if(fork() == 0)</a:t>
            </a:r>
          </a:p>
          <a:p>
            <a:pPr marL="457200" indent="-457200">
              <a:buNone/>
            </a:pPr>
            <a:r>
              <a:rPr lang="en-US" sz="7200" dirty="0" smtClean="0"/>
              <a:t>        {	//First Child</a:t>
            </a:r>
          </a:p>
          <a:p>
            <a:pPr marL="457200" indent="-457200">
              <a:buNone/>
            </a:pPr>
            <a:r>
              <a:rPr lang="en-US" sz="7200" dirty="0" smtClean="0"/>
              <a:t>                close(</a:t>
            </a:r>
            <a:r>
              <a:rPr lang="en-US" sz="7200" dirty="0" err="1" smtClean="0"/>
              <a:t>fd</a:t>
            </a:r>
            <a:r>
              <a:rPr lang="en-US" sz="7200" dirty="0" smtClean="0"/>
              <a:t>[0]);</a:t>
            </a:r>
          </a:p>
          <a:p>
            <a:pPr marL="457200" indent="-457200">
              <a:buNone/>
            </a:pPr>
            <a:r>
              <a:rPr lang="en-US" sz="7200" dirty="0" smtClean="0"/>
              <a:t>                dup2(</a:t>
            </a:r>
            <a:r>
              <a:rPr lang="en-US" sz="7200" dirty="0" err="1" smtClean="0"/>
              <a:t>fd</a:t>
            </a:r>
            <a:r>
              <a:rPr lang="en-US" sz="7200" dirty="0" smtClean="0"/>
              <a:t>[1] , 1);</a:t>
            </a:r>
          </a:p>
          <a:p>
            <a:pPr marL="457200" indent="-457200">
              <a:buNone/>
            </a:pPr>
            <a:r>
              <a:rPr lang="en-US" sz="7200" dirty="0" smtClean="0"/>
              <a:t>                </a:t>
            </a:r>
            <a:r>
              <a:rPr lang="en-US" sz="7200" dirty="0" err="1" smtClean="0"/>
              <a:t>execlp</a:t>
            </a:r>
            <a:r>
              <a:rPr lang="en-US" sz="7200" dirty="0" smtClean="0"/>
              <a:t>("</a:t>
            </a:r>
            <a:r>
              <a:rPr lang="en-US" sz="7200" dirty="0" err="1" smtClean="0"/>
              <a:t>ls","ls</a:t>
            </a:r>
            <a:r>
              <a:rPr lang="en-US" sz="7200" dirty="0" smtClean="0"/>
              <a:t>","-l",0);</a:t>
            </a:r>
          </a:p>
          <a:p>
            <a:pPr marL="457200" indent="-457200">
              <a:buNone/>
            </a:pPr>
            <a:r>
              <a:rPr lang="en-US" sz="7200" dirty="0" smtClean="0"/>
              <a:t>        }</a:t>
            </a:r>
          </a:p>
          <a:p>
            <a:pPr marL="457200" indent="-457200">
              <a:buNone/>
            </a:pPr>
            <a:r>
              <a:rPr lang="en-US" sz="7200" dirty="0" smtClean="0"/>
              <a:t>        else</a:t>
            </a:r>
          </a:p>
          <a:p>
            <a:pPr marL="457200" indent="-457200">
              <a:buNone/>
            </a:pPr>
            <a:r>
              <a:rPr lang="en-US" sz="7200" dirty="0" smtClean="0"/>
              <a:t>        {</a:t>
            </a:r>
          </a:p>
          <a:p>
            <a:pPr marL="457200" indent="-457200">
              <a:buNone/>
            </a:pPr>
            <a:r>
              <a:rPr lang="en-US" sz="7200" dirty="0" smtClean="0"/>
              <a:t>                </a:t>
            </a:r>
            <a:r>
              <a:rPr lang="en-US" sz="7200" dirty="0" err="1" smtClean="0"/>
              <a:t>int</a:t>
            </a:r>
            <a:r>
              <a:rPr lang="en-US" sz="7200" dirty="0" smtClean="0"/>
              <a:t> fd1[2] = {0};</a:t>
            </a:r>
          </a:p>
          <a:p>
            <a:pPr marL="457200" indent="-457200">
              <a:buNone/>
            </a:pPr>
            <a:r>
              <a:rPr lang="en-US" sz="7200" dirty="0" smtClean="0"/>
              <a:t>                pipe(fd1) ; 		if(fork() == 0)</a:t>
            </a:r>
          </a:p>
          <a:p>
            <a:pPr marL="457200" indent="-457200">
              <a:buNone/>
            </a:pPr>
            <a:r>
              <a:rPr lang="en-US" sz="7200" dirty="0" smtClean="0"/>
              <a:t>                {</a:t>
            </a:r>
          </a:p>
          <a:p>
            <a:pPr marL="457200" indent="-457200">
              <a:buNone/>
            </a:pPr>
            <a:r>
              <a:rPr lang="en-US" sz="7200" dirty="0" smtClean="0"/>
              <a:t>                        //Second Child</a:t>
            </a:r>
            <a:endParaRPr lang="en-US" dirty="0"/>
          </a:p>
        </p:txBody>
      </p:sp>
      <p:sp>
        <p:nvSpPr>
          <p:cNvPr id="4" name="Content Placeholder 2"/>
          <p:cNvSpPr txBox="1">
            <a:spLocks/>
          </p:cNvSpPr>
          <p:nvPr/>
        </p:nvSpPr>
        <p:spPr>
          <a:xfrm>
            <a:off x="4648200" y="1371600"/>
            <a:ext cx="4191000" cy="4572000"/>
          </a:xfrm>
          <a:prstGeom prst="rect">
            <a:avLst/>
          </a:prstGeom>
        </p:spPr>
        <p:txBody>
          <a:bodyPr vert="horz">
            <a:noAutofit/>
          </a:bodyPr>
          <a:lstStyle/>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lang="en-US" sz="1600" dirty="0" smtClean="0"/>
              <a:t>		 //Second Child</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close(</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fd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[1]);</a:t>
            </a: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close(fd1[0]);</a:t>
            </a: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dup2(</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fd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[0] , 0);</a:t>
            </a: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dup2(fd1[1] , 1);</a:t>
            </a: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execlp</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head","head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","-4",0);</a:t>
            </a: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else{</a:t>
            </a: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lang="en-US" sz="1600" dirty="0" smtClean="0"/>
              <a:t>		//Parent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close(</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fd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[0]);   close(</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fd</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[1]);</a:t>
            </a: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close(fd1[1]);</a:t>
            </a:r>
          </a:p>
          <a:p>
            <a:pPr marL="457200" marR="0" lvl="0" indent="-45720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dup2(fd1[0] , 0);</a:t>
            </a:r>
          </a:p>
          <a:p>
            <a:pPr marL="274320" marR="0" lvl="0" indent="-27432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execlp</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tail","tail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","-1",0);</a:t>
            </a:r>
          </a:p>
          <a:p>
            <a:pPr marL="274320" marR="0" lvl="0" indent="-27432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1"/>
              </a:buClr>
              <a:buSzPct val="85000"/>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1"/>
              </a:buClr>
              <a:buSzPct val="85000"/>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Pipes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Unnamed Pipes – Cannot use open system call.</a:t>
            </a:r>
          </a:p>
          <a:p>
            <a:r>
              <a:rPr lang="en-US" dirty="0" smtClean="0"/>
              <a:t>named Pipes – Can use open system call. (Can open but cannot create a file).</a:t>
            </a:r>
          </a:p>
          <a:p>
            <a:r>
              <a:rPr lang="en-US" dirty="0" smtClean="0"/>
              <a:t>Unnamed and named has 2 file descriptors (read end and write end).</a:t>
            </a:r>
          </a:p>
          <a:p>
            <a:r>
              <a:rPr lang="en-US" dirty="0" smtClean="0"/>
              <a:t>Write from one end and read from other end.</a:t>
            </a:r>
          </a:p>
          <a:p>
            <a:r>
              <a:rPr lang="en-US" dirty="0" smtClean="0"/>
              <a:t>Named pipes also called FIFO</a:t>
            </a:r>
          </a:p>
          <a:p>
            <a:r>
              <a:rPr lang="en-US" dirty="0" smtClean="0"/>
              <a:t>Destructive reading.</a:t>
            </a:r>
          </a:p>
          <a:p>
            <a:r>
              <a:rPr lang="en-US" dirty="0" smtClean="0"/>
              <a:t>Persistency is different (File system persistency).</a:t>
            </a:r>
          </a:p>
          <a:p>
            <a:r>
              <a:rPr lang="en-US" dirty="0" smtClean="0"/>
              <a:t>Can communicate between related and unrelated process.</a:t>
            </a:r>
          </a:p>
          <a:p>
            <a:r>
              <a:rPr lang="en-US" dirty="0" smtClean="0"/>
              <a:t>File name will be stored permanently, data is temporary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Half duplex </a:t>
            </a:r>
            <a:r>
              <a:rPr lang="en-US" dirty="0" err="1" smtClean="0"/>
              <a:t>comm</a:t>
            </a:r>
            <a:endParaRPr lang="en-US" dirty="0" smtClean="0"/>
          </a:p>
          <a:p>
            <a:r>
              <a:rPr lang="en-US" dirty="0" smtClean="0"/>
              <a:t>Pipe size is 4kb</a:t>
            </a:r>
          </a:p>
          <a:p>
            <a:r>
              <a:rPr lang="en-US" dirty="0" smtClean="0"/>
              <a:t>Blocking effect and broken pipe.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Pipe</a:t>
            </a:r>
            <a:endParaRPr lang="en-US" dirty="0"/>
          </a:p>
        </p:txBody>
      </p:sp>
      <p:sp>
        <p:nvSpPr>
          <p:cNvPr id="3" name="Content Placeholder 2"/>
          <p:cNvSpPr>
            <a:spLocks noGrp="1"/>
          </p:cNvSpPr>
          <p:nvPr>
            <p:ph sz="quarter" idx="1"/>
          </p:nvPr>
        </p:nvSpPr>
        <p:spPr/>
        <p:txBody>
          <a:bodyPr>
            <a:normAutofit/>
          </a:bodyPr>
          <a:lstStyle/>
          <a:p>
            <a:r>
              <a:rPr lang="en-US" dirty="0" smtClean="0"/>
              <a:t>Creating Named Pipe from Command Prompt</a:t>
            </a:r>
          </a:p>
          <a:p>
            <a:r>
              <a:rPr lang="en-US" dirty="0" err="1" smtClean="0"/>
              <a:t>Mknod</a:t>
            </a:r>
            <a:r>
              <a:rPr lang="en-US" dirty="0" smtClean="0"/>
              <a:t> 	filename	</a:t>
            </a:r>
            <a:r>
              <a:rPr lang="en-US" b="1" dirty="0" smtClean="0"/>
              <a:t>p</a:t>
            </a:r>
          </a:p>
          <a:p>
            <a:r>
              <a:rPr lang="en-US" dirty="0" err="1" smtClean="0"/>
              <a:t>Mkfifo</a:t>
            </a:r>
            <a:r>
              <a:rPr lang="en-US" dirty="0" smtClean="0"/>
              <a:t>  	filename</a:t>
            </a:r>
          </a:p>
          <a:p>
            <a:r>
              <a:rPr lang="en-US" dirty="0" smtClean="0"/>
              <a:t>$</a:t>
            </a:r>
            <a:r>
              <a:rPr lang="en-US" dirty="0" err="1" smtClean="0"/>
              <a:t>mkfifo</a:t>
            </a:r>
            <a:r>
              <a:rPr lang="en-US" dirty="0" smtClean="0"/>
              <a:t> 	PIPE	</a:t>
            </a:r>
          </a:p>
          <a:p>
            <a:r>
              <a:rPr lang="en-US" sz="3200" b="1" dirty="0" err="1" smtClean="0"/>
              <a:t>p</a:t>
            </a:r>
            <a:r>
              <a:rPr lang="en-US" dirty="0" err="1" smtClean="0"/>
              <a:t>rw</a:t>
            </a:r>
            <a:r>
              <a:rPr lang="en-US" dirty="0" smtClean="0"/>
              <a:t>-</a:t>
            </a:r>
            <a:r>
              <a:rPr lang="en-US" dirty="0" err="1" smtClean="0"/>
              <a:t>rw</a:t>
            </a:r>
            <a:r>
              <a:rPr lang="en-US" dirty="0" smtClean="0"/>
              <a:t>-r--  1 </a:t>
            </a:r>
            <a:r>
              <a:rPr lang="en-US" dirty="0" err="1" smtClean="0"/>
              <a:t>sik</a:t>
            </a:r>
            <a:r>
              <a:rPr lang="en-US" dirty="0" smtClean="0"/>
              <a:t> </a:t>
            </a:r>
            <a:r>
              <a:rPr lang="en-US" dirty="0" err="1" smtClean="0"/>
              <a:t>sik</a:t>
            </a:r>
            <a:r>
              <a:rPr lang="en-US" dirty="0" smtClean="0"/>
              <a:t> </a:t>
            </a:r>
            <a:r>
              <a:rPr lang="en-US" sz="3200" b="1" dirty="0" smtClean="0"/>
              <a:t>0</a:t>
            </a:r>
            <a:r>
              <a:rPr lang="en-US" dirty="0" smtClean="0"/>
              <a:t> Sep 11 15:13 PIPE</a:t>
            </a:r>
          </a:p>
          <a:p>
            <a:r>
              <a:rPr lang="en-US" dirty="0" smtClean="0"/>
              <a:t>Size of named pipe is always 0.</a:t>
            </a:r>
          </a:p>
          <a:p>
            <a:r>
              <a:rPr lang="en-US" dirty="0" smtClean="0"/>
              <a:t>Type of file is p.</a:t>
            </a:r>
          </a:p>
          <a:p>
            <a:r>
              <a:rPr lang="en-US" dirty="0" smtClean="0"/>
              <a:t>Cannot open file in vi editor / cat</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a:bodyPr>
          <a:lstStyle/>
          <a:p>
            <a:r>
              <a:rPr lang="en-US" dirty="0" smtClean="0"/>
              <a:t>Creating pipe</a:t>
            </a:r>
            <a:endParaRPr lang="en-US" dirty="0"/>
          </a:p>
        </p:txBody>
      </p:sp>
      <p:sp>
        <p:nvSpPr>
          <p:cNvPr id="3" name="Content Placeholder 2"/>
          <p:cNvSpPr>
            <a:spLocks noGrp="1"/>
          </p:cNvSpPr>
          <p:nvPr>
            <p:ph sz="quarter" idx="1"/>
          </p:nvPr>
        </p:nvSpPr>
        <p:spPr>
          <a:xfrm>
            <a:off x="152400" y="1371600"/>
            <a:ext cx="8763000" cy="3962400"/>
          </a:xfrm>
          <a:ln/>
        </p:spPr>
        <p:style>
          <a:lnRef idx="2">
            <a:schemeClr val="accent1"/>
          </a:lnRef>
          <a:fillRef idx="1">
            <a:schemeClr val="lt1"/>
          </a:fillRef>
          <a:effectRef idx="0">
            <a:schemeClr val="accent1"/>
          </a:effectRef>
          <a:fontRef idx="minor">
            <a:schemeClr val="dk1"/>
          </a:fontRef>
        </p:style>
        <p:txBody>
          <a:bodyPr>
            <a:normAutofit fontScale="92500"/>
          </a:bodyPr>
          <a:lstStyle/>
          <a:p>
            <a:pPr>
              <a:buNone/>
            </a:pPr>
            <a:endParaRPr lang="en-US" sz="2000" dirty="0" smtClean="0"/>
          </a:p>
          <a:p>
            <a:pPr>
              <a:buNone/>
            </a:pPr>
            <a:r>
              <a:rPr lang="en-US" sz="2800" b="1" dirty="0" smtClean="0"/>
              <a:t>Pipe is a method of connecting standard output of one process to the standard input of another.</a:t>
            </a:r>
          </a:p>
          <a:p>
            <a:pPr>
              <a:buNone/>
            </a:pPr>
            <a:r>
              <a:rPr lang="en-US" sz="2800" b="1" dirty="0" smtClean="0"/>
              <a:t>Pipes provide one-way communication(half-duplex).</a:t>
            </a:r>
          </a:p>
          <a:p>
            <a:pPr>
              <a:buNone/>
            </a:pPr>
            <a:endParaRPr lang="en-US" sz="2800" b="1" dirty="0" smtClean="0"/>
          </a:p>
          <a:p>
            <a:pPr>
              <a:buNone/>
            </a:pPr>
            <a:r>
              <a:rPr lang="en-US" sz="2800" b="1" dirty="0" err="1" smtClean="0"/>
              <a:t>Eg</a:t>
            </a:r>
            <a:r>
              <a:rPr lang="en-US" sz="2800" b="1" dirty="0" smtClean="0"/>
              <a:t>: </a:t>
            </a:r>
            <a:r>
              <a:rPr lang="en-US" sz="2800" b="1" dirty="0" err="1" smtClean="0"/>
              <a:t>ls</a:t>
            </a:r>
            <a:r>
              <a:rPr lang="en-US" sz="2800" b="1" dirty="0" smtClean="0"/>
              <a:t> | sort</a:t>
            </a:r>
          </a:p>
          <a:p>
            <a:pPr>
              <a:buNone/>
            </a:pPr>
            <a:r>
              <a:rPr lang="en-US" sz="2800" b="1" dirty="0" smtClean="0"/>
              <a:t>The output of </a:t>
            </a:r>
            <a:r>
              <a:rPr lang="en-US" sz="2800" b="1" dirty="0" err="1" smtClean="0"/>
              <a:t>ls</a:t>
            </a:r>
            <a:r>
              <a:rPr lang="en-US" sz="2800" b="1" dirty="0" smtClean="0"/>
              <a:t> command (program) is passed as input to sort command (program)</a:t>
            </a:r>
          </a:p>
          <a:p>
            <a:pPr>
              <a:buNone/>
            </a:pPr>
            <a:endParaRPr lang="en-US" sz="2800" b="1" dirty="0" smtClean="0"/>
          </a:p>
          <a:p>
            <a:pPr>
              <a:buNone/>
            </a:pPr>
            <a:endParaRPr lang="en-US" sz="2000" dirty="0" smtClean="0"/>
          </a:p>
          <a:p>
            <a:pPr>
              <a:buNone/>
            </a:pPr>
            <a:endParaRPr lang="fr-FR"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sz="quarter" idx="1"/>
          </p:nvPr>
        </p:nvSpPr>
        <p:spPr>
          <a:xfrm>
            <a:off x="301752" y="1527048"/>
            <a:ext cx="8613648" cy="4572000"/>
          </a:xfrm>
        </p:spPr>
        <p:txBody>
          <a:bodyPr/>
          <a:lstStyle/>
          <a:p>
            <a:r>
              <a:rPr lang="en-US" dirty="0" smtClean="0">
                <a:latin typeface="Arial" pitchFamily="34" charset="0"/>
                <a:cs typeface="Arial" pitchFamily="34" charset="0"/>
              </a:rPr>
              <a:t>Creating Named Pipe using function calls.</a:t>
            </a:r>
          </a:p>
          <a:p>
            <a:r>
              <a:rPr lang="fr-FR" dirty="0" smtClean="0">
                <a:latin typeface="Arial" pitchFamily="34" charset="0"/>
                <a:cs typeface="Arial" pitchFamily="34" charset="0"/>
              </a:rPr>
              <a:t> </a:t>
            </a:r>
            <a:r>
              <a:rPr lang="fr-FR" sz="2400" dirty="0" err="1" smtClean="0">
                <a:latin typeface="Arial" pitchFamily="34" charset="0"/>
                <a:cs typeface="Arial" pitchFamily="34" charset="0"/>
              </a:rPr>
              <a:t>int</a:t>
            </a:r>
            <a:r>
              <a:rPr lang="fr-FR" sz="2400" dirty="0" smtClean="0">
                <a:latin typeface="Arial" pitchFamily="34" charset="0"/>
                <a:cs typeface="Arial" pitchFamily="34" charset="0"/>
              </a:rPr>
              <a:t> </a:t>
            </a:r>
            <a:r>
              <a:rPr lang="fr-FR" sz="2400" dirty="0" err="1" smtClean="0">
                <a:latin typeface="Arial" pitchFamily="34" charset="0"/>
                <a:cs typeface="Arial" pitchFamily="34" charset="0"/>
              </a:rPr>
              <a:t>mkfifo</a:t>
            </a:r>
            <a:r>
              <a:rPr lang="fr-FR" sz="2400" dirty="0" smtClean="0">
                <a:latin typeface="Arial" pitchFamily="34" charset="0"/>
                <a:cs typeface="Arial" pitchFamily="34" charset="0"/>
              </a:rPr>
              <a:t>(</a:t>
            </a:r>
            <a:r>
              <a:rPr lang="fr-FR" sz="2400" dirty="0" err="1" smtClean="0">
                <a:latin typeface="Arial" pitchFamily="34" charset="0"/>
                <a:cs typeface="Arial" pitchFamily="34" charset="0"/>
              </a:rPr>
              <a:t>const</a:t>
            </a:r>
            <a:r>
              <a:rPr lang="fr-FR" sz="2400" dirty="0" smtClean="0">
                <a:latin typeface="Arial" pitchFamily="34" charset="0"/>
                <a:cs typeface="Arial" pitchFamily="34" charset="0"/>
              </a:rPr>
              <a:t> char *</a:t>
            </a:r>
            <a:r>
              <a:rPr lang="fr-FR" sz="2400" dirty="0" err="1" smtClean="0">
                <a:latin typeface="Arial" pitchFamily="34" charset="0"/>
                <a:cs typeface="Arial" pitchFamily="34" charset="0"/>
              </a:rPr>
              <a:t>path</a:t>
            </a:r>
            <a:r>
              <a:rPr lang="fr-FR" sz="2400" dirty="0" smtClean="0">
                <a:latin typeface="Arial" pitchFamily="34" charset="0"/>
                <a:cs typeface="Arial" pitchFamily="34" charset="0"/>
              </a:rPr>
              <a:t>, </a:t>
            </a:r>
            <a:r>
              <a:rPr lang="fr-FR" sz="2400" dirty="0" err="1" smtClean="0">
                <a:latin typeface="Arial" pitchFamily="34" charset="0"/>
                <a:cs typeface="Arial" pitchFamily="34" charset="0"/>
              </a:rPr>
              <a:t>mode_t</a:t>
            </a:r>
            <a:r>
              <a:rPr lang="fr-FR" sz="2400" dirty="0" smtClean="0">
                <a:latin typeface="Arial" pitchFamily="34" charset="0"/>
                <a:cs typeface="Arial" pitchFamily="34" charset="0"/>
              </a:rPr>
              <a:t> mode);</a:t>
            </a:r>
          </a:p>
          <a:p>
            <a:r>
              <a:rPr lang="fr-FR" sz="2400" dirty="0" smtClean="0">
                <a:latin typeface="Arial" pitchFamily="34" charset="0"/>
                <a:cs typeface="Arial" pitchFamily="34" charset="0"/>
              </a:rPr>
              <a:t> </a:t>
            </a:r>
            <a:r>
              <a:rPr lang="fr-FR" sz="2400" dirty="0" err="1" smtClean="0">
                <a:latin typeface="Arial" pitchFamily="34" charset="0"/>
                <a:cs typeface="Arial" pitchFamily="34" charset="0"/>
              </a:rPr>
              <a:t>int</a:t>
            </a:r>
            <a:r>
              <a:rPr lang="fr-FR" sz="2400" dirty="0" smtClean="0">
                <a:latin typeface="Arial" pitchFamily="34" charset="0"/>
                <a:cs typeface="Arial" pitchFamily="34" charset="0"/>
              </a:rPr>
              <a:t> </a:t>
            </a:r>
            <a:r>
              <a:rPr lang="fr-FR" sz="2400" dirty="0" err="1" smtClean="0">
                <a:latin typeface="Arial" pitchFamily="34" charset="0"/>
                <a:cs typeface="Arial" pitchFamily="34" charset="0"/>
              </a:rPr>
              <a:t>mknod</a:t>
            </a:r>
            <a:r>
              <a:rPr lang="fr-FR" sz="2400" dirty="0" smtClean="0">
                <a:latin typeface="Arial" pitchFamily="34" charset="0"/>
                <a:cs typeface="Arial" pitchFamily="34" charset="0"/>
              </a:rPr>
              <a:t>(</a:t>
            </a:r>
            <a:r>
              <a:rPr lang="fr-FR" sz="2400" dirty="0" err="1" smtClean="0">
                <a:latin typeface="Arial" pitchFamily="34" charset="0"/>
                <a:cs typeface="Arial" pitchFamily="34" charset="0"/>
              </a:rPr>
              <a:t>const</a:t>
            </a:r>
            <a:r>
              <a:rPr lang="fr-FR" sz="2400" dirty="0" smtClean="0">
                <a:latin typeface="Arial" pitchFamily="34" charset="0"/>
                <a:cs typeface="Arial" pitchFamily="34" charset="0"/>
              </a:rPr>
              <a:t> char *</a:t>
            </a:r>
            <a:r>
              <a:rPr lang="fr-FR" sz="2400" dirty="0" err="1" smtClean="0">
                <a:latin typeface="Arial" pitchFamily="34" charset="0"/>
                <a:cs typeface="Arial" pitchFamily="34" charset="0"/>
              </a:rPr>
              <a:t>path</a:t>
            </a:r>
            <a:r>
              <a:rPr lang="fr-FR" sz="2400" dirty="0" smtClean="0">
                <a:latin typeface="Arial" pitchFamily="34" charset="0"/>
                <a:cs typeface="Arial" pitchFamily="34" charset="0"/>
              </a:rPr>
              <a:t>, </a:t>
            </a:r>
            <a:r>
              <a:rPr lang="fr-FR" sz="2400" dirty="0" err="1" smtClean="0">
                <a:latin typeface="Arial" pitchFamily="34" charset="0"/>
                <a:cs typeface="Arial" pitchFamily="34" charset="0"/>
              </a:rPr>
              <a:t>mode_t</a:t>
            </a:r>
            <a:r>
              <a:rPr lang="fr-FR" sz="2400" dirty="0" smtClean="0">
                <a:latin typeface="Arial" pitchFamily="34" charset="0"/>
                <a:cs typeface="Arial" pitchFamily="34" charset="0"/>
              </a:rPr>
              <a:t> mode, </a:t>
            </a:r>
            <a:r>
              <a:rPr lang="fr-FR" sz="2400" dirty="0" err="1" smtClean="0">
                <a:latin typeface="Arial" pitchFamily="34" charset="0"/>
                <a:cs typeface="Arial" pitchFamily="34" charset="0"/>
              </a:rPr>
              <a:t>dev_t</a:t>
            </a:r>
            <a:r>
              <a:rPr lang="fr-FR" sz="2400" dirty="0" smtClean="0">
                <a:latin typeface="Arial" pitchFamily="34" charset="0"/>
                <a:cs typeface="Arial" pitchFamily="34" charset="0"/>
              </a:rPr>
              <a:t> </a:t>
            </a:r>
            <a:r>
              <a:rPr lang="fr-FR" sz="2400" dirty="0" err="1" smtClean="0">
                <a:latin typeface="Arial" pitchFamily="34" charset="0"/>
                <a:cs typeface="Arial" pitchFamily="34" charset="0"/>
              </a:rPr>
              <a:t>dev</a:t>
            </a:r>
            <a:r>
              <a:rPr lang="fr-FR" sz="2400" dirty="0" smtClean="0">
                <a:latin typeface="Arial" pitchFamily="34" charset="0"/>
                <a:cs typeface="Arial" pitchFamily="34" charset="0"/>
              </a:rPr>
              <a:t>);</a:t>
            </a:r>
          </a:p>
          <a:p>
            <a:endParaRPr lang="fr-FR" sz="2400" dirty="0" smtClean="0">
              <a:latin typeface="Arial" pitchFamily="34" charset="0"/>
              <a:cs typeface="Arial" pitchFamily="34" charset="0"/>
            </a:endParaRPr>
          </a:p>
          <a:p>
            <a:r>
              <a:rPr lang="fr-FR" sz="2400" dirty="0" err="1" smtClean="0">
                <a:latin typeface="Arial" pitchFamily="34" charset="0"/>
                <a:cs typeface="Arial" pitchFamily="34" charset="0"/>
              </a:rPr>
              <a:t>mkfifo</a:t>
            </a:r>
            <a:r>
              <a:rPr lang="fr-FR" sz="2400" dirty="0" smtClean="0">
                <a:latin typeface="Arial" pitchFamily="34" charset="0"/>
                <a:cs typeface="Arial" pitchFamily="34" charset="0"/>
              </a:rPr>
              <a:t>(</a:t>
            </a:r>
            <a:r>
              <a:rPr lang="en-US" sz="2400" dirty="0" smtClean="0"/>
              <a:t>“</a:t>
            </a:r>
            <a:r>
              <a:rPr lang="en-US" sz="2400" dirty="0" smtClean="0">
                <a:latin typeface="Arial" pitchFamily="34" charset="0"/>
                <a:cs typeface="Arial" pitchFamily="34" charset="0"/>
              </a:rPr>
              <a:t>PIPE</a:t>
            </a:r>
            <a:r>
              <a:rPr lang="en-US" sz="2400" dirty="0" smtClean="0"/>
              <a:t>“ </a:t>
            </a:r>
            <a:r>
              <a:rPr lang="fr-FR" sz="2400" dirty="0" smtClean="0">
                <a:latin typeface="Arial" pitchFamily="34" charset="0"/>
                <a:cs typeface="Arial" pitchFamily="34" charset="0"/>
              </a:rPr>
              <a:t>  , 0666);</a:t>
            </a:r>
          </a:p>
          <a:p>
            <a:endParaRPr lang="fr-FR" sz="2400" dirty="0" smtClean="0">
              <a:latin typeface="Arial" pitchFamily="34" charset="0"/>
              <a:cs typeface="Arial" pitchFamily="34" charset="0"/>
            </a:endParaRPr>
          </a:p>
          <a:p>
            <a:r>
              <a:rPr lang="fr-FR" sz="2400" dirty="0" err="1" smtClean="0">
                <a:latin typeface="Arial" pitchFamily="34" charset="0"/>
                <a:cs typeface="Arial" pitchFamily="34" charset="0"/>
              </a:rPr>
              <a:t>mknod</a:t>
            </a:r>
            <a:r>
              <a:rPr lang="fr-FR" sz="2400" dirty="0" smtClean="0">
                <a:latin typeface="Arial" pitchFamily="34" charset="0"/>
                <a:cs typeface="Arial" pitchFamily="34" charset="0"/>
              </a:rPr>
              <a:t>(</a:t>
            </a:r>
            <a:r>
              <a:rPr lang="en-US" sz="2400" dirty="0" smtClean="0"/>
              <a:t>“</a:t>
            </a:r>
            <a:r>
              <a:rPr lang="en-US" sz="2400" dirty="0" smtClean="0">
                <a:latin typeface="Arial" pitchFamily="34" charset="0"/>
                <a:cs typeface="Arial" pitchFamily="34" charset="0"/>
              </a:rPr>
              <a:t>PIPE</a:t>
            </a:r>
            <a:r>
              <a:rPr lang="en-US" sz="2400" dirty="0" smtClean="0"/>
              <a:t>“ </a:t>
            </a:r>
            <a:r>
              <a:rPr lang="fr-FR" sz="2400" dirty="0" smtClean="0">
                <a:latin typeface="Arial" pitchFamily="34" charset="0"/>
                <a:cs typeface="Arial" pitchFamily="34" charset="0"/>
              </a:rPr>
              <a:t>  , S_IFIFO | 0666 , 0);</a:t>
            </a:r>
          </a:p>
          <a:p>
            <a:endParaRPr lang="fr-FR" sz="2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Pipe : Same Process</a:t>
            </a:r>
            <a:endParaRPr lang="en-US" dirty="0"/>
          </a:p>
        </p:txBody>
      </p:sp>
      <p:sp>
        <p:nvSpPr>
          <p:cNvPr id="3" name="Content Placeholder 2"/>
          <p:cNvSpPr>
            <a:spLocks noGrp="1"/>
          </p:cNvSpPr>
          <p:nvPr>
            <p:ph sz="quarter" idx="1"/>
          </p:nvPr>
        </p:nvSpPr>
        <p:spPr>
          <a:xfrm>
            <a:off x="301752" y="1219200"/>
            <a:ext cx="8503920" cy="5334000"/>
          </a:xfrm>
        </p:spPr>
        <p:txBody>
          <a:bodyPr>
            <a:normAutofit fontScale="25000" lnSpcReduction="20000"/>
          </a:bodyPr>
          <a:lstStyle/>
          <a:p>
            <a:pPr>
              <a:buNone/>
            </a:pPr>
            <a:r>
              <a:rPr lang="en-US" sz="8000" dirty="0" smtClean="0"/>
              <a:t>main()</a:t>
            </a:r>
          </a:p>
          <a:p>
            <a:pPr>
              <a:buNone/>
            </a:pPr>
            <a:r>
              <a:rPr lang="en-US" sz="8000" dirty="0" smtClean="0"/>
              <a:t>{</a:t>
            </a:r>
          </a:p>
          <a:p>
            <a:pPr>
              <a:buNone/>
            </a:pPr>
            <a:r>
              <a:rPr lang="en-US" sz="8000" dirty="0" smtClean="0"/>
              <a:t>		</a:t>
            </a:r>
            <a:r>
              <a:rPr lang="en-US" sz="8000" dirty="0" err="1" smtClean="0"/>
              <a:t>mknod</a:t>
            </a:r>
            <a:r>
              <a:rPr lang="en-US" sz="8000" dirty="0" smtClean="0"/>
              <a:t>("</a:t>
            </a:r>
            <a:r>
              <a:rPr lang="en-US" sz="8000" dirty="0" err="1" smtClean="0"/>
              <a:t>mypipe",S_IFIFO</a:t>
            </a:r>
            <a:r>
              <a:rPr lang="en-US" sz="8000" dirty="0" smtClean="0"/>
              <a:t> | 0666 , 0);</a:t>
            </a:r>
          </a:p>
          <a:p>
            <a:pPr>
              <a:buNone/>
            </a:pPr>
            <a:r>
              <a:rPr lang="en-US" sz="8000" dirty="0" smtClean="0"/>
              <a:t>        if(fork() == 0)</a:t>
            </a:r>
          </a:p>
          <a:p>
            <a:pPr>
              <a:buNone/>
            </a:pPr>
            <a:r>
              <a:rPr lang="en-US" sz="8000" dirty="0" smtClean="0"/>
              <a:t>        {</a:t>
            </a:r>
          </a:p>
          <a:p>
            <a:pPr>
              <a:buNone/>
            </a:pPr>
            <a:r>
              <a:rPr lang="en-US" sz="8000" dirty="0" smtClean="0"/>
              <a:t>                </a:t>
            </a:r>
            <a:r>
              <a:rPr lang="en-US" sz="8000" dirty="0" err="1" smtClean="0"/>
              <a:t>int</a:t>
            </a:r>
            <a:r>
              <a:rPr lang="en-US" sz="8000" dirty="0" smtClean="0"/>
              <a:t> </a:t>
            </a:r>
            <a:r>
              <a:rPr lang="en-US" sz="8000" dirty="0" err="1" smtClean="0"/>
              <a:t>fd</a:t>
            </a:r>
            <a:r>
              <a:rPr lang="en-US" sz="8000" dirty="0" smtClean="0"/>
              <a:t> = open("</a:t>
            </a:r>
            <a:r>
              <a:rPr lang="en-US" sz="8000" dirty="0" err="1" smtClean="0"/>
              <a:t>mypipe",O_WRONLY</a:t>
            </a:r>
            <a:r>
              <a:rPr lang="en-US" sz="8000" dirty="0" smtClean="0"/>
              <a:t>);</a:t>
            </a:r>
          </a:p>
          <a:p>
            <a:pPr>
              <a:buNone/>
            </a:pPr>
            <a:r>
              <a:rPr lang="en-US" sz="8000" dirty="0" smtClean="0"/>
              <a:t>                </a:t>
            </a:r>
            <a:r>
              <a:rPr lang="en-US" sz="8000" dirty="0" err="1" smtClean="0"/>
              <a:t>printf</a:t>
            </a:r>
            <a:r>
              <a:rPr lang="en-US" sz="8000" dirty="0" smtClean="0"/>
              <a:t>("Child : Write mode : %d \</a:t>
            </a:r>
            <a:r>
              <a:rPr lang="en-US" sz="8000" dirty="0" err="1" smtClean="0"/>
              <a:t>n",fd</a:t>
            </a:r>
            <a:r>
              <a:rPr lang="en-US" sz="8000" dirty="0" smtClean="0"/>
              <a:t>);</a:t>
            </a:r>
          </a:p>
          <a:p>
            <a:pPr>
              <a:buNone/>
            </a:pPr>
            <a:r>
              <a:rPr lang="en-US" sz="8000" dirty="0" smtClean="0"/>
              <a:t>                write(fd,"HELLO",5);</a:t>
            </a:r>
          </a:p>
          <a:p>
            <a:pPr>
              <a:buNone/>
            </a:pPr>
            <a:r>
              <a:rPr lang="en-US" sz="8000" dirty="0" smtClean="0"/>
              <a:t>        }</a:t>
            </a:r>
          </a:p>
          <a:p>
            <a:pPr>
              <a:buNone/>
            </a:pPr>
            <a:r>
              <a:rPr lang="en-US" sz="8000" dirty="0" smtClean="0"/>
              <a:t>        else</a:t>
            </a:r>
          </a:p>
          <a:p>
            <a:pPr>
              <a:buNone/>
            </a:pPr>
            <a:r>
              <a:rPr lang="en-US" sz="8000" dirty="0" smtClean="0"/>
              <a:t>        {</a:t>
            </a:r>
          </a:p>
          <a:p>
            <a:pPr>
              <a:buNone/>
            </a:pPr>
            <a:r>
              <a:rPr lang="en-US" sz="8000" dirty="0" smtClean="0"/>
              <a:t>                char buff[6] = "";</a:t>
            </a:r>
          </a:p>
          <a:p>
            <a:pPr>
              <a:buNone/>
            </a:pPr>
            <a:r>
              <a:rPr lang="en-US" sz="8000" dirty="0" smtClean="0"/>
              <a:t>                </a:t>
            </a:r>
            <a:r>
              <a:rPr lang="en-US" sz="8000" dirty="0" err="1" smtClean="0"/>
              <a:t>int</a:t>
            </a:r>
            <a:r>
              <a:rPr lang="en-US" sz="8000" dirty="0" smtClean="0"/>
              <a:t> </a:t>
            </a:r>
            <a:r>
              <a:rPr lang="en-US" sz="8000" dirty="0" err="1" smtClean="0"/>
              <a:t>fd</a:t>
            </a:r>
            <a:r>
              <a:rPr lang="en-US" sz="8000" dirty="0" smtClean="0"/>
              <a:t> = open("</a:t>
            </a:r>
            <a:r>
              <a:rPr lang="en-US" sz="8000" dirty="0" err="1" smtClean="0"/>
              <a:t>mypipe",O_RDONLY</a:t>
            </a:r>
            <a:r>
              <a:rPr lang="en-US" sz="8000" dirty="0" smtClean="0"/>
              <a:t>);</a:t>
            </a:r>
          </a:p>
          <a:p>
            <a:pPr>
              <a:buNone/>
            </a:pPr>
            <a:r>
              <a:rPr lang="en-US" sz="8000" dirty="0" smtClean="0"/>
              <a:t>                </a:t>
            </a:r>
            <a:r>
              <a:rPr lang="en-US" sz="8000" dirty="0" err="1" smtClean="0"/>
              <a:t>printf</a:t>
            </a:r>
            <a:r>
              <a:rPr lang="en-US" sz="8000" dirty="0" smtClean="0"/>
              <a:t>("Parent : Read mode : %d \</a:t>
            </a:r>
            <a:r>
              <a:rPr lang="en-US" sz="8000" dirty="0" err="1" smtClean="0"/>
              <a:t>n",fd</a:t>
            </a:r>
            <a:r>
              <a:rPr lang="en-US" sz="8000" dirty="0" smtClean="0"/>
              <a:t>);</a:t>
            </a:r>
          </a:p>
          <a:p>
            <a:pPr>
              <a:buNone/>
            </a:pPr>
            <a:r>
              <a:rPr lang="en-US" sz="8000" dirty="0" smtClean="0"/>
              <a:t>                buff[read(</a:t>
            </a:r>
            <a:r>
              <a:rPr lang="en-US" sz="8000" dirty="0" err="1" smtClean="0"/>
              <a:t>fd</a:t>
            </a:r>
            <a:r>
              <a:rPr lang="en-US" sz="8000" dirty="0" smtClean="0"/>
              <a:t> , buff , 5)] = '\0';</a:t>
            </a:r>
          </a:p>
          <a:p>
            <a:pPr>
              <a:buNone/>
            </a:pPr>
            <a:r>
              <a:rPr lang="en-US" sz="8000" dirty="0" smtClean="0"/>
              <a:t>                </a:t>
            </a:r>
            <a:r>
              <a:rPr lang="en-US" sz="8000" dirty="0" err="1" smtClean="0"/>
              <a:t>printf</a:t>
            </a:r>
            <a:r>
              <a:rPr lang="en-US" sz="8000" dirty="0" smtClean="0"/>
              <a:t>("Message read = %s " , buff);</a:t>
            </a:r>
          </a:p>
          <a:p>
            <a:pPr>
              <a:buNone/>
            </a:pPr>
            <a:r>
              <a:rPr lang="en-US" sz="8000" dirty="0" smtClean="0"/>
              <a:t>        }</a:t>
            </a:r>
          </a:p>
          <a:p>
            <a:pPr>
              <a:buNone/>
            </a:pPr>
            <a:r>
              <a:rPr lang="en-US" sz="8000" dirty="0" smtClean="0"/>
              <a:t>}</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http://i.stack.imgur.com/vevLn.png"/>
          <p:cNvPicPr>
            <a:picLocks noChangeAspect="1" noChangeArrowheads="1"/>
          </p:cNvPicPr>
          <p:nvPr/>
        </p:nvPicPr>
        <p:blipFill>
          <a:blip r:embed="rId2" cstate="print"/>
          <a:srcRect/>
          <a:stretch>
            <a:fillRect/>
          </a:stretch>
        </p:blipFill>
        <p:spPr bwMode="auto">
          <a:xfrm>
            <a:off x="2057400" y="1295400"/>
            <a:ext cx="4667250" cy="341947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What is a pipe?</a:t>
            </a:r>
          </a:p>
          <a:p>
            <a:endParaRPr lang="en-US" dirty="0" smtClean="0"/>
          </a:p>
          <a:p>
            <a:r>
              <a:rPr lang="en-US" dirty="0" smtClean="0"/>
              <a:t>How to create a unnamed pipe?</a:t>
            </a:r>
          </a:p>
          <a:p>
            <a:endParaRPr lang="en-US" dirty="0" smtClean="0"/>
          </a:p>
          <a:p>
            <a:r>
              <a:rPr lang="en-US" dirty="0" smtClean="0"/>
              <a:t>What are the drawbacks of unnamed pipe?</a:t>
            </a:r>
          </a:p>
          <a:p>
            <a:endParaRPr lang="en-US" dirty="0" smtClean="0"/>
          </a:p>
          <a:p>
            <a:r>
              <a:rPr lang="en-US" dirty="0" smtClean="0"/>
              <a:t>How to create a named pipe?</a:t>
            </a:r>
          </a:p>
          <a:p>
            <a:endParaRPr lang="en-US" dirty="0" smtClean="0"/>
          </a:p>
          <a:p>
            <a:r>
              <a:rPr lang="en-US" dirty="0" smtClean="0"/>
              <a:t>Is the pipe created in parent, accessible in child process?</a:t>
            </a:r>
          </a:p>
          <a:p>
            <a:endParaRPr lang="en-US" dirty="0" smtClean="0"/>
          </a:p>
          <a:p>
            <a:r>
              <a:rPr lang="en-US" smtClean="0"/>
              <a:t>If u create a child process, does the pipe get duplicated?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When a process creates a pipe, the kernel sets up two file descriptors for use by the pipe. One descriptor is used to allow a path of input into the pipe (write), while the other is used to obtain data from the pipe (read).</a:t>
            </a:r>
            <a:endParaRPr lang="en-US" dirty="0"/>
          </a:p>
        </p:txBody>
      </p:sp>
      <p:pic>
        <p:nvPicPr>
          <p:cNvPr id="1026" name="Picture 2" descr="picture41666"/>
          <p:cNvPicPr>
            <a:picLocks noChangeAspect="1" noChangeArrowheads="1"/>
          </p:cNvPicPr>
          <p:nvPr/>
        </p:nvPicPr>
        <p:blipFill>
          <a:blip r:embed="rId2" cstate="print"/>
          <a:srcRect/>
          <a:stretch>
            <a:fillRect/>
          </a:stretch>
        </p:blipFill>
        <p:spPr bwMode="auto">
          <a:xfrm>
            <a:off x="1143000" y="3905249"/>
            <a:ext cx="5086350" cy="165735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a:bodyPr>
          <a:lstStyle/>
          <a:p>
            <a:r>
              <a:rPr lang="en-US" dirty="0" smtClean="0"/>
              <a:t>Creating pipe</a:t>
            </a:r>
            <a:endParaRPr lang="en-US" dirty="0"/>
          </a:p>
        </p:txBody>
      </p:sp>
      <p:sp>
        <p:nvSpPr>
          <p:cNvPr id="3" name="Content Placeholder 2"/>
          <p:cNvSpPr>
            <a:spLocks noGrp="1"/>
          </p:cNvSpPr>
          <p:nvPr>
            <p:ph sz="quarter" idx="1"/>
          </p:nvPr>
        </p:nvSpPr>
        <p:spPr>
          <a:xfrm>
            <a:off x="152400" y="1371600"/>
            <a:ext cx="5181600" cy="5029200"/>
          </a:xfrm>
          <a:ln/>
        </p:spPr>
        <p:style>
          <a:lnRef idx="2">
            <a:schemeClr val="accent1"/>
          </a:lnRef>
          <a:fillRef idx="1">
            <a:schemeClr val="lt1"/>
          </a:fillRef>
          <a:effectRef idx="0">
            <a:schemeClr val="accent1"/>
          </a:effectRef>
          <a:fontRef idx="minor">
            <a:schemeClr val="dk1"/>
          </a:fontRef>
        </p:style>
        <p:txBody>
          <a:bodyPr>
            <a:normAutofit/>
          </a:bodyPr>
          <a:lstStyle/>
          <a:p>
            <a:pPr>
              <a:buNone/>
            </a:pPr>
            <a:endParaRPr lang="en-US" sz="2800" b="1" dirty="0" smtClean="0"/>
          </a:p>
          <a:p>
            <a:pPr>
              <a:buNone/>
            </a:pPr>
            <a:r>
              <a:rPr lang="en-US" sz="2800" b="1" dirty="0" err="1" smtClean="0"/>
              <a:t>int</a:t>
            </a:r>
            <a:r>
              <a:rPr lang="en-US" sz="2800" b="1" dirty="0" smtClean="0"/>
              <a:t> pipe(</a:t>
            </a:r>
            <a:r>
              <a:rPr lang="en-US" sz="2800" b="1" dirty="0" err="1" smtClean="0"/>
              <a:t>int</a:t>
            </a:r>
            <a:r>
              <a:rPr lang="en-US" sz="2800" b="1" dirty="0" smtClean="0"/>
              <a:t> </a:t>
            </a:r>
            <a:r>
              <a:rPr lang="en-US" sz="2800" b="1" dirty="0" err="1" smtClean="0"/>
              <a:t>fd</a:t>
            </a:r>
            <a:r>
              <a:rPr lang="en-US" sz="2800" b="1" dirty="0" smtClean="0"/>
              <a:t>[2]);	</a:t>
            </a:r>
          </a:p>
          <a:p>
            <a:pPr>
              <a:buNone/>
            </a:pPr>
            <a:endParaRPr lang="en-US" sz="2000" dirty="0" smtClean="0"/>
          </a:p>
          <a:p>
            <a:pPr>
              <a:buNone/>
            </a:pPr>
            <a:r>
              <a:rPr lang="en-US" sz="2000" dirty="0" smtClean="0"/>
              <a:t>We need to pass array of 2 integers to pipe. </a:t>
            </a:r>
          </a:p>
          <a:p>
            <a:pPr>
              <a:buNone/>
            </a:pPr>
            <a:r>
              <a:rPr lang="en-US" sz="2000" dirty="0" err="1" smtClean="0"/>
              <a:t>Fd</a:t>
            </a:r>
            <a:r>
              <a:rPr lang="en-US" sz="2000" dirty="0" smtClean="0"/>
              <a:t>[0] will be filled with file descriptor for reading.</a:t>
            </a:r>
          </a:p>
          <a:p>
            <a:pPr>
              <a:buNone/>
            </a:pPr>
            <a:r>
              <a:rPr lang="en-US" sz="2000" dirty="0" err="1" smtClean="0"/>
              <a:t>Fd</a:t>
            </a:r>
            <a:r>
              <a:rPr lang="en-US" sz="2000" dirty="0" smtClean="0"/>
              <a:t>[1] will be filled with file descriptor for writing.</a:t>
            </a:r>
          </a:p>
          <a:p>
            <a:pPr>
              <a:buNone/>
            </a:pPr>
            <a:endParaRPr lang="fr-FR" sz="2000" dirty="0" smtClean="0">
              <a:latin typeface="Arial" pitchFamily="34" charset="0"/>
              <a:cs typeface="Arial" pitchFamily="34" charset="0"/>
            </a:endParaRPr>
          </a:p>
        </p:txBody>
      </p:sp>
      <p:sp>
        <p:nvSpPr>
          <p:cNvPr id="4" name="Content Placeholder 2"/>
          <p:cNvSpPr txBox="1">
            <a:spLocks/>
          </p:cNvSpPr>
          <p:nvPr/>
        </p:nvSpPr>
        <p:spPr>
          <a:xfrm>
            <a:off x="5410200" y="1371600"/>
            <a:ext cx="3505200" cy="5029200"/>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800" b="1" i="0" u="none" strike="noStrike" kern="1200" cap="none" spc="0" normalizeH="0" baseline="0" noProof="0" dirty="0" smtClean="0">
              <a:ln>
                <a:noFill/>
              </a:ln>
              <a:solidFill>
                <a:schemeClr val="dk1"/>
              </a:solidFill>
              <a:effectLst/>
              <a:uLnTx/>
              <a:uFillTx/>
              <a:latin typeface="+mn-lt"/>
              <a:ea typeface="+mn-ea"/>
              <a:cs typeface="+mn-cs"/>
            </a:endParaRPr>
          </a:p>
          <a:p>
            <a:pPr marL="274320" lvl="0" indent="-274320">
              <a:spcBef>
                <a:spcPct val="20000"/>
              </a:spcBef>
              <a:buClr>
                <a:schemeClr val="accent1"/>
              </a:buClr>
              <a:buSzPct val="85000"/>
            </a:pPr>
            <a:r>
              <a:rPr lang="fr-FR" sz="2000" dirty="0" smtClean="0">
                <a:latin typeface="Arial" pitchFamily="34" charset="0"/>
                <a:cs typeface="Arial" pitchFamily="34" charset="0"/>
              </a:rPr>
              <a:t>main()</a:t>
            </a:r>
          </a:p>
          <a:p>
            <a:pPr marL="274320" lvl="0" indent="-274320">
              <a:spcBef>
                <a:spcPct val="20000"/>
              </a:spcBef>
              <a:buClr>
                <a:schemeClr val="accent1"/>
              </a:buClr>
              <a:buSzPct val="85000"/>
            </a:pPr>
            <a:r>
              <a:rPr lang="fr-FR" sz="2000" dirty="0" smtClean="0">
                <a:latin typeface="Arial" pitchFamily="34" charset="0"/>
                <a:cs typeface="Arial" pitchFamily="34" charset="0"/>
              </a:rPr>
              <a:t>{</a:t>
            </a:r>
          </a:p>
          <a:p>
            <a:pPr marL="274320" lvl="0" indent="-274320">
              <a:spcBef>
                <a:spcPct val="20000"/>
              </a:spcBef>
              <a:buClr>
                <a:schemeClr val="accent1"/>
              </a:buClr>
              <a:buSzPct val="85000"/>
            </a:pP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int</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fd</a:t>
            </a:r>
            <a:r>
              <a:rPr lang="fr-FR" sz="2000" dirty="0" smtClean="0">
                <a:latin typeface="Arial" pitchFamily="34" charset="0"/>
                <a:cs typeface="Arial" pitchFamily="34" charset="0"/>
              </a:rPr>
              <a:t> [2] = {0,0};</a:t>
            </a:r>
          </a:p>
          <a:p>
            <a:pPr marL="274320" lvl="0" indent="-274320">
              <a:spcBef>
                <a:spcPct val="20000"/>
              </a:spcBef>
              <a:buClr>
                <a:schemeClr val="accent1"/>
              </a:buClr>
              <a:buSzPct val="85000"/>
            </a:pPr>
            <a:r>
              <a:rPr lang="fr-FR" sz="2000" b="1" dirty="0" smtClean="0">
                <a:latin typeface="Arial" pitchFamily="34" charset="0"/>
                <a:cs typeface="Arial" pitchFamily="34" charset="0"/>
              </a:rPr>
              <a:t>	pipe( </a:t>
            </a:r>
            <a:r>
              <a:rPr lang="fr-FR" sz="2000" b="1" dirty="0" err="1" smtClean="0">
                <a:latin typeface="Arial" pitchFamily="34" charset="0"/>
                <a:cs typeface="Arial" pitchFamily="34" charset="0"/>
              </a:rPr>
              <a:t>fd</a:t>
            </a:r>
            <a:r>
              <a:rPr lang="fr-FR" sz="2000" b="1" dirty="0" smtClean="0">
                <a:latin typeface="Arial" pitchFamily="34" charset="0"/>
                <a:cs typeface="Arial" pitchFamily="34" charset="0"/>
              </a:rPr>
              <a:t>);</a:t>
            </a:r>
          </a:p>
          <a:p>
            <a:pPr marL="274320" lvl="0" indent="-274320">
              <a:spcBef>
                <a:spcPct val="20000"/>
              </a:spcBef>
              <a:buClr>
                <a:schemeClr val="accent1"/>
              </a:buClr>
              <a:buSzPct val="85000"/>
            </a:pP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printf</a:t>
            </a:r>
            <a:r>
              <a:rPr lang="fr-FR" sz="2000" dirty="0" smtClean="0">
                <a:latin typeface="Arial" pitchFamily="34" charset="0"/>
                <a:cs typeface="Arial" pitchFamily="34" charset="0"/>
              </a:rPr>
              <a:t>(" %d ",</a:t>
            </a:r>
            <a:r>
              <a:rPr lang="fr-FR" sz="2000" dirty="0" err="1" smtClean="0">
                <a:latin typeface="Arial" pitchFamily="34" charset="0"/>
                <a:cs typeface="Arial" pitchFamily="34" charset="0"/>
              </a:rPr>
              <a:t>fd</a:t>
            </a:r>
            <a:r>
              <a:rPr lang="fr-FR" sz="2000" dirty="0" smtClean="0">
                <a:latin typeface="Arial" pitchFamily="34" charset="0"/>
                <a:cs typeface="Arial" pitchFamily="34" charset="0"/>
              </a:rPr>
              <a:t>[0]);</a:t>
            </a:r>
          </a:p>
          <a:p>
            <a:pPr marL="274320" indent="-274320">
              <a:spcBef>
                <a:spcPct val="20000"/>
              </a:spcBef>
              <a:buClr>
                <a:schemeClr val="accent1"/>
              </a:buClr>
              <a:buSzPct val="85000"/>
            </a:pP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printf</a:t>
            </a:r>
            <a:r>
              <a:rPr lang="fr-FR" sz="2000" dirty="0" smtClean="0">
                <a:latin typeface="Arial" pitchFamily="34" charset="0"/>
                <a:cs typeface="Arial" pitchFamily="34" charset="0"/>
              </a:rPr>
              <a:t>(" %d " , </a:t>
            </a:r>
            <a:r>
              <a:rPr lang="fr-FR" sz="2000" dirty="0" err="1" smtClean="0">
                <a:latin typeface="Arial" pitchFamily="34" charset="0"/>
                <a:cs typeface="Arial" pitchFamily="34" charset="0"/>
              </a:rPr>
              <a:t>fd</a:t>
            </a:r>
            <a:r>
              <a:rPr lang="fr-FR" sz="2000" dirty="0" smtClean="0">
                <a:latin typeface="Arial" pitchFamily="34" charset="0"/>
                <a:cs typeface="Arial" pitchFamily="34" charset="0"/>
              </a:rPr>
              <a:t>[1]);</a:t>
            </a:r>
          </a:p>
          <a:p>
            <a:pPr marL="274320" lvl="0" indent="-274320">
              <a:spcBef>
                <a:spcPct val="20000"/>
              </a:spcBef>
              <a:buClr>
                <a:schemeClr val="accent1"/>
              </a:buClr>
              <a:buSzPct val="85000"/>
            </a:pPr>
            <a:endParaRPr lang="fr-FR" sz="2000" dirty="0" smtClean="0">
              <a:latin typeface="Arial" pitchFamily="34" charset="0"/>
              <a:cs typeface="Arial" pitchFamily="34" charset="0"/>
            </a:endParaRPr>
          </a:p>
          <a:p>
            <a:pPr marL="274320" lvl="0" indent="-274320">
              <a:spcBef>
                <a:spcPct val="20000"/>
              </a:spcBef>
              <a:buClr>
                <a:schemeClr val="accent1"/>
              </a:buClr>
              <a:buSzPct val="85000"/>
            </a:pPr>
            <a:r>
              <a:rPr lang="fr-FR" sz="2000" dirty="0" smtClean="0">
                <a:latin typeface="Arial" pitchFamily="34" charset="0"/>
                <a:cs typeface="Arial" pitchFamily="34" charset="0"/>
              </a:rPr>
              <a:t>}</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fr-FR" sz="2000" b="0" i="0" u="none" strike="noStrike" kern="1200" cap="none" spc="0" normalizeH="0" baseline="0" noProof="0" dirty="0" smtClean="0">
              <a:ln>
                <a:noFill/>
              </a:ln>
              <a:solidFill>
                <a:schemeClr val="dk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a:bodyPr>
          <a:lstStyle/>
          <a:p>
            <a:r>
              <a:rPr lang="en-US" dirty="0" smtClean="0"/>
              <a:t>Writing to and reading from pipe</a:t>
            </a:r>
            <a:endParaRPr lang="en-US" dirty="0"/>
          </a:p>
        </p:txBody>
      </p:sp>
      <p:sp>
        <p:nvSpPr>
          <p:cNvPr id="3" name="Content Placeholder 2"/>
          <p:cNvSpPr>
            <a:spLocks noGrp="1"/>
          </p:cNvSpPr>
          <p:nvPr>
            <p:ph sz="quarter" idx="1"/>
          </p:nvPr>
        </p:nvSpPr>
        <p:spPr>
          <a:xfrm>
            <a:off x="152400" y="1371600"/>
            <a:ext cx="8686800" cy="5029200"/>
          </a:xfrm>
          <a:ln/>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a:buNone/>
            </a:pPr>
            <a:r>
              <a:rPr lang="en-US" sz="2800" dirty="0" err="1" smtClean="0"/>
              <a:t>int</a:t>
            </a:r>
            <a:r>
              <a:rPr lang="en-US" sz="2800" dirty="0" smtClean="0"/>
              <a:t> main()</a:t>
            </a:r>
          </a:p>
          <a:p>
            <a:pPr>
              <a:buNone/>
            </a:pPr>
            <a:r>
              <a:rPr lang="en-US" sz="2800" dirty="0" smtClean="0"/>
              <a:t>{</a:t>
            </a:r>
          </a:p>
          <a:p>
            <a:pPr>
              <a:buNone/>
            </a:pPr>
            <a:r>
              <a:rPr lang="en-US" sz="2800" dirty="0" smtClean="0"/>
              <a:t>      </a:t>
            </a:r>
            <a:r>
              <a:rPr lang="en-US" sz="2800" dirty="0" err="1" smtClean="0"/>
              <a:t>int</a:t>
            </a:r>
            <a:r>
              <a:rPr lang="en-US" sz="2800" dirty="0" smtClean="0"/>
              <a:t>  </a:t>
            </a:r>
            <a:r>
              <a:rPr lang="en-US" sz="2800" dirty="0" err="1" smtClean="0"/>
              <a:t>pipefd</a:t>
            </a:r>
            <a:r>
              <a:rPr lang="en-US" sz="2800" dirty="0" smtClean="0"/>
              <a:t> [2] = {0,0}, n;</a:t>
            </a:r>
          </a:p>
          <a:p>
            <a:pPr>
              <a:buNone/>
            </a:pPr>
            <a:r>
              <a:rPr lang="en-US" sz="2800" dirty="0" smtClean="0"/>
              <a:t>      pipe( </a:t>
            </a:r>
            <a:r>
              <a:rPr lang="en-US" sz="2800" dirty="0" err="1" smtClean="0"/>
              <a:t>pipefd</a:t>
            </a:r>
            <a:r>
              <a:rPr lang="en-US" sz="2800" dirty="0" smtClean="0"/>
              <a:t>) ;</a:t>
            </a:r>
          </a:p>
          <a:p>
            <a:pPr>
              <a:buNone/>
            </a:pPr>
            <a:r>
              <a:rPr lang="en-US" sz="2800" dirty="0" smtClean="0"/>
              <a:t> </a:t>
            </a:r>
          </a:p>
          <a:p>
            <a:pPr>
              <a:buNone/>
            </a:pPr>
            <a:r>
              <a:rPr lang="en-US" sz="2800" dirty="0" smtClean="0"/>
              <a:t>      char output[] = "hello world\n";</a:t>
            </a:r>
          </a:p>
          <a:p>
            <a:pPr>
              <a:buNone/>
            </a:pPr>
            <a:r>
              <a:rPr lang="en-US" sz="2800" dirty="0" smtClean="0"/>
              <a:t>        char input[20]= "SIKANDER";</a:t>
            </a:r>
          </a:p>
          <a:p>
            <a:pPr>
              <a:buNone/>
            </a:pPr>
            <a:endParaRPr lang="en-US" sz="2800" dirty="0" smtClean="0"/>
          </a:p>
          <a:p>
            <a:pPr>
              <a:buNone/>
            </a:pPr>
            <a:r>
              <a:rPr lang="en-US" sz="2800" dirty="0" smtClean="0"/>
              <a:t>        write (</a:t>
            </a:r>
            <a:r>
              <a:rPr lang="en-US" sz="2800" dirty="0" err="1" smtClean="0"/>
              <a:t>pipefd</a:t>
            </a:r>
            <a:r>
              <a:rPr lang="en-US" sz="2800" dirty="0" smtClean="0"/>
              <a:t>[1],output, </a:t>
            </a:r>
            <a:r>
              <a:rPr lang="en-US" sz="2800" dirty="0" err="1" smtClean="0"/>
              <a:t>sizeof</a:t>
            </a:r>
            <a:r>
              <a:rPr lang="en-US" sz="2800" dirty="0" smtClean="0"/>
              <a:t>(output));</a:t>
            </a:r>
          </a:p>
          <a:p>
            <a:pPr>
              <a:buNone/>
            </a:pPr>
            <a:r>
              <a:rPr lang="en-US" sz="2800" dirty="0" smtClean="0"/>
              <a:t>      read ( </a:t>
            </a:r>
            <a:r>
              <a:rPr lang="en-US" sz="2800" dirty="0" err="1" smtClean="0"/>
              <a:t>pipefd</a:t>
            </a:r>
            <a:r>
              <a:rPr lang="en-US" sz="2800" dirty="0" smtClean="0"/>
              <a:t>[0] , input, </a:t>
            </a:r>
            <a:r>
              <a:rPr lang="en-US" sz="2800" dirty="0" err="1" smtClean="0"/>
              <a:t>sizeof</a:t>
            </a:r>
            <a:r>
              <a:rPr lang="en-US" sz="2800" dirty="0" smtClean="0"/>
              <a:t> (input)) ;</a:t>
            </a:r>
          </a:p>
          <a:p>
            <a:pPr>
              <a:buNone/>
            </a:pPr>
            <a:endParaRPr lang="en-US" sz="2800" dirty="0" smtClean="0"/>
          </a:p>
          <a:p>
            <a:pPr>
              <a:buNone/>
            </a:pPr>
            <a:r>
              <a:rPr lang="en-US" sz="2800" dirty="0" smtClean="0"/>
              <a:t>        </a:t>
            </a:r>
            <a:r>
              <a:rPr lang="en-US" sz="2800" dirty="0" err="1" smtClean="0"/>
              <a:t>printf</a:t>
            </a:r>
            <a:r>
              <a:rPr lang="en-US" sz="2800" dirty="0" smtClean="0"/>
              <a:t>("String after read = %s ",input);</a:t>
            </a:r>
          </a:p>
          <a:p>
            <a:pPr>
              <a:buNone/>
            </a:pPr>
            <a:r>
              <a:rPr lang="en-US" sz="28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Broken Pipe</a:t>
            </a:r>
            <a:endParaRPr lang="en-US" dirty="0"/>
          </a:p>
        </p:txBody>
      </p:sp>
      <p:sp>
        <p:nvSpPr>
          <p:cNvPr id="3" name="Content Placeholder 2"/>
          <p:cNvSpPr>
            <a:spLocks noGrp="1"/>
          </p:cNvSpPr>
          <p:nvPr>
            <p:ph sz="quarter" idx="1"/>
          </p:nvPr>
        </p:nvSpPr>
        <p:spPr/>
        <p:txBody>
          <a:bodyPr/>
          <a:lstStyle/>
          <a:p>
            <a:r>
              <a:rPr lang="en-US" dirty="0" smtClean="0"/>
              <a:t>Writing to a pipe where Read end is closed.</a:t>
            </a:r>
            <a:endParaRPr lang="en-US" dirty="0"/>
          </a:p>
        </p:txBody>
      </p:sp>
      <p:sp>
        <p:nvSpPr>
          <p:cNvPr id="5" name="Content Placeholder 2"/>
          <p:cNvSpPr txBox="1">
            <a:spLocks/>
          </p:cNvSpPr>
          <p:nvPr/>
        </p:nvSpPr>
        <p:spPr>
          <a:xfrm>
            <a:off x="304800" y="2133600"/>
            <a:ext cx="7696200" cy="4191000"/>
          </a:xfrm>
          <a:prstGeom prst="rect">
            <a:avLst/>
          </a:prstGeom>
        </p:spPr>
        <p:style>
          <a:lnRef idx="2">
            <a:schemeClr val="accent1"/>
          </a:lnRef>
          <a:fillRef idx="1">
            <a:schemeClr val="lt1"/>
          </a:fillRef>
          <a:effectRef idx="0">
            <a:schemeClr val="accent1"/>
          </a:effectRef>
          <a:fontRef idx="minor">
            <a:schemeClr val="dk1"/>
          </a:fontRef>
        </p:style>
        <p:txBody>
          <a:bodyPr vert="horz">
            <a:normAutofit fontScale="25000" lnSpcReduction="20000"/>
          </a:bodyPr>
          <a:lstStyle/>
          <a:p>
            <a:pPr marL="274320" lvl="0" indent="-274320">
              <a:spcBef>
                <a:spcPct val="20000"/>
              </a:spcBef>
              <a:buClr>
                <a:schemeClr val="accent1"/>
              </a:buClr>
              <a:buSzPct val="85000"/>
            </a:pPr>
            <a:r>
              <a:rPr lang="en-US" sz="8000" dirty="0" smtClean="0"/>
              <a:t>void </a:t>
            </a:r>
            <a:r>
              <a:rPr lang="en-US" sz="8000" dirty="0" err="1" smtClean="0"/>
              <a:t>myhandler</a:t>
            </a:r>
            <a:r>
              <a:rPr lang="en-US" sz="8000" dirty="0" smtClean="0"/>
              <a:t>(</a:t>
            </a:r>
            <a:r>
              <a:rPr lang="en-US" sz="8000" dirty="0" err="1" smtClean="0"/>
              <a:t>int</a:t>
            </a:r>
            <a:r>
              <a:rPr lang="en-US" sz="8000" dirty="0" smtClean="0"/>
              <a:t> </a:t>
            </a:r>
            <a:r>
              <a:rPr lang="en-US" sz="8000" dirty="0" err="1" smtClean="0"/>
              <a:t>signo</a:t>
            </a:r>
            <a:r>
              <a:rPr lang="en-US" sz="8000" dirty="0" smtClean="0"/>
              <a:t>)   {</a:t>
            </a:r>
          </a:p>
          <a:p>
            <a:pPr marL="274320" lvl="0" indent="-274320">
              <a:spcBef>
                <a:spcPct val="20000"/>
              </a:spcBef>
              <a:buClr>
                <a:schemeClr val="accent1"/>
              </a:buClr>
              <a:buSzPct val="85000"/>
            </a:pPr>
            <a:r>
              <a:rPr lang="en-US" sz="8000" dirty="0" smtClean="0"/>
              <a:t>        </a:t>
            </a:r>
            <a:r>
              <a:rPr lang="en-US" sz="8000" dirty="0" err="1" smtClean="0"/>
              <a:t>printf</a:t>
            </a:r>
            <a:r>
              <a:rPr lang="en-US" sz="8000" dirty="0" smtClean="0"/>
              <a:t>("SIGNAL HANDLER \n");</a:t>
            </a:r>
          </a:p>
          <a:p>
            <a:pPr marL="274320" lvl="0" indent="-274320">
              <a:spcBef>
                <a:spcPct val="20000"/>
              </a:spcBef>
              <a:buClr>
                <a:schemeClr val="accent1"/>
              </a:buClr>
              <a:buSzPct val="85000"/>
            </a:pPr>
            <a:r>
              <a:rPr lang="en-US" sz="8000" dirty="0" smtClean="0"/>
              <a:t>        </a:t>
            </a:r>
            <a:r>
              <a:rPr lang="en-US" sz="8000" dirty="0" err="1" smtClean="0"/>
              <a:t>printf</a:t>
            </a:r>
            <a:r>
              <a:rPr lang="en-US" sz="8000" dirty="0" smtClean="0"/>
              <a:t>("Signal number = %d \n" , </a:t>
            </a:r>
            <a:r>
              <a:rPr lang="en-US" sz="8000" dirty="0" err="1" smtClean="0"/>
              <a:t>signo</a:t>
            </a:r>
            <a:r>
              <a:rPr lang="en-US" sz="8000" dirty="0" smtClean="0"/>
              <a:t>);</a:t>
            </a:r>
          </a:p>
          <a:p>
            <a:pPr marL="274320" lvl="0" indent="-274320">
              <a:spcBef>
                <a:spcPct val="20000"/>
              </a:spcBef>
              <a:buClr>
                <a:schemeClr val="accent1"/>
              </a:buClr>
              <a:buSzPct val="85000"/>
            </a:pPr>
            <a:r>
              <a:rPr lang="en-US" sz="8000" dirty="0" smtClean="0"/>
              <a:t>}</a:t>
            </a:r>
          </a:p>
          <a:p>
            <a:pPr marL="274320" lvl="0" indent="-274320">
              <a:spcBef>
                <a:spcPct val="20000"/>
              </a:spcBef>
              <a:buClr>
                <a:schemeClr val="accent1"/>
              </a:buClr>
              <a:buSzPct val="85000"/>
            </a:pPr>
            <a:endParaRPr lang="en-US" sz="8000" dirty="0" smtClean="0"/>
          </a:p>
          <a:p>
            <a:pPr marL="274320" lvl="0" indent="-274320">
              <a:spcBef>
                <a:spcPct val="20000"/>
              </a:spcBef>
              <a:buClr>
                <a:schemeClr val="accent1"/>
              </a:buClr>
              <a:buSzPct val="85000"/>
            </a:pPr>
            <a:r>
              <a:rPr lang="en-US" sz="8000" dirty="0" smtClean="0"/>
              <a:t>main( ) {</a:t>
            </a:r>
          </a:p>
          <a:p>
            <a:pPr marL="274320" indent="-274320">
              <a:spcBef>
                <a:spcPct val="20000"/>
              </a:spcBef>
              <a:buClr>
                <a:schemeClr val="accent1"/>
              </a:buClr>
              <a:buSzPct val="85000"/>
            </a:pPr>
            <a:r>
              <a:rPr lang="en-US" sz="8000" dirty="0" smtClean="0"/>
              <a:t>    </a:t>
            </a:r>
            <a:r>
              <a:rPr lang="en-US" sz="8000" dirty="0" err="1" smtClean="0"/>
              <a:t>int</a:t>
            </a:r>
            <a:r>
              <a:rPr lang="en-US" sz="8000" dirty="0" smtClean="0"/>
              <a:t>  </a:t>
            </a:r>
            <a:r>
              <a:rPr lang="en-US" sz="8000" dirty="0" err="1" smtClean="0"/>
              <a:t>pipefd</a:t>
            </a:r>
            <a:r>
              <a:rPr lang="en-US" sz="8000" dirty="0" smtClean="0"/>
              <a:t> [2] = {0,0}; 	</a:t>
            </a:r>
          </a:p>
          <a:p>
            <a:pPr marL="274320" lvl="0" indent="-274320">
              <a:spcBef>
                <a:spcPct val="20000"/>
              </a:spcBef>
              <a:buClr>
                <a:schemeClr val="accent1"/>
              </a:buClr>
              <a:buSzPct val="85000"/>
            </a:pPr>
            <a:r>
              <a:rPr lang="en-US" sz="8000" dirty="0" smtClean="0"/>
              <a:t>    pipe( </a:t>
            </a:r>
            <a:r>
              <a:rPr lang="en-US" sz="8000" dirty="0" err="1" smtClean="0"/>
              <a:t>pipefd</a:t>
            </a:r>
            <a:r>
              <a:rPr lang="en-US" sz="8000" dirty="0" smtClean="0"/>
              <a:t>) ;</a:t>
            </a:r>
          </a:p>
          <a:p>
            <a:pPr marL="274320" lvl="0" indent="-274320">
              <a:spcBef>
                <a:spcPct val="20000"/>
              </a:spcBef>
              <a:buClr>
                <a:schemeClr val="accent1"/>
              </a:buClr>
              <a:buSzPct val="85000"/>
            </a:pPr>
            <a:r>
              <a:rPr lang="en-US" sz="8000" b="1" dirty="0" smtClean="0"/>
              <a:t>    signal(SIGPIPE , </a:t>
            </a:r>
            <a:r>
              <a:rPr lang="en-US" sz="8000" b="1" dirty="0" err="1" smtClean="0"/>
              <a:t>myhandler</a:t>
            </a:r>
            <a:r>
              <a:rPr lang="en-US" sz="8000" b="1" dirty="0" smtClean="0"/>
              <a:t>);</a:t>
            </a:r>
            <a:endParaRPr lang="en-US" sz="8000" dirty="0" smtClean="0"/>
          </a:p>
          <a:p>
            <a:pPr marL="274320" lvl="0" indent="-274320">
              <a:spcBef>
                <a:spcPct val="20000"/>
              </a:spcBef>
              <a:buClr>
                <a:schemeClr val="accent1"/>
              </a:buClr>
              <a:buSzPct val="85000"/>
            </a:pPr>
            <a:r>
              <a:rPr lang="en-US" sz="8000" b="1" dirty="0" smtClean="0"/>
              <a:t>	close(</a:t>
            </a:r>
            <a:r>
              <a:rPr lang="en-US" sz="8000" b="1" dirty="0" err="1" smtClean="0"/>
              <a:t>pipefd</a:t>
            </a:r>
            <a:r>
              <a:rPr lang="en-US" sz="8000" b="1" dirty="0" smtClean="0"/>
              <a:t>[0]);</a:t>
            </a:r>
          </a:p>
          <a:p>
            <a:pPr marL="274320" lvl="0" indent="-274320">
              <a:spcBef>
                <a:spcPct val="20000"/>
              </a:spcBef>
              <a:buClr>
                <a:schemeClr val="accent1"/>
              </a:buClr>
              <a:buSzPct val="85000"/>
            </a:pPr>
            <a:r>
              <a:rPr lang="en-US" sz="8000" dirty="0" smtClean="0"/>
              <a:t>      if(write (</a:t>
            </a:r>
            <a:r>
              <a:rPr lang="en-US" sz="8000" dirty="0" err="1" smtClean="0"/>
              <a:t>pipefd</a:t>
            </a:r>
            <a:r>
              <a:rPr lang="en-US" sz="8000" dirty="0" smtClean="0"/>
              <a:t>[1],"hello ", 5)!= 5)      {</a:t>
            </a:r>
          </a:p>
          <a:p>
            <a:pPr marL="274320" lvl="0" indent="-274320">
              <a:spcBef>
                <a:spcPct val="20000"/>
              </a:spcBef>
              <a:buClr>
                <a:schemeClr val="accent1"/>
              </a:buClr>
              <a:buSzPct val="85000"/>
            </a:pPr>
            <a:r>
              <a:rPr lang="en-US" sz="8000" dirty="0" smtClean="0"/>
              <a:t>        	</a:t>
            </a:r>
            <a:r>
              <a:rPr lang="en-US" sz="8000" dirty="0" err="1" smtClean="0"/>
              <a:t>printf</a:t>
            </a:r>
            <a:r>
              <a:rPr lang="en-US" sz="8000" dirty="0" smtClean="0"/>
              <a:t>("pipe write error \n");</a:t>
            </a:r>
          </a:p>
          <a:p>
            <a:pPr marL="274320" lvl="0" indent="-274320">
              <a:spcBef>
                <a:spcPct val="20000"/>
              </a:spcBef>
              <a:buClr>
                <a:schemeClr val="accent1"/>
              </a:buClr>
              <a:buSzPct val="85000"/>
            </a:pPr>
            <a:r>
              <a:rPr lang="en-US" sz="8000" dirty="0" smtClean="0"/>
              <a:t>      }</a:t>
            </a:r>
          </a:p>
          <a:p>
            <a:pPr marL="274320" lvl="0" indent="-274320">
              <a:spcBef>
                <a:spcPct val="20000"/>
              </a:spcBef>
              <a:buClr>
                <a:schemeClr val="accent1"/>
              </a:buClr>
              <a:buSzPct val="85000"/>
            </a:pPr>
            <a:r>
              <a:rPr lang="en-US" sz="8000" dirty="0" smtClean="0"/>
              <a:t>}</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800" b="0" i="0" u="none" strike="noStrike" kern="1200" cap="none" spc="0" normalizeH="0" baseline="0" noProof="0" dirty="0" smtClean="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Creating a pipe to communicate within the same process is useless.</a:t>
            </a:r>
          </a:p>
          <a:p>
            <a:r>
              <a:rPr lang="en-US" dirty="0" smtClean="0"/>
              <a:t>Pipe are used to communicate between parent and child process. Since a child process will inherit any open file descriptors from the parent, we now have the basis for </a:t>
            </a:r>
            <a:r>
              <a:rPr lang="en-US" dirty="0" err="1" smtClean="0"/>
              <a:t>multiprocess</a:t>
            </a:r>
            <a:r>
              <a:rPr lang="en-US" dirty="0" smtClean="0"/>
              <a:t> communication (between parent and child).</a:t>
            </a:r>
            <a:endParaRPr lang="en-US" dirty="0"/>
          </a:p>
        </p:txBody>
      </p:sp>
      <p:pic>
        <p:nvPicPr>
          <p:cNvPr id="1028" name="Picture 4" descr="picture41666"/>
          <p:cNvPicPr>
            <a:picLocks noChangeAspect="1" noChangeArrowheads="1"/>
          </p:cNvPicPr>
          <p:nvPr/>
        </p:nvPicPr>
        <p:blipFill>
          <a:blip r:embed="rId3" cstate="print"/>
          <a:srcRect/>
          <a:stretch>
            <a:fillRect/>
          </a:stretch>
        </p:blipFill>
        <p:spPr bwMode="auto">
          <a:xfrm>
            <a:off x="304800" y="4724400"/>
            <a:ext cx="4819650" cy="1381126"/>
          </a:xfrm>
          <a:prstGeom prst="rect">
            <a:avLst/>
          </a:prstGeom>
          <a:noFill/>
        </p:spPr>
      </p:pic>
      <p:pic>
        <p:nvPicPr>
          <p:cNvPr id="23554" name="Picture 2" descr="https://encrypted-tbn3.gstatic.com/images?q=tbn:ANd9GcQVv4QkhDjyfzjah1Uc6nIcNrXs-0eee1W1Iena5A0f62-CQ_l_ZA"/>
          <p:cNvPicPr>
            <a:picLocks noChangeAspect="1" noChangeArrowheads="1"/>
          </p:cNvPicPr>
          <p:nvPr/>
        </p:nvPicPr>
        <p:blipFill>
          <a:blip r:embed="rId4" cstate="print"/>
          <a:srcRect/>
          <a:stretch>
            <a:fillRect/>
          </a:stretch>
        </p:blipFill>
        <p:spPr bwMode="auto">
          <a:xfrm>
            <a:off x="5257800" y="4419600"/>
            <a:ext cx="3400425" cy="1981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endParaRPr lang="en-US" dirty="0" smtClean="0"/>
          </a:p>
          <a:p>
            <a:endParaRPr lang="en-US" dirty="0"/>
          </a:p>
        </p:txBody>
      </p:sp>
      <p:sp>
        <p:nvSpPr>
          <p:cNvPr id="4" name="Content Placeholder 2"/>
          <p:cNvSpPr txBox="1">
            <a:spLocks/>
          </p:cNvSpPr>
          <p:nvPr/>
        </p:nvSpPr>
        <p:spPr>
          <a:xfrm>
            <a:off x="381000" y="1295400"/>
            <a:ext cx="8305800" cy="3276600"/>
          </a:xfrm>
          <a:prstGeom prst="rect">
            <a:avLst/>
          </a:prstGeom>
        </p:spPr>
        <p:style>
          <a:lnRef idx="2">
            <a:schemeClr val="accent1"/>
          </a:lnRef>
          <a:fillRef idx="1">
            <a:schemeClr val="lt1"/>
          </a:fillRef>
          <a:effectRef idx="0">
            <a:schemeClr val="accent1"/>
          </a:effectRef>
          <a:fontRef idx="minor">
            <a:schemeClr val="dk1"/>
          </a:fontRef>
        </p:style>
        <p:txBody>
          <a:bodyPr vert="horz">
            <a:normAutofit fontScale="92500" lnSpcReduction="10000"/>
          </a:bodyPr>
          <a:lstStyle/>
          <a:p>
            <a:r>
              <a:rPr lang="en-US" sz="2600" dirty="0" smtClean="0"/>
              <a:t>Child Writes and Parent Reads </a:t>
            </a:r>
          </a:p>
          <a:p>
            <a:endParaRPr lang="en-US" sz="600" dirty="0" smtClean="0"/>
          </a:p>
          <a:p>
            <a:r>
              <a:rPr lang="en-US" sz="600" dirty="0" smtClean="0"/>
              <a:t> </a:t>
            </a:r>
            <a:r>
              <a:rPr lang="en-US" sz="2000" dirty="0" smtClean="0"/>
              <a:t>if(fork() == 0)</a:t>
            </a:r>
          </a:p>
          <a:p>
            <a:r>
              <a:rPr lang="en-US" sz="2000" dirty="0" smtClean="0"/>
              <a:t>        {</a:t>
            </a:r>
          </a:p>
          <a:p>
            <a:r>
              <a:rPr lang="en-US" sz="2000" dirty="0" smtClean="0"/>
              <a:t>	</a:t>
            </a:r>
            <a:r>
              <a:rPr lang="en-US" sz="2000" dirty="0" err="1" smtClean="0"/>
              <a:t>printf</a:t>
            </a:r>
            <a:r>
              <a:rPr lang="en-US" sz="2000" dirty="0" smtClean="0"/>
              <a:t>("CHILD WRITES \n");</a:t>
            </a:r>
          </a:p>
          <a:p>
            <a:r>
              <a:rPr lang="en-US" sz="2000" b="1" dirty="0" smtClean="0"/>
              <a:t>	write(</a:t>
            </a:r>
            <a:r>
              <a:rPr lang="en-US" sz="2000" b="1" dirty="0" err="1" smtClean="0"/>
              <a:t>fd</a:t>
            </a:r>
            <a:r>
              <a:rPr lang="en-US" sz="2000" b="1" dirty="0" smtClean="0"/>
              <a:t>[1], “SIKANDER” , 9);</a:t>
            </a:r>
            <a:r>
              <a:rPr lang="en-US" sz="2000" dirty="0" smtClean="0"/>
              <a:t>	</a:t>
            </a:r>
          </a:p>
          <a:p>
            <a:r>
              <a:rPr lang="en-US" sz="2000" dirty="0" smtClean="0"/>
              <a:t>        }</a:t>
            </a:r>
          </a:p>
          <a:p>
            <a:r>
              <a:rPr lang="en-US" sz="2000" dirty="0" smtClean="0"/>
              <a:t>       else {</a:t>
            </a:r>
          </a:p>
          <a:p>
            <a:r>
              <a:rPr lang="en-US" sz="2000" dirty="0" smtClean="0"/>
              <a:t>	char input[20]= “";</a:t>
            </a:r>
          </a:p>
          <a:p>
            <a:r>
              <a:rPr lang="en-US" sz="2000" b="1" dirty="0" smtClean="0"/>
              <a:t>	if(  ( n = read ( </a:t>
            </a:r>
            <a:r>
              <a:rPr lang="en-US" sz="2000" b="1" dirty="0" err="1" smtClean="0"/>
              <a:t>fd</a:t>
            </a:r>
            <a:r>
              <a:rPr lang="en-US" sz="2000" b="1" dirty="0" smtClean="0"/>
              <a:t>[0] , input, </a:t>
            </a:r>
            <a:r>
              <a:rPr lang="en-US" sz="2000" b="1" dirty="0" err="1" smtClean="0"/>
              <a:t>sizeof</a:t>
            </a:r>
            <a:r>
              <a:rPr lang="en-US" sz="2000" b="1" dirty="0" smtClean="0"/>
              <a:t> (input)  ) ) &gt; 0 )</a:t>
            </a:r>
          </a:p>
          <a:p>
            <a:r>
              <a:rPr lang="en-US" sz="2000" dirty="0" smtClean="0"/>
              <a:t>        		</a:t>
            </a:r>
            <a:r>
              <a:rPr lang="en-US" sz="2000" dirty="0" err="1" smtClean="0"/>
              <a:t>printf</a:t>
            </a:r>
            <a:r>
              <a:rPr lang="en-US" sz="2000" dirty="0" smtClean="0"/>
              <a:t>("Parent read the data %s \n" , input);</a:t>
            </a:r>
          </a:p>
          <a:p>
            <a:r>
              <a:rPr lang="en-US" sz="2000" dirty="0" smtClean="0"/>
              <a:t>}</a:t>
            </a:r>
          </a:p>
        </p:txBody>
      </p:sp>
      <p:sp>
        <p:nvSpPr>
          <p:cNvPr id="5" name="Content Placeholder 2"/>
          <p:cNvSpPr txBox="1">
            <a:spLocks/>
          </p:cNvSpPr>
          <p:nvPr/>
        </p:nvSpPr>
        <p:spPr>
          <a:xfrm>
            <a:off x="381000" y="3124200"/>
            <a:ext cx="8305800" cy="3581400"/>
          </a:xfrm>
          <a:prstGeom prst="rect">
            <a:avLst/>
          </a:prstGeom>
        </p:spPr>
        <p:style>
          <a:lnRef idx="1">
            <a:schemeClr val="dk1"/>
          </a:lnRef>
          <a:fillRef idx="2">
            <a:schemeClr val="dk1"/>
          </a:fillRef>
          <a:effectRef idx="1">
            <a:schemeClr val="dk1"/>
          </a:effectRef>
          <a:fontRef idx="minor">
            <a:schemeClr val="dk1"/>
          </a:fontRef>
        </p:style>
        <p:txBody>
          <a:bodyPr vert="horz">
            <a:noAutofit/>
          </a:bodyPr>
          <a:lstStyle/>
          <a:p>
            <a:r>
              <a:rPr lang="en-US" sz="2000" b="1" dirty="0" smtClean="0"/>
              <a:t>Parent Writes and Child Reads</a:t>
            </a:r>
          </a:p>
          <a:p>
            <a:r>
              <a:rPr lang="en-US" sz="2000" dirty="0" smtClean="0"/>
              <a:t>if(fork() == 0)        {</a:t>
            </a:r>
          </a:p>
          <a:p>
            <a:r>
              <a:rPr lang="en-US" sz="2000" dirty="0" smtClean="0"/>
              <a:t>	char input[20]= "";</a:t>
            </a:r>
          </a:p>
          <a:p>
            <a:r>
              <a:rPr lang="en-US" sz="2000" dirty="0" smtClean="0"/>
              <a:t>       </a:t>
            </a:r>
            <a:r>
              <a:rPr lang="en-US" sz="2000" b="1" dirty="0" smtClean="0"/>
              <a:t> if(  ( n = read ( </a:t>
            </a:r>
            <a:r>
              <a:rPr lang="en-US" sz="2000" b="1" dirty="0" err="1" smtClean="0"/>
              <a:t>fd</a:t>
            </a:r>
            <a:r>
              <a:rPr lang="en-US" sz="2000" b="1" dirty="0" smtClean="0"/>
              <a:t>[0] , input, </a:t>
            </a:r>
            <a:r>
              <a:rPr lang="en-US" sz="2000" b="1" dirty="0" err="1" smtClean="0"/>
              <a:t>sizeof</a:t>
            </a:r>
            <a:r>
              <a:rPr lang="en-US" sz="2000" b="1" dirty="0" smtClean="0"/>
              <a:t> (input)  ) ) &gt; 0 )</a:t>
            </a:r>
          </a:p>
          <a:p>
            <a:r>
              <a:rPr lang="en-US" sz="2000" dirty="0" smtClean="0"/>
              <a:t>        	</a:t>
            </a:r>
            <a:r>
              <a:rPr lang="en-US" sz="2000" dirty="0" err="1" smtClean="0"/>
              <a:t>printf</a:t>
            </a:r>
            <a:r>
              <a:rPr lang="en-US" sz="2000" dirty="0" smtClean="0"/>
              <a:t>("Child read the data : %s \n" , input);</a:t>
            </a:r>
          </a:p>
          <a:p>
            <a:r>
              <a:rPr lang="en-US" sz="2000" dirty="0" smtClean="0"/>
              <a:t>	exit(0);</a:t>
            </a:r>
          </a:p>
          <a:p>
            <a:r>
              <a:rPr lang="en-US" sz="2000" dirty="0" smtClean="0"/>
              <a:t>        }</a:t>
            </a:r>
          </a:p>
          <a:p>
            <a:r>
              <a:rPr lang="en-US" sz="2000" dirty="0" smtClean="0"/>
              <a:t>      else{</a:t>
            </a:r>
          </a:p>
          <a:p>
            <a:r>
              <a:rPr lang="en-US" sz="2000" b="1" dirty="0" smtClean="0"/>
              <a:t>	write(</a:t>
            </a:r>
            <a:r>
              <a:rPr lang="en-US" sz="2000" b="1" dirty="0" err="1" smtClean="0"/>
              <a:t>fd</a:t>
            </a:r>
            <a:r>
              <a:rPr lang="en-US" sz="2000" b="1" dirty="0" smtClean="0"/>
              <a:t>[1], “SIKANDER” , 9);</a:t>
            </a:r>
          </a:p>
          <a:p>
            <a:r>
              <a:rPr lang="en-US" sz="2000" dirty="0" smtClean="0"/>
              <a:t>        }</a:t>
            </a:r>
            <a:endParaRPr lang="en-US" sz="6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Generally, one process writes the data to pipe and other process reads data from pipe.</a:t>
            </a:r>
          </a:p>
          <a:p>
            <a:r>
              <a:rPr lang="en-US" dirty="0" smtClean="0"/>
              <a:t>In which direction do we desire data to travel? Does the child process send information to the parent, or vice-versa? </a:t>
            </a:r>
          </a:p>
          <a:p>
            <a:r>
              <a:rPr lang="en-US" dirty="0" smtClean="0"/>
              <a:t>The two processes mutually agree on this issue, and proceed to ``close'' the end of the pipe that they are not concerned with. For discussion purposes, let's say the child performs some processing, and sends information back through the pipe to the parent.</a:t>
            </a:r>
            <a:endParaRPr lang="en-US" dirty="0"/>
          </a:p>
        </p:txBody>
      </p:sp>
      <p:pic>
        <p:nvPicPr>
          <p:cNvPr id="19458" name="Picture 2" descr="picture44468"/>
          <p:cNvPicPr>
            <a:picLocks noChangeAspect="1" noChangeArrowheads="1"/>
          </p:cNvPicPr>
          <p:nvPr/>
        </p:nvPicPr>
        <p:blipFill>
          <a:blip r:embed="rId3" cstate="print"/>
          <a:srcRect/>
          <a:stretch>
            <a:fillRect/>
          </a:stretch>
        </p:blipFill>
        <p:spPr bwMode="auto">
          <a:xfrm>
            <a:off x="990600" y="5029200"/>
            <a:ext cx="4772025" cy="13525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25081</TotalTime>
  <Words>1973</Words>
  <Application>Microsoft Office PowerPoint</Application>
  <PresentationFormat>On-screen Show (4:3)</PresentationFormat>
  <Paragraphs>590</Paragraphs>
  <Slides>23</Slides>
  <Notes>15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UNIX SYSTEM PROGRAMMING</vt:lpstr>
      <vt:lpstr>Creating pipe</vt:lpstr>
      <vt:lpstr>Slide 3</vt:lpstr>
      <vt:lpstr>Creating pipe</vt:lpstr>
      <vt:lpstr>Writing to and reading from pipe</vt:lpstr>
      <vt:lpstr>Broken Pipe</vt:lpstr>
      <vt:lpstr>Slide 7</vt:lpstr>
      <vt:lpstr>Slide 8</vt:lpstr>
      <vt:lpstr>Slide 9</vt:lpstr>
      <vt:lpstr>Slide 10</vt:lpstr>
      <vt:lpstr>2-way communication </vt:lpstr>
      <vt:lpstr>Slide 12</vt:lpstr>
      <vt:lpstr>Implement command </vt:lpstr>
      <vt:lpstr>Implement command - Incomplete</vt:lpstr>
      <vt:lpstr>Implement command </vt:lpstr>
      <vt:lpstr>Slide 16</vt:lpstr>
      <vt:lpstr>Names Pipes</vt:lpstr>
      <vt:lpstr>Slide 18</vt:lpstr>
      <vt:lpstr>named Pipe</vt:lpstr>
      <vt:lpstr>“</vt:lpstr>
      <vt:lpstr>Named Pipe : Same Process</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dc:title>
  <dc:creator/>
  <cp:lastModifiedBy>mohammed.sikander</cp:lastModifiedBy>
  <cp:revision>346</cp:revision>
  <dcterms:created xsi:type="dcterms:W3CDTF">2006-08-16T00:00:00Z</dcterms:created>
  <dcterms:modified xsi:type="dcterms:W3CDTF">2014-03-03T13:05:08Z</dcterms:modified>
</cp:coreProperties>
</file>